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20"/>
  </p:notesMasterIdLst>
  <p:sldIdLst>
    <p:sldId id="271" r:id="rId2"/>
    <p:sldId id="273" r:id="rId3"/>
    <p:sldId id="274" r:id="rId4"/>
    <p:sldId id="283" r:id="rId5"/>
    <p:sldId id="276" r:id="rId6"/>
    <p:sldId id="277" r:id="rId7"/>
    <p:sldId id="278" r:id="rId8"/>
    <p:sldId id="279" r:id="rId9"/>
    <p:sldId id="284" r:id="rId10"/>
    <p:sldId id="280" r:id="rId11"/>
    <p:sldId id="281" r:id="rId12"/>
    <p:sldId id="282" r:id="rId13"/>
    <p:sldId id="302" r:id="rId14"/>
    <p:sldId id="303" r:id="rId15"/>
    <p:sldId id="304" r:id="rId16"/>
    <p:sldId id="305" r:id="rId17"/>
    <p:sldId id="306" r:id="rId18"/>
    <p:sldId id="307"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9642" autoAdjust="0"/>
  </p:normalViewPr>
  <p:slideViewPr>
    <p:cSldViewPr>
      <p:cViewPr varScale="1">
        <p:scale>
          <a:sx n="73" d="100"/>
          <a:sy n="73" d="100"/>
        </p:scale>
        <p:origin x="-127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FA862-EBC2-4758-A2CE-CB63093D1ABF}" type="datetimeFigureOut">
              <a:rPr lang="en-US" smtClean="0"/>
              <a:pPr/>
              <a:t>5/21/2019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FF5EC-1E14-46C3-AC10-EF1DE34C0ACD}" type="slidenum">
              <a:rPr lang="en-US" smtClean="0"/>
              <a:pPr/>
              <a:t>‹#›</a:t>
            </a:fld>
            <a:endParaRPr lang="en-US"/>
          </a:p>
        </p:txBody>
      </p:sp>
    </p:spTree>
    <p:extLst>
      <p:ext uri="{BB962C8B-B14F-4D97-AF65-F5344CB8AC3E}">
        <p14:creationId xmlns="" xmlns:p14="http://schemas.microsoft.com/office/powerpoint/2010/main" val="971528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FF5EC-1E14-46C3-AC10-EF1DE34C0ACD}" type="slidenum">
              <a:rPr lang="en-US" smtClean="0"/>
              <a:pPr/>
              <a:t>8</a:t>
            </a:fld>
            <a:endParaRPr lang="en-US"/>
          </a:p>
        </p:txBody>
      </p:sp>
    </p:spTree>
    <p:extLst>
      <p:ext uri="{BB962C8B-B14F-4D97-AF65-F5344CB8AC3E}">
        <p14:creationId xmlns="" xmlns:p14="http://schemas.microsoft.com/office/powerpoint/2010/main" val="3682228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defRPr/>
            </a:pPr>
            <a:fld id="{B2956574-65C3-4DA7-AB4A-5B26A7BC8CFF}" type="datetime1">
              <a:rPr lang="en-US" smtClean="0"/>
              <a:pPr>
                <a:defRPr/>
              </a:pPr>
              <a:t>5/21/2019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D6ED8A4-8A89-4FF9-BA15-DAB5E8C81C37}"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69376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AA83DDD-8BED-4E53-8AF7-83657135569A}" type="datetime1">
              <a:rPr lang="en-US" smtClean="0"/>
              <a:pPr>
                <a:defRPr/>
              </a:pPr>
              <a:t>5/21/2019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0B4D647-232C-4F40-B635-758877C4175B}" type="slidenum">
              <a:rPr lang="en-US" altLang="en-US" smtClean="0"/>
              <a:pPr/>
              <a:t>‹#›</a:t>
            </a:fld>
            <a:endParaRPr lang="en-US" altLang="en-US"/>
          </a:p>
        </p:txBody>
      </p:sp>
    </p:spTree>
    <p:extLst>
      <p:ext uri="{BB962C8B-B14F-4D97-AF65-F5344CB8AC3E}">
        <p14:creationId xmlns="" xmlns:p14="http://schemas.microsoft.com/office/powerpoint/2010/main" val="243637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361993B-F466-4C97-8F1A-25827B35FFCC}" type="datetime1">
              <a:rPr lang="en-US" smtClean="0"/>
              <a:pPr>
                <a:defRPr/>
              </a:pPr>
              <a:t>5/21/2019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DDB6514-81D3-436A-918C-8BAE3A91CD4E}" type="slidenum">
              <a:rPr lang="en-US" altLang="en-US" smtClean="0"/>
              <a:pPr/>
              <a:t>‹#›</a:t>
            </a:fld>
            <a:endParaRPr lang="en-US"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6878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4878ED5-53D7-47E1-B8B7-12758E14DCFF}" type="datetime1">
              <a:rPr lang="en-US" smtClean="0"/>
              <a:pPr>
                <a:defRPr/>
              </a:pPr>
              <a:t>5/21/2019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1B7F2A7-B70F-43FC-8F84-FEE39B08E7CF}" type="slidenum">
              <a:rPr lang="en-US" altLang="en-US" smtClean="0"/>
              <a:pPr/>
              <a:t>‹#›</a:t>
            </a:fld>
            <a:endParaRPr lang="en-US" altLang="en-US"/>
          </a:p>
        </p:txBody>
      </p:sp>
    </p:spTree>
    <p:extLst>
      <p:ext uri="{BB962C8B-B14F-4D97-AF65-F5344CB8AC3E}">
        <p14:creationId xmlns="" xmlns:p14="http://schemas.microsoft.com/office/powerpoint/2010/main" val="40673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6377497-2FF2-4063-A13C-CCAC36181065}" type="datetime1">
              <a:rPr lang="en-US" smtClean="0"/>
              <a:pPr>
                <a:defRPr/>
              </a:pPr>
              <a:t>5/21/2019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6771309-8F57-4784-B5F5-5EC4F3905D15}"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39389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175009C9-B29B-431C-9FBF-BF60C547F213}" type="datetime1">
              <a:rPr lang="en-US" smtClean="0"/>
              <a:pPr>
                <a:defRPr/>
              </a:pPr>
              <a:t>5/21/2019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8A32E87-2163-4C55-85D8-6649F67A12CC}" type="slidenum">
              <a:rPr lang="en-US" altLang="en-US" smtClean="0"/>
              <a:pPr/>
              <a:t>‹#›</a:t>
            </a:fld>
            <a:endParaRPr lang="en-US" altLang="en-US"/>
          </a:p>
        </p:txBody>
      </p:sp>
    </p:spTree>
    <p:extLst>
      <p:ext uri="{BB962C8B-B14F-4D97-AF65-F5344CB8AC3E}">
        <p14:creationId xmlns="" xmlns:p14="http://schemas.microsoft.com/office/powerpoint/2010/main" val="278477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181A7CCA-DBDD-4C70-A666-23E2E16DB665}" type="datetime1">
              <a:rPr lang="en-US" smtClean="0"/>
              <a:pPr>
                <a:defRPr/>
              </a:pPr>
              <a:t>5/21/2019</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7B60427-353A-4064-AF87-A45B30460456}" type="slidenum">
              <a:rPr lang="en-US" altLang="en-US" smtClean="0"/>
              <a:pPr/>
              <a:t>‹#›</a:t>
            </a:fld>
            <a:endParaRPr lang="en-US" altLang="en-US"/>
          </a:p>
        </p:txBody>
      </p:sp>
    </p:spTree>
    <p:extLst>
      <p:ext uri="{BB962C8B-B14F-4D97-AF65-F5344CB8AC3E}">
        <p14:creationId xmlns="" xmlns:p14="http://schemas.microsoft.com/office/powerpoint/2010/main" val="1916450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5BC1781E-9A16-44BC-AEB2-9AC9D6474B13}" type="datetime1">
              <a:rPr lang="en-US" smtClean="0"/>
              <a:pPr>
                <a:defRPr/>
              </a:pPr>
              <a:t>5/21/2019</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D40B36C4-31B5-4C40-A622-D148209CBD97}" type="slidenum">
              <a:rPr lang="en-US" altLang="en-US" smtClean="0"/>
              <a:pPr/>
              <a:t>‹#›</a:t>
            </a:fld>
            <a:endParaRPr lang="en-US" altLang="en-US"/>
          </a:p>
        </p:txBody>
      </p:sp>
    </p:spTree>
    <p:extLst>
      <p:ext uri="{BB962C8B-B14F-4D97-AF65-F5344CB8AC3E}">
        <p14:creationId xmlns="" xmlns:p14="http://schemas.microsoft.com/office/powerpoint/2010/main" val="685377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F377ABC-5AF7-43C7-B9EE-99D2D0F30913}" type="datetime1">
              <a:rPr lang="en-US" smtClean="0"/>
              <a:pPr>
                <a:defRPr/>
              </a:pPr>
              <a:t>5/21/2019</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5BA71388-451E-4B2B-9F32-151DEE69DD4D}" type="slidenum">
              <a:rPr lang="en-US" altLang="en-US" smtClean="0"/>
              <a:pPr/>
              <a:t>‹#›</a:t>
            </a:fld>
            <a:endParaRPr lang="en-US" altLang="en-US"/>
          </a:p>
        </p:txBody>
      </p:sp>
    </p:spTree>
    <p:extLst>
      <p:ext uri="{BB962C8B-B14F-4D97-AF65-F5344CB8AC3E}">
        <p14:creationId xmlns="" xmlns:p14="http://schemas.microsoft.com/office/powerpoint/2010/main" val="279492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595CC8E-E276-470E-9073-7C742C858E30}" type="datetime1">
              <a:rPr lang="en-US" smtClean="0"/>
              <a:pPr>
                <a:defRPr/>
              </a:pPr>
              <a:t>5/21/2019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B3DD50F-0154-422D-9A66-6EDD8F75425A}" type="slidenum">
              <a:rPr lang="en-US" altLang="en-US" smtClean="0"/>
              <a:pPr/>
              <a:t>‹#›</a:t>
            </a:fld>
            <a:endParaRPr lang="en-US" altLang="en-US"/>
          </a:p>
        </p:txBody>
      </p:sp>
    </p:spTree>
    <p:extLst>
      <p:ext uri="{BB962C8B-B14F-4D97-AF65-F5344CB8AC3E}">
        <p14:creationId xmlns="" xmlns:p14="http://schemas.microsoft.com/office/powerpoint/2010/main" val="2866301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9D28592-0F89-4BD3-B888-0C9C99CB38CA}" type="datetime1">
              <a:rPr lang="en-US" smtClean="0"/>
              <a:pPr>
                <a:defRPr/>
              </a:pPr>
              <a:t>5/21/2019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706AF8F2-1F3A-41F4-B754-2BFCBE50EAA8}"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1104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3726AAC2-203B-4EFB-9134-0EFF996349D5}" type="datetime1">
              <a:rPr lang="en-US" smtClean="0"/>
              <a:pPr>
                <a:defRPr/>
              </a:pPr>
              <a:t>5/21/2019</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6B1A51-E31F-462E-942C-395E90665A25}" type="slidenum">
              <a:rPr lang="en-US" altLang="en-US" smtClean="0"/>
              <a:pPr/>
              <a:t>‹#›</a:t>
            </a:fld>
            <a:endParaRPr lang="en-US"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231822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ftr="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utoronto.ca/writing/index.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plone.aisnet.org/councils_governance/codeofcondu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a:xfrm>
            <a:off x="914400" y="1981200"/>
            <a:ext cx="7772400" cy="1447800"/>
          </a:xfrm>
        </p:spPr>
        <p:txBody>
          <a:bodyPr>
            <a:normAutofit/>
          </a:bodyPr>
          <a:lstStyle/>
          <a:p>
            <a:pPr eaLnBrk="1" hangingPunct="1">
              <a:defRPr/>
            </a:pPr>
            <a:r>
              <a:rPr lang="en-US" sz="7200" dirty="0"/>
              <a:t>Research Ethics</a:t>
            </a:r>
            <a:endParaRPr lang="en-US" dirty="0"/>
          </a:p>
        </p:txBody>
      </p:sp>
      <p:sp>
        <p:nvSpPr>
          <p:cNvPr id="3076" name="Rectangle 5"/>
          <p:cNvSpPr>
            <a:spLocks noGrp="1" noChangeArrowheads="1"/>
          </p:cNvSpPr>
          <p:nvPr>
            <p:ph type="subTitle" idx="1"/>
          </p:nvPr>
        </p:nvSpPr>
        <p:spPr>
          <a:xfrm>
            <a:off x="228600" y="5015177"/>
            <a:ext cx="5981700" cy="1463040"/>
          </a:xfrm>
        </p:spPr>
        <p:txBody>
          <a:bodyPr>
            <a:normAutofit/>
          </a:bodyPr>
          <a:lstStyle/>
          <a:p>
            <a:pPr eaLnBrk="1" hangingPunct="1"/>
            <a:r>
              <a:rPr lang="en-US" altLang="en-US" sz="3600" dirty="0"/>
              <a:t>Research Ethics and Plagiarism</a:t>
            </a:r>
          </a:p>
        </p:txBody>
      </p:sp>
      <p:sp>
        <p:nvSpPr>
          <p:cNvPr id="3" name="Date Placeholder 2"/>
          <p:cNvSpPr>
            <a:spLocks noGrp="1"/>
          </p:cNvSpPr>
          <p:nvPr>
            <p:ph type="dt" sz="half" idx="10"/>
          </p:nvPr>
        </p:nvSpPr>
        <p:spPr/>
        <p:txBody>
          <a:bodyPr/>
          <a:lstStyle/>
          <a:p>
            <a:pPr>
              <a:defRPr/>
            </a:pPr>
            <a:fld id="{61C780B3-C0CF-4D18-BCB1-B638932850D6}" type="datetime1">
              <a:rPr lang="en-US" smtClean="0"/>
              <a:pPr>
                <a:defRPr/>
              </a:pPr>
              <a:t>5/21/2019</a:t>
            </a:fld>
            <a:endParaRPr lang="en-US"/>
          </a:p>
        </p:txBody>
      </p:sp>
      <p:sp>
        <p:nvSpPr>
          <p:cNvPr id="4" name="Slide Number Placeholder 3"/>
          <p:cNvSpPr>
            <a:spLocks noGrp="1"/>
          </p:cNvSpPr>
          <p:nvPr>
            <p:ph type="sldNum" sz="quarter" idx="12"/>
          </p:nvPr>
        </p:nvSpPr>
        <p:spPr/>
        <p:txBody>
          <a:bodyPr/>
          <a:lstStyle/>
          <a:p>
            <a:fld id="{3D6ED8A4-8A89-4FF9-BA15-DAB5E8C81C37}"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8226"/>
            <a:ext cx="7290054" cy="1499616"/>
          </a:xfrm>
        </p:spPr>
        <p:txBody>
          <a:bodyPr/>
          <a:lstStyle/>
          <a:p>
            <a:pPr eaLnBrk="1" hangingPunct="1">
              <a:defRPr/>
            </a:pPr>
            <a:r>
              <a:rPr lang="en-US" dirty="0"/>
              <a:t>Confirmation before Submission</a:t>
            </a:r>
          </a:p>
        </p:txBody>
      </p:sp>
      <p:sp>
        <p:nvSpPr>
          <p:cNvPr id="13315" name="Content Placeholder 2"/>
          <p:cNvSpPr>
            <a:spLocks noGrp="1"/>
          </p:cNvSpPr>
          <p:nvPr>
            <p:ph idx="1"/>
          </p:nvPr>
        </p:nvSpPr>
        <p:spPr>
          <a:xfrm>
            <a:off x="609600" y="2133600"/>
            <a:ext cx="8077200" cy="4191000"/>
          </a:xfrm>
        </p:spPr>
        <p:txBody>
          <a:bodyPr>
            <a:normAutofit lnSpcReduction="10000"/>
          </a:bodyPr>
          <a:lstStyle/>
          <a:p>
            <a:pPr>
              <a:lnSpc>
                <a:spcPct val="100000"/>
              </a:lnSpc>
            </a:pPr>
            <a:r>
              <a:rPr lang="en-US" altLang="en-US" sz="2200" b="1" dirty="0"/>
              <a:t>Authors must confirm the following:</a:t>
            </a:r>
            <a:endParaRPr lang="en-US" altLang="en-US" sz="2200" dirty="0"/>
          </a:p>
          <a:p>
            <a:pPr lvl="1">
              <a:lnSpc>
                <a:spcPct val="100000"/>
              </a:lnSpc>
            </a:pPr>
            <a:r>
              <a:rPr lang="en-US" altLang="en-US" sz="2200" dirty="0"/>
              <a:t>Submitted manuscripts must be the original work of the author(s).</a:t>
            </a:r>
          </a:p>
          <a:p>
            <a:pPr lvl="1">
              <a:lnSpc>
                <a:spcPct val="100000"/>
              </a:lnSpc>
            </a:pPr>
            <a:r>
              <a:rPr lang="en-US" altLang="en-US" sz="2200" dirty="0"/>
              <a:t>Only unpublished manuscripts should be submitted.</a:t>
            </a:r>
          </a:p>
          <a:p>
            <a:pPr lvl="1">
              <a:lnSpc>
                <a:spcPct val="100000"/>
              </a:lnSpc>
            </a:pPr>
            <a:r>
              <a:rPr lang="en-US" altLang="en-US" sz="2200" dirty="0"/>
              <a:t>It is unethical to submit a manuscript to more than one journal concurrently.</a:t>
            </a:r>
          </a:p>
          <a:p>
            <a:pPr lvl="1">
              <a:lnSpc>
                <a:spcPct val="100000"/>
              </a:lnSpc>
            </a:pPr>
            <a:r>
              <a:rPr lang="en-US" altLang="en-US" sz="2200" dirty="0"/>
              <a:t>Any conflict of interest must be clearly stated.</a:t>
            </a:r>
          </a:p>
          <a:p>
            <a:pPr lvl="1">
              <a:lnSpc>
                <a:spcPct val="100000"/>
              </a:lnSpc>
            </a:pPr>
            <a:r>
              <a:rPr lang="en-US" altLang="en-US" sz="2200" dirty="0"/>
              <a:t>Acknowledge the sources of data used in the development of the manuscript.</a:t>
            </a:r>
          </a:p>
          <a:p>
            <a:pPr lvl="1">
              <a:lnSpc>
                <a:spcPct val="100000"/>
              </a:lnSpc>
            </a:pPr>
            <a:r>
              <a:rPr lang="en-US" altLang="en-US" sz="2200" dirty="0"/>
              <a:t>All errors discovered in the manuscript after submission must be swiftly communicated to the Editor.</a:t>
            </a:r>
          </a:p>
        </p:txBody>
      </p:sp>
      <p:sp>
        <p:nvSpPr>
          <p:cNvPr id="3" name="Date Placeholder 2"/>
          <p:cNvSpPr>
            <a:spLocks noGrp="1"/>
          </p:cNvSpPr>
          <p:nvPr>
            <p:ph type="dt" sz="half" idx="10"/>
          </p:nvPr>
        </p:nvSpPr>
        <p:spPr/>
        <p:txBody>
          <a:bodyPr/>
          <a:lstStyle/>
          <a:p>
            <a:pPr>
              <a:defRPr/>
            </a:pPr>
            <a:fld id="{428DD123-09B5-442E-83B1-80D254C47513}" type="datetime1">
              <a:rPr lang="en-US" smtClean="0"/>
              <a:pPr>
                <a:defRPr/>
              </a:pPr>
              <a:t>5/21/2019</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33400" y="1981200"/>
            <a:ext cx="8314386" cy="4267200"/>
          </a:xfrm>
        </p:spPr>
        <p:txBody>
          <a:bodyPr>
            <a:normAutofit lnSpcReduction="10000"/>
          </a:bodyPr>
          <a:lstStyle/>
          <a:p>
            <a:pPr algn="just">
              <a:lnSpc>
                <a:spcPct val="100000"/>
              </a:lnSpc>
              <a:defRPr/>
            </a:pPr>
            <a:r>
              <a:rPr lang="en-US" sz="2400" b="1" dirty="0"/>
              <a:t>Reviewers should confirm the following:</a:t>
            </a:r>
            <a:endParaRPr lang="en-US" sz="2400" dirty="0"/>
          </a:p>
          <a:p>
            <a:pPr lvl="1" algn="just">
              <a:lnSpc>
                <a:spcPct val="100000"/>
              </a:lnSpc>
              <a:buFont typeface="Arial" charset="0"/>
              <a:buChar char="–"/>
              <a:defRPr/>
            </a:pPr>
            <a:r>
              <a:rPr lang="en-US" sz="2400" dirty="0"/>
              <a:t>That all manuscripts are reviewed in fairness based on the intellectual content of the paper regardless of gender, race, ethnicity, religion, citizenry nor political values of author(s).</a:t>
            </a:r>
          </a:p>
          <a:p>
            <a:pPr lvl="1" algn="just">
              <a:lnSpc>
                <a:spcPct val="100000"/>
              </a:lnSpc>
              <a:buFont typeface="Arial" charset="0"/>
              <a:buChar char="–"/>
              <a:defRPr/>
            </a:pPr>
            <a:r>
              <a:rPr lang="en-US" sz="2400" dirty="0"/>
              <a:t>That any observed </a:t>
            </a:r>
            <a:r>
              <a:rPr lang="en-US" sz="2400" dirty="0">
                <a:solidFill>
                  <a:schemeClr val="tx2">
                    <a:lumMod val="75000"/>
                  </a:schemeClr>
                </a:solidFill>
              </a:rPr>
              <a:t>conflict of interest</a:t>
            </a:r>
            <a:r>
              <a:rPr lang="en-US" sz="2400" dirty="0"/>
              <a:t> during the review process must be communicated to the Editor.</a:t>
            </a:r>
          </a:p>
          <a:p>
            <a:pPr lvl="1" algn="just">
              <a:lnSpc>
                <a:spcPct val="100000"/>
              </a:lnSpc>
              <a:buFont typeface="Arial" charset="0"/>
              <a:buChar char="–"/>
              <a:defRPr/>
            </a:pPr>
            <a:r>
              <a:rPr lang="en-US" sz="2400" dirty="0"/>
              <a:t>That all information pertaining to the manuscript is kept confidential</a:t>
            </a:r>
          </a:p>
          <a:p>
            <a:pPr lvl="1" algn="just">
              <a:lnSpc>
                <a:spcPct val="100000"/>
              </a:lnSpc>
              <a:buFont typeface="Arial" charset="0"/>
              <a:buChar char="–"/>
              <a:defRPr/>
            </a:pPr>
            <a:r>
              <a:rPr lang="en-US" sz="2400" dirty="0"/>
              <a:t>That any information that may be the reason for the rejection of publication of a manuscript must be communicated to the Editor.</a:t>
            </a:r>
          </a:p>
        </p:txBody>
      </p:sp>
      <p:sp>
        <p:nvSpPr>
          <p:cNvPr id="3" name="Date Placeholder 2"/>
          <p:cNvSpPr>
            <a:spLocks noGrp="1"/>
          </p:cNvSpPr>
          <p:nvPr>
            <p:ph type="dt" sz="half" idx="10"/>
          </p:nvPr>
        </p:nvSpPr>
        <p:spPr/>
        <p:txBody>
          <a:bodyPr/>
          <a:lstStyle/>
          <a:p>
            <a:pPr>
              <a:defRPr/>
            </a:pPr>
            <a:fld id="{73B09AED-AC80-4CAB-A0CA-1D670D900D1A}" type="datetime1">
              <a:rPr lang="en-US" smtClean="0"/>
              <a:pPr>
                <a:defRPr/>
              </a:pPr>
              <a:t>5/21/2019</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11</a:t>
            </a:fld>
            <a:endParaRPr lang="en-US" altLang="en-US"/>
          </a:p>
        </p:txBody>
      </p:sp>
      <p:sp>
        <p:nvSpPr>
          <p:cNvPr id="7" name="Title 1"/>
          <p:cNvSpPr>
            <a:spLocks noGrp="1"/>
          </p:cNvSpPr>
          <p:nvPr>
            <p:ph type="title"/>
          </p:nvPr>
        </p:nvSpPr>
        <p:spPr>
          <a:xfrm>
            <a:off x="685800" y="608226"/>
            <a:ext cx="7290054" cy="1499616"/>
          </a:xfrm>
        </p:spPr>
        <p:txBody>
          <a:bodyPr/>
          <a:lstStyle/>
          <a:p>
            <a:pPr eaLnBrk="1" hangingPunct="1">
              <a:defRPr/>
            </a:pPr>
            <a:r>
              <a:rPr lang="en-US" dirty="0"/>
              <a:t>Confirmation before Submission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685800" y="1752600"/>
            <a:ext cx="7924800" cy="4800600"/>
          </a:xfrm>
        </p:spPr>
        <p:txBody>
          <a:bodyPr>
            <a:normAutofit lnSpcReduction="10000"/>
          </a:bodyPr>
          <a:lstStyle/>
          <a:p>
            <a:pPr algn="just">
              <a:lnSpc>
                <a:spcPct val="100000"/>
              </a:lnSpc>
            </a:pPr>
            <a:r>
              <a:rPr lang="en-US" altLang="en-US" sz="2200" b="1" dirty="0"/>
              <a:t>Editors of Research Publication must confirm the following:</a:t>
            </a:r>
            <a:endParaRPr lang="en-US" altLang="en-US" sz="2200" dirty="0"/>
          </a:p>
          <a:p>
            <a:pPr lvl="1" algn="just">
              <a:lnSpc>
                <a:spcPct val="100000"/>
              </a:lnSpc>
            </a:pPr>
            <a:r>
              <a:rPr lang="en-US" altLang="en-US" sz="2200" dirty="0"/>
              <a:t>That all manuscripts are evaluated in fairness based on the intellectual content of the paper regardless of gender, race, ethnicity, religion, citizenry nor political values of authors.</a:t>
            </a:r>
          </a:p>
          <a:p>
            <a:pPr lvl="1" algn="just">
              <a:lnSpc>
                <a:spcPct val="100000"/>
              </a:lnSpc>
            </a:pPr>
            <a:r>
              <a:rPr lang="en-US" altLang="en-US" sz="2200" dirty="0"/>
              <a:t>That information pertaining manuscripts are kept confidential.</a:t>
            </a:r>
          </a:p>
          <a:p>
            <a:pPr lvl="1" algn="just">
              <a:lnSpc>
                <a:spcPct val="100000"/>
              </a:lnSpc>
            </a:pPr>
            <a:r>
              <a:rPr lang="en-US" altLang="en-US" sz="2200" dirty="0"/>
              <a:t>That any observed conflict of interest pertaining manuscripts must be disclosed.</a:t>
            </a:r>
          </a:p>
          <a:p>
            <a:pPr lvl="1" algn="just">
              <a:lnSpc>
                <a:spcPct val="100000"/>
              </a:lnSpc>
            </a:pPr>
            <a:r>
              <a:rPr lang="en-US" altLang="en-US" sz="2200" dirty="0"/>
              <a:t>The Editorial Board takes responsibility for making publication decisions for submitted manuscripts based on the reviewer’s evaluation of the manuscript, policies of the journal editorial board and legal restrain acting against plagiarism, libel and copyright infringement.</a:t>
            </a:r>
          </a:p>
        </p:txBody>
      </p:sp>
      <p:sp>
        <p:nvSpPr>
          <p:cNvPr id="3" name="Date Placeholder 2"/>
          <p:cNvSpPr>
            <a:spLocks noGrp="1"/>
          </p:cNvSpPr>
          <p:nvPr>
            <p:ph type="dt" sz="half" idx="10"/>
          </p:nvPr>
        </p:nvSpPr>
        <p:spPr/>
        <p:txBody>
          <a:bodyPr/>
          <a:lstStyle/>
          <a:p>
            <a:pPr>
              <a:defRPr/>
            </a:pPr>
            <a:fld id="{E15A184A-7873-454B-B16A-5909C464D643}" type="datetime1">
              <a:rPr lang="en-US" smtClean="0"/>
              <a:pPr>
                <a:defRPr/>
              </a:pPr>
              <a:t>5/21/2019</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12</a:t>
            </a:fld>
            <a:endParaRPr lang="en-US" altLang="en-US"/>
          </a:p>
        </p:txBody>
      </p:sp>
      <p:sp>
        <p:nvSpPr>
          <p:cNvPr id="7" name="Title 1"/>
          <p:cNvSpPr>
            <a:spLocks noGrp="1"/>
          </p:cNvSpPr>
          <p:nvPr>
            <p:ph type="title"/>
          </p:nvPr>
        </p:nvSpPr>
        <p:spPr>
          <a:xfrm>
            <a:off x="685800" y="608226"/>
            <a:ext cx="7290054" cy="1499616"/>
          </a:xfrm>
        </p:spPr>
        <p:txBody>
          <a:bodyPr/>
          <a:lstStyle/>
          <a:p>
            <a:pPr eaLnBrk="1" hangingPunct="1">
              <a:defRPr/>
            </a:pPr>
            <a:r>
              <a:rPr lang="en-US" dirty="0"/>
              <a:t>Confirmation before Submission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78E1325-5BB7-4325-BC2F-351CFECA0C97}" type="slidenum">
              <a:rPr lang="tr-TR" altLang="en-US"/>
              <a:pPr/>
              <a:t>13</a:t>
            </a:fld>
            <a:endParaRPr lang="tr-TR" altLang="en-US"/>
          </a:p>
        </p:txBody>
      </p:sp>
      <p:sp>
        <p:nvSpPr>
          <p:cNvPr id="16386" name="Rectangle 2"/>
          <p:cNvSpPr>
            <a:spLocks noGrp="1" noChangeArrowheads="1"/>
          </p:cNvSpPr>
          <p:nvPr>
            <p:ph type="title"/>
          </p:nvPr>
        </p:nvSpPr>
        <p:spPr/>
        <p:txBody>
          <a:bodyPr/>
          <a:lstStyle/>
          <a:p>
            <a:r>
              <a:rPr lang="en-US" altLang="en-US" dirty="0"/>
              <a:t>Plagiarism</a:t>
            </a:r>
            <a:endParaRPr lang="en-US" altLang="en-US" sz="825" dirty="0"/>
          </a:p>
        </p:txBody>
      </p:sp>
      <p:sp>
        <p:nvSpPr>
          <p:cNvPr id="16387" name="Rectangle 3"/>
          <p:cNvSpPr>
            <a:spLocks noGrp="1" noChangeArrowheads="1"/>
          </p:cNvSpPr>
          <p:nvPr>
            <p:ph type="body" idx="1"/>
          </p:nvPr>
        </p:nvSpPr>
        <p:spPr>
          <a:xfrm>
            <a:off x="609600" y="1905001"/>
            <a:ext cx="7924800" cy="4191000"/>
          </a:xfrm>
        </p:spPr>
        <p:txBody>
          <a:bodyPr>
            <a:normAutofit fontScale="92500" lnSpcReduction="10000"/>
          </a:bodyPr>
          <a:lstStyle/>
          <a:p>
            <a:pPr marL="0" indent="0" algn="just">
              <a:lnSpc>
                <a:spcPct val="150000"/>
              </a:lnSpc>
              <a:buNone/>
            </a:pPr>
            <a:r>
              <a:rPr lang="en-US" sz="2400" b="1" dirty="0"/>
              <a:t>IEEE defines plagiarism </a:t>
            </a:r>
            <a:r>
              <a:rPr lang="en-US" sz="1800" dirty="0"/>
              <a:t>as the reuse of someone else's prior ideas, processes, results, or words without explicitly acknowledging the original author and source.</a:t>
            </a:r>
            <a:endParaRPr lang="en-US" altLang="en-US" sz="1800" dirty="0"/>
          </a:p>
          <a:p>
            <a:pPr marL="0" indent="0" algn="just">
              <a:lnSpc>
                <a:spcPct val="150000"/>
              </a:lnSpc>
              <a:buNone/>
            </a:pPr>
            <a:r>
              <a:rPr lang="en-US" altLang="en-US" sz="1800" dirty="0"/>
              <a:t>University of Toronto’s </a:t>
            </a:r>
            <a:r>
              <a:rPr lang="en-US" altLang="en-US" sz="1800" b="1" i="1" dirty="0">
                <a:hlinkClick r:id="rId2"/>
              </a:rPr>
              <a:t>Code of Behavior on Academic Matters</a:t>
            </a:r>
            <a:r>
              <a:rPr lang="tr-TR" altLang="en-US" sz="1800" dirty="0"/>
              <a:t> </a:t>
            </a:r>
            <a:r>
              <a:rPr lang="tr-TR" altLang="en-US" sz="1800" dirty="0">
                <a:solidFill>
                  <a:srgbClr val="CE560C"/>
                </a:solidFill>
              </a:rPr>
              <a:t>defines plagiarism</a:t>
            </a:r>
            <a:r>
              <a:rPr lang="tr-TR" altLang="en-US" sz="1800" dirty="0"/>
              <a:t> as follows</a:t>
            </a:r>
            <a:r>
              <a:rPr lang="en-US" altLang="en-US" sz="1800" b="1" dirty="0"/>
              <a:t>: </a:t>
            </a:r>
            <a:r>
              <a:rPr lang="tr-TR" altLang="en-US" sz="1800" b="1" dirty="0"/>
              <a:t/>
            </a:r>
            <a:br>
              <a:rPr lang="tr-TR" altLang="en-US" sz="1800" b="1" dirty="0"/>
            </a:br>
            <a:r>
              <a:rPr lang="tr-TR" altLang="en-US" sz="1800" b="1" dirty="0"/>
              <a:t>“</a:t>
            </a:r>
            <a:r>
              <a:rPr lang="en-US" altLang="en-US" sz="1800" b="1" i="1" dirty="0"/>
              <a:t>to represent an idea or work of another as one's own idea or expression in any academic examination</a:t>
            </a:r>
            <a:r>
              <a:rPr lang="tr-TR" altLang="en-US" sz="1800" b="1" i="1" dirty="0"/>
              <a:t>,</a:t>
            </a:r>
            <a:r>
              <a:rPr lang="en-US" altLang="en-US" sz="1800" b="1" i="1" dirty="0"/>
              <a:t> term test</a:t>
            </a:r>
            <a:r>
              <a:rPr lang="tr-TR" altLang="en-US" sz="1800" b="1" i="1" dirty="0"/>
              <a:t>,</a:t>
            </a:r>
            <a:r>
              <a:rPr lang="en-US" altLang="en-US" sz="1800" b="1" i="1" dirty="0"/>
              <a:t> or in connection with any other form of academic work</a:t>
            </a:r>
            <a:r>
              <a:rPr lang="tr-TR" altLang="en-US" sz="1800" b="1" i="1" dirty="0"/>
              <a:t>”</a:t>
            </a:r>
            <a:r>
              <a:rPr lang="en-US" altLang="en-US" sz="1800" b="1" i="1" dirty="0"/>
              <a:t>. </a:t>
            </a:r>
            <a:endParaRPr lang="en-US" altLang="en-US" sz="1800" b="1" dirty="0"/>
          </a:p>
          <a:p>
            <a:pPr marL="0" indent="0" algn="just">
              <a:lnSpc>
                <a:spcPct val="150000"/>
              </a:lnSpc>
              <a:buClr>
                <a:srgbClr val="CCFF33"/>
              </a:buClr>
              <a:buSzPct val="70000"/>
              <a:buNone/>
            </a:pPr>
            <a:r>
              <a:rPr lang="tr-TR" altLang="en-US" sz="1800" b="1" dirty="0"/>
              <a:t>Furthermore, </a:t>
            </a:r>
            <a:r>
              <a:rPr lang="en-US" altLang="en-US" sz="1800" b="1" dirty="0">
                <a:solidFill>
                  <a:srgbClr val="CE560C"/>
                </a:solidFill>
              </a:rPr>
              <a:t>commit</a:t>
            </a:r>
            <a:r>
              <a:rPr lang="tr-TR" altLang="en-US" sz="1800" b="1" dirty="0">
                <a:solidFill>
                  <a:srgbClr val="CE560C"/>
                </a:solidFill>
              </a:rPr>
              <a:t>ting</a:t>
            </a:r>
            <a:r>
              <a:rPr lang="en-US" altLang="en-US" sz="1800" b="1" dirty="0">
                <a:solidFill>
                  <a:srgbClr val="CE560C"/>
                </a:solidFill>
              </a:rPr>
              <a:t> plagiarism</a:t>
            </a:r>
            <a:r>
              <a:rPr lang="tr-TR" altLang="en-US" sz="1800" b="1" dirty="0">
                <a:solidFill>
                  <a:srgbClr val="CE560C"/>
                </a:solidFill>
              </a:rPr>
              <a:t> knowingly</a:t>
            </a:r>
            <a:r>
              <a:rPr lang="tr-TR" altLang="en-US" sz="1800" b="1" dirty="0"/>
              <a:t> is declared as</a:t>
            </a:r>
            <a:r>
              <a:rPr lang="en-US" altLang="en-US" sz="1800" b="1" dirty="0"/>
              <a:t> an </a:t>
            </a:r>
            <a:r>
              <a:rPr lang="en-US" altLang="en-US" sz="1800" b="1" dirty="0">
                <a:solidFill>
                  <a:srgbClr val="CE560C"/>
                </a:solidFill>
              </a:rPr>
              <a:t>offence</a:t>
            </a:r>
            <a:r>
              <a:rPr lang="en-US" altLang="en-US" sz="1800" b="1" dirty="0"/>
              <a:t> for a student or researcher</a:t>
            </a:r>
            <a:r>
              <a:rPr lang="tr-TR" altLang="en-US" sz="1800" b="1" dirty="0"/>
              <a:t>.</a:t>
            </a:r>
          </a:p>
        </p:txBody>
      </p:sp>
      <p:sp>
        <p:nvSpPr>
          <p:cNvPr id="2" name="Date Placeholder 1"/>
          <p:cNvSpPr>
            <a:spLocks noGrp="1"/>
          </p:cNvSpPr>
          <p:nvPr>
            <p:ph type="dt" sz="half" idx="10"/>
          </p:nvPr>
        </p:nvSpPr>
        <p:spPr/>
        <p:txBody>
          <a:bodyPr/>
          <a:lstStyle/>
          <a:p>
            <a:fld id="{FE8778C5-2C48-4A24-A650-62F5D0F4058B}" type="datetime1">
              <a:rPr lang="en-US" smtClean="0"/>
              <a:pPr/>
              <a:t>5/21/2019</a:t>
            </a:fld>
            <a:endParaRPr lang="en-US" dirty="0"/>
          </a:p>
        </p:txBody>
      </p:sp>
    </p:spTree>
    <p:extLst>
      <p:ext uri="{BB962C8B-B14F-4D97-AF65-F5344CB8AC3E}">
        <p14:creationId xmlns="" xmlns:p14="http://schemas.microsoft.com/office/powerpoint/2010/main" val="2076302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DF9ED5-753A-4C6A-8AF8-ADE03A71A5A4}" type="slidenum">
              <a:rPr lang="tr-TR" altLang="en-US"/>
              <a:pPr/>
              <a:t>14</a:t>
            </a:fld>
            <a:endParaRPr lang="tr-TR" altLang="en-US"/>
          </a:p>
        </p:txBody>
      </p:sp>
      <p:sp>
        <p:nvSpPr>
          <p:cNvPr id="20482" name="Rectangle 2"/>
          <p:cNvSpPr>
            <a:spLocks noGrp="1" noChangeArrowheads="1"/>
          </p:cNvSpPr>
          <p:nvPr>
            <p:ph type="title"/>
          </p:nvPr>
        </p:nvSpPr>
        <p:spPr/>
        <p:txBody>
          <a:bodyPr/>
          <a:lstStyle/>
          <a:p>
            <a:r>
              <a:rPr lang="en-US" altLang="en-US" dirty="0"/>
              <a:t>Plagiarism</a:t>
            </a:r>
            <a:r>
              <a:rPr lang="tr-TR" altLang="en-US" dirty="0"/>
              <a:t>: Code of Conduct</a:t>
            </a:r>
            <a:endParaRPr lang="tr-TR" altLang="en-US" sz="825" dirty="0"/>
          </a:p>
        </p:txBody>
      </p:sp>
      <p:sp>
        <p:nvSpPr>
          <p:cNvPr id="20483" name="Rectangle 3"/>
          <p:cNvSpPr>
            <a:spLocks noGrp="1" noChangeArrowheads="1"/>
          </p:cNvSpPr>
          <p:nvPr>
            <p:ph type="body" idx="1"/>
          </p:nvPr>
        </p:nvSpPr>
        <p:spPr>
          <a:xfrm>
            <a:off x="685799" y="1905000"/>
            <a:ext cx="7772401" cy="4191000"/>
          </a:xfrm>
        </p:spPr>
        <p:txBody>
          <a:bodyPr>
            <a:normAutofit/>
          </a:bodyPr>
          <a:lstStyle/>
          <a:p>
            <a:pPr algn="just">
              <a:lnSpc>
                <a:spcPct val="100000"/>
              </a:lnSpc>
              <a:buFont typeface="Wingdings" panose="05000000000000000000" pitchFamily="2" charset="2"/>
              <a:buChar char="Ø"/>
            </a:pPr>
            <a:r>
              <a:rPr lang="tr-TR" altLang="en-US" sz="1600" dirty="0"/>
              <a:t>Association for Information Systems (AIS) </a:t>
            </a:r>
            <a:r>
              <a:rPr lang="tr-TR" altLang="en-US" sz="1600" b="1" dirty="0">
                <a:hlinkClick r:id="rId2"/>
              </a:rPr>
              <a:t>Code of Research Conduct</a:t>
            </a:r>
            <a:r>
              <a:rPr lang="tr-TR" altLang="en-US" sz="1600" dirty="0"/>
              <a:t> offers guidance in matters directly related to the research and publication of scholarly works, and particularly those in the journals and conference proceedings of the AIS.</a:t>
            </a:r>
          </a:p>
          <a:p>
            <a:pPr algn="just">
              <a:lnSpc>
                <a:spcPct val="100000"/>
              </a:lnSpc>
              <a:buFont typeface="Wingdings" panose="05000000000000000000" pitchFamily="2" charset="2"/>
              <a:buChar char="Ø"/>
            </a:pPr>
            <a:r>
              <a:rPr lang="tr-TR" altLang="en-US" sz="1600" dirty="0"/>
              <a:t>The Code is not a legal statement, but instead indicates ethically desirable behaviour. </a:t>
            </a:r>
          </a:p>
          <a:p>
            <a:pPr algn="just">
              <a:lnSpc>
                <a:spcPct val="100000"/>
              </a:lnSpc>
              <a:buFont typeface="Wingdings" panose="05000000000000000000" pitchFamily="2" charset="2"/>
              <a:buChar char="Ø"/>
            </a:pPr>
            <a:r>
              <a:rPr lang="tr-TR" altLang="en-US" sz="1600" dirty="0"/>
              <a:t>The Code is elaborated in three categories:</a:t>
            </a:r>
            <a:endParaRPr lang="en-US" altLang="en-US" sz="1600" dirty="0"/>
          </a:p>
          <a:p>
            <a:pPr marL="0" indent="0" algn="just">
              <a:lnSpc>
                <a:spcPct val="100000"/>
              </a:lnSpc>
              <a:buNone/>
            </a:pPr>
            <a:r>
              <a:rPr lang="tr-TR" altLang="en-US" sz="1600" dirty="0"/>
              <a:t/>
            </a:r>
            <a:br>
              <a:rPr lang="tr-TR" altLang="en-US" sz="1600" dirty="0"/>
            </a:br>
            <a:r>
              <a:rPr lang="tr-TR" altLang="en-US" sz="1400" b="1" dirty="0"/>
              <a:t>CATEGORY ONE</a:t>
            </a:r>
            <a:r>
              <a:rPr lang="tr-TR" altLang="en-US" sz="1400" dirty="0"/>
              <a:t>: </a:t>
            </a:r>
            <a:r>
              <a:rPr lang="tr-TR" altLang="en-US" sz="1600" dirty="0"/>
              <a:t>must ALWAYS be adhered to</a:t>
            </a:r>
            <a:endParaRPr lang="en-US" altLang="en-US" sz="1600" dirty="0"/>
          </a:p>
          <a:p>
            <a:pPr marL="0" indent="0" algn="just">
              <a:lnSpc>
                <a:spcPct val="100000"/>
              </a:lnSpc>
              <a:buNone/>
            </a:pPr>
            <a:r>
              <a:rPr lang="tr-TR" altLang="en-US" sz="1400" b="1" dirty="0"/>
              <a:t>CATEGORY TWO</a:t>
            </a:r>
            <a:r>
              <a:rPr lang="tr-TR" altLang="en-US" sz="1400" dirty="0"/>
              <a:t>: </a:t>
            </a:r>
            <a:r>
              <a:rPr lang="tr-TR" altLang="en-US" sz="1600" dirty="0"/>
              <a:t>Codes in this category are "recommended ethical behaviour“</a:t>
            </a:r>
            <a:endParaRPr lang="en-US" altLang="en-US" sz="1400" dirty="0"/>
          </a:p>
          <a:p>
            <a:pPr marL="0" indent="0" algn="just">
              <a:lnSpc>
                <a:spcPct val="100000"/>
              </a:lnSpc>
              <a:buNone/>
            </a:pPr>
            <a:r>
              <a:rPr lang="tr-TR" altLang="en-US" sz="1400" b="1" dirty="0"/>
              <a:t>GOOD ADVICE</a:t>
            </a:r>
            <a:r>
              <a:rPr lang="tr-TR" altLang="en-US" sz="1400" dirty="0"/>
              <a:t>: </a:t>
            </a:r>
            <a:r>
              <a:rPr lang="tr-TR" altLang="en-US" sz="1600" dirty="0"/>
              <a:t>suggestions on how to protect yourself from  authorship disputes, mis-steps, mistakes, and even legal action.</a:t>
            </a:r>
            <a:endParaRPr lang="tr-TR" altLang="en-US" sz="1400" dirty="0"/>
          </a:p>
        </p:txBody>
      </p:sp>
      <p:sp>
        <p:nvSpPr>
          <p:cNvPr id="2" name="Date Placeholder 1"/>
          <p:cNvSpPr>
            <a:spLocks noGrp="1"/>
          </p:cNvSpPr>
          <p:nvPr>
            <p:ph type="dt" sz="half" idx="10"/>
          </p:nvPr>
        </p:nvSpPr>
        <p:spPr/>
        <p:txBody>
          <a:bodyPr/>
          <a:lstStyle/>
          <a:p>
            <a:fld id="{F0B8B742-2849-4CE6-B92F-19E886D10A67}" type="datetime1">
              <a:rPr lang="en-US" smtClean="0"/>
              <a:pPr/>
              <a:t>5/21/2019</a:t>
            </a:fld>
            <a:endParaRPr lang="en-US" dirty="0"/>
          </a:p>
        </p:txBody>
      </p:sp>
    </p:spTree>
    <p:extLst>
      <p:ext uri="{BB962C8B-B14F-4D97-AF65-F5344CB8AC3E}">
        <p14:creationId xmlns="" xmlns:p14="http://schemas.microsoft.com/office/powerpoint/2010/main" val="819667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17973C-E14F-473B-9148-250C543E2B1B}" type="slidenum">
              <a:rPr lang="tr-TR" altLang="en-US"/>
              <a:pPr/>
              <a:t>15</a:t>
            </a:fld>
            <a:endParaRPr lang="tr-TR" altLang="en-US"/>
          </a:p>
        </p:txBody>
      </p:sp>
      <p:sp>
        <p:nvSpPr>
          <p:cNvPr id="34818" name="Rectangle 2"/>
          <p:cNvSpPr>
            <a:spLocks noGrp="1" noChangeArrowheads="1"/>
          </p:cNvSpPr>
          <p:nvPr>
            <p:ph type="title"/>
          </p:nvPr>
        </p:nvSpPr>
        <p:spPr/>
        <p:txBody>
          <a:bodyPr/>
          <a:lstStyle/>
          <a:p>
            <a:r>
              <a:rPr lang="en-US" altLang="en-US"/>
              <a:t>Plagiarism: AIS CRC</a:t>
            </a:r>
          </a:p>
        </p:txBody>
      </p:sp>
      <p:sp>
        <p:nvSpPr>
          <p:cNvPr id="34819" name="Rectangle 3"/>
          <p:cNvSpPr>
            <a:spLocks noGrp="1" noChangeArrowheads="1"/>
          </p:cNvSpPr>
          <p:nvPr>
            <p:ph type="body" idx="1"/>
          </p:nvPr>
        </p:nvSpPr>
        <p:spPr>
          <a:xfrm>
            <a:off x="609600" y="1905000"/>
            <a:ext cx="7290055" cy="4023360"/>
          </a:xfrm>
        </p:spPr>
        <p:txBody>
          <a:bodyPr>
            <a:normAutofit/>
          </a:bodyPr>
          <a:lstStyle/>
          <a:p>
            <a:pPr>
              <a:buFont typeface="Wingdings" panose="05000000000000000000" pitchFamily="2" charset="2"/>
              <a:buNone/>
            </a:pPr>
            <a:r>
              <a:rPr lang="tr-TR" altLang="en-US" sz="1800" b="1" dirty="0"/>
              <a:t>CATEGORY ONE</a:t>
            </a:r>
            <a:r>
              <a:rPr lang="tr-TR" altLang="en-US" sz="1800" dirty="0"/>
              <a:t>: must ALWAYS be adhered to</a:t>
            </a:r>
          </a:p>
          <a:p>
            <a:pPr>
              <a:lnSpc>
                <a:spcPct val="150000"/>
              </a:lnSpc>
              <a:buFont typeface="Wingdings" panose="05000000000000000000" pitchFamily="2" charset="2"/>
              <a:buChar char="Ø"/>
            </a:pPr>
            <a:r>
              <a:rPr lang="tr-TR" altLang="en-US" sz="1800" dirty="0"/>
              <a:t>Do not take work from another and pass it off as your own, i.e., plagiarize in any manner.</a:t>
            </a:r>
          </a:p>
          <a:p>
            <a:pPr>
              <a:lnSpc>
                <a:spcPct val="150000"/>
              </a:lnSpc>
              <a:buFont typeface="Wingdings" panose="05000000000000000000" pitchFamily="2" charset="2"/>
              <a:buChar char="Ø"/>
            </a:pPr>
            <a:r>
              <a:rPr lang="tr-TR" altLang="en-US" sz="1800" dirty="0"/>
              <a:t>Do not fabricate or falsify data, research procedures, or data analysis.</a:t>
            </a:r>
          </a:p>
        </p:txBody>
      </p:sp>
      <p:sp>
        <p:nvSpPr>
          <p:cNvPr id="2" name="Date Placeholder 1"/>
          <p:cNvSpPr>
            <a:spLocks noGrp="1"/>
          </p:cNvSpPr>
          <p:nvPr>
            <p:ph type="dt" sz="half" idx="10"/>
          </p:nvPr>
        </p:nvSpPr>
        <p:spPr/>
        <p:txBody>
          <a:bodyPr/>
          <a:lstStyle/>
          <a:p>
            <a:fld id="{A17A1DE4-0C7A-4B6A-B8BE-7231CA02539E}" type="datetime1">
              <a:rPr lang="en-US" smtClean="0"/>
              <a:pPr/>
              <a:t>5/21/2019</a:t>
            </a:fld>
            <a:endParaRPr lang="en-US" dirty="0"/>
          </a:p>
        </p:txBody>
      </p:sp>
    </p:spTree>
    <p:extLst>
      <p:ext uri="{BB962C8B-B14F-4D97-AF65-F5344CB8AC3E}">
        <p14:creationId xmlns="" xmlns:p14="http://schemas.microsoft.com/office/powerpoint/2010/main" val="3609982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A68CBD-8CEE-4941-8134-C5D5E484459E}" type="slidenum">
              <a:rPr lang="tr-TR" altLang="en-US"/>
              <a:pPr/>
              <a:t>16</a:t>
            </a:fld>
            <a:endParaRPr lang="tr-TR" altLang="en-US"/>
          </a:p>
        </p:txBody>
      </p:sp>
      <p:sp>
        <p:nvSpPr>
          <p:cNvPr id="35842" name="Rectangle 2"/>
          <p:cNvSpPr>
            <a:spLocks noGrp="1" noChangeArrowheads="1"/>
          </p:cNvSpPr>
          <p:nvPr>
            <p:ph type="title"/>
          </p:nvPr>
        </p:nvSpPr>
        <p:spPr>
          <a:xfrm>
            <a:off x="579783" y="685800"/>
            <a:ext cx="7290054" cy="1167384"/>
          </a:xfrm>
        </p:spPr>
        <p:txBody>
          <a:bodyPr/>
          <a:lstStyle/>
          <a:p>
            <a:r>
              <a:rPr lang="en-US" altLang="en-US" dirty="0"/>
              <a:t>Plagiarism: AIS CRC</a:t>
            </a:r>
            <a:r>
              <a:rPr lang="en-US" altLang="en-US" sz="825" dirty="0"/>
              <a:t> (continued)</a:t>
            </a:r>
            <a:endParaRPr lang="en-US" altLang="en-US" dirty="0"/>
          </a:p>
        </p:txBody>
      </p:sp>
      <p:sp>
        <p:nvSpPr>
          <p:cNvPr id="35843" name="Rectangle 3"/>
          <p:cNvSpPr>
            <a:spLocks noGrp="1" noChangeArrowheads="1"/>
          </p:cNvSpPr>
          <p:nvPr>
            <p:ph type="body" idx="1"/>
          </p:nvPr>
        </p:nvSpPr>
        <p:spPr>
          <a:xfrm>
            <a:off x="609600" y="1752600"/>
            <a:ext cx="8001000" cy="4419600"/>
          </a:xfrm>
        </p:spPr>
        <p:txBody>
          <a:bodyPr>
            <a:normAutofit/>
          </a:bodyPr>
          <a:lstStyle/>
          <a:p>
            <a:pPr>
              <a:lnSpc>
                <a:spcPct val="80000"/>
              </a:lnSpc>
              <a:buFont typeface="Wingdings" panose="05000000000000000000" pitchFamily="2" charset="2"/>
              <a:buNone/>
            </a:pPr>
            <a:r>
              <a:rPr lang="tr-TR" altLang="en-US" sz="1350" b="1" dirty="0"/>
              <a:t>CATEGORY TWO</a:t>
            </a:r>
            <a:r>
              <a:rPr lang="tr-TR" altLang="en-US" sz="1350" dirty="0"/>
              <a:t>: "recommended ethical behaviour"</a:t>
            </a:r>
          </a:p>
          <a:p>
            <a:pPr>
              <a:lnSpc>
                <a:spcPct val="100000"/>
              </a:lnSpc>
              <a:buFont typeface="Wingdings" panose="05000000000000000000" pitchFamily="2" charset="2"/>
              <a:buChar char="Ø"/>
            </a:pPr>
            <a:r>
              <a:rPr lang="tr-TR" altLang="en-US" sz="1350" dirty="0"/>
              <a:t>Respect the rights of research subjects.</a:t>
            </a:r>
          </a:p>
          <a:p>
            <a:pPr>
              <a:lnSpc>
                <a:spcPct val="100000"/>
              </a:lnSpc>
              <a:buFont typeface="Wingdings" panose="05000000000000000000" pitchFamily="2" charset="2"/>
              <a:buChar char="Ø"/>
            </a:pPr>
            <a:r>
              <a:rPr lang="tr-TR" altLang="en-US" sz="1350" dirty="0"/>
              <a:t>Do not submit for publication or presentation articles or papers you have already published elsewhere.</a:t>
            </a:r>
          </a:p>
          <a:p>
            <a:pPr>
              <a:lnSpc>
                <a:spcPct val="100000"/>
              </a:lnSpc>
              <a:buFont typeface="Wingdings" panose="05000000000000000000" pitchFamily="2" charset="2"/>
              <a:buChar char="Ø"/>
            </a:pPr>
            <a:r>
              <a:rPr lang="tr-TR" altLang="en-US" sz="1350" dirty="0"/>
              <a:t>Do not abuse the authority and responsibility you have been given as an editor, reviewer or supervisor.</a:t>
            </a:r>
          </a:p>
          <a:p>
            <a:pPr>
              <a:lnSpc>
                <a:spcPct val="100000"/>
              </a:lnSpc>
              <a:buFont typeface="Wingdings" panose="05000000000000000000" pitchFamily="2" charset="2"/>
              <a:buChar char="Ø"/>
            </a:pPr>
            <a:r>
              <a:rPr lang="tr-TR" altLang="en-US" sz="1350" dirty="0"/>
              <a:t>Reveal to funding agencies or universities any material conflict of interest, financial or otherwise.</a:t>
            </a:r>
          </a:p>
          <a:p>
            <a:pPr>
              <a:lnSpc>
                <a:spcPct val="100000"/>
              </a:lnSpc>
              <a:buFont typeface="Wingdings" panose="05000000000000000000" pitchFamily="2" charset="2"/>
              <a:buChar char="Ø"/>
            </a:pPr>
            <a:r>
              <a:rPr lang="tr-TR" altLang="en-US" sz="1350" dirty="0"/>
              <a:t>Do not take or use published data of others without acknowledgement or unpublished data without both permission and acknowledgement.</a:t>
            </a:r>
          </a:p>
          <a:p>
            <a:pPr>
              <a:lnSpc>
                <a:spcPct val="100000"/>
              </a:lnSpc>
              <a:buFont typeface="Wingdings" panose="05000000000000000000" pitchFamily="2" charset="2"/>
              <a:buChar char="Ø"/>
            </a:pPr>
            <a:r>
              <a:rPr lang="tr-TR" altLang="en-US" sz="1350" dirty="0"/>
              <a:t>Do not submit for publication a manuscript that is currently under review. Acknowledge the substantive contributions of all research participants.</a:t>
            </a:r>
          </a:p>
          <a:p>
            <a:pPr>
              <a:lnSpc>
                <a:spcPct val="100000"/>
              </a:lnSpc>
              <a:buFont typeface="Wingdings" panose="05000000000000000000" pitchFamily="2" charset="2"/>
              <a:buChar char="Ø"/>
            </a:pPr>
            <a:r>
              <a:rPr lang="tr-TR" altLang="en-US" sz="1350" dirty="0"/>
              <a:t>Do not use unpublished writings, information, ideas, concepts or data.</a:t>
            </a:r>
          </a:p>
          <a:p>
            <a:pPr>
              <a:lnSpc>
                <a:spcPct val="100000"/>
              </a:lnSpc>
              <a:buFont typeface="Wingdings" panose="05000000000000000000" pitchFamily="2" charset="2"/>
              <a:buChar char="Ø"/>
            </a:pPr>
            <a:r>
              <a:rPr lang="tr-TR" altLang="en-US" sz="1350" smtClean="0"/>
              <a:t>Authors </a:t>
            </a:r>
            <a:r>
              <a:rPr lang="tr-TR" altLang="en-US" sz="1350" dirty="0"/>
              <a:t>may place working paper versions of their articles on their own website.</a:t>
            </a:r>
          </a:p>
        </p:txBody>
      </p:sp>
      <p:sp>
        <p:nvSpPr>
          <p:cNvPr id="2" name="Date Placeholder 1"/>
          <p:cNvSpPr>
            <a:spLocks noGrp="1"/>
          </p:cNvSpPr>
          <p:nvPr>
            <p:ph type="dt" sz="half" idx="10"/>
          </p:nvPr>
        </p:nvSpPr>
        <p:spPr/>
        <p:txBody>
          <a:bodyPr/>
          <a:lstStyle/>
          <a:p>
            <a:fld id="{17A8039D-BACF-4CA1-B128-8A09863FF871}" type="datetime1">
              <a:rPr lang="en-US" smtClean="0"/>
              <a:pPr/>
              <a:t>5/21/2019</a:t>
            </a:fld>
            <a:endParaRPr lang="en-US" dirty="0"/>
          </a:p>
        </p:txBody>
      </p:sp>
    </p:spTree>
    <p:extLst>
      <p:ext uri="{BB962C8B-B14F-4D97-AF65-F5344CB8AC3E}">
        <p14:creationId xmlns="" xmlns:p14="http://schemas.microsoft.com/office/powerpoint/2010/main" val="989338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0BD4C2D-389B-4513-8359-BAE4DFB5A86B}" type="slidenum">
              <a:rPr lang="tr-TR" altLang="en-US"/>
              <a:pPr/>
              <a:t>17</a:t>
            </a:fld>
            <a:endParaRPr lang="tr-TR" altLang="en-US"/>
          </a:p>
        </p:txBody>
      </p:sp>
      <p:sp>
        <p:nvSpPr>
          <p:cNvPr id="36866" name="Rectangle 2"/>
          <p:cNvSpPr>
            <a:spLocks noGrp="1" noChangeArrowheads="1"/>
          </p:cNvSpPr>
          <p:nvPr>
            <p:ph type="title"/>
          </p:nvPr>
        </p:nvSpPr>
        <p:spPr/>
        <p:txBody>
          <a:bodyPr/>
          <a:lstStyle/>
          <a:p>
            <a:r>
              <a:rPr lang="en-US" altLang="en-US"/>
              <a:t>Plagiarism: AIS CRC</a:t>
            </a:r>
            <a:r>
              <a:rPr lang="en-US" altLang="en-US" sz="825"/>
              <a:t> (continued)</a:t>
            </a:r>
            <a:endParaRPr lang="tr-TR" altLang="en-US" sz="825"/>
          </a:p>
        </p:txBody>
      </p:sp>
      <p:sp>
        <p:nvSpPr>
          <p:cNvPr id="36867" name="Rectangle 3"/>
          <p:cNvSpPr>
            <a:spLocks noGrp="1" noChangeArrowheads="1"/>
          </p:cNvSpPr>
          <p:nvPr>
            <p:ph type="body" idx="1"/>
          </p:nvPr>
        </p:nvSpPr>
        <p:spPr/>
        <p:txBody>
          <a:bodyPr/>
          <a:lstStyle/>
          <a:p>
            <a:pPr>
              <a:buFont typeface="Wingdings" panose="05000000000000000000" pitchFamily="2" charset="2"/>
              <a:buNone/>
            </a:pPr>
            <a:r>
              <a:rPr lang="tr-TR" altLang="en-US" sz="1575" b="1" dirty="0"/>
              <a:t>GOOD ADVICE</a:t>
            </a:r>
            <a:r>
              <a:rPr lang="tr-TR" altLang="en-US" sz="1575" dirty="0"/>
              <a:t>: suggestions on how to protect yourself from  authorship disputes, mis-steps, mistakes, and even legal action</a:t>
            </a:r>
          </a:p>
          <a:p>
            <a:pPr>
              <a:buFont typeface="Wingdings" panose="05000000000000000000" pitchFamily="2" charset="2"/>
              <a:buChar char="Ø"/>
            </a:pPr>
            <a:r>
              <a:rPr lang="tr-TR" altLang="en-US" sz="1575" dirty="0"/>
              <a:t>Maintain authorship documentation.</a:t>
            </a:r>
          </a:p>
          <a:p>
            <a:pPr>
              <a:buFont typeface="Wingdings" panose="05000000000000000000" pitchFamily="2" charset="2"/>
              <a:buChar char="Ø"/>
            </a:pPr>
            <a:r>
              <a:rPr lang="tr-TR" altLang="en-US" sz="1575" dirty="0" smtClean="0"/>
              <a:t>Settle </a:t>
            </a:r>
            <a:r>
              <a:rPr lang="tr-TR" altLang="en-US" sz="1575" dirty="0"/>
              <a:t>data set ownership issues before data compilation.</a:t>
            </a:r>
          </a:p>
          <a:p>
            <a:pPr>
              <a:buFont typeface="Wingdings" panose="05000000000000000000" pitchFamily="2" charset="2"/>
              <a:buChar char="Ø"/>
            </a:pPr>
            <a:r>
              <a:rPr lang="tr-TR" altLang="en-US" sz="1575" dirty="0"/>
              <a:t>Consult senior colleagues if in doubt.</a:t>
            </a:r>
          </a:p>
        </p:txBody>
      </p:sp>
      <p:sp>
        <p:nvSpPr>
          <p:cNvPr id="2" name="Date Placeholder 1"/>
          <p:cNvSpPr>
            <a:spLocks noGrp="1"/>
          </p:cNvSpPr>
          <p:nvPr>
            <p:ph type="dt" sz="half" idx="10"/>
          </p:nvPr>
        </p:nvSpPr>
        <p:spPr/>
        <p:txBody>
          <a:bodyPr/>
          <a:lstStyle/>
          <a:p>
            <a:fld id="{5880278F-0FCC-4D15-BBAF-BF3986C4AA67}" type="datetime1">
              <a:rPr lang="en-US" smtClean="0"/>
              <a:pPr/>
              <a:t>5/21/2019</a:t>
            </a:fld>
            <a:endParaRPr lang="en-US" dirty="0"/>
          </a:p>
        </p:txBody>
      </p:sp>
    </p:spTree>
    <p:extLst>
      <p:ext uri="{BB962C8B-B14F-4D97-AF65-F5344CB8AC3E}">
        <p14:creationId xmlns="" xmlns:p14="http://schemas.microsoft.com/office/powerpoint/2010/main" val="530264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685800" y="1905000"/>
            <a:ext cx="7290055" cy="4023360"/>
          </a:xfrm>
        </p:spPr>
        <p:txBody>
          <a:bodyPr/>
          <a:lstStyle/>
          <a:p>
            <a:r>
              <a:rPr lang="en-US" dirty="0"/>
              <a:t>Research Ethics</a:t>
            </a:r>
          </a:p>
          <a:p>
            <a:r>
              <a:rPr lang="en-US" dirty="0"/>
              <a:t>Editor’s responsibilities</a:t>
            </a:r>
          </a:p>
          <a:p>
            <a:r>
              <a:rPr lang="en-US" dirty="0"/>
              <a:t>Author’s responsibilities</a:t>
            </a:r>
          </a:p>
          <a:p>
            <a:r>
              <a:rPr lang="en-US" dirty="0"/>
              <a:t>IEEE research code of conduct</a:t>
            </a:r>
          </a:p>
          <a:p>
            <a:r>
              <a:rPr lang="en-US" dirty="0"/>
              <a:t>ACM research code of conduct</a:t>
            </a:r>
          </a:p>
          <a:p>
            <a:r>
              <a:rPr lang="en-US" dirty="0"/>
              <a:t>AIS CRC plagiarism code of conduct</a:t>
            </a:r>
          </a:p>
        </p:txBody>
      </p:sp>
      <p:sp>
        <p:nvSpPr>
          <p:cNvPr id="4" name="Date Placeholder 3"/>
          <p:cNvSpPr>
            <a:spLocks noGrp="1"/>
          </p:cNvSpPr>
          <p:nvPr>
            <p:ph type="dt" sz="half" idx="10"/>
          </p:nvPr>
        </p:nvSpPr>
        <p:spPr/>
        <p:txBody>
          <a:bodyPr/>
          <a:lstStyle/>
          <a:p>
            <a:pPr>
              <a:defRPr/>
            </a:pPr>
            <a:fld id="{04878ED5-53D7-47E1-B8B7-12758E14DCFF}" type="datetime1">
              <a:rPr lang="en-US" smtClean="0"/>
              <a:pPr>
                <a:defRPr/>
              </a:pPr>
              <a:t>5/21/2019</a:t>
            </a:fld>
            <a:endParaRPr lang="en-US"/>
          </a:p>
        </p:txBody>
      </p:sp>
      <p:sp>
        <p:nvSpPr>
          <p:cNvPr id="5" name="Slide Number Placeholder 4"/>
          <p:cNvSpPr>
            <a:spLocks noGrp="1"/>
          </p:cNvSpPr>
          <p:nvPr>
            <p:ph type="sldNum" sz="quarter" idx="12"/>
          </p:nvPr>
        </p:nvSpPr>
        <p:spPr/>
        <p:txBody>
          <a:bodyPr/>
          <a:lstStyle/>
          <a:p>
            <a:fld id="{31B7F2A7-B70F-43FC-8F84-FEE39B08E7CF}" type="slidenum">
              <a:rPr lang="en-US" altLang="en-US" smtClean="0"/>
              <a:pPr/>
              <a:t>18</a:t>
            </a:fld>
            <a:endParaRPr lang="en-US" altLang="en-US"/>
          </a:p>
        </p:txBody>
      </p:sp>
    </p:spTree>
    <p:extLst>
      <p:ext uri="{BB962C8B-B14F-4D97-AF65-F5344CB8AC3E}">
        <p14:creationId xmlns="" xmlns:p14="http://schemas.microsoft.com/office/powerpoint/2010/main" val="172213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Publication Ethics</a:t>
            </a:r>
          </a:p>
        </p:txBody>
      </p:sp>
      <p:sp>
        <p:nvSpPr>
          <p:cNvPr id="5123" name="Content Placeholder 2"/>
          <p:cNvSpPr>
            <a:spLocks noGrp="1"/>
          </p:cNvSpPr>
          <p:nvPr>
            <p:ph idx="1"/>
          </p:nvPr>
        </p:nvSpPr>
        <p:spPr>
          <a:xfrm>
            <a:off x="381000" y="1981200"/>
            <a:ext cx="8077200" cy="4114800"/>
          </a:xfrm>
        </p:spPr>
        <p:txBody>
          <a:bodyPr>
            <a:normAutofit/>
          </a:bodyPr>
          <a:lstStyle/>
          <a:p>
            <a:pPr>
              <a:lnSpc>
                <a:spcPct val="150000"/>
              </a:lnSpc>
            </a:pPr>
            <a:r>
              <a:rPr lang="en-US" altLang="en-US" sz="2800" dirty="0"/>
              <a:t>Ethical standards for publication exist to ensure</a:t>
            </a:r>
          </a:p>
          <a:p>
            <a:pPr lvl="1">
              <a:lnSpc>
                <a:spcPct val="150000"/>
              </a:lnSpc>
            </a:pPr>
            <a:r>
              <a:rPr lang="en-US" altLang="en-US" sz="2400" dirty="0"/>
              <a:t> high-quality research publications</a:t>
            </a:r>
          </a:p>
          <a:p>
            <a:pPr lvl="1">
              <a:lnSpc>
                <a:spcPct val="150000"/>
              </a:lnSpc>
            </a:pPr>
            <a:r>
              <a:rPr lang="en-US" altLang="en-US" sz="2400" dirty="0"/>
              <a:t> public trust in research findings </a:t>
            </a:r>
          </a:p>
          <a:p>
            <a:pPr lvl="1">
              <a:lnSpc>
                <a:spcPct val="150000"/>
              </a:lnSpc>
            </a:pPr>
            <a:r>
              <a:rPr lang="en-US" altLang="en-US" sz="2400" dirty="0"/>
              <a:t> that people receive credit for their ideas.</a:t>
            </a:r>
          </a:p>
        </p:txBody>
      </p:sp>
      <p:sp>
        <p:nvSpPr>
          <p:cNvPr id="3" name="Date Placeholder 2"/>
          <p:cNvSpPr>
            <a:spLocks noGrp="1"/>
          </p:cNvSpPr>
          <p:nvPr>
            <p:ph type="dt" sz="half" idx="10"/>
          </p:nvPr>
        </p:nvSpPr>
        <p:spPr/>
        <p:txBody>
          <a:bodyPr/>
          <a:lstStyle/>
          <a:p>
            <a:pPr>
              <a:defRPr/>
            </a:pPr>
            <a:fld id="{2ABC95FE-AC73-429E-800B-7EE8075B9C7B}" type="datetime1">
              <a:rPr lang="en-US" smtClean="0"/>
              <a:pPr>
                <a:defRPr/>
              </a:pPr>
              <a:t>5/21/2019</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2</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Plagiarism</a:t>
            </a:r>
          </a:p>
        </p:txBody>
      </p:sp>
      <p:sp>
        <p:nvSpPr>
          <p:cNvPr id="6147" name="Content Placeholder 2"/>
          <p:cNvSpPr>
            <a:spLocks noGrp="1"/>
          </p:cNvSpPr>
          <p:nvPr>
            <p:ph idx="1"/>
          </p:nvPr>
        </p:nvSpPr>
        <p:spPr>
          <a:xfrm>
            <a:off x="609600" y="1981200"/>
            <a:ext cx="7848600" cy="4114800"/>
          </a:xfrm>
        </p:spPr>
        <p:txBody>
          <a:bodyPr>
            <a:normAutofit/>
          </a:bodyPr>
          <a:lstStyle/>
          <a:p>
            <a:pPr algn="just">
              <a:lnSpc>
                <a:spcPct val="100000"/>
              </a:lnSpc>
              <a:buFont typeface="Wingdings" panose="05000000000000000000" pitchFamily="2" charset="2"/>
              <a:buChar char="Ø"/>
              <a:defRPr/>
            </a:pPr>
            <a:r>
              <a:rPr lang="en-US" sz="2400" dirty="0"/>
              <a:t>All journals to be published by any “Publishing body” (IEEE, ACM, Springer,.. etc) should commit to publish only </a:t>
            </a:r>
            <a:r>
              <a:rPr lang="en-US" sz="2400" b="1" dirty="0">
                <a:solidFill>
                  <a:schemeClr val="tx2">
                    <a:lumMod val="75000"/>
                  </a:schemeClr>
                </a:solidFill>
              </a:rPr>
              <a:t>original material</a:t>
            </a:r>
            <a:r>
              <a:rPr lang="en-US" sz="2400" dirty="0"/>
              <a:t>:</a:t>
            </a:r>
          </a:p>
          <a:p>
            <a:pPr lvl="2" algn="just">
              <a:lnSpc>
                <a:spcPct val="100000"/>
              </a:lnSpc>
              <a:buFont typeface="Arial" charset="0"/>
              <a:buChar char="–"/>
              <a:defRPr/>
            </a:pPr>
            <a:r>
              <a:rPr lang="en-US" sz="2400" dirty="0"/>
              <a:t>material that has </a:t>
            </a:r>
            <a:r>
              <a:rPr lang="en-US" sz="2400" b="1" dirty="0">
                <a:solidFill>
                  <a:schemeClr val="tx2">
                    <a:lumMod val="75000"/>
                  </a:schemeClr>
                </a:solidFill>
              </a:rPr>
              <a:t>neither been published elsewhere</a:t>
            </a:r>
            <a:r>
              <a:rPr lang="en-US" sz="2400" dirty="0"/>
              <a:t>, </a:t>
            </a:r>
          </a:p>
          <a:p>
            <a:pPr lvl="2" algn="just">
              <a:lnSpc>
                <a:spcPct val="100000"/>
              </a:lnSpc>
              <a:buFont typeface="Arial" charset="0"/>
              <a:buChar char="–"/>
              <a:defRPr/>
            </a:pPr>
            <a:r>
              <a:rPr lang="en-US" sz="2400" dirty="0"/>
              <a:t>nor is </a:t>
            </a:r>
            <a:r>
              <a:rPr lang="en-US" sz="2400" b="1" dirty="0">
                <a:solidFill>
                  <a:schemeClr val="tx2">
                    <a:lumMod val="75000"/>
                  </a:schemeClr>
                </a:solidFill>
              </a:rPr>
              <a:t>under review </a:t>
            </a:r>
            <a:r>
              <a:rPr lang="en-US" sz="2400" dirty="0"/>
              <a:t>elsewhere. </a:t>
            </a:r>
          </a:p>
          <a:p>
            <a:pPr lvl="1" algn="just">
              <a:lnSpc>
                <a:spcPct val="100000"/>
              </a:lnSpc>
              <a:buFont typeface="Arial" charset="0"/>
              <a:buChar char="–"/>
              <a:defRPr/>
            </a:pPr>
            <a:endParaRPr lang="en-US" sz="800" dirty="0"/>
          </a:p>
          <a:p>
            <a:pPr algn="just">
              <a:lnSpc>
                <a:spcPct val="100000"/>
              </a:lnSpc>
              <a:buFont typeface="Wingdings" panose="05000000000000000000" pitchFamily="2" charset="2"/>
              <a:buChar char="Ø"/>
              <a:defRPr/>
            </a:pPr>
            <a:r>
              <a:rPr lang="en-US" sz="2400" dirty="0"/>
              <a:t>Manuscripts that are found to have been plagiarized (copied) from a manuscript by other authors, whether published or unpublished, incurs </a:t>
            </a:r>
            <a:r>
              <a:rPr lang="en-US" sz="2400" b="1" dirty="0">
                <a:solidFill>
                  <a:schemeClr val="tx2">
                    <a:lumMod val="75000"/>
                  </a:schemeClr>
                </a:solidFill>
              </a:rPr>
              <a:t>plagiarism sanctions.</a:t>
            </a:r>
          </a:p>
          <a:p>
            <a:pPr algn="just">
              <a:defRPr/>
            </a:pPr>
            <a:endParaRPr lang="en-US" sz="2400" dirty="0"/>
          </a:p>
        </p:txBody>
      </p:sp>
      <p:sp>
        <p:nvSpPr>
          <p:cNvPr id="3" name="Date Placeholder 2"/>
          <p:cNvSpPr>
            <a:spLocks noGrp="1"/>
          </p:cNvSpPr>
          <p:nvPr>
            <p:ph type="dt" sz="half" idx="10"/>
          </p:nvPr>
        </p:nvSpPr>
        <p:spPr/>
        <p:txBody>
          <a:bodyPr/>
          <a:lstStyle/>
          <a:p>
            <a:pPr>
              <a:defRPr/>
            </a:pPr>
            <a:fld id="{904D559A-EACF-46BF-936D-430397D0C394}" type="datetime1">
              <a:rPr lang="en-US" smtClean="0"/>
              <a:pPr>
                <a:defRPr/>
              </a:pPr>
              <a:t>5/21/2019</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1143000"/>
          </a:xfrm>
        </p:spPr>
        <p:txBody>
          <a:bodyPr/>
          <a:lstStyle/>
          <a:p>
            <a:pPr eaLnBrk="1" hangingPunct="1">
              <a:defRPr/>
            </a:pPr>
            <a:r>
              <a:rPr lang="en-US" dirty="0"/>
              <a:t>Duplicate Submission</a:t>
            </a:r>
          </a:p>
        </p:txBody>
      </p:sp>
      <p:sp>
        <p:nvSpPr>
          <p:cNvPr id="7171" name="Content Placeholder 2"/>
          <p:cNvSpPr>
            <a:spLocks noGrp="1"/>
          </p:cNvSpPr>
          <p:nvPr>
            <p:ph idx="1"/>
          </p:nvPr>
        </p:nvSpPr>
        <p:spPr>
          <a:xfrm>
            <a:off x="685800" y="1981200"/>
            <a:ext cx="7772400" cy="4114800"/>
          </a:xfrm>
        </p:spPr>
        <p:txBody>
          <a:bodyPr>
            <a:normAutofit/>
          </a:bodyPr>
          <a:lstStyle/>
          <a:p>
            <a:pPr algn="just">
              <a:lnSpc>
                <a:spcPct val="100000"/>
              </a:lnSpc>
              <a:buFont typeface="Wingdings" panose="05000000000000000000" pitchFamily="2" charset="2"/>
              <a:buChar char="Ø"/>
              <a:defRPr/>
            </a:pPr>
            <a:r>
              <a:rPr lang="en-US" sz="2400" dirty="0"/>
              <a:t>Manuscripts that are found to have been published elsewhere, or to be under review elsewhere, incurs </a:t>
            </a:r>
            <a:r>
              <a:rPr lang="en-US" sz="2400" b="1" dirty="0">
                <a:solidFill>
                  <a:schemeClr val="tx2">
                    <a:lumMod val="75000"/>
                  </a:schemeClr>
                </a:solidFill>
              </a:rPr>
              <a:t>duplicate submission/publication sanctions. </a:t>
            </a:r>
          </a:p>
          <a:p>
            <a:pPr algn="just">
              <a:lnSpc>
                <a:spcPct val="100000"/>
              </a:lnSpc>
              <a:buFont typeface="Wingdings" panose="05000000000000000000" pitchFamily="2" charset="2"/>
              <a:buChar char="Ø"/>
              <a:defRPr/>
            </a:pPr>
            <a:endParaRPr lang="en-US" sz="700" dirty="0"/>
          </a:p>
          <a:p>
            <a:pPr algn="just">
              <a:lnSpc>
                <a:spcPct val="100000"/>
              </a:lnSpc>
              <a:buFont typeface="Wingdings" panose="05000000000000000000" pitchFamily="2" charset="2"/>
              <a:buChar char="Ø"/>
              <a:defRPr/>
            </a:pPr>
            <a:r>
              <a:rPr lang="en-US" sz="2400" dirty="0"/>
              <a:t>If authors have used their own previously published work, or work that is currently under review, as the basis for a submitted manuscript, they are required to cite the previous work and indicate how their submitted manuscript offers </a:t>
            </a:r>
            <a:r>
              <a:rPr lang="en-US" sz="2400" b="1" dirty="0">
                <a:solidFill>
                  <a:schemeClr val="tx2">
                    <a:lumMod val="75000"/>
                  </a:schemeClr>
                </a:solidFill>
              </a:rPr>
              <a:t>novel contributions beyond those of the previous work</a:t>
            </a:r>
            <a:r>
              <a:rPr lang="en-US" sz="2400" dirty="0"/>
              <a:t>.</a:t>
            </a:r>
          </a:p>
        </p:txBody>
      </p:sp>
      <p:sp>
        <p:nvSpPr>
          <p:cNvPr id="3" name="Date Placeholder 2"/>
          <p:cNvSpPr>
            <a:spLocks noGrp="1"/>
          </p:cNvSpPr>
          <p:nvPr>
            <p:ph type="dt" sz="half" idx="10"/>
          </p:nvPr>
        </p:nvSpPr>
        <p:spPr/>
        <p:txBody>
          <a:bodyPr/>
          <a:lstStyle/>
          <a:p>
            <a:pPr>
              <a:defRPr/>
            </a:pPr>
            <a:fld id="{BDABE0E5-9383-442D-B19E-2FE304D20AEC}" type="datetime1">
              <a:rPr lang="en-US" smtClean="0"/>
              <a:pPr>
                <a:defRPr/>
              </a:pPr>
              <a:t>5/21/2019</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5216"/>
            <a:ext cx="7448550" cy="1499616"/>
          </a:xfrm>
        </p:spPr>
        <p:txBody>
          <a:bodyPr/>
          <a:lstStyle/>
          <a:p>
            <a:pPr eaLnBrk="1" hangingPunct="1">
              <a:defRPr/>
            </a:pPr>
            <a:r>
              <a:rPr lang="en-US" dirty="0"/>
              <a:t>Citation Manipulation</a:t>
            </a:r>
          </a:p>
        </p:txBody>
      </p:sp>
      <p:sp>
        <p:nvSpPr>
          <p:cNvPr id="8195" name="Content Placeholder 2"/>
          <p:cNvSpPr>
            <a:spLocks noGrp="1"/>
          </p:cNvSpPr>
          <p:nvPr>
            <p:ph idx="1"/>
          </p:nvPr>
        </p:nvSpPr>
        <p:spPr>
          <a:xfrm>
            <a:off x="533400" y="2084832"/>
            <a:ext cx="7524751" cy="4224528"/>
          </a:xfrm>
        </p:spPr>
        <p:txBody>
          <a:bodyPr>
            <a:normAutofit/>
          </a:bodyPr>
          <a:lstStyle/>
          <a:p>
            <a:pPr algn="just">
              <a:lnSpc>
                <a:spcPct val="150000"/>
              </a:lnSpc>
              <a:defRPr/>
            </a:pPr>
            <a:r>
              <a:rPr lang="en-US" sz="2800" dirty="0"/>
              <a:t>Submitted manuscripts that are found to include citations whose primary purpose is </a:t>
            </a:r>
            <a:r>
              <a:rPr lang="en-US" sz="2800" dirty="0">
                <a:solidFill>
                  <a:schemeClr val="tx2">
                    <a:lumMod val="75000"/>
                  </a:schemeClr>
                </a:solidFill>
              </a:rPr>
              <a:t>to increase the number of citations to a given author’s work</a:t>
            </a:r>
            <a:r>
              <a:rPr lang="en-US" sz="2800" dirty="0"/>
              <a:t>, or to articles published in a particular journal, incurs </a:t>
            </a:r>
            <a:r>
              <a:rPr lang="en-US" sz="2800" b="1" dirty="0">
                <a:solidFill>
                  <a:schemeClr val="tx2">
                    <a:lumMod val="75000"/>
                  </a:schemeClr>
                </a:solidFill>
              </a:rPr>
              <a:t>citation manipulation sanctions.</a:t>
            </a:r>
          </a:p>
        </p:txBody>
      </p:sp>
      <p:sp>
        <p:nvSpPr>
          <p:cNvPr id="3" name="Date Placeholder 2"/>
          <p:cNvSpPr>
            <a:spLocks noGrp="1"/>
          </p:cNvSpPr>
          <p:nvPr>
            <p:ph type="dt" sz="half" idx="10"/>
          </p:nvPr>
        </p:nvSpPr>
        <p:spPr/>
        <p:txBody>
          <a:bodyPr/>
          <a:lstStyle/>
          <a:p>
            <a:pPr>
              <a:defRPr/>
            </a:pPr>
            <a:fld id="{EDD8AE20-DF07-49AE-A2E8-0FF3A32CC16C}" type="datetime1">
              <a:rPr lang="en-US" smtClean="0"/>
              <a:pPr>
                <a:defRPr/>
              </a:pPr>
              <a:t>5/21/2019</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Data Fabrication and Falsification</a:t>
            </a:r>
          </a:p>
        </p:txBody>
      </p:sp>
      <p:sp>
        <p:nvSpPr>
          <p:cNvPr id="9219" name="Content Placeholder 2"/>
          <p:cNvSpPr>
            <a:spLocks noGrp="1"/>
          </p:cNvSpPr>
          <p:nvPr>
            <p:ph idx="1"/>
          </p:nvPr>
        </p:nvSpPr>
        <p:spPr>
          <a:xfrm>
            <a:off x="685800" y="2209800"/>
            <a:ext cx="7772400" cy="4114800"/>
          </a:xfrm>
        </p:spPr>
        <p:txBody>
          <a:bodyPr>
            <a:normAutofit/>
          </a:bodyPr>
          <a:lstStyle/>
          <a:p>
            <a:pPr algn="just">
              <a:lnSpc>
                <a:spcPct val="150000"/>
              </a:lnSpc>
              <a:defRPr/>
            </a:pPr>
            <a:r>
              <a:rPr lang="en-US" sz="2800" dirty="0"/>
              <a:t>Submitted manuscripts that are found to have either fabricated (imagined) or falsified experimental results, including the manipulation of images, incurs data </a:t>
            </a:r>
            <a:r>
              <a:rPr lang="en-US" sz="2800" b="1" dirty="0">
                <a:solidFill>
                  <a:schemeClr val="tx2">
                    <a:lumMod val="75000"/>
                  </a:schemeClr>
                </a:solidFill>
              </a:rPr>
              <a:t>fabrication and falsification sanctions</a:t>
            </a:r>
            <a:r>
              <a:rPr lang="en-US" sz="2800" dirty="0"/>
              <a:t>.</a:t>
            </a:r>
          </a:p>
        </p:txBody>
      </p:sp>
      <p:sp>
        <p:nvSpPr>
          <p:cNvPr id="3" name="Date Placeholder 2"/>
          <p:cNvSpPr>
            <a:spLocks noGrp="1"/>
          </p:cNvSpPr>
          <p:nvPr>
            <p:ph type="dt" sz="half" idx="10"/>
          </p:nvPr>
        </p:nvSpPr>
        <p:spPr/>
        <p:txBody>
          <a:bodyPr/>
          <a:lstStyle/>
          <a:p>
            <a:pPr>
              <a:defRPr/>
            </a:pPr>
            <a:fld id="{F56D7E14-9080-4735-BD96-F15FE3DC135E}" type="datetime1">
              <a:rPr lang="en-US" smtClean="0"/>
              <a:pPr>
                <a:defRPr/>
              </a:pPr>
              <a:t>5/21/2019</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458200" cy="1143000"/>
          </a:xfrm>
        </p:spPr>
        <p:txBody>
          <a:bodyPr>
            <a:normAutofit fontScale="90000"/>
          </a:bodyPr>
          <a:lstStyle/>
          <a:p>
            <a:pPr eaLnBrk="1" hangingPunct="1">
              <a:defRPr/>
            </a:pPr>
            <a:r>
              <a:rPr lang="en-US" dirty="0"/>
              <a:t>Improper Author Contribution or Attribution</a:t>
            </a:r>
          </a:p>
        </p:txBody>
      </p:sp>
      <p:sp>
        <p:nvSpPr>
          <p:cNvPr id="10243" name="Content Placeholder 2"/>
          <p:cNvSpPr>
            <a:spLocks noGrp="1"/>
          </p:cNvSpPr>
          <p:nvPr>
            <p:ph idx="1"/>
          </p:nvPr>
        </p:nvSpPr>
        <p:spPr>
          <a:xfrm>
            <a:off x="533400" y="2057400"/>
            <a:ext cx="7524751" cy="4251960"/>
          </a:xfrm>
        </p:spPr>
        <p:txBody>
          <a:bodyPr>
            <a:normAutofit/>
          </a:bodyPr>
          <a:lstStyle/>
          <a:p>
            <a:pPr algn="just">
              <a:lnSpc>
                <a:spcPct val="100000"/>
              </a:lnSpc>
              <a:buFont typeface="Wingdings" panose="05000000000000000000" pitchFamily="2" charset="2"/>
              <a:buChar char="Ø"/>
            </a:pPr>
            <a:r>
              <a:rPr lang="en-US" altLang="en-US" sz="2400" dirty="0"/>
              <a:t>All listed authors must made a significant research contribution to the research in the manuscript and approved all its claims. </a:t>
            </a:r>
            <a:endParaRPr lang="en-US" altLang="en-US" sz="1000" dirty="0"/>
          </a:p>
          <a:p>
            <a:pPr algn="just">
              <a:lnSpc>
                <a:spcPct val="100000"/>
              </a:lnSpc>
              <a:buFont typeface="Wingdings" panose="05000000000000000000" pitchFamily="2" charset="2"/>
              <a:buChar char="Ø"/>
            </a:pPr>
            <a:r>
              <a:rPr lang="en-US" altLang="en-US" sz="2400" dirty="0"/>
              <a:t>It is important to list everyone who made a significant research contribution, including students and laboratory technicians.</a:t>
            </a:r>
          </a:p>
        </p:txBody>
      </p:sp>
      <p:sp>
        <p:nvSpPr>
          <p:cNvPr id="3" name="Date Placeholder 2"/>
          <p:cNvSpPr>
            <a:spLocks noGrp="1"/>
          </p:cNvSpPr>
          <p:nvPr>
            <p:ph type="dt" sz="half" idx="10"/>
          </p:nvPr>
        </p:nvSpPr>
        <p:spPr/>
        <p:txBody>
          <a:bodyPr/>
          <a:lstStyle/>
          <a:p>
            <a:pPr>
              <a:defRPr/>
            </a:pPr>
            <a:fld id="{687DFD2D-947B-4BFA-A04D-9A5C8F2079F4}" type="datetime1">
              <a:rPr lang="en-US" smtClean="0"/>
              <a:pPr>
                <a:defRPr/>
              </a:pPr>
              <a:t>5/21/2019</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192" y="762000"/>
            <a:ext cx="7772400" cy="1143000"/>
          </a:xfrm>
        </p:spPr>
        <p:txBody>
          <a:bodyPr>
            <a:normAutofit fontScale="90000"/>
          </a:bodyPr>
          <a:lstStyle/>
          <a:p>
            <a:pPr eaLnBrk="1" hangingPunct="1">
              <a:defRPr/>
            </a:pPr>
            <a:r>
              <a:rPr lang="en-US" dirty="0"/>
              <a:t>Redundant Publication</a:t>
            </a:r>
          </a:p>
        </p:txBody>
      </p:sp>
      <p:sp>
        <p:nvSpPr>
          <p:cNvPr id="11267" name="Content Placeholder 2"/>
          <p:cNvSpPr>
            <a:spLocks noGrp="1"/>
          </p:cNvSpPr>
          <p:nvPr>
            <p:ph idx="1"/>
          </p:nvPr>
        </p:nvSpPr>
        <p:spPr>
          <a:xfrm>
            <a:off x="609600" y="1981200"/>
            <a:ext cx="8153400" cy="4114800"/>
          </a:xfrm>
        </p:spPr>
        <p:txBody>
          <a:bodyPr>
            <a:normAutofit/>
          </a:bodyPr>
          <a:lstStyle/>
          <a:p>
            <a:pPr algn="just">
              <a:buFont typeface="Wingdings" panose="05000000000000000000" pitchFamily="2" charset="2"/>
              <a:buChar char="Ø"/>
              <a:defRPr/>
            </a:pPr>
            <a:r>
              <a:rPr lang="en-US" sz="2400" dirty="0"/>
              <a:t>Redundant publications involve the </a:t>
            </a:r>
            <a:r>
              <a:rPr lang="en-US" sz="2400" b="1" dirty="0">
                <a:solidFill>
                  <a:schemeClr val="tx2">
                    <a:lumMod val="75000"/>
                  </a:schemeClr>
                </a:solidFill>
              </a:rPr>
              <a:t>inappropriate division of study outcomes into several articles.</a:t>
            </a:r>
          </a:p>
          <a:p>
            <a:pPr algn="just">
              <a:buFont typeface="Wingdings" panose="05000000000000000000" pitchFamily="2" charset="2"/>
              <a:buChar char="Ø"/>
              <a:defRPr/>
            </a:pPr>
            <a:r>
              <a:rPr lang="en-US" sz="2400" b="1" dirty="0"/>
              <a:t>Sanctions</a:t>
            </a:r>
            <a:r>
              <a:rPr lang="en-US" sz="2400" dirty="0"/>
              <a:t>: In the event that there are documented violations of any of the previously mentioned policies in any journal, regardless of whether or not the violations occurred in a journal published by “Publishing Body”, the following sanctions will be applied:</a:t>
            </a:r>
          </a:p>
          <a:p>
            <a:pPr lvl="1" algn="just">
              <a:buFont typeface="Arial" charset="0"/>
              <a:buChar char="–"/>
              <a:defRPr/>
            </a:pPr>
            <a:r>
              <a:rPr lang="en-US" sz="2400" dirty="0"/>
              <a:t>Immediate rejection of the infringing manuscript.</a:t>
            </a:r>
          </a:p>
          <a:p>
            <a:pPr lvl="1" algn="just">
              <a:buFont typeface="Arial" charset="0"/>
              <a:buChar char="–"/>
              <a:defRPr/>
            </a:pPr>
            <a:r>
              <a:rPr lang="en-US" sz="2400" dirty="0"/>
              <a:t>Immediate rejection of every other manuscript submitted to any journal published by that “Publishing Body” by any of the authors of the infringing manuscript.</a:t>
            </a:r>
          </a:p>
        </p:txBody>
      </p:sp>
      <p:sp>
        <p:nvSpPr>
          <p:cNvPr id="3" name="Date Placeholder 2"/>
          <p:cNvSpPr>
            <a:spLocks noGrp="1"/>
          </p:cNvSpPr>
          <p:nvPr>
            <p:ph type="dt" sz="half" idx="10"/>
          </p:nvPr>
        </p:nvSpPr>
        <p:spPr/>
        <p:txBody>
          <a:bodyPr/>
          <a:lstStyle/>
          <a:p>
            <a:pPr>
              <a:defRPr/>
            </a:pPr>
            <a:fld id="{C3B79E8F-5DC1-4015-9C0B-0C393D63A67D}" type="datetime1">
              <a:rPr lang="en-US" smtClean="0"/>
              <a:pPr>
                <a:defRPr/>
              </a:pPr>
              <a:t>5/21/2019</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1143000"/>
          </a:xfrm>
        </p:spPr>
        <p:txBody>
          <a:bodyPr>
            <a:normAutofit fontScale="90000"/>
          </a:bodyPr>
          <a:lstStyle/>
          <a:p>
            <a:pPr eaLnBrk="1" hangingPunct="1">
              <a:defRPr/>
            </a:pPr>
            <a:r>
              <a:rPr lang="en-US" dirty="0"/>
              <a:t>Redundant Publication</a:t>
            </a:r>
          </a:p>
        </p:txBody>
      </p:sp>
      <p:sp>
        <p:nvSpPr>
          <p:cNvPr id="12291" name="Content Placeholder 2"/>
          <p:cNvSpPr>
            <a:spLocks noGrp="1"/>
          </p:cNvSpPr>
          <p:nvPr>
            <p:ph idx="1"/>
          </p:nvPr>
        </p:nvSpPr>
        <p:spPr>
          <a:xfrm>
            <a:off x="609600" y="1905000"/>
            <a:ext cx="8077200" cy="4419600"/>
          </a:xfrm>
        </p:spPr>
        <p:txBody>
          <a:bodyPr>
            <a:normAutofit fontScale="92500"/>
          </a:bodyPr>
          <a:lstStyle/>
          <a:p>
            <a:pPr lvl="1" algn="just"/>
            <a:r>
              <a:rPr lang="en-US" altLang="en-US" sz="2400" dirty="0"/>
              <a:t>Prohibition against all of the authors for any new submissions to any journal published by “Publishing Body”, either individually or in combination with other authors of the infringing manuscript, as well as in combination with any other authors. This prohibition will be imposed for a minimum of 36 months.</a:t>
            </a:r>
          </a:p>
          <a:p>
            <a:pPr lvl="1" algn="just"/>
            <a:endParaRPr lang="en-US" altLang="en-US" sz="1100" dirty="0"/>
          </a:p>
          <a:p>
            <a:pPr lvl="1" algn="just"/>
            <a:r>
              <a:rPr lang="en-US" altLang="en-US" sz="2400" dirty="0"/>
              <a:t>Prohibition against all of the authors from serving on the Editorial Board of any journal published by Research Academy of Social Sciences.</a:t>
            </a:r>
          </a:p>
          <a:p>
            <a:pPr lvl="1" algn="just"/>
            <a:endParaRPr lang="en-US" altLang="en-US" sz="1100" dirty="0"/>
          </a:p>
          <a:p>
            <a:pPr lvl="1" algn="just"/>
            <a:r>
              <a:rPr lang="en-US" altLang="en-US" sz="2400" dirty="0"/>
              <a:t>In cases where the violations of the above policies are found to be particularly egregious, the publisher reserves the right to impose additional sanctions beyond those described above.</a:t>
            </a:r>
          </a:p>
        </p:txBody>
      </p:sp>
      <p:sp>
        <p:nvSpPr>
          <p:cNvPr id="3" name="Date Placeholder 2"/>
          <p:cNvSpPr>
            <a:spLocks noGrp="1"/>
          </p:cNvSpPr>
          <p:nvPr>
            <p:ph type="dt" sz="half" idx="10"/>
          </p:nvPr>
        </p:nvSpPr>
        <p:spPr/>
        <p:txBody>
          <a:bodyPr/>
          <a:lstStyle/>
          <a:p>
            <a:pPr>
              <a:defRPr/>
            </a:pPr>
            <a:fld id="{D94CD5CF-8316-4B18-9C2C-66B7C07903A5}" type="datetime1">
              <a:rPr lang="en-US" smtClean="0"/>
              <a:pPr>
                <a:defRPr/>
              </a:pPr>
              <a:t>5/21/2019</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1267</TotalTime>
  <Words>1149</Words>
  <Application>Microsoft Office PowerPoint</Application>
  <PresentationFormat>On-screen Show (4:3)</PresentationFormat>
  <Paragraphs>129</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Integral</vt:lpstr>
      <vt:lpstr>Research Ethics</vt:lpstr>
      <vt:lpstr>Publication Ethics</vt:lpstr>
      <vt:lpstr>Plagiarism</vt:lpstr>
      <vt:lpstr>Duplicate Submission</vt:lpstr>
      <vt:lpstr>Citation Manipulation</vt:lpstr>
      <vt:lpstr>Data Fabrication and Falsification</vt:lpstr>
      <vt:lpstr>Improper Author Contribution or Attribution</vt:lpstr>
      <vt:lpstr>Redundant Publication</vt:lpstr>
      <vt:lpstr>Redundant Publication</vt:lpstr>
      <vt:lpstr>Confirmation before Submission</vt:lpstr>
      <vt:lpstr>Confirmation before Submission</vt:lpstr>
      <vt:lpstr>Confirmation before Submission</vt:lpstr>
      <vt:lpstr>Plagiarism</vt:lpstr>
      <vt:lpstr>Plagiarism: Code of Conduct</vt:lpstr>
      <vt:lpstr>Plagiarism: AIS CRC</vt:lpstr>
      <vt:lpstr>Plagiarism: AIS CRC (continued)</vt:lpstr>
      <vt:lpstr>Plagiarism: AIS CRC (continued)</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Gift of Fire</dc:title>
  <dc:creator>Umema</dc:creator>
  <cp:lastModifiedBy>pc</cp:lastModifiedBy>
  <cp:revision>241</cp:revision>
  <cp:lastPrinted>1601-01-01T00:00:00Z</cp:lastPrinted>
  <dcterms:created xsi:type="dcterms:W3CDTF">2007-09-09T20:42:23Z</dcterms:created>
  <dcterms:modified xsi:type="dcterms:W3CDTF">2019-05-21T08:36:09Z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TC010690721033</vt:lpwstr>
  </property>
</Properties>
</file>