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8"/>
  </p:notesMasterIdLst>
  <p:sldIdLst>
    <p:sldId id="256" r:id="rId2"/>
    <p:sldId id="313" r:id="rId3"/>
    <p:sldId id="314" r:id="rId4"/>
    <p:sldId id="315" r:id="rId5"/>
    <p:sldId id="316" r:id="rId6"/>
    <p:sldId id="308" r:id="rId7"/>
    <p:sldId id="320" r:id="rId8"/>
    <p:sldId id="356" r:id="rId9"/>
    <p:sldId id="294" r:id="rId10"/>
    <p:sldId id="295" r:id="rId11"/>
    <p:sldId id="357" r:id="rId12"/>
    <p:sldId id="317" r:id="rId13"/>
    <p:sldId id="318" r:id="rId14"/>
    <p:sldId id="278" r:id="rId15"/>
    <p:sldId id="307" r:id="rId16"/>
    <p:sldId id="306" r:id="rId17"/>
    <p:sldId id="311" r:id="rId18"/>
    <p:sldId id="333" r:id="rId19"/>
    <p:sldId id="330" r:id="rId20"/>
    <p:sldId id="332" r:id="rId21"/>
    <p:sldId id="334" r:id="rId22"/>
    <p:sldId id="335" r:id="rId23"/>
    <p:sldId id="336" r:id="rId24"/>
    <p:sldId id="337" r:id="rId25"/>
    <p:sldId id="338" r:id="rId26"/>
    <p:sldId id="339" r:id="rId27"/>
    <p:sldId id="340" r:id="rId28"/>
    <p:sldId id="341" r:id="rId29"/>
    <p:sldId id="346" r:id="rId30"/>
    <p:sldId id="347" r:id="rId31"/>
    <p:sldId id="348" r:id="rId32"/>
    <p:sldId id="349" r:id="rId33"/>
    <p:sldId id="351" r:id="rId34"/>
    <p:sldId id="352" r:id="rId35"/>
    <p:sldId id="353" r:id="rId36"/>
    <p:sldId id="32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7" autoAdjust="0"/>
    <p:restoredTop sz="84577" autoAdjust="0"/>
  </p:normalViewPr>
  <p:slideViewPr>
    <p:cSldViewPr>
      <p:cViewPr varScale="1">
        <p:scale>
          <a:sx n="72" d="100"/>
          <a:sy n="72" d="100"/>
        </p:scale>
        <p:origin x="132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cs typeface="Arial" charset="0"/>
              </a:defRPr>
            </a:lvl1pPr>
          </a:lstStyle>
          <a:p>
            <a:pPr>
              <a:defRPr/>
            </a:pPr>
            <a:endParaRPr lang="en-US"/>
          </a:p>
        </p:txBody>
      </p:sp>
      <p:sp>
        <p:nvSpPr>
          <p:cNvPr id="25603"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cs typeface="Arial" charset="0"/>
              </a:defRPr>
            </a:lvl1pPr>
          </a:lstStyle>
          <a:p>
            <a:pPr>
              <a:defRPr/>
            </a:pPr>
            <a:endParaRPr lang="en-US"/>
          </a:p>
        </p:txBody>
      </p:sp>
      <p:sp>
        <p:nvSpPr>
          <p:cNvPr id="614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cs typeface="Arial" charset="0"/>
              </a:defRPr>
            </a:lvl1pPr>
          </a:lstStyle>
          <a:p>
            <a:pPr>
              <a:defRPr/>
            </a:pPr>
            <a:endParaRPr lang="en-US"/>
          </a:p>
        </p:txBody>
      </p:sp>
      <p:sp>
        <p:nvSpPr>
          <p:cNvPr id="25607"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1BEC152-CA8D-4949-8234-D7904674FE47}" type="slidenum">
              <a:rPr lang="en-US" altLang="en-US"/>
              <a:pPr>
                <a:defRPr/>
              </a:pPr>
              <a:t>‹#›</a:t>
            </a:fld>
            <a:endParaRPr lang="en-US" altLang="en-US"/>
          </a:p>
        </p:txBody>
      </p:sp>
    </p:spTree>
    <p:extLst>
      <p:ext uri="{BB962C8B-B14F-4D97-AF65-F5344CB8AC3E}">
        <p14:creationId xmlns:p14="http://schemas.microsoft.com/office/powerpoint/2010/main" val="1759731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9D2F6BB-F0C5-4DB4-8FFE-B32DBC37B8D4}" type="slidenum">
              <a:rPr lang="en-US" altLang="en-US"/>
              <a:pPr/>
              <a:t>19</a:t>
            </a:fld>
            <a:endParaRPr lang="en-US" altLang="en-US"/>
          </a:p>
        </p:txBody>
      </p:sp>
      <p:sp>
        <p:nvSpPr>
          <p:cNvPr id="45058" name="Rectangle 1026"/>
          <p:cNvSpPr>
            <a:spLocks noGrp="1" noRot="1" noChangeAspect="1" noChangeArrowheads="1" noTextEdit="1"/>
          </p:cNvSpPr>
          <p:nvPr>
            <p:ph type="sldImg"/>
          </p:nvPr>
        </p:nvSpPr>
        <p:spPr>
          <a:ln/>
        </p:spPr>
      </p:sp>
      <p:sp>
        <p:nvSpPr>
          <p:cNvPr id="45059" name="Rectangle 1027"/>
          <p:cNvSpPr>
            <a:spLocks noGrp="1" noChangeArrowheads="1"/>
          </p:cNvSpPr>
          <p:nvPr>
            <p:ph type="body" idx="1"/>
          </p:nvPr>
        </p:nvSpPr>
        <p:spPr/>
        <p:txBody>
          <a:bodyPr/>
          <a:lstStyle/>
          <a:p>
            <a:r>
              <a:rPr lang="en-US" altLang="en-US"/>
              <a:t> </a:t>
            </a:r>
          </a:p>
          <a:p>
            <a:endParaRPr lang="en-US" altLang="en-US"/>
          </a:p>
        </p:txBody>
      </p:sp>
    </p:spTree>
    <p:extLst>
      <p:ext uri="{BB962C8B-B14F-4D97-AF65-F5344CB8AC3E}">
        <p14:creationId xmlns:p14="http://schemas.microsoft.com/office/powerpoint/2010/main" val="2593681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8AB0A2C-5B62-4E71-BA07-4629E6B1BBB6}" type="slidenum">
              <a:rPr lang="en-US" altLang="en-US"/>
              <a:pPr/>
              <a:t>28</a:t>
            </a:fld>
            <a:endParaRPr lang="en-US"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altLang="en-US"/>
              <a:t> </a:t>
            </a:r>
          </a:p>
          <a:p>
            <a:endParaRPr lang="en-US" altLang="en-US"/>
          </a:p>
        </p:txBody>
      </p:sp>
    </p:spTree>
    <p:extLst>
      <p:ext uri="{BB962C8B-B14F-4D97-AF65-F5344CB8AC3E}">
        <p14:creationId xmlns:p14="http://schemas.microsoft.com/office/powerpoint/2010/main" val="3876600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72F2DE0-2171-453F-8FB6-DE12F7773C37}" type="slidenum">
              <a:rPr lang="en-US" altLang="en-US"/>
              <a:pPr/>
              <a:t>29</a:t>
            </a:fld>
            <a:endParaRPr lang="en-US" alt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en-US" altLang="en-US"/>
              <a:t> </a:t>
            </a:r>
          </a:p>
        </p:txBody>
      </p:sp>
    </p:spTree>
    <p:extLst>
      <p:ext uri="{BB962C8B-B14F-4D97-AF65-F5344CB8AC3E}">
        <p14:creationId xmlns:p14="http://schemas.microsoft.com/office/powerpoint/2010/main" val="113630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34EACB5-87A6-4BD3-A3EF-BB95C898C06A}" type="slidenum">
              <a:rPr lang="en-US" altLang="en-US"/>
              <a:pPr/>
              <a:t>30</a:t>
            </a:fld>
            <a:endParaRPr lang="en-US" alt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r>
              <a:rPr lang="en-US" altLang="en-US"/>
              <a:t> </a:t>
            </a:r>
          </a:p>
        </p:txBody>
      </p:sp>
    </p:spTree>
    <p:extLst>
      <p:ext uri="{BB962C8B-B14F-4D97-AF65-F5344CB8AC3E}">
        <p14:creationId xmlns:p14="http://schemas.microsoft.com/office/powerpoint/2010/main" val="2966509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D9365BF-1AB8-4B84-B04A-A5658A2553C0}" type="slidenum">
              <a:rPr lang="en-US" altLang="en-US"/>
              <a:pPr/>
              <a:t>31</a:t>
            </a:fld>
            <a:endParaRPr lang="en-US" altLang="en-US"/>
          </a:p>
        </p:txBody>
      </p:sp>
      <p:sp>
        <p:nvSpPr>
          <p:cNvPr id="90114" name="Rectangle 1026"/>
          <p:cNvSpPr>
            <a:spLocks noGrp="1" noRot="1" noChangeAspect="1" noChangeArrowheads="1" noTextEdit="1"/>
          </p:cNvSpPr>
          <p:nvPr>
            <p:ph type="sldImg"/>
          </p:nvPr>
        </p:nvSpPr>
        <p:spPr>
          <a:ln/>
        </p:spPr>
      </p:sp>
      <p:sp>
        <p:nvSpPr>
          <p:cNvPr id="90115" name="Rectangle 1027"/>
          <p:cNvSpPr>
            <a:spLocks noGrp="1" noChangeArrowheads="1"/>
          </p:cNvSpPr>
          <p:nvPr>
            <p:ph type="body" idx="1"/>
          </p:nvPr>
        </p:nvSpPr>
        <p:spPr/>
        <p:txBody>
          <a:bodyPr/>
          <a:lstStyle/>
          <a:p>
            <a:r>
              <a:rPr lang="en-US" altLang="en-US"/>
              <a:t> </a:t>
            </a:r>
          </a:p>
        </p:txBody>
      </p:sp>
    </p:spTree>
    <p:extLst>
      <p:ext uri="{BB962C8B-B14F-4D97-AF65-F5344CB8AC3E}">
        <p14:creationId xmlns:p14="http://schemas.microsoft.com/office/powerpoint/2010/main" val="1784208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3EDD99F-080E-4CFE-ADF9-3734D4C5ECAA}" type="slidenum">
              <a:rPr lang="en-US" altLang="en-US"/>
              <a:pPr/>
              <a:t>32</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516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3330FC9-59CA-4872-A7A3-C0B1E9CFF3BE}" type="slidenum">
              <a:rPr lang="en-US" altLang="en-US"/>
              <a:pPr/>
              <a:t>33</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ltLang="en-US"/>
              <a:t> </a:t>
            </a:r>
          </a:p>
        </p:txBody>
      </p:sp>
    </p:spTree>
    <p:extLst>
      <p:ext uri="{BB962C8B-B14F-4D97-AF65-F5344CB8AC3E}">
        <p14:creationId xmlns:p14="http://schemas.microsoft.com/office/powerpoint/2010/main" val="864337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FF61251-BE7D-4F3B-B9A9-B72F226879C7}" type="slidenum">
              <a:rPr lang="en-US" altLang="en-US"/>
              <a:pPr/>
              <a:t>34</a:t>
            </a:fld>
            <a:endParaRPr lang="en-US" alt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altLang="en-US"/>
              <a:t> </a:t>
            </a:r>
          </a:p>
        </p:txBody>
      </p:sp>
    </p:spTree>
    <p:extLst>
      <p:ext uri="{BB962C8B-B14F-4D97-AF65-F5344CB8AC3E}">
        <p14:creationId xmlns:p14="http://schemas.microsoft.com/office/powerpoint/2010/main" val="280627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B764460-7665-4B54-9416-23A87FF6C458}" type="slidenum">
              <a:rPr lang="en-US" altLang="en-US"/>
              <a:pPr/>
              <a:t>35</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ltLang="en-US"/>
              <a:t> </a:t>
            </a:r>
          </a:p>
        </p:txBody>
      </p:sp>
    </p:spTree>
    <p:extLst>
      <p:ext uri="{BB962C8B-B14F-4D97-AF65-F5344CB8AC3E}">
        <p14:creationId xmlns:p14="http://schemas.microsoft.com/office/powerpoint/2010/main" val="191604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6C7023B-53EF-4572-91C9-0D405263DB06}" type="slidenum">
              <a:rPr lang="en-US" altLang="en-US"/>
              <a:pPr/>
              <a:t>20</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altLang="en-US"/>
              <a:t> </a:t>
            </a:r>
          </a:p>
        </p:txBody>
      </p:sp>
    </p:spTree>
    <p:extLst>
      <p:ext uri="{BB962C8B-B14F-4D97-AF65-F5344CB8AC3E}">
        <p14:creationId xmlns:p14="http://schemas.microsoft.com/office/powerpoint/2010/main" val="2333255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936B829-3CBB-4A4F-884F-855FF45A93E1}" type="slidenum">
              <a:rPr lang="en-US" altLang="en-US"/>
              <a:pPr/>
              <a:t>21</a:t>
            </a:fld>
            <a:endParaRPr lang="en-US"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altLang="en-US"/>
              <a:t> </a:t>
            </a:r>
          </a:p>
          <a:p>
            <a:endParaRPr lang="en-US" altLang="en-US"/>
          </a:p>
        </p:txBody>
      </p:sp>
    </p:spTree>
    <p:extLst>
      <p:ext uri="{BB962C8B-B14F-4D97-AF65-F5344CB8AC3E}">
        <p14:creationId xmlns:p14="http://schemas.microsoft.com/office/powerpoint/2010/main" val="3324337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F455888-F1D2-4311-91F0-99D7EFA583C7}" type="slidenum">
              <a:rPr lang="en-US" altLang="en-US"/>
              <a:pPr/>
              <a:t>22</a:t>
            </a:fld>
            <a:endParaRPr lang="en-US"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altLang="en-US"/>
              <a:t> </a:t>
            </a:r>
          </a:p>
          <a:p>
            <a:endParaRPr lang="en-US" altLang="en-US"/>
          </a:p>
        </p:txBody>
      </p:sp>
    </p:spTree>
    <p:extLst>
      <p:ext uri="{BB962C8B-B14F-4D97-AF65-F5344CB8AC3E}">
        <p14:creationId xmlns:p14="http://schemas.microsoft.com/office/powerpoint/2010/main" val="164561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B8A6731-E656-4528-806A-0B2A12ECBAA9}" type="slidenum">
              <a:rPr lang="en-US" altLang="en-US"/>
              <a:pPr/>
              <a:t>23</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altLang="en-US"/>
              <a:t> </a:t>
            </a:r>
          </a:p>
          <a:p>
            <a:endParaRPr lang="en-US" altLang="en-US"/>
          </a:p>
        </p:txBody>
      </p:sp>
    </p:spTree>
    <p:extLst>
      <p:ext uri="{BB962C8B-B14F-4D97-AF65-F5344CB8AC3E}">
        <p14:creationId xmlns:p14="http://schemas.microsoft.com/office/powerpoint/2010/main" val="3951614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825532F-6CA4-4DCF-91C7-F393B8F364FB}" type="slidenum">
              <a:rPr lang="en-US" altLang="en-US"/>
              <a:pPr/>
              <a:t>24</a:t>
            </a:fld>
            <a:endParaRPr lang="en-US" altLang="en-US"/>
          </a:p>
        </p:txBody>
      </p:sp>
      <p:sp>
        <p:nvSpPr>
          <p:cNvPr id="80898" name="Rectangle 1026"/>
          <p:cNvSpPr>
            <a:spLocks noGrp="1" noRot="1" noChangeAspect="1" noChangeArrowheads="1" noTextEdit="1"/>
          </p:cNvSpPr>
          <p:nvPr>
            <p:ph type="sldImg"/>
          </p:nvPr>
        </p:nvSpPr>
        <p:spPr>
          <a:ln/>
        </p:spPr>
      </p:sp>
      <p:sp>
        <p:nvSpPr>
          <p:cNvPr id="80899" name="Rectangle 1027"/>
          <p:cNvSpPr>
            <a:spLocks noGrp="1" noChangeArrowheads="1"/>
          </p:cNvSpPr>
          <p:nvPr>
            <p:ph type="body" idx="1"/>
          </p:nvPr>
        </p:nvSpPr>
        <p:spPr/>
        <p:txBody>
          <a:bodyPr/>
          <a:lstStyle/>
          <a:p>
            <a:r>
              <a:rPr lang="en-US" altLang="en-US"/>
              <a:t> </a:t>
            </a:r>
          </a:p>
          <a:p>
            <a:endParaRPr lang="en-US" altLang="en-US"/>
          </a:p>
        </p:txBody>
      </p:sp>
    </p:spTree>
    <p:extLst>
      <p:ext uri="{BB962C8B-B14F-4D97-AF65-F5344CB8AC3E}">
        <p14:creationId xmlns:p14="http://schemas.microsoft.com/office/powerpoint/2010/main" val="4141455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21DC4E1-7898-48B2-B282-04251288BF3E}" type="slidenum">
              <a:rPr lang="en-US" altLang="en-US"/>
              <a:pPr/>
              <a:t>25</a:t>
            </a:fld>
            <a:endParaRPr lang="en-US"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ltLang="en-US"/>
              <a:t> </a:t>
            </a:r>
          </a:p>
          <a:p>
            <a:endParaRPr lang="en-US" altLang="en-US"/>
          </a:p>
        </p:txBody>
      </p:sp>
    </p:spTree>
    <p:extLst>
      <p:ext uri="{BB962C8B-B14F-4D97-AF65-F5344CB8AC3E}">
        <p14:creationId xmlns:p14="http://schemas.microsoft.com/office/powerpoint/2010/main" val="192954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9344AC2-05EB-423F-92A4-675511B446FA}" type="slidenum">
              <a:rPr lang="en-US" altLang="en-US"/>
              <a:pPr/>
              <a:t>26</a:t>
            </a:fld>
            <a:endParaRPr lang="en-US"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altLang="en-US"/>
              <a:t> </a:t>
            </a:r>
          </a:p>
          <a:p>
            <a:endParaRPr lang="en-US" altLang="en-US"/>
          </a:p>
        </p:txBody>
      </p:sp>
    </p:spTree>
    <p:extLst>
      <p:ext uri="{BB962C8B-B14F-4D97-AF65-F5344CB8AC3E}">
        <p14:creationId xmlns:p14="http://schemas.microsoft.com/office/powerpoint/2010/main" val="109594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310F8A5-6AB5-4BA8-B7F9-2F8D314FFB4E}" type="slidenum">
              <a:rPr lang="en-US" altLang="en-US"/>
              <a:pPr/>
              <a:t>27</a:t>
            </a:fld>
            <a:endParaRPr lang="en-US"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ltLang="en-US"/>
              <a:t> </a:t>
            </a:r>
          </a:p>
          <a:p>
            <a:endParaRPr lang="en-US" altLang="en-US"/>
          </a:p>
        </p:txBody>
      </p:sp>
    </p:spTree>
    <p:extLst>
      <p:ext uri="{BB962C8B-B14F-4D97-AF65-F5344CB8AC3E}">
        <p14:creationId xmlns:p14="http://schemas.microsoft.com/office/powerpoint/2010/main" val="867041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fld id="{6799FE1F-3FB0-4DC1-9F5E-DE5E619CCD86}" type="datetime1">
              <a:rPr lang="en-US" smtClean="0"/>
              <a:pPr>
                <a:defRPr/>
              </a:pPr>
              <a:t>3/1/2021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9C8EC9-BCE6-403A-B9D4-74B53B1A5C07}" type="slidenum">
              <a:rPr lang="en-US" altLang="en-US" smtClean="0"/>
              <a:pPr>
                <a:defRPr/>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9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E4DFCC9-058D-46E6-BF71-A244967EAC11}" type="datetime1">
              <a:rPr lang="en-US" smtClean="0"/>
              <a:pPr>
                <a:defRPr/>
              </a:pPr>
              <a:t>3/1/2021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FBD1B12-FA22-401A-A272-567FEFE6D217}" type="slidenum">
              <a:rPr lang="en-US" altLang="en-US" smtClean="0"/>
              <a:pPr>
                <a:defRPr/>
              </a:pPr>
              <a:t>‹#›</a:t>
            </a:fld>
            <a:endParaRPr lang="en-US" altLang="en-US"/>
          </a:p>
        </p:txBody>
      </p:sp>
    </p:spTree>
    <p:extLst>
      <p:ext uri="{BB962C8B-B14F-4D97-AF65-F5344CB8AC3E}">
        <p14:creationId xmlns:p14="http://schemas.microsoft.com/office/powerpoint/2010/main" val="4839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A74FBC9-B093-4689-9D04-A546AFFFC702}" type="datetime1">
              <a:rPr lang="en-US" smtClean="0"/>
              <a:pPr>
                <a:defRPr/>
              </a:pPr>
              <a:t>3/1/2021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4ECC83-B4D3-408E-A571-4A344E2859C3}" type="slidenum">
              <a:rPr lang="en-US" altLang="en-US" smtClean="0"/>
              <a:pPr>
                <a:defRPr/>
              </a:pPr>
              <a:t>‹#›</a:t>
            </a:fld>
            <a:endParaRPr lang="en-US"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11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AB51E9B-7ECD-44F8-81B9-87500C5F720C}" type="datetime1">
              <a:rPr lang="en-US" smtClean="0"/>
              <a:pPr>
                <a:defRPr/>
              </a:pPr>
              <a:t>3/1/2021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A51385A-FF7A-44F1-B3D6-239EE7D9CA8D}" type="slidenum">
              <a:rPr lang="en-US" altLang="en-US" smtClean="0"/>
              <a:pPr>
                <a:defRPr/>
              </a:pPr>
              <a:t>‹#›</a:t>
            </a:fld>
            <a:endParaRPr lang="en-US" altLang="en-US"/>
          </a:p>
        </p:txBody>
      </p:sp>
    </p:spTree>
    <p:extLst>
      <p:ext uri="{BB962C8B-B14F-4D97-AF65-F5344CB8AC3E}">
        <p14:creationId xmlns:p14="http://schemas.microsoft.com/office/powerpoint/2010/main" val="352593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CB00CEC3-DBC6-48C1-BE58-8A22009405B7}" type="datetime1">
              <a:rPr lang="en-US" smtClean="0"/>
              <a:pPr>
                <a:defRPr/>
              </a:pPr>
              <a:t>3/1/2021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148D81-4449-4EB1-A958-79B877707A52}" type="slidenum">
              <a:rPr lang="en-US" altLang="en-US" smtClean="0"/>
              <a:pPr>
                <a:defRPr/>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58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75D1604D-6E89-4F98-B49B-B39C29880D2D}" type="datetime1">
              <a:rPr lang="en-US" smtClean="0"/>
              <a:pPr>
                <a:defRPr/>
              </a:pPr>
              <a:t>3/1/2021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94943F2-CFF1-4AFD-9CD0-CDCE30861596}" type="slidenum">
              <a:rPr lang="en-US" altLang="en-US" smtClean="0"/>
              <a:pPr>
                <a:defRPr/>
              </a:pPr>
              <a:t>‹#›</a:t>
            </a:fld>
            <a:endParaRPr lang="en-US" altLang="en-US"/>
          </a:p>
        </p:txBody>
      </p:sp>
    </p:spTree>
    <p:extLst>
      <p:ext uri="{BB962C8B-B14F-4D97-AF65-F5344CB8AC3E}">
        <p14:creationId xmlns:p14="http://schemas.microsoft.com/office/powerpoint/2010/main" val="194620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EA57B1C9-DAFD-4925-BFBA-C5B092B9EF5C}" type="datetime1">
              <a:rPr lang="en-US" smtClean="0"/>
              <a:pPr>
                <a:defRPr/>
              </a:pPr>
              <a:t>3/1/2021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9EB997F-6531-4C4F-A34C-9CBA240F4E20}" type="slidenum">
              <a:rPr lang="en-US" altLang="en-US" smtClean="0"/>
              <a:pPr>
                <a:defRPr/>
              </a:pPr>
              <a:t>‹#›</a:t>
            </a:fld>
            <a:endParaRPr lang="en-US" altLang="en-US"/>
          </a:p>
        </p:txBody>
      </p:sp>
    </p:spTree>
    <p:extLst>
      <p:ext uri="{BB962C8B-B14F-4D97-AF65-F5344CB8AC3E}">
        <p14:creationId xmlns:p14="http://schemas.microsoft.com/office/powerpoint/2010/main" val="227382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8C5BCE8F-3FFC-4184-8160-C14722605491}" type="datetime1">
              <a:rPr lang="en-US" smtClean="0"/>
              <a:pPr>
                <a:defRPr/>
              </a:pPr>
              <a:t>3/1/2021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81310B6-DAFC-4519-99DF-C7FAAF857D74}" type="slidenum">
              <a:rPr lang="en-US" altLang="en-US" smtClean="0"/>
              <a:pPr>
                <a:defRPr/>
              </a:pPr>
              <a:t>‹#›</a:t>
            </a:fld>
            <a:endParaRPr lang="en-US" altLang="en-US"/>
          </a:p>
        </p:txBody>
      </p:sp>
    </p:spTree>
    <p:extLst>
      <p:ext uri="{BB962C8B-B14F-4D97-AF65-F5344CB8AC3E}">
        <p14:creationId xmlns:p14="http://schemas.microsoft.com/office/powerpoint/2010/main" val="91709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1915459-3576-44A0-9448-C6492A03C014}" type="datetime1">
              <a:rPr lang="en-US" smtClean="0"/>
              <a:pPr>
                <a:defRPr/>
              </a:pPr>
              <a:t>3/1/2021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C509019-5AB7-4794-ADE9-AAAA8B2FA4BA}" type="slidenum">
              <a:rPr lang="en-US" altLang="en-US" smtClean="0"/>
              <a:pPr>
                <a:defRPr/>
              </a:pPr>
              <a:t>‹#›</a:t>
            </a:fld>
            <a:endParaRPr lang="en-US" altLang="en-US"/>
          </a:p>
        </p:txBody>
      </p:sp>
    </p:spTree>
    <p:extLst>
      <p:ext uri="{BB962C8B-B14F-4D97-AF65-F5344CB8AC3E}">
        <p14:creationId xmlns:p14="http://schemas.microsoft.com/office/powerpoint/2010/main" val="39534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4982350A-32C1-492F-8BB6-C238ACEFCC96}" type="datetime1">
              <a:rPr lang="en-US" smtClean="0"/>
              <a:pPr>
                <a:defRPr/>
              </a:pPr>
              <a:t>3/1/2021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4D3EC80-6A4C-46BB-A973-DA33D44986D3}" type="slidenum">
              <a:rPr lang="en-US" altLang="en-US" smtClean="0"/>
              <a:pPr>
                <a:defRPr/>
              </a:pPr>
              <a:t>‹#›</a:t>
            </a:fld>
            <a:endParaRPr lang="en-US" altLang="en-US"/>
          </a:p>
        </p:txBody>
      </p:sp>
    </p:spTree>
    <p:extLst>
      <p:ext uri="{BB962C8B-B14F-4D97-AF65-F5344CB8AC3E}">
        <p14:creationId xmlns:p14="http://schemas.microsoft.com/office/powerpoint/2010/main" val="342172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EEC9C84-A483-404A-A277-FD6DE14A9643}" type="datetime1">
              <a:rPr lang="en-US" smtClean="0"/>
              <a:pPr>
                <a:defRPr/>
              </a:pPr>
              <a:t>3/1/2021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275C48-5C36-4BC8-A08D-F267F74C5017}" type="slidenum">
              <a:rPr lang="en-US" altLang="en-US" smtClean="0"/>
              <a:pPr>
                <a:defRPr/>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4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4B7580B1-8A22-4C29-BB6A-110BDC05FD3F}" type="datetime1">
              <a:rPr lang="en-US" smtClean="0"/>
              <a:pPr>
                <a:defRPr/>
              </a:pPr>
              <a:t>3/1/2021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ED035D5A-4B0B-45B1-9D99-AC9F99DF0795}" type="slidenum">
              <a:rPr lang="en-US" altLang="en-US" smtClean="0"/>
              <a:pPr>
                <a:defRPr/>
              </a:pPr>
              <a:t>‹#›</a:t>
            </a:fld>
            <a:endParaRPr lang="en-US"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82865"/>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differencebetween.net/miscellaneous/difference-between-joy-and-happines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5124" name="Rectangle 4"/>
          <p:cNvSpPr>
            <a:spLocks noGrp="1" noChangeArrowheads="1"/>
          </p:cNvSpPr>
          <p:nvPr>
            <p:ph type="ctrTitle"/>
          </p:nvPr>
        </p:nvSpPr>
        <p:spPr>
          <a:xfrm>
            <a:off x="685800" y="1600200"/>
            <a:ext cx="7772400" cy="1447800"/>
          </a:xfrm>
        </p:spPr>
        <p:txBody>
          <a:bodyPr rtlCol="0">
            <a:normAutofit fontScale="90000"/>
          </a:bodyPr>
          <a:lstStyle/>
          <a:p>
            <a:pPr eaLnBrk="1" fontAlgn="auto" hangingPunct="1">
              <a:spcAft>
                <a:spcPts val="0"/>
              </a:spcAft>
              <a:defRPr/>
            </a:pPr>
            <a:r>
              <a:rPr lang="en-US"/>
              <a:t>A Gift of Fire</a:t>
            </a:r>
            <a:br>
              <a:rPr lang="en-US"/>
            </a:br>
            <a:r>
              <a:rPr lang="en-US" sz="2400"/>
              <a:t>Third edition</a:t>
            </a:r>
            <a:br>
              <a:rPr lang="en-US" sz="2400"/>
            </a:br>
            <a:r>
              <a:rPr lang="en-US" sz="4800"/>
              <a:t>Sara Baase</a:t>
            </a:r>
          </a:p>
        </p:txBody>
      </p:sp>
      <p:sp>
        <p:nvSpPr>
          <p:cNvPr id="3076" name="Rectangle 5"/>
          <p:cNvSpPr>
            <a:spLocks noGrp="1" noChangeArrowheads="1"/>
          </p:cNvSpPr>
          <p:nvPr>
            <p:ph type="subTitle" idx="1"/>
          </p:nvPr>
        </p:nvSpPr>
        <p:spPr>
          <a:xfrm>
            <a:off x="3962400" y="5044107"/>
            <a:ext cx="2247900" cy="1463040"/>
          </a:xfrm>
        </p:spPr>
        <p:txBody>
          <a:bodyPr rtlCol="0">
            <a:normAutofit/>
          </a:bodyPr>
          <a:lstStyle/>
          <a:p>
            <a:pPr eaLnBrk="1" fontAlgn="auto" hangingPunct="1">
              <a:spcAft>
                <a:spcPts val="0"/>
              </a:spcAft>
              <a:buFont typeface="Wingdings 3" charset="2"/>
              <a:buNone/>
              <a:defRPr/>
            </a:pPr>
            <a:r>
              <a:rPr lang="en-US" altLang="en-US" sz="4000" dirty="0"/>
              <a:t>ETHICS</a:t>
            </a:r>
          </a:p>
        </p:txBody>
      </p:sp>
      <p:sp>
        <p:nvSpPr>
          <p:cNvPr id="3" name="Date Placeholder 2"/>
          <p:cNvSpPr>
            <a:spLocks noGrp="1"/>
          </p:cNvSpPr>
          <p:nvPr>
            <p:ph type="dt" sz="half" idx="10"/>
          </p:nvPr>
        </p:nvSpPr>
        <p:spPr/>
        <p:txBody>
          <a:bodyPr/>
          <a:lstStyle/>
          <a:p>
            <a:pPr>
              <a:defRPr/>
            </a:pPr>
            <a:fld id="{48142901-2CE7-461F-B57E-E1EC45A5D263}" type="datetime1">
              <a:rPr lang="en-US" smtClean="0"/>
              <a:pPr>
                <a:defRPr/>
              </a:pPr>
              <a:t>3/1/2021</a:t>
            </a:fld>
            <a:endParaRPr lang="en-US"/>
          </a:p>
        </p:txBody>
      </p:sp>
      <p:sp>
        <p:nvSpPr>
          <p:cNvPr id="4" name="Slide Number Placeholder 3"/>
          <p:cNvSpPr>
            <a:spLocks noGrp="1"/>
          </p:cNvSpPr>
          <p:nvPr>
            <p:ph type="sldNum" sz="quarter" idx="12"/>
          </p:nvPr>
        </p:nvSpPr>
        <p:spPr/>
        <p:txBody>
          <a:bodyPr/>
          <a:lstStyle/>
          <a:p>
            <a:pPr>
              <a:defRPr/>
            </a:pPr>
            <a:fld id="{2B9C8EC9-BCE6-403A-B9D4-74B53B1A5C07}"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ltLang="en-US"/>
              <a:t>Ethics (cont.)</a:t>
            </a:r>
          </a:p>
        </p:txBody>
      </p:sp>
      <p:sp>
        <p:nvSpPr>
          <p:cNvPr id="7171" name="Rectangle 5"/>
          <p:cNvSpPr>
            <a:spLocks noGrp="1" noChangeArrowheads="1"/>
          </p:cNvSpPr>
          <p:nvPr>
            <p:ph idx="1"/>
          </p:nvPr>
        </p:nvSpPr>
        <p:spPr>
          <a:xfrm>
            <a:off x="685800" y="1600200"/>
            <a:ext cx="7772400" cy="4876800"/>
          </a:xfrm>
        </p:spPr>
        <p:txBody>
          <a:bodyPr rtlCol="0">
            <a:normAutofit fontScale="85000" lnSpcReduction="10000"/>
          </a:bodyPr>
          <a:lstStyle/>
          <a:p>
            <a:pPr algn="just" eaLnBrk="1" fontAlgn="auto" hangingPunct="1">
              <a:spcAft>
                <a:spcPts val="0"/>
              </a:spcAft>
              <a:buFont typeface="Wingdings" panose="05000000000000000000" pitchFamily="2" charset="2"/>
              <a:buChar char="Ø"/>
              <a:defRPr/>
            </a:pPr>
            <a:r>
              <a:rPr lang="en-US" altLang="en-US" sz="2800" dirty="0"/>
              <a:t>Important Distinctions:</a:t>
            </a:r>
          </a:p>
          <a:p>
            <a:pPr algn="just" eaLnBrk="1" fontAlgn="auto" hangingPunct="1">
              <a:spcAft>
                <a:spcPts val="0"/>
              </a:spcAft>
              <a:buFont typeface="Wingdings" panose="05000000000000000000" pitchFamily="2" charset="2"/>
              <a:buChar char="Ø"/>
              <a:defRPr/>
            </a:pPr>
            <a:r>
              <a:rPr lang="en-US" altLang="en-US" sz="2400" dirty="0"/>
              <a:t>Right, wrong and okay</a:t>
            </a:r>
          </a:p>
          <a:p>
            <a:r>
              <a:rPr lang="en-US" sz="2400" dirty="0"/>
              <a:t>it is better to think of acts as either ethically obligatory,  ethically prohibited, or ethically acceptable.</a:t>
            </a:r>
            <a:endParaRPr lang="en-US" altLang="en-US" sz="2400" dirty="0"/>
          </a:p>
          <a:p>
            <a:pPr algn="just" eaLnBrk="1" fontAlgn="auto" hangingPunct="1">
              <a:spcAft>
                <a:spcPts val="0"/>
              </a:spcAft>
              <a:buFont typeface="Wingdings" panose="05000000000000000000" pitchFamily="2" charset="2"/>
              <a:buChar char="Ø"/>
              <a:defRPr/>
            </a:pPr>
            <a:r>
              <a:rPr lang="en-US" altLang="en-US" sz="2400" dirty="0"/>
              <a:t>Negative rights (liberties)</a:t>
            </a:r>
          </a:p>
          <a:p>
            <a:r>
              <a:rPr lang="en-US" altLang="en-US" sz="2000" dirty="0"/>
              <a:t>The right to act without interference, </a:t>
            </a:r>
            <a:r>
              <a:rPr lang="en-US" dirty="0">
                <a:latin typeface="AGaramond-Regular"/>
              </a:rPr>
              <a:t>The rights to “life, liberty, and the pursuit</a:t>
            </a:r>
          </a:p>
          <a:p>
            <a:r>
              <a:rPr lang="en-US" dirty="0">
                <a:latin typeface="AGaramond-Regular"/>
              </a:rPr>
              <a:t>of happiness</a:t>
            </a:r>
            <a:endParaRPr lang="en-US" altLang="en-US" sz="6600" dirty="0"/>
          </a:p>
          <a:p>
            <a:pPr algn="just" eaLnBrk="1" fontAlgn="auto" hangingPunct="1">
              <a:spcAft>
                <a:spcPts val="0"/>
              </a:spcAft>
              <a:buFont typeface="Wingdings" panose="05000000000000000000" pitchFamily="2" charset="2"/>
              <a:buChar char="Ø"/>
              <a:defRPr/>
            </a:pPr>
            <a:r>
              <a:rPr lang="en-US" altLang="en-US" sz="2400" dirty="0"/>
              <a:t>Positive rights (claim-rights)</a:t>
            </a:r>
          </a:p>
          <a:p>
            <a:r>
              <a:rPr lang="en-US" altLang="en-US" sz="2000" dirty="0"/>
              <a:t>An obligation of some people to provide certain things for others, </a:t>
            </a:r>
            <a:r>
              <a:rPr lang="en-US" dirty="0"/>
              <a:t>impose an obligation on some people to provide certain things for others. A positive right to a job means that someone must hire you,</a:t>
            </a:r>
          </a:p>
          <a:p>
            <a:r>
              <a:rPr lang="en-US" sz="2800" dirty="0"/>
              <a:t>A positive right to life means that some people are obligated to pay for food or medical care for others who cannot pay for them.</a:t>
            </a:r>
            <a:endParaRPr lang="en-US" altLang="en-US" sz="4000" dirty="0"/>
          </a:p>
          <a:p>
            <a:pPr lvl="1" algn="just" eaLnBrk="1" fontAlgn="auto" hangingPunct="1">
              <a:spcAft>
                <a:spcPts val="0"/>
              </a:spcAft>
              <a:buFont typeface="Wingdings" panose="05000000000000000000" pitchFamily="2" charset="2"/>
              <a:buChar char="Ø"/>
              <a:defRPr/>
            </a:pPr>
            <a:endParaRPr lang="en-US" altLang="en-US" sz="2800" dirty="0"/>
          </a:p>
        </p:txBody>
      </p:sp>
      <p:sp>
        <p:nvSpPr>
          <p:cNvPr id="2" name="Date Placeholder 1"/>
          <p:cNvSpPr>
            <a:spLocks noGrp="1"/>
          </p:cNvSpPr>
          <p:nvPr>
            <p:ph type="dt" sz="half" idx="10"/>
          </p:nvPr>
        </p:nvSpPr>
        <p:spPr/>
        <p:txBody>
          <a:bodyPr/>
          <a:lstStyle/>
          <a:p>
            <a:pPr>
              <a:defRPr/>
            </a:pPr>
            <a:fld id="{2F161748-809D-46EE-9939-B8B8F4A40886}"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r>
              <a:rPr lang="en-US" altLang="en-US"/>
              <a:t>Ethics (cont.)</a:t>
            </a:r>
          </a:p>
        </p:txBody>
      </p:sp>
      <p:sp>
        <p:nvSpPr>
          <p:cNvPr id="7171" name="Rectangle 5"/>
          <p:cNvSpPr>
            <a:spLocks noGrp="1" noChangeArrowheads="1"/>
          </p:cNvSpPr>
          <p:nvPr>
            <p:ph idx="1"/>
          </p:nvPr>
        </p:nvSpPr>
        <p:spPr>
          <a:xfrm>
            <a:off x="685800" y="1600200"/>
            <a:ext cx="7772400" cy="4876800"/>
          </a:xfrm>
        </p:spPr>
        <p:txBody>
          <a:bodyPr rtlCol="0">
            <a:normAutofit fontScale="92500"/>
          </a:bodyPr>
          <a:lstStyle/>
          <a:p>
            <a:pPr algn="just" eaLnBrk="1" fontAlgn="auto" hangingPunct="1">
              <a:spcAft>
                <a:spcPts val="0"/>
              </a:spcAft>
              <a:buFont typeface="Wingdings" panose="05000000000000000000" pitchFamily="2" charset="2"/>
              <a:buChar char="Ø"/>
              <a:defRPr/>
            </a:pPr>
            <a:r>
              <a:rPr lang="en-US" altLang="en-US" sz="2800" dirty="0"/>
              <a:t>Important Distinctions:</a:t>
            </a:r>
          </a:p>
          <a:p>
            <a:pPr algn="just" eaLnBrk="1" fontAlgn="auto" hangingPunct="1">
              <a:spcAft>
                <a:spcPts val="0"/>
              </a:spcAft>
              <a:buFont typeface="Wingdings" panose="05000000000000000000" pitchFamily="2" charset="2"/>
              <a:buChar char="Ø"/>
              <a:defRPr/>
            </a:pPr>
            <a:r>
              <a:rPr lang="en-US" altLang="en-US" sz="2400" dirty="0"/>
              <a:t>Difference between wrong and harm</a:t>
            </a:r>
          </a:p>
          <a:p>
            <a:pPr algn="just"/>
            <a:r>
              <a:rPr lang="en-US" sz="2400" dirty="0"/>
              <a:t>Carelessly and needlessly causing harm is wrong, but it is important to remember that harm alone is not a  sufficient criterion to determine that an act is unethical. Many ethical, even admirable acts can make other people worse off, producing a better product, getting a job, there can be wrong when there is no (obvious </a:t>
            </a:r>
            <a:r>
              <a:rPr lang="en-US" sz="2400"/>
              <a:t>or immediate) Harm. </a:t>
            </a:r>
            <a:r>
              <a:rPr lang="en-US" sz="2400" dirty="0"/>
              <a:t>Some hackers argue that breaking into computer systems is not wrong, because they do no harm</a:t>
            </a:r>
          </a:p>
          <a:p>
            <a:pPr algn="just" eaLnBrk="1" fontAlgn="auto" hangingPunct="1">
              <a:spcAft>
                <a:spcPts val="0"/>
              </a:spcAft>
              <a:buFont typeface="Wingdings" panose="05000000000000000000" pitchFamily="2" charset="2"/>
              <a:buChar char="Ø"/>
              <a:defRPr/>
            </a:pPr>
            <a:r>
              <a:rPr lang="en-US" altLang="en-US" sz="2400" dirty="0"/>
              <a:t>Personal preference and ethics</a:t>
            </a:r>
          </a:p>
          <a:p>
            <a:r>
              <a:rPr lang="en-US" altLang="en-US" sz="2400" dirty="0"/>
              <a:t>Law and Ethics </a:t>
            </a:r>
            <a:r>
              <a:rPr lang="en-US" sz="2400" dirty="0"/>
              <a:t>we are ethically obligated to obey such laws—not because they are laws, but because the laws implement the obligations and prohibitions of ethical rules.</a:t>
            </a:r>
            <a:endParaRPr lang="en-US" altLang="en-US" sz="2400" dirty="0"/>
          </a:p>
          <a:p>
            <a:pPr lvl="1" algn="just" eaLnBrk="1" fontAlgn="auto" hangingPunct="1">
              <a:spcAft>
                <a:spcPts val="0"/>
              </a:spcAft>
              <a:buFont typeface="Wingdings" panose="05000000000000000000" pitchFamily="2" charset="2"/>
              <a:buChar char="Ø"/>
              <a:defRPr/>
            </a:pPr>
            <a:endParaRPr lang="en-US" altLang="en-US" sz="2800" dirty="0"/>
          </a:p>
        </p:txBody>
      </p:sp>
      <p:sp>
        <p:nvSpPr>
          <p:cNvPr id="2" name="Date Placeholder 1"/>
          <p:cNvSpPr>
            <a:spLocks noGrp="1"/>
          </p:cNvSpPr>
          <p:nvPr>
            <p:ph type="dt" sz="half" idx="10"/>
          </p:nvPr>
        </p:nvSpPr>
        <p:spPr/>
        <p:txBody>
          <a:bodyPr/>
          <a:lstStyle/>
          <a:p>
            <a:pPr>
              <a:defRPr/>
            </a:pPr>
            <a:fld id="{2F161748-809D-46EE-9939-B8B8F4A40886}"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Utilitarianism </a:t>
            </a:r>
          </a:p>
        </p:txBody>
      </p:sp>
      <p:sp>
        <p:nvSpPr>
          <p:cNvPr id="21507" name="Content Placeholder 2"/>
          <p:cNvSpPr>
            <a:spLocks noGrp="1"/>
          </p:cNvSpPr>
          <p:nvPr>
            <p:ph idx="1"/>
          </p:nvPr>
        </p:nvSpPr>
        <p:spPr>
          <a:xfrm>
            <a:off x="381000" y="2052638"/>
            <a:ext cx="8229600" cy="4195762"/>
          </a:xfrm>
        </p:spPr>
        <p:txBody>
          <a:bodyPr/>
          <a:lstStyle/>
          <a:p>
            <a:pPr eaLnBrk="1" hangingPunct="1"/>
            <a:r>
              <a:rPr lang="en-US" altLang="en-US" sz="2800" b="1" dirty="0"/>
              <a:t>Utilitarianism</a:t>
            </a:r>
            <a:r>
              <a:rPr lang="en-US" altLang="en-US" sz="2800" dirty="0"/>
              <a:t> is a theory in normative ethics holding that the moral action is the one that maximizes utility. </a:t>
            </a:r>
          </a:p>
          <a:p>
            <a:pPr eaLnBrk="1" hangingPunct="1"/>
            <a:r>
              <a:rPr lang="en-US" altLang="en-US" sz="2800" dirty="0"/>
              <a:t>Utility is defined in various ways, including as pleasure, economic well-being and the lack of suffering.</a:t>
            </a:r>
          </a:p>
          <a:p>
            <a:pPr marL="914400" lvl="2" indent="0" eaLnBrk="1" hangingPunct="1">
              <a:buFont typeface="Wingdings 3" panose="05040102010807070707" pitchFamily="18" charset="2"/>
              <a:buNone/>
            </a:pPr>
            <a:r>
              <a:rPr lang="en-US" altLang="en-US" sz="2400" dirty="0"/>
              <a:t>			</a:t>
            </a:r>
            <a:r>
              <a:rPr lang="en-US" altLang="en-US" sz="2400" i="1" dirty="0"/>
              <a:t>Happiness   </a:t>
            </a:r>
            <a:r>
              <a:rPr lang="en-US" altLang="en-US" sz="2400" i="1" dirty="0">
                <a:sym typeface="Wingdings" panose="05000000000000000000" pitchFamily="2" charset="2"/>
              </a:rPr>
              <a:t></a:t>
            </a:r>
            <a:r>
              <a:rPr lang="en-US" altLang="en-US" sz="2400" i="1" dirty="0"/>
              <a:t> </a:t>
            </a:r>
          </a:p>
          <a:p>
            <a:pPr marL="914400" lvl="2" indent="0" eaLnBrk="1" hangingPunct="1">
              <a:buFont typeface="Wingdings 3" panose="05040102010807070707" pitchFamily="18" charset="2"/>
              <a:buNone/>
            </a:pPr>
            <a:r>
              <a:rPr lang="en-US" altLang="en-US" sz="2400" i="1" dirty="0"/>
              <a:t>			Satisfaction </a:t>
            </a:r>
            <a:r>
              <a:rPr lang="en-US" altLang="en-US" sz="2400" i="1" dirty="0">
                <a:sym typeface="Wingdings" panose="05000000000000000000" pitchFamily="2" charset="2"/>
              </a:rPr>
              <a:t></a:t>
            </a:r>
            <a:r>
              <a:rPr lang="en-US" altLang="en-US" sz="2400" i="1" dirty="0"/>
              <a:t> </a:t>
            </a:r>
          </a:p>
          <a:p>
            <a:pPr marL="914400" lvl="2" indent="0" eaLnBrk="1" hangingPunct="1">
              <a:buFont typeface="Wingdings 3" panose="05040102010807070707" pitchFamily="18" charset="2"/>
              <a:buNone/>
            </a:pPr>
            <a:endParaRPr lang="en-US" altLang="en-US" sz="2400" i="1" dirty="0"/>
          </a:p>
          <a:p>
            <a:pPr marL="914400" lvl="2" indent="0" eaLnBrk="1" hangingPunct="1">
              <a:buFont typeface="Wingdings 3" panose="05040102010807070707" pitchFamily="18" charset="2"/>
              <a:buNone/>
            </a:pPr>
            <a:endParaRPr lang="en-US" altLang="en-US" sz="2400" dirty="0"/>
          </a:p>
        </p:txBody>
      </p:sp>
      <p:sp>
        <p:nvSpPr>
          <p:cNvPr id="2" name="Date Placeholder 1"/>
          <p:cNvSpPr>
            <a:spLocks noGrp="1"/>
          </p:cNvSpPr>
          <p:nvPr>
            <p:ph type="dt" sz="half" idx="10"/>
          </p:nvPr>
        </p:nvSpPr>
        <p:spPr/>
        <p:txBody>
          <a:bodyPr/>
          <a:lstStyle/>
          <a:p>
            <a:pPr>
              <a:defRPr/>
            </a:pPr>
            <a:fld id="{1CFD434E-7867-4BE2-AB7F-580EEF9D0CFA}"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r>
              <a:rPr lang="en-US" altLang="en-US"/>
              <a:t>act utilitarianism and rule utilitarianism</a:t>
            </a:r>
          </a:p>
        </p:txBody>
      </p:sp>
      <p:sp>
        <p:nvSpPr>
          <p:cNvPr id="22531" name="Content Placeholder 2"/>
          <p:cNvSpPr>
            <a:spLocks noGrp="1"/>
          </p:cNvSpPr>
          <p:nvPr>
            <p:ph idx="1"/>
          </p:nvPr>
        </p:nvSpPr>
        <p:spPr>
          <a:xfrm>
            <a:off x="827088" y="2052638"/>
            <a:ext cx="8164512" cy="4729162"/>
          </a:xfrm>
        </p:spPr>
        <p:txBody>
          <a:bodyPr/>
          <a:lstStyle/>
          <a:p>
            <a:pPr algn="just" eaLnBrk="1" hangingPunct="1"/>
            <a:r>
              <a:rPr lang="en-US" altLang="en-US" b="1"/>
              <a:t>Act utilitarianism</a:t>
            </a:r>
            <a:r>
              <a:rPr lang="en-US" altLang="en-US"/>
              <a:t> is the belief that it is the right action that brings the greatest </a:t>
            </a:r>
            <a:r>
              <a:rPr lang="en-US" altLang="en-US">
                <a:hlinkClick r:id="rId2" tooltip="JOY VS HAPPINESS"/>
              </a:rPr>
              <a:t>happiness</a:t>
            </a:r>
            <a:r>
              <a:rPr lang="en-US" altLang="en-US"/>
              <a:t> to the greatest number of people. It is a concept that believes that the morality of an action is determined by its usefulness to most of the people that this act is in accordance with the moral rules since it brings greater good or happiness.</a:t>
            </a:r>
          </a:p>
          <a:p>
            <a:pPr algn="just" eaLnBrk="1" hangingPunct="1"/>
            <a:endParaRPr lang="en-US" altLang="en-US"/>
          </a:p>
          <a:p>
            <a:pPr algn="just" eaLnBrk="1" hangingPunct="1"/>
            <a:r>
              <a:rPr lang="en-US" altLang="en-US" b="1"/>
              <a:t>Rule utilitarianism</a:t>
            </a:r>
            <a:r>
              <a:rPr lang="en-US" altLang="en-US"/>
              <a:t> on the other hand is the belief that an action can be morally right if it conforms to the rules that will lead to the greatest good or happiness. It adheres to the belief that the correctness of an action is determined by the correctness of its rules and that if the correct rule is followed, the greatest good or happiness is achieved.</a:t>
            </a:r>
          </a:p>
          <a:p>
            <a:pPr algn="just" eaLnBrk="1" hangingPunct="1"/>
            <a:endParaRPr lang="en-US" altLang="en-US"/>
          </a:p>
        </p:txBody>
      </p:sp>
      <p:sp>
        <p:nvSpPr>
          <p:cNvPr id="2" name="Date Placeholder 1"/>
          <p:cNvSpPr>
            <a:spLocks noGrp="1"/>
          </p:cNvSpPr>
          <p:nvPr>
            <p:ph type="dt" sz="half" idx="10"/>
          </p:nvPr>
        </p:nvSpPr>
        <p:spPr/>
        <p:txBody>
          <a:bodyPr/>
          <a:lstStyle/>
          <a:p>
            <a:pPr>
              <a:defRPr/>
            </a:pPr>
            <a:fld id="{E59A77D6-6E11-4C62-B85B-C30F7351874D}"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831904"/>
            <a:ext cx="7772400" cy="1143000"/>
          </a:xfrm>
        </p:spPr>
        <p:txBody>
          <a:bodyPr/>
          <a:lstStyle/>
          <a:p>
            <a:pPr eaLnBrk="1" hangingPunct="1"/>
            <a:r>
              <a:rPr lang="en-US" altLang="en-US" dirty="0"/>
              <a:t>IT Ethics</a:t>
            </a:r>
          </a:p>
        </p:txBody>
      </p:sp>
      <p:sp>
        <p:nvSpPr>
          <p:cNvPr id="9219" name="Rectangle 3"/>
          <p:cNvSpPr>
            <a:spLocks noGrp="1" noChangeArrowheads="1"/>
          </p:cNvSpPr>
          <p:nvPr>
            <p:ph idx="1"/>
          </p:nvPr>
        </p:nvSpPr>
        <p:spPr>
          <a:xfrm>
            <a:off x="685800" y="1974904"/>
            <a:ext cx="7772400" cy="4495800"/>
          </a:xfrm>
        </p:spPr>
        <p:txBody>
          <a:bodyPr rtlCol="0">
            <a:noAutofit/>
          </a:bodyPr>
          <a:lstStyle/>
          <a:p>
            <a:pPr algn="just" eaLnBrk="1" fontAlgn="auto" hangingPunct="1">
              <a:lnSpc>
                <a:spcPct val="150000"/>
              </a:lnSpc>
              <a:spcAft>
                <a:spcPts val="0"/>
              </a:spcAft>
              <a:buFont typeface="Wingdings" panose="05000000000000000000" pitchFamily="2" charset="2"/>
              <a:buChar char="Ø"/>
              <a:defRPr/>
            </a:pPr>
            <a:r>
              <a:rPr lang="en-US" altLang="en-US" sz="2400" dirty="0"/>
              <a:t>In order to promote ethical behavior we must also lay the ground work by promoting technological literacy. </a:t>
            </a:r>
          </a:p>
          <a:p>
            <a:pPr algn="just" eaLnBrk="1" fontAlgn="auto" hangingPunct="1">
              <a:lnSpc>
                <a:spcPct val="150000"/>
              </a:lnSpc>
              <a:spcAft>
                <a:spcPts val="0"/>
              </a:spcAft>
              <a:buFont typeface="Wingdings" panose="05000000000000000000" pitchFamily="2" charset="2"/>
              <a:buChar char="Ø"/>
              <a:defRPr/>
            </a:pPr>
            <a:r>
              <a:rPr lang="en-US" altLang="en-US" sz="2400" dirty="0"/>
              <a:t>It discusses the issues that are related to ownership, access, privacy, community and security, the areas that are open to ethical dilemmas in the world of information technology and are increasingly becoming prevalent on society.</a:t>
            </a:r>
          </a:p>
          <a:p>
            <a:pPr algn="just" eaLnBrk="1" fontAlgn="auto" hangingPunct="1">
              <a:lnSpc>
                <a:spcPct val="150000"/>
              </a:lnSpc>
              <a:spcAft>
                <a:spcPts val="0"/>
              </a:spcAft>
              <a:buFontTx/>
              <a:buNone/>
              <a:defRPr/>
            </a:pPr>
            <a:r>
              <a:rPr lang="en-US" altLang="en-US" sz="1050" dirty="0"/>
              <a:t>	BOOK: ETHICS FOR I.T. PROFESSIONALS WITH ASPECTS IN COMPUTING by Charlemagne G. </a:t>
            </a:r>
            <a:r>
              <a:rPr lang="en-US" altLang="en-US" sz="1050" dirty="0" err="1"/>
              <a:t>Lavina</a:t>
            </a:r>
            <a:r>
              <a:rPr lang="en-US" altLang="en-US" sz="1050" dirty="0"/>
              <a:t>, </a:t>
            </a:r>
            <a:r>
              <a:rPr lang="en-US" altLang="en-US" sz="1050" dirty="0" err="1"/>
              <a:t>Melchor</a:t>
            </a:r>
            <a:r>
              <a:rPr lang="en-US" altLang="en-US" sz="1050" dirty="0"/>
              <a:t> G. </a:t>
            </a:r>
            <a:r>
              <a:rPr lang="en-US" altLang="en-US" sz="1050" dirty="0" err="1"/>
              <a:t>Erise</a:t>
            </a:r>
            <a:r>
              <a:rPr lang="en-US" altLang="en-US" sz="1050" dirty="0"/>
              <a:t>, </a:t>
            </a:r>
            <a:r>
              <a:rPr lang="en-US" altLang="en-US" sz="1050" dirty="0" err="1"/>
              <a:t>Coeazon</a:t>
            </a:r>
            <a:r>
              <a:rPr lang="en-US" altLang="en-US" sz="1050" dirty="0"/>
              <a:t> B. </a:t>
            </a:r>
            <a:r>
              <a:rPr lang="en-US" altLang="en-US" sz="1050" dirty="0" err="1"/>
              <a:t>Rebong</a:t>
            </a:r>
            <a:r>
              <a:rPr lang="en-US" altLang="en-US" sz="1050" dirty="0"/>
              <a:t>, Susan S. </a:t>
            </a:r>
            <a:r>
              <a:rPr lang="en-US" altLang="en-US" sz="1050" dirty="0" err="1"/>
              <a:t>Caluya</a:t>
            </a:r>
            <a:r>
              <a:rPr lang="en-US" altLang="en-US" sz="1050" dirty="0"/>
              <a:t> (MINDSHAPERS CO.,INC. 61 </a:t>
            </a:r>
            <a:r>
              <a:rPr lang="en-US" altLang="en-US" sz="1050" dirty="0" err="1"/>
              <a:t>Muralla</a:t>
            </a:r>
            <a:r>
              <a:rPr lang="en-US" altLang="en-US" sz="1050" dirty="0"/>
              <a:t> St., </a:t>
            </a:r>
            <a:r>
              <a:rPr lang="en-US" altLang="en-US" sz="1050" dirty="0" err="1"/>
              <a:t>Intramuros</a:t>
            </a:r>
            <a:r>
              <a:rPr lang="en-US" altLang="en-US" sz="1050" dirty="0"/>
              <a:t>, Manila, Philippines)</a:t>
            </a:r>
          </a:p>
        </p:txBody>
      </p:sp>
      <p:sp>
        <p:nvSpPr>
          <p:cNvPr id="2" name="Date Placeholder 1"/>
          <p:cNvSpPr>
            <a:spLocks noGrp="1"/>
          </p:cNvSpPr>
          <p:nvPr>
            <p:ph type="dt" sz="half" idx="10"/>
          </p:nvPr>
        </p:nvSpPr>
        <p:spPr/>
        <p:txBody>
          <a:bodyPr/>
          <a:lstStyle/>
          <a:p>
            <a:pPr>
              <a:defRPr/>
            </a:pPr>
            <a:fld id="{A6BCB041-20AB-481A-99D7-73119D7F8DF4}"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eaLnBrk="1" hangingPunct="1"/>
            <a:r>
              <a:rPr lang="en-US" altLang="en-US" dirty="0"/>
              <a:t>Ethics</a:t>
            </a:r>
            <a:r>
              <a:rPr lang="en-US" altLang="en-US" sz="2400" b="1" dirty="0">
                <a:latin typeface="Times New Roman" panose="02020603050405020304" pitchFamily="18" charset="0"/>
                <a:cs typeface="Times New Roman" panose="02020603050405020304" pitchFamily="18" charset="0"/>
              </a:rPr>
              <a:t> </a:t>
            </a:r>
            <a:r>
              <a:rPr lang="en-US" altLang="en-US" dirty="0"/>
              <a:t>now</a:t>
            </a:r>
            <a:r>
              <a:rPr lang="en-US" altLang="en-US" sz="2400" b="1" dirty="0">
                <a:latin typeface="Times New Roman" panose="02020603050405020304" pitchFamily="18" charset="0"/>
                <a:cs typeface="Times New Roman" panose="02020603050405020304" pitchFamily="18" charset="0"/>
              </a:rPr>
              <a:t> </a:t>
            </a:r>
            <a:r>
              <a:rPr lang="en-US" altLang="en-US" dirty="0"/>
              <a:t>Corporate</a:t>
            </a:r>
            <a:r>
              <a:rPr lang="en-US" altLang="en-US" sz="2400" b="1" dirty="0">
                <a:latin typeface="Times New Roman" panose="02020603050405020304" pitchFamily="18" charset="0"/>
                <a:cs typeface="Times New Roman" panose="02020603050405020304" pitchFamily="18" charset="0"/>
              </a:rPr>
              <a:t>  </a:t>
            </a:r>
            <a:r>
              <a:rPr lang="en-US" altLang="en-US" dirty="0"/>
              <a:t>Policies</a:t>
            </a:r>
          </a:p>
        </p:txBody>
      </p:sp>
      <p:sp>
        <p:nvSpPr>
          <p:cNvPr id="24579" name="Content Placeholder 2"/>
          <p:cNvSpPr>
            <a:spLocks noGrp="1"/>
          </p:cNvSpPr>
          <p:nvPr>
            <p:ph idx="1"/>
          </p:nvPr>
        </p:nvSpPr>
        <p:spPr>
          <a:xfrm>
            <a:off x="609600" y="1905000"/>
            <a:ext cx="8229600" cy="4419600"/>
          </a:xfrm>
        </p:spPr>
        <p:txBody>
          <a:bodyPr/>
          <a:lstStyle/>
          <a:p>
            <a:pPr algn="just" eaLnBrk="1" hangingPunct="1">
              <a:buFont typeface="Wingdings" panose="05000000000000000000" pitchFamily="2" charset="2"/>
              <a:buChar char="Ø"/>
            </a:pPr>
            <a:r>
              <a:rPr lang="en-US" altLang="en-US" sz="2400" dirty="0"/>
              <a:t>In order to combat the recent corporate scandals and protect the companies reputation, companies have begun form more comprehensive corporate policies concerning ethics. </a:t>
            </a:r>
          </a:p>
          <a:p>
            <a:pPr algn="just" eaLnBrk="1" hangingPunct="1">
              <a:buFont typeface="Wingdings" panose="05000000000000000000" pitchFamily="2" charset="2"/>
              <a:buChar char="Ø"/>
            </a:pPr>
            <a:r>
              <a:rPr lang="en-US" altLang="en-US" sz="2400" dirty="0"/>
              <a:t>These policies generally offers guidance to employees as well as stating the companies expectations. </a:t>
            </a:r>
          </a:p>
          <a:p>
            <a:pPr algn="just" eaLnBrk="1" hangingPunct="1">
              <a:buFont typeface="Wingdings" panose="05000000000000000000" pitchFamily="2" charset="2"/>
              <a:buChar char="Ø"/>
            </a:pPr>
            <a:r>
              <a:rPr lang="en-US" altLang="en-US" sz="2400" dirty="0"/>
              <a:t>In order to work companies may require employees to sign a contract stating they will follow the procedures stated within the handbook. </a:t>
            </a:r>
          </a:p>
          <a:p>
            <a:pPr algn="just" eaLnBrk="1" hangingPunct="1">
              <a:buFont typeface="Wingdings" panose="05000000000000000000" pitchFamily="2" charset="2"/>
              <a:buChar char="Ø"/>
            </a:pPr>
            <a:r>
              <a:rPr lang="en-US" altLang="en-US" sz="2400" dirty="0"/>
              <a:t>Many companies have begun to explore why employees would behave unethically.</a:t>
            </a:r>
          </a:p>
        </p:txBody>
      </p:sp>
      <p:sp>
        <p:nvSpPr>
          <p:cNvPr id="2" name="Date Placeholder 1"/>
          <p:cNvSpPr>
            <a:spLocks noGrp="1"/>
          </p:cNvSpPr>
          <p:nvPr>
            <p:ph type="dt" sz="half" idx="10"/>
          </p:nvPr>
        </p:nvSpPr>
        <p:spPr/>
        <p:txBody>
          <a:bodyPr/>
          <a:lstStyle/>
          <a:p>
            <a:pPr>
              <a:defRPr/>
            </a:pPr>
            <a:fld id="{6EB9FF29-855B-4D0C-B7A1-B8C2A4828CA0}"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2974" y="781878"/>
            <a:ext cx="7772400" cy="1143000"/>
          </a:xfrm>
        </p:spPr>
        <p:txBody>
          <a:bodyPr/>
          <a:lstStyle/>
          <a:p>
            <a:pPr eaLnBrk="1" hangingPunct="1"/>
            <a:r>
              <a:rPr lang="en-US" altLang="en-US" dirty="0"/>
              <a:t>Laws and IT</a:t>
            </a:r>
          </a:p>
        </p:txBody>
      </p:sp>
      <p:sp>
        <p:nvSpPr>
          <p:cNvPr id="11267" name="Content Placeholder 2"/>
          <p:cNvSpPr>
            <a:spLocks noGrp="1"/>
          </p:cNvSpPr>
          <p:nvPr>
            <p:ph idx="1"/>
          </p:nvPr>
        </p:nvSpPr>
        <p:spPr>
          <a:xfrm>
            <a:off x="609600" y="1905000"/>
            <a:ext cx="8001000" cy="4419600"/>
          </a:xfrm>
        </p:spPr>
        <p:txBody>
          <a:bodyPr rtlCol="0">
            <a:normAutofit/>
          </a:bodyPr>
          <a:lstStyle/>
          <a:p>
            <a:pPr algn="just" eaLnBrk="1" fontAlgn="auto" hangingPunct="1">
              <a:spcAft>
                <a:spcPts val="0"/>
              </a:spcAft>
              <a:buFont typeface="Wingdings" panose="05000000000000000000" pitchFamily="2" charset="2"/>
              <a:buChar char="Ø"/>
              <a:defRPr/>
            </a:pPr>
            <a:r>
              <a:rPr lang="en-US" altLang="en-US" sz="2400" dirty="0"/>
              <a:t>Securities and Exchange Commission (SEC), 1933 </a:t>
            </a:r>
          </a:p>
          <a:p>
            <a:pPr algn="just" eaLnBrk="1" fontAlgn="auto" hangingPunct="1">
              <a:spcAft>
                <a:spcPts val="0"/>
              </a:spcAft>
              <a:buFont typeface="Wingdings" panose="05000000000000000000" pitchFamily="2" charset="2"/>
              <a:buChar char="Ø"/>
              <a:defRPr/>
            </a:pPr>
            <a:r>
              <a:rPr lang="en-US" altLang="en-US" sz="2400" dirty="0"/>
              <a:t>Computer Fraud and Abuse Act (CFAA), 1984 &amp; 1994 </a:t>
            </a:r>
          </a:p>
          <a:p>
            <a:pPr algn="just" eaLnBrk="1" fontAlgn="auto" hangingPunct="1">
              <a:spcAft>
                <a:spcPts val="0"/>
              </a:spcAft>
              <a:buFont typeface="Wingdings" panose="05000000000000000000" pitchFamily="2" charset="2"/>
              <a:buChar char="Ø"/>
              <a:defRPr/>
            </a:pPr>
            <a:r>
              <a:rPr lang="en-US" altLang="en-US" sz="2400" dirty="0"/>
              <a:t>Computer Security Act, </a:t>
            </a:r>
          </a:p>
          <a:p>
            <a:pPr algn="just" eaLnBrk="1" fontAlgn="auto" hangingPunct="1">
              <a:spcAft>
                <a:spcPts val="0"/>
              </a:spcAft>
              <a:buFont typeface="Wingdings" panose="05000000000000000000" pitchFamily="2" charset="2"/>
              <a:buChar char="Ø"/>
              <a:defRPr/>
            </a:pPr>
            <a:r>
              <a:rPr lang="en-US" altLang="en-US" sz="2400" dirty="0"/>
              <a:t>1987 Privacy Act, </a:t>
            </a:r>
          </a:p>
          <a:p>
            <a:pPr algn="just" eaLnBrk="1" fontAlgn="auto" hangingPunct="1">
              <a:spcAft>
                <a:spcPts val="0"/>
              </a:spcAft>
              <a:buFont typeface="Wingdings" panose="05000000000000000000" pitchFamily="2" charset="2"/>
              <a:buChar char="Ø"/>
              <a:defRPr/>
            </a:pPr>
            <a:r>
              <a:rPr lang="en-US" altLang="en-US" sz="2400" dirty="0"/>
              <a:t>1974 Electronic Communications Privacy Act Communications Decency Act, </a:t>
            </a:r>
          </a:p>
          <a:p>
            <a:pPr algn="just" eaLnBrk="1" fontAlgn="auto" hangingPunct="1">
              <a:spcAft>
                <a:spcPts val="0"/>
              </a:spcAft>
              <a:buFont typeface="Wingdings" panose="05000000000000000000" pitchFamily="2" charset="2"/>
              <a:buChar char="Ø"/>
              <a:defRPr/>
            </a:pPr>
            <a:r>
              <a:rPr lang="en-US" altLang="en-US" sz="2400" dirty="0"/>
              <a:t>1995 Health Insurance Portability &amp; Accountability Act, (HIPAA) 1996 Sarbanes-Oxley Act of 2002 </a:t>
            </a:r>
          </a:p>
          <a:p>
            <a:pPr algn="just" eaLnBrk="1" fontAlgn="auto" hangingPunct="1">
              <a:spcAft>
                <a:spcPts val="0"/>
              </a:spcAft>
              <a:buFont typeface="Wingdings" panose="05000000000000000000" pitchFamily="2" charset="2"/>
              <a:buChar char="Ø"/>
              <a:defRPr/>
            </a:pPr>
            <a:r>
              <a:rPr lang="en-US" altLang="en-US" sz="2400" dirty="0"/>
              <a:t>Homeland Security Act of 2002 with the Cyber Security Enhancement Act BY DICKSON 19 October 2013.</a:t>
            </a:r>
          </a:p>
        </p:txBody>
      </p:sp>
      <p:sp>
        <p:nvSpPr>
          <p:cNvPr id="2" name="Date Placeholder 1"/>
          <p:cNvSpPr>
            <a:spLocks noGrp="1"/>
          </p:cNvSpPr>
          <p:nvPr>
            <p:ph type="dt" sz="half" idx="10"/>
          </p:nvPr>
        </p:nvSpPr>
        <p:spPr/>
        <p:txBody>
          <a:bodyPr/>
          <a:lstStyle/>
          <a:p>
            <a:pPr>
              <a:defRPr/>
            </a:pPr>
            <a:fld id="{21CD8466-6F9A-4660-A8BC-376D57D9103D}"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rtlCol="0">
            <a:normAutofit/>
          </a:bodyPr>
          <a:lstStyle/>
          <a:p>
            <a:pPr eaLnBrk="1" fontAlgn="auto" hangingPunct="1">
              <a:spcAft>
                <a:spcPts val="0"/>
              </a:spcAft>
              <a:defRPr/>
            </a:pPr>
            <a:r>
              <a:rPr lang="en-US" sz="3600" dirty="0"/>
              <a:t>Professional Responsibilities for SW engineers</a:t>
            </a:r>
          </a:p>
        </p:txBody>
      </p:sp>
      <p:pic>
        <p:nvPicPr>
          <p:cNvPr id="26627" name="Content Placeholder 5" descr="20140219_085709.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631718"/>
            <a:ext cx="8650288" cy="4921481"/>
          </a:xfrm>
        </p:spPr>
      </p:pic>
      <p:sp>
        <p:nvSpPr>
          <p:cNvPr id="3" name="Date Placeholder 2"/>
          <p:cNvSpPr>
            <a:spLocks noGrp="1"/>
          </p:cNvSpPr>
          <p:nvPr>
            <p:ph type="dt" sz="half" idx="10"/>
          </p:nvPr>
        </p:nvSpPr>
        <p:spPr/>
        <p:txBody>
          <a:bodyPr/>
          <a:lstStyle/>
          <a:p>
            <a:pPr>
              <a:defRPr/>
            </a:pPr>
            <a:fld id="{0D7AD7C2-A377-49EA-9137-E9EF3A3C4E44}" type="datetime1">
              <a:rPr lang="en-US" smtClean="0"/>
              <a:pPr>
                <a:defRPr/>
              </a:pPr>
              <a:t>3/1/2021</a:t>
            </a:fld>
            <a:endParaRPr lang="en-US"/>
          </a:p>
        </p:txBody>
      </p:sp>
      <p:sp>
        <p:nvSpPr>
          <p:cNvPr id="4" name="Slide Number Placeholder 3"/>
          <p:cNvSpPr>
            <a:spLocks noGrp="1"/>
          </p:cNvSpPr>
          <p:nvPr>
            <p:ph type="sldNum" sz="quarter" idx="12"/>
          </p:nvPr>
        </p:nvSpPr>
        <p:spPr/>
        <p:txBody>
          <a:bodyPr/>
          <a:lstStyle/>
          <a:p>
            <a:pPr>
              <a:defRPr/>
            </a:pPr>
            <a:fld id="{3A51385A-FF7A-44F1-B3D6-239EE7D9CA8D}"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613904" cy="1499616"/>
          </a:xfrm>
        </p:spPr>
        <p:txBody>
          <a:bodyPr>
            <a:normAutofit/>
          </a:bodyPr>
          <a:lstStyle/>
          <a:p>
            <a:r>
              <a:rPr lang="en-US" dirty="0"/>
              <a:t>Software engineering code of ethics</a:t>
            </a:r>
          </a:p>
        </p:txBody>
      </p:sp>
      <p:sp>
        <p:nvSpPr>
          <p:cNvPr id="3" name="Date Placeholder 2"/>
          <p:cNvSpPr>
            <a:spLocks noGrp="1"/>
          </p:cNvSpPr>
          <p:nvPr>
            <p:ph type="dt" sz="half" idx="10"/>
          </p:nvPr>
        </p:nvSpPr>
        <p:spPr/>
        <p:txBody>
          <a:bodyPr/>
          <a:lstStyle/>
          <a:p>
            <a:pPr>
              <a:defRPr/>
            </a:pPr>
            <a:fld id="{8C5BCE8F-3FFC-4184-8160-C14722605491}" type="datetime1">
              <a:rPr lang="en-US" smtClean="0"/>
              <a:pPr>
                <a:defRPr/>
              </a:pPr>
              <a:t>3/1/2021</a:t>
            </a:fld>
            <a:endParaRPr lang="en-US"/>
          </a:p>
        </p:txBody>
      </p:sp>
      <p:sp>
        <p:nvSpPr>
          <p:cNvPr id="4" name="Slide Number Placeholder 3"/>
          <p:cNvSpPr>
            <a:spLocks noGrp="1"/>
          </p:cNvSpPr>
          <p:nvPr>
            <p:ph type="sldNum" sz="quarter" idx="12"/>
          </p:nvPr>
        </p:nvSpPr>
        <p:spPr/>
        <p:txBody>
          <a:bodyPr/>
          <a:lstStyle/>
          <a:p>
            <a:pPr>
              <a:defRPr/>
            </a:pPr>
            <a:fld id="{581310B6-DAFC-4519-99DF-C7FAAF857D74}" type="slidenum">
              <a:rPr lang="en-US" altLang="en-US" smtClean="0"/>
              <a:pPr>
                <a:defRPr/>
              </a:pPr>
              <a:t>18</a:t>
            </a:fld>
            <a:endParaRPr lang="en-US" altLang="en-US"/>
          </a:p>
        </p:txBody>
      </p:sp>
      <p:sp>
        <p:nvSpPr>
          <p:cNvPr id="5" name="Rectangle 3"/>
          <p:cNvSpPr txBox="1">
            <a:spLocks noChangeArrowheads="1"/>
          </p:cNvSpPr>
          <p:nvPr/>
        </p:nvSpPr>
        <p:spPr>
          <a:xfrm>
            <a:off x="609600" y="2084832"/>
            <a:ext cx="7848600" cy="3934968"/>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US" altLang="en-US" sz="2800" b="1" dirty="0"/>
              <a:t>HISTORY</a:t>
            </a:r>
          </a:p>
          <a:p>
            <a:r>
              <a:rPr lang="en-US" altLang="en-US" sz="2800" dirty="0"/>
              <a:t>IEEE Board of Governors established steering committee (May, 1993). </a:t>
            </a:r>
          </a:p>
          <a:p>
            <a:pPr>
              <a:buFontTx/>
              <a:buNone/>
            </a:pPr>
            <a:endParaRPr lang="en-US" altLang="en-US" sz="2800" dirty="0"/>
          </a:p>
          <a:p>
            <a:r>
              <a:rPr lang="en-US" altLang="en-US" sz="2800" dirty="0"/>
              <a:t>ACM Council endorsed Commission on Software Engineering (Late 1993).</a:t>
            </a:r>
          </a:p>
          <a:p>
            <a:pPr>
              <a:buFontTx/>
              <a:buNone/>
            </a:pPr>
            <a:endParaRPr lang="en-US" altLang="en-US" sz="2800" dirty="0"/>
          </a:p>
          <a:p>
            <a:r>
              <a:rPr lang="en-US" altLang="en-US" sz="2800" dirty="0"/>
              <a:t>Joint steering committee established by both societies (January, 1994).</a:t>
            </a:r>
          </a:p>
        </p:txBody>
      </p:sp>
    </p:spTree>
    <p:extLst>
      <p:ext uri="{BB962C8B-B14F-4D97-AF65-F5344CB8AC3E}">
        <p14:creationId xmlns:p14="http://schemas.microsoft.com/office/powerpoint/2010/main" val="33404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914400"/>
            <a:ext cx="8001000" cy="838200"/>
          </a:xfrm>
        </p:spPr>
        <p:txBody>
          <a:bodyPr/>
          <a:lstStyle/>
          <a:p>
            <a:r>
              <a:rPr lang="en-US" altLang="en-US" dirty="0"/>
              <a:t>Research</a:t>
            </a:r>
          </a:p>
        </p:txBody>
      </p:sp>
      <p:sp>
        <p:nvSpPr>
          <p:cNvPr id="44035" name="Rectangle 3"/>
          <p:cNvSpPr>
            <a:spLocks noGrp="1" noChangeArrowheads="1"/>
          </p:cNvSpPr>
          <p:nvPr>
            <p:ph idx="1"/>
          </p:nvPr>
        </p:nvSpPr>
        <p:spPr>
          <a:xfrm>
            <a:off x="685800" y="2057400"/>
            <a:ext cx="8001000" cy="4800600"/>
          </a:xfrm>
        </p:spPr>
        <p:txBody>
          <a:bodyPr/>
          <a:lstStyle/>
          <a:p>
            <a:r>
              <a:rPr lang="en-US" altLang="en-US" sz="2800" dirty="0"/>
              <a:t>Review of available computing and engineering codes: </a:t>
            </a:r>
          </a:p>
          <a:p>
            <a:pPr>
              <a:buFontTx/>
              <a:buNone/>
            </a:pPr>
            <a:r>
              <a:rPr lang="en-US" altLang="en-US" sz="1200" dirty="0"/>
              <a:t> </a:t>
            </a:r>
          </a:p>
          <a:p>
            <a:pPr lvl="1"/>
            <a:r>
              <a:rPr lang="en-US" altLang="en-US" sz="2200" dirty="0"/>
              <a:t>The American Association of Engineering Societies</a:t>
            </a:r>
          </a:p>
          <a:p>
            <a:pPr lvl="1"/>
            <a:r>
              <a:rPr lang="en-US" altLang="en-US" sz="2200" dirty="0"/>
              <a:t>Accreditation Board for Engineering Technology</a:t>
            </a:r>
          </a:p>
          <a:p>
            <a:pPr lvl="1"/>
            <a:r>
              <a:rPr lang="en-US" altLang="en-US" sz="2200" dirty="0"/>
              <a:t>ACM’s Code of Ethics for Professional Conduct</a:t>
            </a:r>
          </a:p>
          <a:p>
            <a:pPr lvl="1"/>
            <a:r>
              <a:rPr lang="en-US" altLang="en-US" sz="2200" dirty="0"/>
              <a:t>The British Computer Society Code of Practice</a:t>
            </a:r>
          </a:p>
          <a:p>
            <a:pPr lvl="1"/>
            <a:r>
              <a:rPr lang="en-US" altLang="en-US" sz="2200" dirty="0"/>
              <a:t>Institute for the Certification of Computing Professionals</a:t>
            </a:r>
          </a:p>
          <a:p>
            <a:pPr lvl="1"/>
            <a:r>
              <a:rPr lang="en-US" altLang="en-US" sz="2200" dirty="0"/>
              <a:t>Engineer’s Council for Professional Development</a:t>
            </a:r>
          </a:p>
          <a:p>
            <a:pPr lvl="1"/>
            <a:r>
              <a:rPr lang="en-US" altLang="en-US" sz="2200" dirty="0"/>
              <a:t>The IEEE Code of Ethics</a:t>
            </a:r>
          </a:p>
          <a:p>
            <a:pPr lvl="1"/>
            <a:r>
              <a:rPr lang="en-US" altLang="en-US" sz="2200" dirty="0"/>
              <a:t>National Society of Professional Engineers Code of Ethics</a:t>
            </a:r>
          </a:p>
          <a:p>
            <a:pPr lvl="1"/>
            <a:r>
              <a:rPr lang="en-US" altLang="en-US" sz="2200" dirty="0"/>
              <a:t>Project Management Institute Code of Ethics</a:t>
            </a:r>
            <a:endParaRPr lang="en-US" altLang="en-US" sz="2400" dirty="0"/>
          </a:p>
        </p:txBody>
      </p:sp>
      <p:sp>
        <p:nvSpPr>
          <p:cNvPr id="2" name="Date Placeholder 1"/>
          <p:cNvSpPr>
            <a:spLocks noGrp="1"/>
          </p:cNvSpPr>
          <p:nvPr>
            <p:ph type="dt" sz="half" idx="10"/>
          </p:nvPr>
        </p:nvSpPr>
        <p:spPr/>
        <p:txBody>
          <a:bodyPr/>
          <a:lstStyle/>
          <a:p>
            <a:fld id="{610B8326-BEC7-498F-BC82-FC9F29434F8F}"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19</a:t>
            </a:fld>
            <a:endParaRPr lang="en-US" altLang="en-US"/>
          </a:p>
        </p:txBody>
      </p:sp>
    </p:spTree>
    <p:extLst>
      <p:ext uri="{BB962C8B-B14F-4D97-AF65-F5344CB8AC3E}">
        <p14:creationId xmlns:p14="http://schemas.microsoft.com/office/powerpoint/2010/main" val="2877620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t>Ethics</a:t>
            </a:r>
          </a:p>
        </p:txBody>
      </p:sp>
      <p:pic>
        <p:nvPicPr>
          <p:cNvPr id="921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 y="2286000"/>
            <a:ext cx="53721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76863" y="2286000"/>
            <a:ext cx="349885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055DF2FF-14DD-4F21-B623-C37B92DAEFC5}"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581310B6-DAFC-4519-99DF-C7FAAF857D74}"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r>
              <a:rPr lang="en-US" altLang="en-US"/>
              <a:t>8 Key Principles:</a:t>
            </a:r>
          </a:p>
        </p:txBody>
      </p:sp>
      <p:sp>
        <p:nvSpPr>
          <p:cNvPr id="46083" name="Rectangle 1027"/>
          <p:cNvSpPr>
            <a:spLocks noGrp="1" noChangeArrowheads="1"/>
          </p:cNvSpPr>
          <p:nvPr>
            <p:ph idx="1"/>
          </p:nvPr>
        </p:nvSpPr>
        <p:spPr>
          <a:xfrm>
            <a:off x="914400" y="2057400"/>
            <a:ext cx="6858000" cy="4191000"/>
          </a:xfrm>
        </p:spPr>
        <p:txBody>
          <a:bodyPr>
            <a:normAutofit lnSpcReduction="10000"/>
          </a:bodyPr>
          <a:lstStyle/>
          <a:p>
            <a:pPr>
              <a:buFont typeface="Wingdings" panose="05000000000000000000" pitchFamily="2" charset="2"/>
              <a:buChar char="Ø"/>
            </a:pPr>
            <a:r>
              <a:rPr lang="en-US" altLang="en-US" sz="2800" dirty="0"/>
              <a:t>Product </a:t>
            </a:r>
          </a:p>
          <a:p>
            <a:pPr>
              <a:buFont typeface="Wingdings" panose="05000000000000000000" pitchFamily="2" charset="2"/>
              <a:buChar char="Ø"/>
            </a:pPr>
            <a:r>
              <a:rPr lang="en-US" altLang="en-US" sz="2800" dirty="0"/>
              <a:t>Public</a:t>
            </a:r>
          </a:p>
          <a:p>
            <a:pPr>
              <a:buFont typeface="Wingdings" panose="05000000000000000000" pitchFamily="2" charset="2"/>
              <a:buChar char="Ø"/>
            </a:pPr>
            <a:r>
              <a:rPr lang="en-US" altLang="en-US" sz="2800" dirty="0"/>
              <a:t>Judgement</a:t>
            </a:r>
          </a:p>
          <a:p>
            <a:pPr>
              <a:buFont typeface="Wingdings" panose="05000000000000000000" pitchFamily="2" charset="2"/>
              <a:buChar char="Ø"/>
            </a:pPr>
            <a:r>
              <a:rPr lang="en-US" altLang="en-US" sz="2800" dirty="0"/>
              <a:t>Client and Employer</a:t>
            </a:r>
          </a:p>
          <a:p>
            <a:pPr>
              <a:buFont typeface="Wingdings" panose="05000000000000000000" pitchFamily="2" charset="2"/>
              <a:buChar char="Ø"/>
            </a:pPr>
            <a:r>
              <a:rPr lang="en-US" altLang="en-US" sz="2800" dirty="0"/>
              <a:t>Management</a:t>
            </a:r>
          </a:p>
          <a:p>
            <a:pPr>
              <a:buFont typeface="Wingdings" panose="05000000000000000000" pitchFamily="2" charset="2"/>
              <a:buChar char="Ø"/>
            </a:pPr>
            <a:r>
              <a:rPr lang="en-US" altLang="en-US" sz="2800" dirty="0"/>
              <a:t>Profession</a:t>
            </a:r>
          </a:p>
          <a:p>
            <a:pPr>
              <a:buFont typeface="Wingdings" panose="05000000000000000000" pitchFamily="2" charset="2"/>
              <a:buChar char="Ø"/>
            </a:pPr>
            <a:r>
              <a:rPr lang="en-US" altLang="en-US" sz="2800" dirty="0"/>
              <a:t>Colleagues</a:t>
            </a:r>
          </a:p>
          <a:p>
            <a:pPr>
              <a:buFont typeface="Wingdings" panose="05000000000000000000" pitchFamily="2" charset="2"/>
              <a:buChar char="Ø"/>
            </a:pPr>
            <a:r>
              <a:rPr lang="en-US" altLang="en-US" sz="2800" dirty="0"/>
              <a:t>Self</a:t>
            </a:r>
          </a:p>
        </p:txBody>
      </p:sp>
      <p:sp>
        <p:nvSpPr>
          <p:cNvPr id="2" name="Date Placeholder 1"/>
          <p:cNvSpPr>
            <a:spLocks noGrp="1"/>
          </p:cNvSpPr>
          <p:nvPr>
            <p:ph type="dt" sz="half" idx="10"/>
          </p:nvPr>
        </p:nvSpPr>
        <p:spPr/>
        <p:txBody>
          <a:bodyPr/>
          <a:lstStyle/>
          <a:p>
            <a:fld id="{AE52572E-31F6-4D71-97E4-AB27BC5B8549}"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20</a:t>
            </a:fld>
            <a:endParaRPr lang="en-US" altLang="en-US"/>
          </a:p>
        </p:txBody>
      </p:sp>
    </p:spTree>
    <p:extLst>
      <p:ext uri="{BB962C8B-B14F-4D97-AF65-F5344CB8AC3E}">
        <p14:creationId xmlns:p14="http://schemas.microsoft.com/office/powerpoint/2010/main" val="2580605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09600" y="762000"/>
            <a:ext cx="8001000" cy="838200"/>
          </a:xfrm>
        </p:spPr>
        <p:txBody>
          <a:bodyPr/>
          <a:lstStyle/>
          <a:p>
            <a:r>
              <a:rPr lang="en-US" altLang="en-US" dirty="0"/>
              <a:t>Principle 1: Products</a:t>
            </a:r>
            <a:endParaRPr lang="en-US" altLang="en-US" b="1" dirty="0">
              <a:latin typeface="GillSans-Bold"/>
            </a:endParaRPr>
          </a:p>
        </p:txBody>
      </p:sp>
      <p:sp>
        <p:nvSpPr>
          <p:cNvPr id="73731" name="Rectangle 3"/>
          <p:cNvSpPr>
            <a:spLocks noGrp="1" noChangeArrowheads="1"/>
          </p:cNvSpPr>
          <p:nvPr>
            <p:ph idx="1"/>
          </p:nvPr>
        </p:nvSpPr>
        <p:spPr>
          <a:xfrm>
            <a:off x="685800" y="1524000"/>
            <a:ext cx="7772400" cy="5334000"/>
          </a:xfrm>
        </p:spPr>
        <p:txBody>
          <a:bodyPr>
            <a:normAutofit fontScale="85000" lnSpcReduction="20000"/>
          </a:bodyPr>
          <a:lstStyle/>
          <a:p>
            <a:r>
              <a:rPr lang="en-US" altLang="en-US" sz="2000" dirty="0"/>
              <a:t>1.01   Ensure adequate software specification</a:t>
            </a:r>
          </a:p>
          <a:p>
            <a:r>
              <a:rPr lang="en-US" altLang="en-US" sz="2000" dirty="0"/>
              <a:t>1.02   Understand specifications fully</a:t>
            </a:r>
          </a:p>
          <a:p>
            <a:r>
              <a:rPr lang="en-US" altLang="en-US" sz="2000" dirty="0"/>
              <a:t>1.03   Ensure you are suitably qualified</a:t>
            </a:r>
          </a:p>
          <a:p>
            <a:r>
              <a:rPr lang="en-US" altLang="en-US" sz="2000" dirty="0"/>
              <a:t>1.04   Ensure all goals are achievable</a:t>
            </a:r>
          </a:p>
          <a:p>
            <a:r>
              <a:rPr lang="en-US" altLang="en-US" sz="2000" dirty="0"/>
              <a:t>1.05   Ensure proper methodology use</a:t>
            </a:r>
          </a:p>
          <a:p>
            <a:r>
              <a:rPr lang="en-US" altLang="en-US" sz="2000" dirty="0"/>
              <a:t>1.06   Ensure good project management</a:t>
            </a:r>
          </a:p>
          <a:p>
            <a:r>
              <a:rPr lang="en-US" altLang="en-US" sz="2000" dirty="0"/>
              <a:t>1.07   Ensure all estimates are realistic</a:t>
            </a:r>
          </a:p>
          <a:p>
            <a:r>
              <a:rPr lang="en-US" altLang="en-US" sz="2000" dirty="0"/>
              <a:t>1.08   Ensure adequate documentation</a:t>
            </a:r>
          </a:p>
          <a:p>
            <a:r>
              <a:rPr lang="en-US" altLang="en-US" sz="2000" dirty="0"/>
              <a:t>1.09   Ensure adequate testing and debugging</a:t>
            </a:r>
          </a:p>
          <a:p>
            <a:r>
              <a:rPr lang="en-US" altLang="en-US" sz="2000" dirty="0"/>
              <a:t>1.10   Promote privacy of individuals</a:t>
            </a:r>
          </a:p>
          <a:p>
            <a:r>
              <a:rPr lang="en-US" altLang="en-US" sz="2000" dirty="0"/>
              <a:t>1.11   Use data legitimately</a:t>
            </a:r>
          </a:p>
          <a:p>
            <a:r>
              <a:rPr lang="en-US" altLang="en-US" sz="2000" dirty="0"/>
              <a:t>1.12   Delete outdated and flawed data</a:t>
            </a:r>
          </a:p>
          <a:p>
            <a:r>
              <a:rPr lang="en-US" altLang="en-US" sz="2000" dirty="0"/>
              <a:t>1.13   Identify and address contentious issues</a:t>
            </a:r>
          </a:p>
          <a:p>
            <a:r>
              <a:rPr lang="en-US" altLang="en-US" sz="2000" dirty="0"/>
              <a:t>1.14   Promote maximum quality and minimum cost</a:t>
            </a:r>
          </a:p>
          <a:p>
            <a:r>
              <a:rPr lang="en-US" altLang="en-US" sz="2000" dirty="0"/>
              <a:t>1.15   Follow appropriate industry standards</a:t>
            </a:r>
            <a:endParaRPr lang="en-US" altLang="en-US" dirty="0">
              <a:solidFill>
                <a:srgbClr val="000000"/>
              </a:solidFill>
            </a:endParaRPr>
          </a:p>
        </p:txBody>
      </p:sp>
      <p:sp>
        <p:nvSpPr>
          <p:cNvPr id="2" name="Date Placeholder 1"/>
          <p:cNvSpPr>
            <a:spLocks noGrp="1"/>
          </p:cNvSpPr>
          <p:nvPr>
            <p:ph type="dt" sz="half" idx="10"/>
          </p:nvPr>
        </p:nvSpPr>
        <p:spPr/>
        <p:txBody>
          <a:bodyPr/>
          <a:lstStyle/>
          <a:p>
            <a:fld id="{7461F979-31D2-4849-BB80-727E338BF1D3}"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21</a:t>
            </a:fld>
            <a:endParaRPr lang="en-US" altLang="en-US"/>
          </a:p>
        </p:txBody>
      </p:sp>
    </p:spTree>
    <p:extLst>
      <p:ext uri="{BB962C8B-B14F-4D97-AF65-F5344CB8AC3E}">
        <p14:creationId xmlns:p14="http://schemas.microsoft.com/office/powerpoint/2010/main" val="1483035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Principle 2: Public</a:t>
            </a:r>
          </a:p>
        </p:txBody>
      </p:sp>
      <p:sp>
        <p:nvSpPr>
          <p:cNvPr id="75779" name="Rectangle 3"/>
          <p:cNvSpPr>
            <a:spLocks noGrp="1" noChangeArrowheads="1"/>
          </p:cNvSpPr>
          <p:nvPr>
            <p:ph idx="1"/>
          </p:nvPr>
        </p:nvSpPr>
        <p:spPr>
          <a:xfrm>
            <a:off x="685800" y="1981200"/>
            <a:ext cx="7772400" cy="4343400"/>
          </a:xfrm>
        </p:spPr>
        <p:txBody>
          <a:bodyPr>
            <a:normAutofit lnSpcReduction="10000"/>
          </a:bodyPr>
          <a:lstStyle/>
          <a:p>
            <a:r>
              <a:rPr lang="en-US" altLang="en-US" sz="2400" dirty="0"/>
              <a:t>2.01   Disclose any software-related dangers</a:t>
            </a:r>
          </a:p>
          <a:p>
            <a:r>
              <a:rPr lang="en-US" altLang="en-US" sz="2400" dirty="0"/>
              <a:t>2.02   Approve only safe, well tested software</a:t>
            </a:r>
          </a:p>
          <a:p>
            <a:r>
              <a:rPr lang="en-US" altLang="en-US" sz="2400" dirty="0"/>
              <a:t>2.03   Only sign documents in area of competence</a:t>
            </a:r>
          </a:p>
          <a:p>
            <a:r>
              <a:rPr lang="en-US" altLang="en-US" sz="2400" dirty="0"/>
              <a:t>2.04   Cooperate on matters of public concern</a:t>
            </a:r>
          </a:p>
          <a:p>
            <a:r>
              <a:rPr lang="en-US" altLang="en-US" sz="2400" dirty="0"/>
              <a:t>2.05   Produce software that respects diversity</a:t>
            </a:r>
          </a:p>
          <a:p>
            <a:r>
              <a:rPr lang="en-US" altLang="en-US" sz="2400" dirty="0"/>
              <a:t>2.06   Be fair and truthful in all matters</a:t>
            </a:r>
          </a:p>
          <a:p>
            <a:r>
              <a:rPr lang="en-US" altLang="en-US" sz="2400" dirty="0"/>
              <a:t>2.07   Always put the public’s interests first</a:t>
            </a:r>
          </a:p>
          <a:p>
            <a:r>
              <a:rPr lang="en-US" altLang="en-US" sz="2400" dirty="0"/>
              <a:t>2.08   Donate professional skills to good causes</a:t>
            </a:r>
          </a:p>
          <a:p>
            <a:r>
              <a:rPr lang="en-US" altLang="en-US" sz="2400" dirty="0"/>
              <a:t>2.10   Accept responsibility for your own work</a:t>
            </a:r>
          </a:p>
        </p:txBody>
      </p:sp>
      <p:sp>
        <p:nvSpPr>
          <p:cNvPr id="2" name="Date Placeholder 1"/>
          <p:cNvSpPr>
            <a:spLocks noGrp="1"/>
          </p:cNvSpPr>
          <p:nvPr>
            <p:ph type="dt" sz="half" idx="10"/>
          </p:nvPr>
        </p:nvSpPr>
        <p:spPr/>
        <p:txBody>
          <a:bodyPr/>
          <a:lstStyle/>
          <a:p>
            <a:fld id="{618CB2C2-5252-43F1-B9A1-CAE24A66E04E}"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22</a:t>
            </a:fld>
            <a:endParaRPr lang="en-US" altLang="en-US"/>
          </a:p>
        </p:txBody>
      </p:sp>
    </p:spTree>
    <p:extLst>
      <p:ext uri="{BB962C8B-B14F-4D97-AF65-F5344CB8AC3E}">
        <p14:creationId xmlns:p14="http://schemas.microsoft.com/office/powerpoint/2010/main" val="1127083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Principle 3: Judgement</a:t>
            </a:r>
          </a:p>
        </p:txBody>
      </p:sp>
      <p:sp>
        <p:nvSpPr>
          <p:cNvPr id="77827" name="Rectangle 3"/>
          <p:cNvSpPr>
            <a:spLocks noGrp="1" noChangeArrowheads="1"/>
          </p:cNvSpPr>
          <p:nvPr>
            <p:ph idx="1"/>
          </p:nvPr>
        </p:nvSpPr>
        <p:spPr>
          <a:xfrm>
            <a:off x="685800" y="2057400"/>
            <a:ext cx="7772400" cy="4495800"/>
          </a:xfrm>
        </p:spPr>
        <p:txBody>
          <a:bodyPr>
            <a:normAutofit/>
          </a:bodyPr>
          <a:lstStyle/>
          <a:p>
            <a:r>
              <a:rPr lang="en-US" altLang="en-US" sz="2400" dirty="0"/>
              <a:t>3.01   Maintain professional objectivity</a:t>
            </a:r>
          </a:p>
          <a:p>
            <a:r>
              <a:rPr lang="en-US" altLang="en-US" sz="2400" dirty="0"/>
              <a:t>3.02   Only sign documents within your responsibility</a:t>
            </a:r>
          </a:p>
          <a:p>
            <a:r>
              <a:rPr lang="en-US" altLang="en-US" sz="2400" dirty="0"/>
              <a:t>3.03   Reject bribery</a:t>
            </a:r>
          </a:p>
          <a:p>
            <a:r>
              <a:rPr lang="en-US" altLang="en-US" sz="2400" dirty="0"/>
              <a:t>3.04   Do not accept secret payments from the client</a:t>
            </a:r>
          </a:p>
          <a:p>
            <a:r>
              <a:rPr lang="en-US" altLang="en-US" sz="2400" dirty="0"/>
              <a:t>3.05   Accept payment from only one source for a job</a:t>
            </a:r>
          </a:p>
          <a:p>
            <a:r>
              <a:rPr lang="en-US" altLang="en-US" sz="2400" dirty="0"/>
              <a:t>3.06   Disclose conflicts of interest</a:t>
            </a:r>
          </a:p>
          <a:p>
            <a:r>
              <a:rPr lang="en-US" altLang="en-US" sz="2400" dirty="0"/>
              <a:t>3.07   Avoid conflicting financial interests</a:t>
            </a:r>
          </a:p>
          <a:p>
            <a:r>
              <a:rPr lang="en-US" altLang="en-US" sz="2400" dirty="0"/>
              <a:t>3.08   Temper technology judgments with ethics</a:t>
            </a:r>
          </a:p>
        </p:txBody>
      </p:sp>
      <p:sp>
        <p:nvSpPr>
          <p:cNvPr id="2" name="Date Placeholder 1"/>
          <p:cNvSpPr>
            <a:spLocks noGrp="1"/>
          </p:cNvSpPr>
          <p:nvPr>
            <p:ph type="dt" sz="half" idx="10"/>
          </p:nvPr>
        </p:nvSpPr>
        <p:spPr/>
        <p:txBody>
          <a:bodyPr/>
          <a:lstStyle/>
          <a:p>
            <a:fld id="{20B3F329-9D54-43C2-BC58-BB15A883B773}"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23</a:t>
            </a:fld>
            <a:endParaRPr lang="en-US" altLang="en-US"/>
          </a:p>
        </p:txBody>
      </p:sp>
    </p:spTree>
    <p:extLst>
      <p:ext uri="{BB962C8B-B14F-4D97-AF65-F5344CB8AC3E}">
        <p14:creationId xmlns:p14="http://schemas.microsoft.com/office/powerpoint/2010/main" val="1724521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Principle 4: Client and Employer</a:t>
            </a:r>
          </a:p>
        </p:txBody>
      </p:sp>
      <p:sp>
        <p:nvSpPr>
          <p:cNvPr id="79875" name="Rectangle 3"/>
          <p:cNvSpPr>
            <a:spLocks noGrp="1" noChangeArrowheads="1"/>
          </p:cNvSpPr>
          <p:nvPr>
            <p:ph idx="1"/>
          </p:nvPr>
        </p:nvSpPr>
        <p:spPr>
          <a:xfrm>
            <a:off x="685800" y="1981200"/>
            <a:ext cx="8001000" cy="4495800"/>
          </a:xfrm>
        </p:spPr>
        <p:txBody>
          <a:bodyPr>
            <a:normAutofit/>
          </a:bodyPr>
          <a:lstStyle/>
          <a:p>
            <a:r>
              <a:rPr lang="en-US" altLang="en-US" sz="2400" dirty="0"/>
              <a:t>4.01   Provide services only where competent</a:t>
            </a:r>
          </a:p>
          <a:p>
            <a:r>
              <a:rPr lang="en-US" altLang="en-US" sz="2400" dirty="0"/>
              <a:t>4.02   Ensure resources are authentically approved</a:t>
            </a:r>
          </a:p>
          <a:p>
            <a:r>
              <a:rPr lang="en-US" altLang="en-US" sz="2400" dirty="0"/>
              <a:t>4.03   Only use property as authorized by the owner</a:t>
            </a:r>
          </a:p>
          <a:p>
            <a:r>
              <a:rPr lang="en-US" altLang="en-US" sz="2400" dirty="0"/>
              <a:t>4.04   Do not use illegally obtained software</a:t>
            </a:r>
          </a:p>
          <a:p>
            <a:r>
              <a:rPr lang="en-US" altLang="en-US" sz="2400" dirty="0"/>
              <a:t>4.05   Honor confidentiality of information</a:t>
            </a:r>
          </a:p>
          <a:p>
            <a:r>
              <a:rPr lang="en-US" altLang="en-US" sz="2400" dirty="0"/>
              <a:t>4.06   Raise matters of social concern</a:t>
            </a:r>
          </a:p>
          <a:p>
            <a:r>
              <a:rPr lang="en-US" altLang="en-US" sz="2400" dirty="0"/>
              <a:t>4.07   Inform when a project becomes problematic</a:t>
            </a:r>
          </a:p>
          <a:p>
            <a:r>
              <a:rPr lang="en-US" altLang="en-US" sz="2400" dirty="0"/>
              <a:t>4.08   Accept no detrimental outside work</a:t>
            </a:r>
          </a:p>
          <a:p>
            <a:r>
              <a:rPr lang="en-US" altLang="en-US" sz="2400" dirty="0"/>
              <a:t>4.09   Represent no interests adverse to your employer</a:t>
            </a:r>
            <a:endParaRPr lang="en-US" altLang="en-US" sz="2400" dirty="0">
              <a:solidFill>
                <a:srgbClr val="000000"/>
              </a:solidFill>
              <a:latin typeface="GaramondThree"/>
            </a:endParaRPr>
          </a:p>
        </p:txBody>
      </p:sp>
      <p:sp>
        <p:nvSpPr>
          <p:cNvPr id="2" name="Date Placeholder 1"/>
          <p:cNvSpPr>
            <a:spLocks noGrp="1"/>
          </p:cNvSpPr>
          <p:nvPr>
            <p:ph type="dt" sz="half" idx="10"/>
          </p:nvPr>
        </p:nvSpPr>
        <p:spPr/>
        <p:txBody>
          <a:bodyPr/>
          <a:lstStyle/>
          <a:p>
            <a:fld id="{2A1EB735-1B7E-46F6-A322-B3AFAF2B9B1B}"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24</a:t>
            </a:fld>
            <a:endParaRPr lang="en-US" altLang="en-US"/>
          </a:p>
        </p:txBody>
      </p:sp>
    </p:spTree>
    <p:extLst>
      <p:ext uri="{BB962C8B-B14F-4D97-AF65-F5344CB8AC3E}">
        <p14:creationId xmlns:p14="http://schemas.microsoft.com/office/powerpoint/2010/main" val="35003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t>Principle 5: Management</a:t>
            </a:r>
          </a:p>
        </p:txBody>
      </p:sp>
      <p:sp>
        <p:nvSpPr>
          <p:cNvPr id="54275" name="Rectangle 3"/>
          <p:cNvSpPr>
            <a:spLocks noGrp="1" noChangeArrowheads="1"/>
          </p:cNvSpPr>
          <p:nvPr>
            <p:ph idx="1"/>
          </p:nvPr>
        </p:nvSpPr>
        <p:spPr>
          <a:xfrm>
            <a:off x="685800" y="1828800"/>
            <a:ext cx="7772400" cy="4544568"/>
          </a:xfrm>
        </p:spPr>
        <p:txBody>
          <a:bodyPr>
            <a:normAutofit/>
          </a:bodyPr>
          <a:lstStyle/>
          <a:p>
            <a:r>
              <a:rPr lang="en-US" altLang="en-US" sz="2400" dirty="0"/>
              <a:t>5.01   Assure standards are known by employees</a:t>
            </a:r>
          </a:p>
          <a:p>
            <a:r>
              <a:rPr lang="en-US" altLang="en-US" sz="2400" dirty="0"/>
              <a:t>5.02   Assure knowledge of confidentiality protocols</a:t>
            </a:r>
          </a:p>
          <a:p>
            <a:r>
              <a:rPr lang="en-US" altLang="en-US" sz="2400" dirty="0"/>
              <a:t>5.03   Assign work according to competence</a:t>
            </a:r>
          </a:p>
          <a:p>
            <a:r>
              <a:rPr lang="en-US" altLang="en-US" sz="2400" dirty="0"/>
              <a:t>5.04   Provide due process for code violations</a:t>
            </a:r>
          </a:p>
          <a:p>
            <a:r>
              <a:rPr lang="en-US" altLang="en-US" sz="2400" dirty="0"/>
              <a:t>5.05   Develop fair ownership agreements</a:t>
            </a:r>
          </a:p>
          <a:p>
            <a:r>
              <a:rPr lang="en-US" altLang="en-US" sz="2400" dirty="0"/>
              <a:t>5.06   Accurately describe conditions of employment</a:t>
            </a:r>
          </a:p>
          <a:p>
            <a:r>
              <a:rPr lang="en-US" altLang="en-US" sz="2400" dirty="0"/>
              <a:t>5.07   Offer only fair and just remuneration</a:t>
            </a:r>
          </a:p>
          <a:p>
            <a:r>
              <a:rPr lang="en-US" altLang="en-US" sz="2400" dirty="0"/>
              <a:t>5.08   Do not prevent a subordinate’s promotion</a:t>
            </a:r>
          </a:p>
          <a:p>
            <a:r>
              <a:rPr lang="en-US" altLang="en-US" sz="2400" dirty="0"/>
              <a:t>5.09   Do not ask a person to breach this code</a:t>
            </a:r>
            <a:endParaRPr lang="en-US" altLang="en-US" sz="2400" dirty="0">
              <a:solidFill>
                <a:srgbClr val="000000"/>
              </a:solidFill>
            </a:endParaRPr>
          </a:p>
        </p:txBody>
      </p:sp>
      <p:sp>
        <p:nvSpPr>
          <p:cNvPr id="2" name="Date Placeholder 1"/>
          <p:cNvSpPr>
            <a:spLocks noGrp="1"/>
          </p:cNvSpPr>
          <p:nvPr>
            <p:ph type="dt" sz="half" idx="10"/>
          </p:nvPr>
        </p:nvSpPr>
        <p:spPr/>
        <p:txBody>
          <a:bodyPr/>
          <a:lstStyle/>
          <a:p>
            <a:fld id="{DF708110-6A82-4AED-9F31-6267CAE0AEE7}"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25</a:t>
            </a:fld>
            <a:endParaRPr lang="en-US" altLang="en-US"/>
          </a:p>
        </p:txBody>
      </p:sp>
    </p:spTree>
    <p:extLst>
      <p:ext uri="{BB962C8B-B14F-4D97-AF65-F5344CB8AC3E}">
        <p14:creationId xmlns:p14="http://schemas.microsoft.com/office/powerpoint/2010/main" val="3628387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838200"/>
            <a:ext cx="8001000" cy="838200"/>
          </a:xfrm>
        </p:spPr>
        <p:txBody>
          <a:bodyPr/>
          <a:lstStyle/>
          <a:p>
            <a:r>
              <a:rPr lang="en-US" altLang="en-US" dirty="0"/>
              <a:t>Principle 6: Profession</a:t>
            </a:r>
          </a:p>
        </p:txBody>
      </p:sp>
      <p:sp>
        <p:nvSpPr>
          <p:cNvPr id="56323" name="Rectangle 3"/>
          <p:cNvSpPr>
            <a:spLocks noGrp="1" noChangeArrowheads="1"/>
          </p:cNvSpPr>
          <p:nvPr>
            <p:ph idx="1"/>
          </p:nvPr>
        </p:nvSpPr>
        <p:spPr>
          <a:xfrm>
            <a:off x="685800" y="1676400"/>
            <a:ext cx="7772400" cy="5334000"/>
          </a:xfrm>
        </p:spPr>
        <p:txBody>
          <a:bodyPr>
            <a:normAutofit fontScale="92500" lnSpcReduction="20000"/>
          </a:bodyPr>
          <a:lstStyle/>
          <a:p>
            <a:r>
              <a:rPr lang="en-US" altLang="en-US" sz="2200" dirty="0"/>
              <a:t>6.01   Associate with reputable people</a:t>
            </a:r>
          </a:p>
          <a:p>
            <a:r>
              <a:rPr lang="en-US" altLang="en-US" sz="2200" dirty="0"/>
              <a:t>6.02   Promote commitment of this code</a:t>
            </a:r>
          </a:p>
          <a:p>
            <a:r>
              <a:rPr lang="en-US" altLang="en-US" sz="2200" dirty="0"/>
              <a:t>6.03   Support followers of this code</a:t>
            </a:r>
          </a:p>
          <a:p>
            <a:r>
              <a:rPr lang="en-US" altLang="en-US" sz="2200" dirty="0"/>
              <a:t>6.04   Help develop an ethical environment</a:t>
            </a:r>
          </a:p>
          <a:p>
            <a:r>
              <a:rPr lang="en-US" altLang="en-US" sz="2200" dirty="0"/>
              <a:t>6.05   Report suspected violations of this code</a:t>
            </a:r>
          </a:p>
          <a:p>
            <a:r>
              <a:rPr lang="en-US" altLang="en-US" sz="2200" dirty="0"/>
              <a:t>6.06   Take responsibility for errors</a:t>
            </a:r>
          </a:p>
          <a:p>
            <a:r>
              <a:rPr lang="en-US" altLang="en-US" sz="2200" dirty="0"/>
              <a:t>6.07   Only accept appropriate remuneration</a:t>
            </a:r>
          </a:p>
          <a:p>
            <a:r>
              <a:rPr lang="en-US" altLang="en-US" sz="2200" dirty="0"/>
              <a:t>6.08   Be accurate and honest regarding software</a:t>
            </a:r>
          </a:p>
          <a:p>
            <a:r>
              <a:rPr lang="en-US" altLang="en-US" sz="2200" dirty="0"/>
              <a:t>6.09   Place professional interests before personal</a:t>
            </a:r>
          </a:p>
          <a:p>
            <a:r>
              <a:rPr lang="en-US" altLang="en-US" sz="2200" dirty="0"/>
              <a:t>6.10   Obey all laws governing your work</a:t>
            </a:r>
          </a:p>
          <a:p>
            <a:r>
              <a:rPr lang="en-US" altLang="en-US" sz="2200" dirty="0"/>
              <a:t>6.11   Exercise professional responsibility</a:t>
            </a:r>
          </a:p>
          <a:p>
            <a:r>
              <a:rPr lang="en-US" altLang="en-US" sz="2200" dirty="0"/>
              <a:t>6.12   Promote public knowledge of the subject</a:t>
            </a:r>
          </a:p>
          <a:p>
            <a:r>
              <a:rPr lang="en-US" altLang="en-US" sz="2200" dirty="0"/>
              <a:t>6.13   Share software knowledge with the profession</a:t>
            </a:r>
          </a:p>
        </p:txBody>
      </p:sp>
      <p:sp>
        <p:nvSpPr>
          <p:cNvPr id="2" name="Date Placeholder 1"/>
          <p:cNvSpPr>
            <a:spLocks noGrp="1"/>
          </p:cNvSpPr>
          <p:nvPr>
            <p:ph type="dt" sz="half" idx="10"/>
          </p:nvPr>
        </p:nvSpPr>
        <p:spPr/>
        <p:txBody>
          <a:bodyPr/>
          <a:lstStyle/>
          <a:p>
            <a:fld id="{572736CF-1CCB-4838-921E-B739EDC6B892}"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26</a:t>
            </a:fld>
            <a:endParaRPr lang="en-US" altLang="en-US"/>
          </a:p>
        </p:txBody>
      </p:sp>
    </p:spTree>
    <p:extLst>
      <p:ext uri="{BB962C8B-B14F-4D97-AF65-F5344CB8AC3E}">
        <p14:creationId xmlns:p14="http://schemas.microsoft.com/office/powerpoint/2010/main" val="2434813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Principle 7: Colleagues</a:t>
            </a:r>
          </a:p>
        </p:txBody>
      </p:sp>
      <p:sp>
        <p:nvSpPr>
          <p:cNvPr id="58371" name="Rectangle 3"/>
          <p:cNvSpPr>
            <a:spLocks noGrp="1" noChangeArrowheads="1"/>
          </p:cNvSpPr>
          <p:nvPr>
            <p:ph idx="1"/>
          </p:nvPr>
        </p:nvSpPr>
        <p:spPr>
          <a:xfrm>
            <a:off x="685800" y="1981200"/>
            <a:ext cx="7772400" cy="4191000"/>
          </a:xfrm>
        </p:spPr>
        <p:txBody>
          <a:bodyPr>
            <a:normAutofit lnSpcReduction="10000"/>
          </a:bodyPr>
          <a:lstStyle/>
          <a:p>
            <a:r>
              <a:rPr lang="en-US" altLang="en-US" sz="2400" dirty="0"/>
              <a:t>7.01   Assist colleagues in professional development</a:t>
            </a:r>
          </a:p>
          <a:p>
            <a:r>
              <a:rPr lang="en-US" altLang="en-US" sz="2400" dirty="0"/>
              <a:t>7.02   Review other’s work only with their consent</a:t>
            </a:r>
          </a:p>
          <a:p>
            <a:r>
              <a:rPr lang="en-US" altLang="en-US" sz="2400" dirty="0"/>
              <a:t>7.03   Credit fully the work of others</a:t>
            </a:r>
          </a:p>
          <a:p>
            <a:r>
              <a:rPr lang="en-US" altLang="en-US" sz="2400" dirty="0"/>
              <a:t>7.04   Review others work candidly</a:t>
            </a:r>
          </a:p>
          <a:p>
            <a:r>
              <a:rPr lang="en-US" altLang="en-US" sz="2400" dirty="0"/>
              <a:t>7.05   Give fair hearing to colleagues</a:t>
            </a:r>
          </a:p>
          <a:p>
            <a:r>
              <a:rPr lang="en-US" altLang="en-US" sz="2400" dirty="0"/>
              <a:t>7.06   Assist colleagues’ awareness of work practices</a:t>
            </a:r>
          </a:p>
          <a:p>
            <a:r>
              <a:rPr lang="en-US" altLang="en-US" sz="2400" dirty="0"/>
              <a:t>7.08   Do not hinder a colleague’s career</a:t>
            </a:r>
          </a:p>
          <a:p>
            <a:r>
              <a:rPr lang="en-US" altLang="en-US" sz="2400" dirty="0"/>
              <a:t>7.09   Do not pursue a job offered to a colleague</a:t>
            </a:r>
          </a:p>
          <a:p>
            <a:r>
              <a:rPr lang="en-US" altLang="en-US" sz="2400" dirty="0"/>
              <a:t>7.10   Seek help with work outside your competence</a:t>
            </a:r>
            <a:endParaRPr lang="en-US" altLang="en-US" sz="2400" dirty="0">
              <a:latin typeface="GaramondThree"/>
            </a:endParaRPr>
          </a:p>
        </p:txBody>
      </p:sp>
      <p:sp>
        <p:nvSpPr>
          <p:cNvPr id="2" name="Date Placeholder 1"/>
          <p:cNvSpPr>
            <a:spLocks noGrp="1"/>
          </p:cNvSpPr>
          <p:nvPr>
            <p:ph type="dt" sz="half" idx="10"/>
          </p:nvPr>
        </p:nvSpPr>
        <p:spPr/>
        <p:txBody>
          <a:bodyPr/>
          <a:lstStyle/>
          <a:p>
            <a:fld id="{9E5907DF-2E6E-44CA-8CB0-65F15B48A577}"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27</a:t>
            </a:fld>
            <a:endParaRPr lang="en-US" altLang="en-US"/>
          </a:p>
        </p:txBody>
      </p:sp>
    </p:spTree>
    <p:extLst>
      <p:ext uri="{BB962C8B-B14F-4D97-AF65-F5344CB8AC3E}">
        <p14:creationId xmlns:p14="http://schemas.microsoft.com/office/powerpoint/2010/main" val="3365768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Principle 8: Self</a:t>
            </a:r>
          </a:p>
        </p:txBody>
      </p:sp>
      <p:sp>
        <p:nvSpPr>
          <p:cNvPr id="60419" name="Rectangle 3"/>
          <p:cNvSpPr>
            <a:spLocks noGrp="1" noChangeArrowheads="1"/>
          </p:cNvSpPr>
          <p:nvPr>
            <p:ph idx="1"/>
          </p:nvPr>
        </p:nvSpPr>
        <p:spPr>
          <a:xfrm>
            <a:off x="768096" y="2053180"/>
            <a:ext cx="7772400" cy="4347620"/>
          </a:xfrm>
        </p:spPr>
        <p:txBody>
          <a:bodyPr>
            <a:normAutofit lnSpcReduction="10000"/>
          </a:bodyPr>
          <a:lstStyle/>
          <a:p>
            <a:r>
              <a:rPr lang="en-US" altLang="en-US" sz="2400" dirty="0"/>
              <a:t>8.01   Further your own professional knowledge</a:t>
            </a:r>
          </a:p>
          <a:p>
            <a:r>
              <a:rPr lang="en-US" altLang="en-US" sz="2400" dirty="0"/>
              <a:t>8.02   Improve your ability to produce quality work</a:t>
            </a:r>
          </a:p>
          <a:p>
            <a:r>
              <a:rPr lang="en-US" altLang="en-US" sz="2400" dirty="0"/>
              <a:t>8.03   Improve your ability to document work</a:t>
            </a:r>
          </a:p>
          <a:p>
            <a:r>
              <a:rPr lang="en-US" altLang="en-US" sz="2400" dirty="0"/>
              <a:t>8.04   Improve your understanding of work details</a:t>
            </a:r>
          </a:p>
          <a:p>
            <a:r>
              <a:rPr lang="en-US" altLang="en-US" sz="2400" dirty="0"/>
              <a:t>8.05   Improve your knowledge of relevant legislation</a:t>
            </a:r>
          </a:p>
          <a:p>
            <a:r>
              <a:rPr lang="en-US" altLang="en-US" sz="2400" dirty="0"/>
              <a:t>8.06   Improve your knowledge of this code</a:t>
            </a:r>
          </a:p>
          <a:p>
            <a:r>
              <a:rPr lang="en-US" altLang="en-US" sz="2400" dirty="0"/>
              <a:t>8.07   Do not force anyone to violate this code</a:t>
            </a:r>
          </a:p>
          <a:p>
            <a:r>
              <a:rPr lang="en-US" altLang="en-US" sz="2400" dirty="0"/>
              <a:t>8.08   Consider code violations inconsistent with</a:t>
            </a:r>
          </a:p>
          <a:p>
            <a:pPr>
              <a:buFontTx/>
              <a:buNone/>
            </a:pPr>
            <a:r>
              <a:rPr lang="en-US" altLang="en-US" sz="2400" dirty="0"/>
              <a:t>             software engineering</a:t>
            </a:r>
          </a:p>
          <a:p>
            <a:endParaRPr lang="en-US" altLang="en-US" sz="2400" dirty="0"/>
          </a:p>
        </p:txBody>
      </p:sp>
      <p:sp>
        <p:nvSpPr>
          <p:cNvPr id="2" name="Date Placeholder 1"/>
          <p:cNvSpPr>
            <a:spLocks noGrp="1"/>
          </p:cNvSpPr>
          <p:nvPr>
            <p:ph type="dt" sz="half" idx="10"/>
          </p:nvPr>
        </p:nvSpPr>
        <p:spPr/>
        <p:txBody>
          <a:bodyPr/>
          <a:lstStyle/>
          <a:p>
            <a:fld id="{E44FBBE4-ACD0-4DCE-AC4A-C08FB10EB722}"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28</a:t>
            </a:fld>
            <a:endParaRPr lang="en-US" altLang="en-US"/>
          </a:p>
        </p:txBody>
      </p:sp>
    </p:spTree>
    <p:extLst>
      <p:ext uri="{BB962C8B-B14F-4D97-AF65-F5344CB8AC3E}">
        <p14:creationId xmlns:p14="http://schemas.microsoft.com/office/powerpoint/2010/main" val="851128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Short version, 1 of 2</a:t>
            </a:r>
          </a:p>
        </p:txBody>
      </p:sp>
      <p:sp>
        <p:nvSpPr>
          <p:cNvPr id="5123" name="Rectangle 3"/>
          <p:cNvSpPr>
            <a:spLocks noGrp="1" noChangeArrowheads="1"/>
          </p:cNvSpPr>
          <p:nvPr>
            <p:ph idx="1"/>
          </p:nvPr>
        </p:nvSpPr>
        <p:spPr>
          <a:xfrm>
            <a:off x="533400" y="1828800"/>
            <a:ext cx="8382000" cy="5029200"/>
          </a:xfrm>
        </p:spPr>
        <p:txBody>
          <a:bodyPr>
            <a:normAutofit/>
          </a:bodyPr>
          <a:lstStyle/>
          <a:p>
            <a:pPr algn="just">
              <a:lnSpc>
                <a:spcPct val="90000"/>
              </a:lnSpc>
            </a:pPr>
            <a:r>
              <a:rPr lang="en-US" altLang="en-US" sz="2800" dirty="0">
                <a:solidFill>
                  <a:schemeClr val="accent1">
                    <a:lumMod val="50000"/>
                  </a:schemeClr>
                </a:solidFill>
                <a:latin typeface="Times New Roman" panose="02020603050405020304" pitchFamily="18" charset="0"/>
              </a:rPr>
              <a:t>1. PUBLIC </a:t>
            </a:r>
            <a:r>
              <a:rPr lang="en-US" altLang="en-US" sz="2800" dirty="0">
                <a:latin typeface="Times New Roman" panose="02020603050405020304" pitchFamily="18" charset="0"/>
              </a:rPr>
              <a:t>- Software engineers shall act consistently with the public interest.</a:t>
            </a:r>
          </a:p>
          <a:p>
            <a:pPr algn="just">
              <a:lnSpc>
                <a:spcPct val="90000"/>
              </a:lnSpc>
            </a:pPr>
            <a:r>
              <a:rPr lang="en-US" altLang="en-US" sz="2800" dirty="0">
                <a:solidFill>
                  <a:schemeClr val="accent1">
                    <a:lumMod val="50000"/>
                  </a:schemeClr>
                </a:solidFill>
                <a:latin typeface="Times New Roman" panose="02020603050405020304" pitchFamily="18" charset="0"/>
              </a:rPr>
              <a:t>2. CLIENT AND EMPLOYER </a:t>
            </a:r>
            <a:r>
              <a:rPr lang="en-US" altLang="en-US" sz="2800" dirty="0">
                <a:latin typeface="Times New Roman" panose="02020603050405020304" pitchFamily="18" charset="0"/>
              </a:rPr>
              <a:t>- Software engineers shall act in a manner that is in the best interests of their client and employer, consistent with the public interest.</a:t>
            </a:r>
          </a:p>
          <a:p>
            <a:pPr algn="just">
              <a:lnSpc>
                <a:spcPct val="90000"/>
              </a:lnSpc>
            </a:pPr>
            <a:r>
              <a:rPr lang="en-US" altLang="en-US" sz="2800" dirty="0">
                <a:solidFill>
                  <a:schemeClr val="accent1">
                    <a:lumMod val="50000"/>
                  </a:schemeClr>
                </a:solidFill>
                <a:latin typeface="Times New Roman" panose="02020603050405020304" pitchFamily="18" charset="0"/>
              </a:rPr>
              <a:t>3. PRODUCT </a:t>
            </a:r>
            <a:r>
              <a:rPr lang="en-US" altLang="en-US" sz="2800" dirty="0">
                <a:latin typeface="Times New Roman" panose="02020603050405020304" pitchFamily="18" charset="0"/>
              </a:rPr>
              <a:t>- Software engineers shall ensure that their products and related modifications meet the highest professional standards possible.</a:t>
            </a:r>
          </a:p>
          <a:p>
            <a:pPr algn="just">
              <a:lnSpc>
                <a:spcPct val="90000"/>
              </a:lnSpc>
            </a:pPr>
            <a:r>
              <a:rPr lang="en-US" altLang="en-US" sz="2800" dirty="0">
                <a:solidFill>
                  <a:schemeClr val="accent1">
                    <a:lumMod val="50000"/>
                  </a:schemeClr>
                </a:solidFill>
                <a:latin typeface="Times New Roman" panose="02020603050405020304" pitchFamily="18" charset="0"/>
              </a:rPr>
              <a:t>4 . JUDGMENT</a:t>
            </a:r>
            <a:r>
              <a:rPr lang="en-US" altLang="en-US" sz="2800" b="1" dirty="0">
                <a:solidFill>
                  <a:schemeClr val="accent1">
                    <a:lumMod val="50000"/>
                  </a:schemeClr>
                </a:solidFill>
                <a:latin typeface="Times New Roman" panose="02020603050405020304" pitchFamily="18" charset="0"/>
              </a:rPr>
              <a:t> </a:t>
            </a:r>
            <a:r>
              <a:rPr lang="en-US" altLang="en-US" sz="2800" b="1" dirty="0">
                <a:latin typeface="Times New Roman" panose="02020603050405020304" pitchFamily="18" charset="0"/>
              </a:rPr>
              <a:t>- </a:t>
            </a:r>
            <a:r>
              <a:rPr lang="en-US" altLang="en-US" sz="2800" dirty="0">
                <a:latin typeface="Times New Roman" panose="02020603050405020304" pitchFamily="18" charset="0"/>
              </a:rPr>
              <a:t>Software engineers shall maintain integrity and independence in their professional judgment.</a:t>
            </a:r>
            <a:endParaRPr lang="en-US" altLang="en-US" sz="2800" dirty="0"/>
          </a:p>
        </p:txBody>
      </p:sp>
      <p:sp>
        <p:nvSpPr>
          <p:cNvPr id="2" name="Date Placeholder 1"/>
          <p:cNvSpPr>
            <a:spLocks noGrp="1"/>
          </p:cNvSpPr>
          <p:nvPr>
            <p:ph type="dt" sz="half" idx="10"/>
          </p:nvPr>
        </p:nvSpPr>
        <p:spPr/>
        <p:txBody>
          <a:bodyPr/>
          <a:lstStyle/>
          <a:p>
            <a:fld id="{0EA9F1BB-3A92-4EB3-A2E8-D98B9562CEEC}"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29</a:t>
            </a:fld>
            <a:endParaRPr lang="en-US" altLang="en-US"/>
          </a:p>
        </p:txBody>
      </p:sp>
    </p:spTree>
    <p:extLst>
      <p:ext uri="{BB962C8B-B14F-4D97-AF65-F5344CB8AC3E}">
        <p14:creationId xmlns:p14="http://schemas.microsoft.com/office/powerpoint/2010/main" val="135372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Ethics</a:t>
            </a:r>
          </a:p>
        </p:txBody>
      </p:sp>
      <p:pic>
        <p:nvPicPr>
          <p:cNvPr id="1024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2875" y="1785938"/>
            <a:ext cx="2690813"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03688" y="1800225"/>
            <a:ext cx="2678112"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C767D64E-6D45-4AEE-9926-026F9D6127D2}"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Short version, 2 of 2</a:t>
            </a:r>
          </a:p>
        </p:txBody>
      </p:sp>
      <p:sp>
        <p:nvSpPr>
          <p:cNvPr id="6147" name="Rectangle 3"/>
          <p:cNvSpPr>
            <a:spLocks noGrp="1" noChangeArrowheads="1"/>
          </p:cNvSpPr>
          <p:nvPr>
            <p:ph idx="1"/>
          </p:nvPr>
        </p:nvSpPr>
        <p:spPr>
          <a:xfrm>
            <a:off x="533400" y="1752600"/>
            <a:ext cx="8305800" cy="5334000"/>
          </a:xfrm>
        </p:spPr>
        <p:txBody>
          <a:bodyPr>
            <a:normAutofit lnSpcReduction="10000"/>
          </a:bodyPr>
          <a:lstStyle/>
          <a:p>
            <a:pPr algn="just">
              <a:lnSpc>
                <a:spcPct val="90000"/>
              </a:lnSpc>
            </a:pPr>
            <a:r>
              <a:rPr lang="en-US" altLang="en-US" sz="2800" dirty="0">
                <a:solidFill>
                  <a:schemeClr val="accent1">
                    <a:lumMod val="50000"/>
                  </a:schemeClr>
                </a:solidFill>
                <a:latin typeface="Times New Roman" panose="02020603050405020304" pitchFamily="18" charset="0"/>
              </a:rPr>
              <a:t>5. MANAGEMENT</a:t>
            </a:r>
            <a:r>
              <a:rPr lang="en-US" altLang="en-US" sz="2800" b="1" dirty="0">
                <a:solidFill>
                  <a:schemeClr val="accent1">
                    <a:lumMod val="50000"/>
                  </a:schemeClr>
                </a:solidFill>
                <a:latin typeface="Times New Roman" panose="02020603050405020304" pitchFamily="18" charset="0"/>
              </a:rPr>
              <a:t> </a:t>
            </a:r>
            <a:r>
              <a:rPr lang="en-US" altLang="en-US" sz="2800" b="1" dirty="0">
                <a:latin typeface="Times New Roman" panose="02020603050405020304" pitchFamily="18" charset="0"/>
              </a:rPr>
              <a:t>- </a:t>
            </a:r>
            <a:r>
              <a:rPr lang="en-US" altLang="en-US" sz="2800" dirty="0">
                <a:latin typeface="Times New Roman" panose="02020603050405020304" pitchFamily="18" charset="0"/>
              </a:rPr>
              <a:t>Software engineering managers and leaders shall subscribe to and promote an ethical approach to the management of software development and maintenance.</a:t>
            </a:r>
          </a:p>
          <a:p>
            <a:pPr algn="just">
              <a:lnSpc>
                <a:spcPct val="90000"/>
              </a:lnSpc>
            </a:pPr>
            <a:r>
              <a:rPr lang="en-US" altLang="en-US" sz="2800" dirty="0">
                <a:solidFill>
                  <a:schemeClr val="accent1">
                    <a:lumMod val="50000"/>
                  </a:schemeClr>
                </a:solidFill>
                <a:latin typeface="Times New Roman" panose="02020603050405020304" pitchFamily="18" charset="0"/>
              </a:rPr>
              <a:t>6. PROFESSION</a:t>
            </a:r>
            <a:r>
              <a:rPr lang="en-US" altLang="en-US" sz="2800" b="1" dirty="0">
                <a:solidFill>
                  <a:schemeClr val="accent1">
                    <a:lumMod val="50000"/>
                  </a:schemeClr>
                </a:solidFill>
                <a:latin typeface="Times New Roman" panose="02020603050405020304" pitchFamily="18" charset="0"/>
              </a:rPr>
              <a:t> </a:t>
            </a:r>
            <a:r>
              <a:rPr lang="en-US" altLang="en-US" sz="2800" b="1" dirty="0">
                <a:latin typeface="Times New Roman" panose="02020603050405020304" pitchFamily="18" charset="0"/>
              </a:rPr>
              <a:t>- </a:t>
            </a:r>
            <a:r>
              <a:rPr lang="en-US" altLang="en-US" sz="2800" dirty="0">
                <a:latin typeface="Times New Roman" panose="02020603050405020304" pitchFamily="18" charset="0"/>
              </a:rPr>
              <a:t>Software engineers shall advance the integrity and reputation of the profession consistent with the public interest.</a:t>
            </a:r>
          </a:p>
          <a:p>
            <a:pPr algn="just">
              <a:lnSpc>
                <a:spcPct val="90000"/>
              </a:lnSpc>
            </a:pPr>
            <a:r>
              <a:rPr lang="en-US" altLang="en-US" sz="2800" dirty="0">
                <a:solidFill>
                  <a:schemeClr val="accent1">
                    <a:lumMod val="50000"/>
                  </a:schemeClr>
                </a:solidFill>
                <a:latin typeface="Times New Roman" panose="02020603050405020304" pitchFamily="18" charset="0"/>
              </a:rPr>
              <a:t>7. COLLEAGUES</a:t>
            </a:r>
            <a:r>
              <a:rPr lang="en-US" altLang="en-US" sz="2800" b="1" dirty="0">
                <a:solidFill>
                  <a:schemeClr val="accent1">
                    <a:lumMod val="50000"/>
                  </a:schemeClr>
                </a:solidFill>
                <a:latin typeface="Times New Roman" panose="02020603050405020304" pitchFamily="18" charset="0"/>
              </a:rPr>
              <a:t> </a:t>
            </a:r>
            <a:r>
              <a:rPr lang="en-US" altLang="en-US" sz="2800" b="1" dirty="0">
                <a:latin typeface="Times New Roman" panose="02020603050405020304" pitchFamily="18" charset="0"/>
              </a:rPr>
              <a:t>- </a:t>
            </a:r>
            <a:r>
              <a:rPr lang="en-US" altLang="en-US" sz="2800" dirty="0">
                <a:latin typeface="Times New Roman" panose="02020603050405020304" pitchFamily="18" charset="0"/>
              </a:rPr>
              <a:t>Software engineers shall be fair to and supportive of their colleagues.</a:t>
            </a:r>
          </a:p>
          <a:p>
            <a:pPr algn="just">
              <a:lnSpc>
                <a:spcPct val="90000"/>
              </a:lnSpc>
            </a:pPr>
            <a:r>
              <a:rPr lang="en-US" altLang="en-US" sz="2800" dirty="0">
                <a:solidFill>
                  <a:schemeClr val="accent1">
                    <a:lumMod val="50000"/>
                  </a:schemeClr>
                </a:solidFill>
                <a:latin typeface="Times New Roman" panose="02020603050405020304" pitchFamily="18" charset="0"/>
              </a:rPr>
              <a:t>8. SELF </a:t>
            </a:r>
            <a:r>
              <a:rPr lang="en-US" altLang="en-US" sz="2800" dirty="0">
                <a:latin typeface="Times New Roman" panose="02020603050405020304" pitchFamily="18" charset="0"/>
              </a:rPr>
              <a:t>- Software engineers shall participate in lifelong learning regarding the practice of their profession and shall promote an ethical approach to the practice of the profession.</a:t>
            </a:r>
            <a:endParaRPr lang="en-US" altLang="en-US" sz="2800" dirty="0"/>
          </a:p>
        </p:txBody>
      </p:sp>
      <p:sp>
        <p:nvSpPr>
          <p:cNvPr id="2" name="Date Placeholder 1"/>
          <p:cNvSpPr>
            <a:spLocks noGrp="1"/>
          </p:cNvSpPr>
          <p:nvPr>
            <p:ph type="dt" sz="half" idx="10"/>
          </p:nvPr>
        </p:nvSpPr>
        <p:spPr/>
        <p:txBody>
          <a:bodyPr/>
          <a:lstStyle/>
          <a:p>
            <a:fld id="{8254C308-54FC-4C92-8185-659C0C1A1E93}"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30</a:t>
            </a:fld>
            <a:endParaRPr lang="en-US" altLang="en-US"/>
          </a:p>
        </p:txBody>
      </p:sp>
    </p:spTree>
    <p:extLst>
      <p:ext uri="{BB962C8B-B14F-4D97-AF65-F5344CB8AC3E}">
        <p14:creationId xmlns:p14="http://schemas.microsoft.com/office/powerpoint/2010/main" val="1479285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Examples</a:t>
            </a:r>
          </a:p>
        </p:txBody>
      </p:sp>
      <p:sp>
        <p:nvSpPr>
          <p:cNvPr id="27651" name="Rectangle 3"/>
          <p:cNvSpPr>
            <a:spLocks noGrp="1" noChangeArrowheads="1"/>
          </p:cNvSpPr>
          <p:nvPr>
            <p:ph idx="1"/>
          </p:nvPr>
        </p:nvSpPr>
        <p:spPr/>
        <p:txBody>
          <a:bodyPr>
            <a:normAutofit/>
          </a:bodyPr>
          <a:lstStyle/>
          <a:p>
            <a:pPr>
              <a:buFont typeface="Wingdings" panose="05000000000000000000" pitchFamily="2" charset="2"/>
              <a:buChar char="q"/>
            </a:pPr>
            <a:r>
              <a:rPr lang="en-US" altLang="en-US" sz="2800" dirty="0"/>
              <a:t>Brief example of specific points</a:t>
            </a:r>
          </a:p>
          <a:p>
            <a:pPr>
              <a:buFont typeface="Wingdings" panose="05000000000000000000" pitchFamily="2" charset="2"/>
              <a:buChar char="q"/>
            </a:pPr>
            <a:r>
              <a:rPr lang="en-US" altLang="en-US" sz="2800" dirty="0"/>
              <a:t>Not comprehensive</a:t>
            </a:r>
          </a:p>
        </p:txBody>
      </p:sp>
      <p:sp>
        <p:nvSpPr>
          <p:cNvPr id="2" name="Date Placeholder 1"/>
          <p:cNvSpPr>
            <a:spLocks noGrp="1"/>
          </p:cNvSpPr>
          <p:nvPr>
            <p:ph type="dt" sz="half" idx="10"/>
          </p:nvPr>
        </p:nvSpPr>
        <p:spPr/>
        <p:txBody>
          <a:bodyPr/>
          <a:lstStyle/>
          <a:p>
            <a:fld id="{A9E5D715-3211-4DA4-B71E-0AF9A08AA075}"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65503C8F-26FB-4855-8BB2-2D54D0657B6A}" type="slidenum">
              <a:rPr lang="en-US" altLang="en-US" smtClean="0"/>
              <a:pPr/>
              <a:t>31</a:t>
            </a:fld>
            <a:endParaRPr lang="en-US" altLang="en-US"/>
          </a:p>
        </p:txBody>
      </p:sp>
    </p:spTree>
    <p:extLst>
      <p:ext uri="{BB962C8B-B14F-4D97-AF65-F5344CB8AC3E}">
        <p14:creationId xmlns:p14="http://schemas.microsoft.com/office/powerpoint/2010/main" val="2360281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Public</a:t>
            </a:r>
          </a:p>
        </p:txBody>
      </p:sp>
      <p:sp>
        <p:nvSpPr>
          <p:cNvPr id="13316" name="Rectangle 4"/>
          <p:cNvSpPr>
            <a:spLocks noChangeArrowheads="1"/>
          </p:cNvSpPr>
          <p:nvPr/>
        </p:nvSpPr>
        <p:spPr bwMode="auto">
          <a:xfrm>
            <a:off x="609600" y="4724400"/>
            <a:ext cx="807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dirty="0">
                <a:solidFill>
                  <a:srgbClr val="C00000"/>
                </a:solidFill>
                <a:latin typeface="AGaramond-Regular" charset="0"/>
              </a:rPr>
              <a:t>1.04</a:t>
            </a:r>
            <a:r>
              <a:rPr lang="en-US" altLang="en-US" dirty="0">
                <a:latin typeface="AGaramond-Regular" charset="0"/>
              </a:rPr>
              <a:t>. Disclose to appropriate persons or authorities any actual or potential danger to the user, the public, or the environment, that they reasonably believe to be associated with software or related documents.  </a:t>
            </a:r>
          </a:p>
        </p:txBody>
      </p:sp>
      <p:pic>
        <p:nvPicPr>
          <p:cNvPr id="13317" name="Picture 5" descr="C:\Documents and Settings\jeveland\My Documents\My Pictures\dilbert2004014639513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7239000" cy="255746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54F881F2-C9CD-47F3-82FE-F77B1FE0A3CA}"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4DD4F241-A276-4D68-A6FD-7C808B4BEC12}" type="slidenum">
              <a:rPr lang="en-US" altLang="en-US" smtClean="0"/>
              <a:pPr/>
              <a:t>32</a:t>
            </a:fld>
            <a:endParaRPr lang="en-US" altLang="en-US"/>
          </a:p>
        </p:txBody>
      </p:sp>
    </p:spTree>
    <p:extLst>
      <p:ext uri="{BB962C8B-B14F-4D97-AF65-F5344CB8AC3E}">
        <p14:creationId xmlns:p14="http://schemas.microsoft.com/office/powerpoint/2010/main" val="4087064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altLang="en-US"/>
              <a:t>Management</a:t>
            </a:r>
          </a:p>
        </p:txBody>
      </p:sp>
      <p:pic>
        <p:nvPicPr>
          <p:cNvPr id="18435" name="Picture 1027" descr="C:\Documents and Settings\jeveland\My Documents\My Pictures\workingitout2036598304012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78025"/>
            <a:ext cx="3429000" cy="4194175"/>
          </a:xfrm>
          <a:prstGeom prst="rect">
            <a:avLst/>
          </a:prstGeom>
          <a:noFill/>
          <a:extLst>
            <a:ext uri="{909E8E84-426E-40DD-AFC4-6F175D3DCCD1}">
              <a14:hiddenFill xmlns:a14="http://schemas.microsoft.com/office/drawing/2010/main">
                <a:solidFill>
                  <a:srgbClr val="FFFFFF"/>
                </a:solidFill>
              </a14:hiddenFill>
            </a:ext>
          </a:extLst>
        </p:spPr>
      </p:pic>
      <p:sp>
        <p:nvSpPr>
          <p:cNvPr id="18436" name="Rectangle 1028"/>
          <p:cNvSpPr>
            <a:spLocks noChangeArrowheads="1"/>
          </p:cNvSpPr>
          <p:nvPr/>
        </p:nvSpPr>
        <p:spPr bwMode="auto">
          <a:xfrm>
            <a:off x="4495800" y="2120900"/>
            <a:ext cx="4191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dirty="0">
                <a:latin typeface="AGaramond-Regular" charset="0"/>
              </a:rPr>
              <a:t>5.01 Ensure good management for any project on which they work, including effective procedures for promotion of quality and reduction of risk. </a:t>
            </a:r>
          </a:p>
        </p:txBody>
      </p:sp>
      <p:sp>
        <p:nvSpPr>
          <p:cNvPr id="2" name="Date Placeholder 1"/>
          <p:cNvSpPr>
            <a:spLocks noGrp="1"/>
          </p:cNvSpPr>
          <p:nvPr>
            <p:ph type="dt" sz="half" idx="10"/>
          </p:nvPr>
        </p:nvSpPr>
        <p:spPr/>
        <p:txBody>
          <a:bodyPr/>
          <a:lstStyle/>
          <a:p>
            <a:fld id="{D413771B-975F-42D4-9484-678C0D94B583}"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4DD4F241-A276-4D68-A6FD-7C808B4BEC12}" type="slidenum">
              <a:rPr lang="en-US" altLang="en-US" smtClean="0"/>
              <a:pPr/>
              <a:t>33</a:t>
            </a:fld>
            <a:endParaRPr lang="en-US" altLang="en-US"/>
          </a:p>
        </p:txBody>
      </p:sp>
    </p:spTree>
    <p:extLst>
      <p:ext uri="{BB962C8B-B14F-4D97-AF65-F5344CB8AC3E}">
        <p14:creationId xmlns:p14="http://schemas.microsoft.com/office/powerpoint/2010/main" val="266040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Profession</a:t>
            </a:r>
          </a:p>
        </p:txBody>
      </p:sp>
      <p:pic>
        <p:nvPicPr>
          <p:cNvPr id="9220" name="Picture 4" descr="C:\Documents and Settings\jeveland\My Documents\My Pictures\dilbert2001219964020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81200"/>
            <a:ext cx="7391400" cy="2549525"/>
          </a:xfrm>
          <a:prstGeom prst="rect">
            <a:avLst/>
          </a:prstGeom>
          <a:noFill/>
          <a:extLst>
            <a:ext uri="{909E8E84-426E-40DD-AFC4-6F175D3DCCD1}">
              <a14:hiddenFill xmlns:a14="http://schemas.microsoft.com/office/drawing/2010/main">
                <a:solidFill>
                  <a:srgbClr val="FFFFFF"/>
                </a:solidFill>
              </a14:hiddenFill>
            </a:ext>
          </a:extLst>
        </p:spPr>
      </p:pic>
      <p:sp>
        <p:nvSpPr>
          <p:cNvPr id="9221" name="Rectangle 5"/>
          <p:cNvSpPr>
            <a:spLocks noChangeArrowheads="1"/>
          </p:cNvSpPr>
          <p:nvPr/>
        </p:nvSpPr>
        <p:spPr bwMode="auto">
          <a:xfrm>
            <a:off x="762000" y="4648200"/>
            <a:ext cx="7772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dirty="0">
                <a:latin typeface="AGaramond-Regular" charset="0"/>
              </a:rPr>
              <a:t>6.07. Be accurate in stating the characteristics of software on which they work, avoiding not only false claims but also claims that might reasonably be speculative, vacuous, deceptive, misleading, or doubtful. </a:t>
            </a:r>
          </a:p>
        </p:txBody>
      </p:sp>
      <p:sp>
        <p:nvSpPr>
          <p:cNvPr id="2" name="Date Placeholder 1"/>
          <p:cNvSpPr>
            <a:spLocks noGrp="1"/>
          </p:cNvSpPr>
          <p:nvPr>
            <p:ph type="dt" sz="half" idx="10"/>
          </p:nvPr>
        </p:nvSpPr>
        <p:spPr/>
        <p:txBody>
          <a:bodyPr/>
          <a:lstStyle/>
          <a:p>
            <a:fld id="{E4FD5A2A-FB3C-4777-B9AF-D12C7FFCE44F}"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4DD4F241-A276-4D68-A6FD-7C808B4BEC12}" type="slidenum">
              <a:rPr lang="en-US" altLang="en-US" smtClean="0"/>
              <a:pPr/>
              <a:t>34</a:t>
            </a:fld>
            <a:endParaRPr lang="en-US" altLang="en-US"/>
          </a:p>
        </p:txBody>
      </p:sp>
    </p:spTree>
    <p:extLst>
      <p:ext uri="{BB962C8B-B14F-4D97-AF65-F5344CB8AC3E}">
        <p14:creationId xmlns:p14="http://schemas.microsoft.com/office/powerpoint/2010/main" val="270005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Colleagues</a:t>
            </a:r>
          </a:p>
        </p:txBody>
      </p:sp>
      <p:sp>
        <p:nvSpPr>
          <p:cNvPr id="16388" name="Rectangle 4"/>
          <p:cNvSpPr>
            <a:spLocks noChangeArrowheads="1"/>
          </p:cNvSpPr>
          <p:nvPr/>
        </p:nvSpPr>
        <p:spPr bwMode="auto">
          <a:xfrm>
            <a:off x="1219200" y="5029200"/>
            <a:ext cx="7239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en-US" dirty="0">
                <a:latin typeface="AGaramond-Regular" charset="0"/>
              </a:rPr>
              <a:t>7.02. Assist colleagues in professional development.</a:t>
            </a:r>
          </a:p>
        </p:txBody>
      </p:sp>
      <p:pic>
        <p:nvPicPr>
          <p:cNvPr id="16389" name="Picture 5" descr="F:\CIS6516\dilbert200402609980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9950"/>
            <a:ext cx="7239000" cy="24495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84FD2CE1-8A4E-4592-B790-3BC41B12AF8F}" type="datetime1">
              <a:rPr lang="en-US" altLang="en-US" smtClean="0"/>
              <a:pPr/>
              <a:t>3/1/2021</a:t>
            </a:fld>
            <a:endParaRPr lang="en-US" altLang="en-US"/>
          </a:p>
        </p:txBody>
      </p:sp>
      <p:sp>
        <p:nvSpPr>
          <p:cNvPr id="3" name="Slide Number Placeholder 2"/>
          <p:cNvSpPr>
            <a:spLocks noGrp="1"/>
          </p:cNvSpPr>
          <p:nvPr>
            <p:ph type="sldNum" sz="quarter" idx="12"/>
          </p:nvPr>
        </p:nvSpPr>
        <p:spPr/>
        <p:txBody>
          <a:bodyPr/>
          <a:lstStyle/>
          <a:p>
            <a:fld id="{4DD4F241-A276-4D68-A6FD-7C808B4BEC12}" type="slidenum">
              <a:rPr lang="en-US" altLang="en-US" smtClean="0"/>
              <a:pPr/>
              <a:t>35</a:t>
            </a:fld>
            <a:endParaRPr lang="en-US" altLang="en-US"/>
          </a:p>
        </p:txBody>
      </p:sp>
    </p:spTree>
    <p:extLst>
      <p:ext uri="{BB962C8B-B14F-4D97-AF65-F5344CB8AC3E}">
        <p14:creationId xmlns:p14="http://schemas.microsoft.com/office/powerpoint/2010/main" val="3615296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a:t>Law in Pakistan</a:t>
            </a:r>
          </a:p>
        </p:txBody>
      </p:sp>
      <p:sp>
        <p:nvSpPr>
          <p:cNvPr id="32771" name="Content Placeholder 2"/>
          <p:cNvSpPr>
            <a:spLocks noGrp="1"/>
          </p:cNvSpPr>
          <p:nvPr>
            <p:ph idx="1"/>
          </p:nvPr>
        </p:nvSpPr>
        <p:spPr>
          <a:xfrm>
            <a:off x="484188" y="2052638"/>
            <a:ext cx="8126412" cy="4195762"/>
          </a:xfrm>
        </p:spPr>
        <p:txBody>
          <a:bodyPr/>
          <a:lstStyle/>
          <a:p>
            <a:pPr eaLnBrk="1" hangingPunct="1"/>
            <a:r>
              <a:rPr lang="en-US" altLang="en-US" dirty="0"/>
              <a:t>Assignment # 2</a:t>
            </a:r>
          </a:p>
          <a:p>
            <a:pPr algn="just" eaLnBrk="1" hangingPunct="1"/>
            <a:r>
              <a:rPr lang="en-US" altLang="en-US" dirty="0"/>
              <a:t>Part 1:</a:t>
            </a:r>
          </a:p>
          <a:p>
            <a:pPr algn="just" eaLnBrk="1" hangingPunct="1"/>
            <a:r>
              <a:rPr lang="en-US" altLang="en-US" dirty="0"/>
              <a:t>What kind of ethical issues related to IT we are facing today? List at least 5 different issues with real life examples. </a:t>
            </a:r>
          </a:p>
          <a:p>
            <a:pPr algn="just"/>
            <a:r>
              <a:rPr lang="en-US" altLang="en-US" dirty="0"/>
              <a:t>Part 2:</a:t>
            </a:r>
          </a:p>
          <a:p>
            <a:pPr algn="just"/>
            <a:r>
              <a:rPr lang="en-US" altLang="en-US" dirty="0"/>
              <a:t>Pakistan National Assembly has passed a cybercrime bill in 2016. Read the clauses of that bill and mention the </a:t>
            </a:r>
            <a:r>
              <a:rPr lang="en-US" dirty="0"/>
              <a:t>clauses which cover the issues you have highlighted in part1. </a:t>
            </a:r>
            <a:endParaRPr lang="en-US" altLang="en-US" dirty="0"/>
          </a:p>
          <a:p>
            <a:pPr algn="just" eaLnBrk="1" hangingPunct="1"/>
            <a:endParaRPr lang="en-US" altLang="en-US" dirty="0"/>
          </a:p>
        </p:txBody>
      </p:sp>
      <p:sp>
        <p:nvSpPr>
          <p:cNvPr id="2" name="Date Placeholder 1"/>
          <p:cNvSpPr>
            <a:spLocks noGrp="1"/>
          </p:cNvSpPr>
          <p:nvPr>
            <p:ph type="dt" sz="half" idx="10"/>
          </p:nvPr>
        </p:nvSpPr>
        <p:spPr/>
        <p:txBody>
          <a:bodyPr/>
          <a:lstStyle/>
          <a:p>
            <a:pPr>
              <a:defRPr/>
            </a:pPr>
            <a:fld id="{1CC83A9A-116C-4A3A-B561-AE2AB0D72DA9}"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36</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t>Ethics</a:t>
            </a:r>
          </a:p>
        </p:txBody>
      </p:sp>
      <p:pic>
        <p:nvPicPr>
          <p:cNvPr id="1126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86022"/>
            <a:ext cx="6621462" cy="431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6CFB69B6-2448-4784-B1E2-31C020DFBC6A}"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t>Ethics</a:t>
            </a:r>
          </a:p>
        </p:txBody>
      </p:sp>
      <p:pic>
        <p:nvPicPr>
          <p:cNvPr id="1229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47800"/>
            <a:ext cx="3948113"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fld id="{63818E16-6F86-47E0-A2F1-59B456A5AA8F}"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609600" y="685800"/>
            <a:ext cx="7772400" cy="1143000"/>
          </a:xfrm>
        </p:spPr>
        <p:txBody>
          <a:bodyPr/>
          <a:lstStyle/>
          <a:p>
            <a:pPr eaLnBrk="1" hangingPunct="1"/>
            <a:r>
              <a:rPr lang="en-US" altLang="en-US" dirty="0"/>
              <a:t>Ethics</a:t>
            </a:r>
          </a:p>
        </p:txBody>
      </p:sp>
      <p:sp>
        <p:nvSpPr>
          <p:cNvPr id="4099" name="Rectangle 5"/>
          <p:cNvSpPr>
            <a:spLocks noGrp="1" noChangeArrowheads="1"/>
          </p:cNvSpPr>
          <p:nvPr>
            <p:ph idx="1"/>
          </p:nvPr>
        </p:nvSpPr>
        <p:spPr>
          <a:xfrm>
            <a:off x="609600" y="1828800"/>
            <a:ext cx="8229600" cy="4419600"/>
          </a:xfrm>
        </p:spPr>
        <p:txBody>
          <a:bodyPr rtlCol="0">
            <a:normAutofit/>
          </a:bodyPr>
          <a:lstStyle/>
          <a:p>
            <a:pPr algn="just" eaLnBrk="1" fontAlgn="auto" hangingPunct="1">
              <a:lnSpc>
                <a:spcPct val="100000"/>
              </a:lnSpc>
              <a:spcAft>
                <a:spcPts val="0"/>
              </a:spcAft>
              <a:buFontTx/>
              <a:buNone/>
              <a:defRPr/>
            </a:pPr>
            <a:r>
              <a:rPr lang="en-US" altLang="en-US" sz="2800" b="1" dirty="0"/>
              <a:t>What is Ethics:</a:t>
            </a:r>
          </a:p>
          <a:p>
            <a:pPr algn="just" eaLnBrk="1" fontAlgn="auto" hangingPunct="1">
              <a:lnSpc>
                <a:spcPct val="100000"/>
              </a:lnSpc>
              <a:spcAft>
                <a:spcPts val="0"/>
              </a:spcAft>
              <a:buFont typeface="Wingdings" panose="05000000000000000000" pitchFamily="2" charset="2"/>
              <a:buChar char="Ø"/>
              <a:defRPr/>
            </a:pPr>
            <a:r>
              <a:rPr lang="en-US" altLang="en-US" sz="2400" dirty="0"/>
              <a:t>Ethic means the principals of Right and Wrong that are accepted by an individual or a social group.</a:t>
            </a:r>
          </a:p>
          <a:p>
            <a:pPr algn="just" eaLnBrk="1" fontAlgn="auto" hangingPunct="1">
              <a:lnSpc>
                <a:spcPct val="100000"/>
              </a:lnSpc>
              <a:spcAft>
                <a:spcPts val="0"/>
              </a:spcAft>
              <a:buFont typeface="Wingdings" panose="05000000000000000000" pitchFamily="2" charset="2"/>
              <a:buChar char="Ø"/>
              <a:defRPr/>
            </a:pPr>
            <a:r>
              <a:rPr lang="en-US" altLang="en-US" sz="2400" dirty="0"/>
              <a:t>Is a study of what is means to “Do the right thing”</a:t>
            </a:r>
            <a:endParaRPr lang="en-US" altLang="en-US" sz="1400" dirty="0"/>
          </a:p>
          <a:p>
            <a:pPr algn="just" eaLnBrk="1" fontAlgn="auto" hangingPunct="1">
              <a:lnSpc>
                <a:spcPct val="100000"/>
              </a:lnSpc>
              <a:spcAft>
                <a:spcPts val="0"/>
              </a:spcAft>
              <a:buFont typeface="Wingdings" panose="05000000000000000000" pitchFamily="2" charset="2"/>
              <a:buChar char="Ø"/>
              <a:defRPr/>
            </a:pPr>
            <a:r>
              <a:rPr lang="en-US" altLang="en-US" sz="2400" dirty="0"/>
              <a:t>Ethics means the Motivation based on ideas of right and wrong</a:t>
            </a:r>
            <a:endParaRPr lang="en-US" altLang="en-US" sz="1400" dirty="0"/>
          </a:p>
          <a:p>
            <a:pPr algn="just" eaLnBrk="1" fontAlgn="auto" hangingPunct="1">
              <a:lnSpc>
                <a:spcPct val="100000"/>
              </a:lnSpc>
              <a:spcAft>
                <a:spcPts val="0"/>
              </a:spcAft>
              <a:buFont typeface="Wingdings" panose="05000000000000000000" pitchFamily="2" charset="2"/>
              <a:buChar char="Ø"/>
              <a:defRPr/>
            </a:pPr>
            <a:r>
              <a:rPr lang="en-US" altLang="en-US" sz="2400" dirty="0"/>
              <a:t>The Philosophical (a belief accepted as authoritative by some group) study of Moral values and Rules to follow in our interactions and our actions that affect others</a:t>
            </a:r>
          </a:p>
        </p:txBody>
      </p:sp>
      <p:sp>
        <p:nvSpPr>
          <p:cNvPr id="2" name="Date Placeholder 1"/>
          <p:cNvSpPr>
            <a:spLocks noGrp="1"/>
          </p:cNvSpPr>
          <p:nvPr>
            <p:ph type="dt" sz="half" idx="10"/>
          </p:nvPr>
        </p:nvSpPr>
        <p:spPr/>
        <p:txBody>
          <a:bodyPr/>
          <a:lstStyle/>
          <a:p>
            <a:pPr>
              <a:defRPr/>
            </a:pPr>
            <a:fld id="{1ACB0936-A1F4-41E9-96F2-D23D4B83565B}"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fade">
                                      <p:cBhvr>
                                        <p:cTn id="7" dur="1000"/>
                                        <p:tgtEl>
                                          <p:spTgt spid="4099">
                                            <p:txEl>
                                              <p:pRg st="1" end="1"/>
                                            </p:txEl>
                                          </p:spTgt>
                                        </p:tgtEl>
                                      </p:cBhvr>
                                    </p:animEffect>
                                    <p:anim calcmode="lin" valueType="num">
                                      <p:cBhvr>
                                        <p:cTn id="8" dur="1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0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9">
                                            <p:txEl>
                                              <p:pRg st="2" end="2"/>
                                            </p:txEl>
                                          </p:spTgt>
                                        </p:tgtEl>
                                        <p:attrNameLst>
                                          <p:attrName>style.visibility</p:attrName>
                                        </p:attrNameLst>
                                      </p:cBhvr>
                                      <p:to>
                                        <p:strVal val="visible"/>
                                      </p:to>
                                    </p:set>
                                    <p:animEffect transition="in" filter="fade">
                                      <p:cBhvr>
                                        <p:cTn id="14" dur="1000"/>
                                        <p:tgtEl>
                                          <p:spTgt spid="4099">
                                            <p:txEl>
                                              <p:pRg st="2" end="2"/>
                                            </p:txEl>
                                          </p:spTgt>
                                        </p:tgtEl>
                                      </p:cBhvr>
                                    </p:animEffect>
                                    <p:anim calcmode="lin" valueType="num">
                                      <p:cBhvr>
                                        <p:cTn id="15" dur="1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0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9">
                                            <p:txEl>
                                              <p:pRg st="3" end="3"/>
                                            </p:txEl>
                                          </p:spTgt>
                                        </p:tgtEl>
                                        <p:attrNameLst>
                                          <p:attrName>style.visibility</p:attrName>
                                        </p:attrNameLst>
                                      </p:cBhvr>
                                      <p:to>
                                        <p:strVal val="visible"/>
                                      </p:to>
                                    </p:set>
                                    <p:animEffect transition="in" filter="fade">
                                      <p:cBhvr>
                                        <p:cTn id="21" dur="1000"/>
                                        <p:tgtEl>
                                          <p:spTgt spid="4099">
                                            <p:txEl>
                                              <p:pRg st="3" end="3"/>
                                            </p:txEl>
                                          </p:spTgt>
                                        </p:tgtEl>
                                      </p:cBhvr>
                                    </p:animEffect>
                                    <p:anim calcmode="lin" valueType="num">
                                      <p:cBhvr>
                                        <p:cTn id="22" dur="10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0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099">
                                            <p:txEl>
                                              <p:pRg st="4" end="4"/>
                                            </p:txEl>
                                          </p:spTgt>
                                        </p:tgtEl>
                                        <p:attrNameLst>
                                          <p:attrName>style.visibility</p:attrName>
                                        </p:attrNameLst>
                                      </p:cBhvr>
                                      <p:to>
                                        <p:strVal val="visible"/>
                                      </p:to>
                                    </p:set>
                                    <p:animEffect transition="in" filter="fade">
                                      <p:cBhvr>
                                        <p:cTn id="28" dur="1000"/>
                                        <p:tgtEl>
                                          <p:spTgt spid="4099">
                                            <p:txEl>
                                              <p:pRg st="4" end="4"/>
                                            </p:txEl>
                                          </p:spTgt>
                                        </p:tgtEl>
                                      </p:cBhvr>
                                    </p:animEffect>
                                    <p:anim calcmode="lin" valueType="num">
                                      <p:cBhvr>
                                        <p:cTn id="29" dur="10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09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62200"/>
            <a:ext cx="3962400" cy="2971800"/>
          </a:xfrm>
        </p:spPr>
        <p:txBody>
          <a:bodyPr rtlCol="0">
            <a:noAutofit/>
          </a:bodyPr>
          <a:lstStyle/>
          <a:p>
            <a:pPr eaLnBrk="1" fontAlgn="auto" hangingPunct="1">
              <a:spcAft>
                <a:spcPts val="0"/>
              </a:spcAft>
              <a:defRPr/>
            </a:pPr>
            <a:r>
              <a:rPr lang="en-US" dirty="0"/>
              <a:t>Moral Values of </a:t>
            </a:r>
            <a:r>
              <a:rPr lang="en-US" dirty="0">
                <a:solidFill>
                  <a:schemeClr val="accent1">
                    <a:lumMod val="50000"/>
                  </a:schemeClr>
                </a:solidFill>
              </a:rPr>
              <a:t>MUSLIMS</a:t>
            </a:r>
          </a:p>
        </p:txBody>
      </p:sp>
      <p:pic>
        <p:nvPicPr>
          <p:cNvPr id="1536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0638"/>
            <a:ext cx="5410200" cy="681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fld id="{3BDEAFF1-1EF1-4AF4-B67F-98CE1B977618}" type="datetime1">
              <a:rPr lang="en-US" smtClean="0"/>
              <a:pPr>
                <a:defRPr/>
              </a:pPr>
              <a:t>3/1/2021</a:t>
            </a:fld>
            <a:endParaRPr lang="en-US"/>
          </a:p>
        </p:txBody>
      </p:sp>
      <p:sp>
        <p:nvSpPr>
          <p:cNvPr id="4" name="Slide Number Placeholder 3"/>
          <p:cNvSpPr>
            <a:spLocks noGrp="1"/>
          </p:cNvSpPr>
          <p:nvPr>
            <p:ph type="sldNum" sz="quarter" idx="12"/>
          </p:nvPr>
        </p:nvSpPr>
        <p:spPr/>
        <p:txBody>
          <a:bodyPr/>
          <a:lstStyle/>
          <a:p>
            <a:pPr>
              <a:defRPr/>
            </a:pPr>
            <a:fld id="{581310B6-DAFC-4519-99DF-C7FAAF857D74}"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533400" y="645711"/>
            <a:ext cx="7772400" cy="1143000"/>
          </a:xfrm>
        </p:spPr>
        <p:txBody>
          <a:bodyPr/>
          <a:lstStyle/>
          <a:p>
            <a:pPr eaLnBrk="1" hangingPunct="1"/>
            <a:r>
              <a:rPr lang="en-US" altLang="en-US" dirty="0"/>
              <a:t>Ethics Theories</a:t>
            </a:r>
          </a:p>
        </p:txBody>
      </p:sp>
      <p:sp>
        <p:nvSpPr>
          <p:cNvPr id="6147" name="Rectangle 5"/>
          <p:cNvSpPr>
            <a:spLocks noGrp="1" noChangeArrowheads="1"/>
          </p:cNvSpPr>
          <p:nvPr>
            <p:ph idx="1"/>
          </p:nvPr>
        </p:nvSpPr>
        <p:spPr>
          <a:xfrm>
            <a:off x="533400" y="1828800"/>
            <a:ext cx="8458200" cy="4641904"/>
          </a:xfrm>
        </p:spPr>
        <p:txBody>
          <a:bodyPr rtlCol="0">
            <a:normAutofit/>
          </a:bodyPr>
          <a:lstStyle/>
          <a:p>
            <a:pPr eaLnBrk="1" fontAlgn="auto" hangingPunct="1">
              <a:spcAft>
                <a:spcPts val="0"/>
              </a:spcAft>
              <a:buFont typeface="Wingdings" panose="05000000000000000000" pitchFamily="2" charset="2"/>
              <a:buChar char="Ø"/>
              <a:defRPr/>
            </a:pPr>
            <a:r>
              <a:rPr lang="en-US" altLang="en-US" sz="2800" dirty="0"/>
              <a:t>Deontological (Duty/Rights) Universality, Logic or reason</a:t>
            </a:r>
          </a:p>
          <a:p>
            <a:r>
              <a:rPr lang="en-US" sz="2800" dirty="0"/>
              <a:t>Deontologists tend to emphasize duty and absolute rules, to be followed whether they lead to good or ill consequences in particular cases. One example is: Do not lie. For example, if a person is looking for someone he intends to murder</a:t>
            </a:r>
            <a:endParaRPr lang="en-US" altLang="en-US" sz="2800" dirty="0"/>
          </a:p>
          <a:p>
            <a:pPr eaLnBrk="1" fontAlgn="auto" hangingPunct="1">
              <a:spcAft>
                <a:spcPts val="0"/>
              </a:spcAft>
              <a:buFont typeface="Wingdings" panose="05000000000000000000" pitchFamily="2" charset="2"/>
              <a:buChar char="Ø"/>
              <a:defRPr/>
            </a:pPr>
            <a:r>
              <a:rPr lang="en-US" altLang="en-US" sz="2800" dirty="0"/>
              <a:t>Consequentialist (Actions evaluated on their con.)</a:t>
            </a:r>
          </a:p>
          <a:p>
            <a:pPr eaLnBrk="1" fontAlgn="auto" hangingPunct="1">
              <a:spcAft>
                <a:spcPts val="0"/>
              </a:spcAft>
              <a:buFont typeface="Wingdings" panose="05000000000000000000" pitchFamily="2" charset="2"/>
              <a:buChar char="Ø"/>
              <a:defRPr/>
            </a:pPr>
            <a:r>
              <a:rPr lang="en-US" altLang="en-US" sz="2800" dirty="0"/>
              <a:t>Utilitarianism (Consequences of every action, ignores moral obligations)</a:t>
            </a:r>
          </a:p>
        </p:txBody>
      </p:sp>
      <p:sp>
        <p:nvSpPr>
          <p:cNvPr id="2" name="Date Placeholder 1"/>
          <p:cNvSpPr>
            <a:spLocks noGrp="1"/>
          </p:cNvSpPr>
          <p:nvPr>
            <p:ph type="dt" sz="half" idx="10"/>
          </p:nvPr>
        </p:nvSpPr>
        <p:spPr/>
        <p:txBody>
          <a:bodyPr/>
          <a:lstStyle/>
          <a:p>
            <a:pPr>
              <a:defRPr/>
            </a:pPr>
            <a:fld id="{8B4998A6-750E-42A9-AD80-A3095A5E2015}"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533400" y="645711"/>
            <a:ext cx="7772400" cy="1143000"/>
          </a:xfrm>
        </p:spPr>
        <p:txBody>
          <a:bodyPr/>
          <a:lstStyle/>
          <a:p>
            <a:pPr eaLnBrk="1" hangingPunct="1"/>
            <a:r>
              <a:rPr lang="en-US" altLang="en-US" dirty="0"/>
              <a:t>Ethics Theories</a:t>
            </a:r>
          </a:p>
        </p:txBody>
      </p:sp>
      <p:sp>
        <p:nvSpPr>
          <p:cNvPr id="6147" name="Rectangle 5"/>
          <p:cNvSpPr>
            <a:spLocks noGrp="1" noChangeArrowheads="1"/>
          </p:cNvSpPr>
          <p:nvPr>
            <p:ph idx="1"/>
          </p:nvPr>
        </p:nvSpPr>
        <p:spPr>
          <a:xfrm>
            <a:off x="533400" y="1600200"/>
            <a:ext cx="8458200" cy="4870504"/>
          </a:xfrm>
        </p:spPr>
        <p:txBody>
          <a:bodyPr rtlCol="0">
            <a:normAutofit fontScale="92500"/>
          </a:bodyPr>
          <a:lstStyle/>
          <a:p>
            <a:pPr eaLnBrk="1" fontAlgn="auto" hangingPunct="1">
              <a:spcAft>
                <a:spcPts val="0"/>
              </a:spcAft>
              <a:buFont typeface="Wingdings" panose="05000000000000000000" pitchFamily="2" charset="2"/>
              <a:buChar char="Ø"/>
              <a:defRPr/>
            </a:pPr>
            <a:r>
              <a:rPr lang="en-US" altLang="en-US" sz="2800" dirty="0"/>
              <a:t>Natural rights (Duty and Rights)</a:t>
            </a:r>
          </a:p>
          <a:p>
            <a:pPr algn="just"/>
            <a:r>
              <a:rPr lang="en-US" sz="2800" dirty="0"/>
              <a:t>to let people make their own decisions an exclusive right to ourselves, our labor, and to what we produce with our labor. Thus, a natural right to property that we create or obtain by mixing our labor with natural resources, Clearing land and planting food would be pointless</a:t>
            </a:r>
            <a:endParaRPr lang="en-US" altLang="en-US" sz="2800" dirty="0"/>
          </a:p>
          <a:p>
            <a:pPr marL="0" indent="0" eaLnBrk="1" fontAlgn="auto" hangingPunct="1">
              <a:spcAft>
                <a:spcPts val="0"/>
              </a:spcAft>
              <a:buNone/>
              <a:defRPr/>
            </a:pPr>
            <a:r>
              <a:rPr lang="en-US" altLang="en-US" sz="2800" dirty="0"/>
              <a:t> Individuals basic rights should be respected by others.</a:t>
            </a:r>
          </a:p>
          <a:p>
            <a:pPr algn="just"/>
            <a:r>
              <a:rPr lang="en-US" altLang="en-US" sz="2800" dirty="0"/>
              <a:t>Virtue and Moral: </a:t>
            </a:r>
            <a:r>
              <a:rPr lang="en-US" sz="2800" dirty="0"/>
              <a:t>The first choice increases the person’s professional status and possibly the person’s salary; you could see it as a selfish choice. Doing one’s work (whether it is collecting garbage or performing brain surgery) honestly, responsibly, ethically, creatively, and well is a virtuous activity.</a:t>
            </a:r>
            <a:endParaRPr lang="en-US" altLang="en-US" sz="2800" dirty="0"/>
          </a:p>
        </p:txBody>
      </p:sp>
      <p:sp>
        <p:nvSpPr>
          <p:cNvPr id="2" name="Date Placeholder 1"/>
          <p:cNvSpPr>
            <a:spLocks noGrp="1"/>
          </p:cNvSpPr>
          <p:nvPr>
            <p:ph type="dt" sz="half" idx="10"/>
          </p:nvPr>
        </p:nvSpPr>
        <p:spPr/>
        <p:txBody>
          <a:bodyPr/>
          <a:lstStyle/>
          <a:p>
            <a:pPr>
              <a:defRPr/>
            </a:pPr>
            <a:fld id="{8B4998A6-750E-42A9-AD80-A3095A5E2015}" type="datetime1">
              <a:rPr lang="en-US" smtClean="0"/>
              <a:pPr>
                <a:defRPr/>
              </a:pPr>
              <a:t>3/1/2021</a:t>
            </a:fld>
            <a:endParaRPr lang="en-US"/>
          </a:p>
        </p:txBody>
      </p:sp>
      <p:sp>
        <p:nvSpPr>
          <p:cNvPr id="3" name="Slide Number Placeholder 2"/>
          <p:cNvSpPr>
            <a:spLocks noGrp="1"/>
          </p:cNvSpPr>
          <p:nvPr>
            <p:ph type="sldNum" sz="quarter" idx="12"/>
          </p:nvPr>
        </p:nvSpPr>
        <p:spPr/>
        <p:txBody>
          <a:bodyPr/>
          <a:lstStyle/>
          <a:p>
            <a:pPr>
              <a:defRPr/>
            </a:pPr>
            <a:fld id="{3A51385A-FF7A-44F1-B3D6-239EE7D9CA8D}" type="slidenum">
              <a:rPr lang="en-US" altLang="en-US" smtClean="0"/>
              <a:pPr>
                <a:defRPr/>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1447</TotalTime>
  <Words>2159</Words>
  <Application>Microsoft Office PowerPoint</Application>
  <PresentationFormat>On-screen Show (4:3)</PresentationFormat>
  <Paragraphs>315</Paragraphs>
  <Slides>36</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AGaramond-Regular</vt:lpstr>
      <vt:lpstr>Calibri</vt:lpstr>
      <vt:lpstr>GaramondThree</vt:lpstr>
      <vt:lpstr>GillSans-Bold</vt:lpstr>
      <vt:lpstr>Times New Roman</vt:lpstr>
      <vt:lpstr>Tw Cen MT</vt:lpstr>
      <vt:lpstr>Tw Cen MT Condensed</vt:lpstr>
      <vt:lpstr>Wingdings</vt:lpstr>
      <vt:lpstr>Wingdings 3</vt:lpstr>
      <vt:lpstr>Integral</vt:lpstr>
      <vt:lpstr>A Gift of Fire Third edition Sara Baase</vt:lpstr>
      <vt:lpstr>Ethics</vt:lpstr>
      <vt:lpstr>Ethics</vt:lpstr>
      <vt:lpstr>Ethics</vt:lpstr>
      <vt:lpstr>Ethics</vt:lpstr>
      <vt:lpstr>Ethics</vt:lpstr>
      <vt:lpstr>Moral Values of MUSLIMS</vt:lpstr>
      <vt:lpstr>Ethics Theories</vt:lpstr>
      <vt:lpstr>Ethics Theories</vt:lpstr>
      <vt:lpstr>Ethics (cont.)</vt:lpstr>
      <vt:lpstr>Ethics (cont.)</vt:lpstr>
      <vt:lpstr>Utilitarianism </vt:lpstr>
      <vt:lpstr>act utilitarianism and rule utilitarianism</vt:lpstr>
      <vt:lpstr>IT Ethics</vt:lpstr>
      <vt:lpstr>Ethics now Corporate  Policies</vt:lpstr>
      <vt:lpstr>Laws and IT</vt:lpstr>
      <vt:lpstr>Professional Responsibilities for SW engineers</vt:lpstr>
      <vt:lpstr>Software engineering code of ethics</vt:lpstr>
      <vt:lpstr>Research</vt:lpstr>
      <vt:lpstr>8 Key Principles:</vt:lpstr>
      <vt:lpstr>Principle 1: Products</vt:lpstr>
      <vt:lpstr>Principle 2: Public</vt:lpstr>
      <vt:lpstr>Principle 3: Judgement</vt:lpstr>
      <vt:lpstr>Principle 4: Client and Employer</vt:lpstr>
      <vt:lpstr>Principle 5: Management</vt:lpstr>
      <vt:lpstr>Principle 6: Profession</vt:lpstr>
      <vt:lpstr>Principle 7: Colleagues</vt:lpstr>
      <vt:lpstr>Principle 8: Self</vt:lpstr>
      <vt:lpstr>Short version, 1 of 2</vt:lpstr>
      <vt:lpstr>Short version, 2 of 2</vt:lpstr>
      <vt:lpstr>Examples</vt:lpstr>
      <vt:lpstr>Public</vt:lpstr>
      <vt:lpstr>Management</vt:lpstr>
      <vt:lpstr>Profession</vt:lpstr>
      <vt:lpstr>Colleagues</vt:lpstr>
      <vt:lpstr>Law in Pakistan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creator>Umema</dc:creator>
  <cp:lastModifiedBy>pc</cp:lastModifiedBy>
  <cp:revision>166</cp:revision>
  <cp:lastPrinted>1601-01-01T00:00:00Z</cp:lastPrinted>
  <dcterms:created xsi:type="dcterms:W3CDTF">2007-09-09T20:42:23Z</dcterms:created>
  <dcterms:modified xsi:type="dcterms:W3CDTF">2021-03-01T14:52:36Z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