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32"/>
  </p:notesMasterIdLst>
  <p:sldIdLst>
    <p:sldId id="271" r:id="rId2"/>
    <p:sldId id="344" r:id="rId3"/>
    <p:sldId id="285" r:id="rId4"/>
    <p:sldId id="319" r:id="rId5"/>
    <p:sldId id="286" r:id="rId6"/>
    <p:sldId id="352" r:id="rId7"/>
    <p:sldId id="353" r:id="rId8"/>
    <p:sldId id="287" r:id="rId9"/>
    <p:sldId id="354" r:id="rId10"/>
    <p:sldId id="290" r:id="rId11"/>
    <p:sldId id="326" r:id="rId12"/>
    <p:sldId id="327" r:id="rId13"/>
    <p:sldId id="345" r:id="rId14"/>
    <p:sldId id="328" r:id="rId15"/>
    <p:sldId id="314" r:id="rId16"/>
    <p:sldId id="331" r:id="rId17"/>
    <p:sldId id="330" r:id="rId18"/>
    <p:sldId id="329" r:id="rId19"/>
    <p:sldId id="334" r:id="rId20"/>
    <p:sldId id="359" r:id="rId21"/>
    <p:sldId id="336" r:id="rId22"/>
    <p:sldId id="295" r:id="rId23"/>
    <p:sldId id="280" r:id="rId24"/>
    <p:sldId id="356" r:id="rId25"/>
    <p:sldId id="357" r:id="rId26"/>
    <p:sldId id="358" r:id="rId27"/>
    <p:sldId id="340" r:id="rId28"/>
    <p:sldId id="339" r:id="rId29"/>
    <p:sldId id="299" r:id="rId30"/>
    <p:sldId id="302"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964" autoAdjust="0"/>
  </p:normalViewPr>
  <p:slideViewPr>
    <p:cSldViewPr>
      <p:cViewPr varScale="1">
        <p:scale>
          <a:sx n="74" d="100"/>
          <a:sy n="74" d="100"/>
        </p:scale>
        <p:origin x="6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49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8333339-F446-44F7-A057-F23A1762B477}" type="slidenum">
              <a:rPr lang="en-US" altLang="en-US"/>
              <a:pPr/>
              <a:t>‹#›</a:t>
            </a:fld>
            <a:endParaRPr lang="en-US" altLang="en-US"/>
          </a:p>
        </p:txBody>
      </p:sp>
    </p:spTree>
    <p:extLst>
      <p:ext uri="{BB962C8B-B14F-4D97-AF65-F5344CB8AC3E}">
        <p14:creationId xmlns:p14="http://schemas.microsoft.com/office/powerpoint/2010/main" val="8649426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426302-9680-441B-9F89-DD8DDC59C228}" type="slidenum">
              <a:rPr lang="en-US" altLang="en-US"/>
              <a:pPr eaLnBrk="1" hangingPunct="1"/>
              <a:t>12</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If the class doesn't mention it, make sure to mention that online opt-in choices may be pre-checked and require you un-checking the box to avoid opting in.</a:t>
            </a:r>
          </a:p>
          <a:p>
            <a:pPr eaLnBrk="1" hangingPunct="1"/>
            <a:endParaRPr lang="en-US" altLang="en-US" dirty="0">
              <a:latin typeface="Arial" panose="020B0604020202020204" pitchFamily="34" charset="0"/>
              <a:cs typeface="Arial" panose="020B0604020202020204" pitchFamily="34" charset="0"/>
            </a:endParaRPr>
          </a:p>
          <a:p>
            <a:pPr eaLnBrk="1" hangingPunct="1"/>
            <a:r>
              <a:rPr lang="en-US" altLang="en-US" dirty="0">
                <a:latin typeface="Arial" panose="020B0604020202020204" pitchFamily="34" charset="0"/>
                <a:cs typeface="Arial" panose="020B0604020202020204" pitchFamily="34" charset="0"/>
              </a:rPr>
              <a:t>Be sure to mention the "subject to change without notice" clause found in most privacy policies.</a:t>
            </a:r>
          </a:p>
        </p:txBody>
      </p:sp>
    </p:spTree>
    <p:extLst>
      <p:ext uri="{BB962C8B-B14F-4D97-AF65-F5344CB8AC3E}">
        <p14:creationId xmlns:p14="http://schemas.microsoft.com/office/powerpoint/2010/main" val="87521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ECE229-B51A-4237-90F5-AF89B06686D0}" type="slidenum">
              <a:rPr lang="en-US" altLang="en-US"/>
              <a:pPr eaLnBrk="1" hangingPunct="1"/>
              <a:t>27</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787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333339-F446-44F7-A057-F23A1762B477}" type="slidenum">
              <a:rPr lang="en-US" altLang="en-US" smtClean="0"/>
              <a:pPr/>
              <a:t>28</a:t>
            </a:fld>
            <a:endParaRPr lang="en-US" altLang="en-US"/>
          </a:p>
        </p:txBody>
      </p:sp>
    </p:spTree>
    <p:extLst>
      <p:ext uri="{BB962C8B-B14F-4D97-AF65-F5344CB8AC3E}">
        <p14:creationId xmlns:p14="http://schemas.microsoft.com/office/powerpoint/2010/main" val="80130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B682C9-93A3-404E-9A84-019513AE4C9E}" type="slidenum">
              <a:rPr lang="en-US" altLang="en-US"/>
              <a:pPr eaLnBrk="1" hangingPunct="1"/>
              <a:t>29</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429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fld id="{36B00023-900A-4CD8-AAA1-4DC3A51A5FFB}" type="datetime1">
              <a:rPr lang="en-US" smtClean="0"/>
              <a:pPr>
                <a:defRPr/>
              </a:pPr>
              <a:t>3/29/2021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A99B702-0B5C-4DB9-AFC0-0F328055EF10}"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18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18F2127D-965A-4F09-B7BC-89DDAB19F60D}" type="datetime1">
              <a:rPr lang="en-US" smtClean="0"/>
              <a:pPr>
                <a:defRPr/>
              </a:pPr>
              <a:t>3/29/2021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452DE2D-63AD-497A-AA85-55169236084E}" type="slidenum">
              <a:rPr lang="en-US" altLang="en-US" smtClean="0"/>
              <a:pPr/>
              <a:t>‹#›</a:t>
            </a:fld>
            <a:endParaRPr lang="en-US" altLang="en-US"/>
          </a:p>
        </p:txBody>
      </p:sp>
    </p:spTree>
    <p:extLst>
      <p:ext uri="{BB962C8B-B14F-4D97-AF65-F5344CB8AC3E}">
        <p14:creationId xmlns:p14="http://schemas.microsoft.com/office/powerpoint/2010/main" val="117651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E2B9126-DBB6-498F-A811-DB77D295B2C7}" type="datetime1">
              <a:rPr lang="en-US" smtClean="0"/>
              <a:pPr>
                <a:defRPr/>
              </a:pPr>
              <a:t>3/29/2021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5C67655-9E08-42AC-A4BA-D853E6DA0B8A}" type="slidenum">
              <a:rPr lang="en-US" altLang="en-US" smtClean="0"/>
              <a:pPr/>
              <a:t>‹#›</a:t>
            </a:fld>
            <a:endParaRPr lang="en-US"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427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2A5A136-0C2C-47D0-8E88-99E0C57D24A4}" type="datetime1">
              <a:rPr lang="en-US" smtClean="0"/>
              <a:pPr>
                <a:defRPr/>
              </a:pPr>
              <a:t>3/29/2021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38C470C-F50F-473F-8DD2-FC2DADB7F0FB}" type="slidenum">
              <a:rPr lang="en-US" altLang="en-US" smtClean="0"/>
              <a:pPr/>
              <a:t>‹#›</a:t>
            </a:fld>
            <a:endParaRPr lang="en-US" altLang="en-US"/>
          </a:p>
        </p:txBody>
      </p:sp>
    </p:spTree>
    <p:extLst>
      <p:ext uri="{BB962C8B-B14F-4D97-AF65-F5344CB8AC3E}">
        <p14:creationId xmlns:p14="http://schemas.microsoft.com/office/powerpoint/2010/main" val="1911571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FF31E2E-254D-4595-9739-E59928C2D6F7}" type="datetime1">
              <a:rPr lang="en-US" smtClean="0"/>
              <a:pPr>
                <a:defRPr/>
              </a:pPr>
              <a:t>3/29/2021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59C2F3A-E23F-4F62-A3BB-4D5D29472E8D}"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496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6E6A71B-4B67-4B7A-8D00-858CE97DF22A}" type="datetime1">
              <a:rPr lang="en-US" smtClean="0"/>
              <a:pPr>
                <a:defRPr/>
              </a:pPr>
              <a:t>3/29/2021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4C8D99C-0971-4287-915A-BCFBD84C1E1F}" type="slidenum">
              <a:rPr lang="en-US" altLang="en-US" smtClean="0"/>
              <a:pPr/>
              <a:t>‹#›</a:t>
            </a:fld>
            <a:endParaRPr lang="en-US" altLang="en-US"/>
          </a:p>
        </p:txBody>
      </p:sp>
    </p:spTree>
    <p:extLst>
      <p:ext uri="{BB962C8B-B14F-4D97-AF65-F5344CB8AC3E}">
        <p14:creationId xmlns:p14="http://schemas.microsoft.com/office/powerpoint/2010/main" val="198880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D62D79F8-FFAE-483E-9D34-9AAA72DDAB03}" type="datetime1">
              <a:rPr lang="en-US" smtClean="0"/>
              <a:pPr>
                <a:defRPr/>
              </a:pPr>
              <a:t>3/29/2021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02F359B5-32A4-41BB-A706-B29E92DC937C}" type="slidenum">
              <a:rPr lang="en-US" altLang="en-US" smtClean="0"/>
              <a:pPr/>
              <a:t>‹#›</a:t>
            </a:fld>
            <a:endParaRPr lang="en-US" altLang="en-US"/>
          </a:p>
        </p:txBody>
      </p:sp>
    </p:spTree>
    <p:extLst>
      <p:ext uri="{BB962C8B-B14F-4D97-AF65-F5344CB8AC3E}">
        <p14:creationId xmlns:p14="http://schemas.microsoft.com/office/powerpoint/2010/main" val="315532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BF660643-1EF8-4804-8CBA-3BEC2F13B432}" type="datetime1">
              <a:rPr lang="en-US" smtClean="0"/>
              <a:pPr>
                <a:defRPr/>
              </a:pPr>
              <a:t>3/29/2021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3A5845D-41AD-486C-930E-8B5236965B88}" type="slidenum">
              <a:rPr lang="en-US" altLang="en-US" smtClean="0"/>
              <a:pPr/>
              <a:t>‹#›</a:t>
            </a:fld>
            <a:endParaRPr lang="en-US" altLang="en-US"/>
          </a:p>
        </p:txBody>
      </p:sp>
    </p:spTree>
    <p:extLst>
      <p:ext uri="{BB962C8B-B14F-4D97-AF65-F5344CB8AC3E}">
        <p14:creationId xmlns:p14="http://schemas.microsoft.com/office/powerpoint/2010/main" val="33238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A39E307-7E3B-46F2-A856-25182D12D24C}" type="datetime1">
              <a:rPr lang="en-US" smtClean="0"/>
              <a:pPr>
                <a:defRPr/>
              </a:pPr>
              <a:t>3/29/2021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14C69D78-C1C6-4E67-97DD-584F587F38AA}" type="slidenum">
              <a:rPr lang="en-US" altLang="en-US" smtClean="0"/>
              <a:pPr/>
              <a:t>‹#›</a:t>
            </a:fld>
            <a:endParaRPr lang="en-US" altLang="en-US"/>
          </a:p>
        </p:txBody>
      </p:sp>
    </p:spTree>
    <p:extLst>
      <p:ext uri="{BB962C8B-B14F-4D97-AF65-F5344CB8AC3E}">
        <p14:creationId xmlns:p14="http://schemas.microsoft.com/office/powerpoint/2010/main" val="348603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AA3AF36-F1F8-4498-A60D-E6EB76E67660}" type="datetime1">
              <a:rPr lang="en-US" smtClean="0"/>
              <a:pPr>
                <a:defRPr/>
              </a:pPr>
              <a:t>3/29/2021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3337C863-FA0B-4DAE-8655-EDFFA25E229B}" type="slidenum">
              <a:rPr lang="en-US" altLang="en-US" smtClean="0"/>
              <a:pPr/>
              <a:t>‹#›</a:t>
            </a:fld>
            <a:endParaRPr lang="en-US" altLang="en-US"/>
          </a:p>
        </p:txBody>
      </p:sp>
    </p:spTree>
    <p:extLst>
      <p:ext uri="{BB962C8B-B14F-4D97-AF65-F5344CB8AC3E}">
        <p14:creationId xmlns:p14="http://schemas.microsoft.com/office/powerpoint/2010/main" val="19890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FCA2FD8-87F5-4D3E-A8EE-B13CC210DF75}" type="datetime1">
              <a:rPr lang="en-US" smtClean="0"/>
              <a:pPr>
                <a:defRPr/>
              </a:pPr>
              <a:t>3/29/2021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53A7267-159A-4D44-8F81-D0FCE02A1820}"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86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E8DD8EA8-D1AE-4E9E-86BE-4C6A20CBBFDA}" type="datetime1">
              <a:rPr lang="en-US" smtClean="0"/>
              <a:pPr>
                <a:defRPr/>
              </a:pPr>
              <a:t>3/29/2021</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0BFBB76-3E27-4966-842A-93F928E61128}" type="slidenum">
              <a:rPr lang="en-US" altLang="en-US" smtClean="0"/>
              <a:pPr/>
              <a:t>‹#›</a:t>
            </a:fld>
            <a:endParaRPr lang="en-US"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459244"/>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Lst>
  <p:hf hdr="0" ft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a:xfrm>
            <a:off x="685800" y="1600200"/>
            <a:ext cx="7772400" cy="1524000"/>
          </a:xfrm>
        </p:spPr>
        <p:txBody>
          <a:bodyPr>
            <a:normAutofit fontScale="90000"/>
          </a:bodyPr>
          <a:lstStyle/>
          <a:p>
            <a:pPr eaLnBrk="1" hangingPunct="1">
              <a:defRPr/>
            </a:pPr>
            <a:r>
              <a:rPr lang="en-US" sz="7200"/>
              <a:t>A Gift of Fire</a:t>
            </a:r>
            <a:r>
              <a:rPr lang="en-US"/>
              <a:t/>
            </a:r>
            <a:br>
              <a:rPr lang="en-US"/>
            </a:br>
            <a:r>
              <a:rPr lang="en-US" sz="2400"/>
              <a:t>Third edition</a:t>
            </a:r>
            <a:br>
              <a:rPr lang="en-US" sz="2400"/>
            </a:br>
            <a:r>
              <a:rPr lang="en-US" sz="4800"/>
              <a:t>Sara Baase</a:t>
            </a:r>
            <a:endParaRPr lang="en-US"/>
          </a:p>
        </p:txBody>
      </p:sp>
      <p:sp>
        <p:nvSpPr>
          <p:cNvPr id="6148" name="Rectangle 5"/>
          <p:cNvSpPr>
            <a:spLocks noGrp="1" noChangeArrowheads="1"/>
          </p:cNvSpPr>
          <p:nvPr>
            <p:ph type="subTitle" idx="1"/>
          </p:nvPr>
        </p:nvSpPr>
        <p:spPr/>
        <p:txBody>
          <a:bodyPr/>
          <a:lstStyle/>
          <a:p>
            <a:pPr eaLnBrk="1" hangingPunct="1"/>
            <a:r>
              <a:rPr lang="en-US" altLang="en-US" dirty="0"/>
              <a:t>Chapter 2: Privacy</a:t>
            </a:r>
          </a:p>
        </p:txBody>
      </p:sp>
      <p:sp>
        <p:nvSpPr>
          <p:cNvPr id="2" name="Date Placeholder 1"/>
          <p:cNvSpPr>
            <a:spLocks noGrp="1"/>
          </p:cNvSpPr>
          <p:nvPr>
            <p:ph type="dt" sz="half" idx="10"/>
          </p:nvPr>
        </p:nvSpPr>
        <p:spPr/>
        <p:txBody>
          <a:bodyPr/>
          <a:lstStyle/>
          <a:p>
            <a:pPr>
              <a:defRPr/>
            </a:pPr>
            <a:fld id="{8011E0F1-FE15-4124-881E-46CAA3C3B649}"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1A99B702-0B5C-4DB9-AFC0-0F328055EF10}"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762000"/>
            <a:ext cx="7772400" cy="1143000"/>
          </a:xfrm>
        </p:spPr>
        <p:txBody>
          <a:bodyPr>
            <a:normAutofit/>
          </a:bodyPr>
          <a:lstStyle/>
          <a:p>
            <a:pPr eaLnBrk="1" hangingPunct="1">
              <a:defRPr/>
            </a:pPr>
            <a:r>
              <a:rPr lang="en-US" sz="3200" dirty="0"/>
              <a:t>Control of Secondary use of personal information (SUPI)</a:t>
            </a:r>
          </a:p>
        </p:txBody>
      </p:sp>
      <p:sp>
        <p:nvSpPr>
          <p:cNvPr id="15363" name="Rectangle 3"/>
          <p:cNvSpPr>
            <a:spLocks noGrp="1" noChangeArrowheads="1"/>
          </p:cNvSpPr>
          <p:nvPr>
            <p:ph idx="1"/>
          </p:nvPr>
        </p:nvSpPr>
        <p:spPr>
          <a:xfrm>
            <a:off x="533400" y="1905000"/>
            <a:ext cx="8324850" cy="4495800"/>
          </a:xfrm>
        </p:spPr>
        <p:txBody>
          <a:bodyPr>
            <a:normAutofit/>
          </a:bodyPr>
          <a:lstStyle/>
          <a:p>
            <a:pPr algn="just" eaLnBrk="1" hangingPunct="1">
              <a:buFont typeface="Wingdings" panose="05000000000000000000" pitchFamily="2" charset="2"/>
              <a:buChar char="Ø"/>
            </a:pPr>
            <a:r>
              <a:rPr lang="en-US" altLang="en-US" sz="2800" b="1" dirty="0"/>
              <a:t>The degree of control one should have over its SUPI</a:t>
            </a:r>
            <a:r>
              <a:rPr lang="en-US" altLang="en-US" sz="2800" dirty="0"/>
              <a:t>.</a:t>
            </a:r>
          </a:p>
          <a:p>
            <a:pPr lvl="2" algn="just">
              <a:buFont typeface="Wingdings" panose="05000000000000000000" pitchFamily="2" charset="2"/>
              <a:buChar char="Ø"/>
            </a:pPr>
            <a:r>
              <a:rPr lang="en-US" altLang="en-US" sz="2400" dirty="0"/>
              <a:t>After informing people what info is collected and what it does with it. </a:t>
            </a:r>
          </a:p>
          <a:p>
            <a:pPr lvl="2" algn="just">
              <a:buFont typeface="Wingdings" panose="05000000000000000000" pitchFamily="2" charset="2"/>
              <a:buChar char="Ø"/>
            </a:pPr>
            <a:r>
              <a:rPr lang="en-US" altLang="en-US" sz="2400" dirty="0"/>
              <a:t>Then give control over SUPI through Informed consent (IS)</a:t>
            </a:r>
          </a:p>
          <a:p>
            <a:pPr algn="just" eaLnBrk="1" hangingPunct="1">
              <a:buFont typeface="Wingdings" panose="05000000000000000000" pitchFamily="2" charset="2"/>
              <a:buChar char="Ø"/>
            </a:pPr>
            <a:r>
              <a:rPr lang="en-US" altLang="en-US" sz="2800" b="1" dirty="0"/>
              <a:t>Two forms of IS are Opt-in &amp; Opt-out policies</a:t>
            </a:r>
          </a:p>
          <a:p>
            <a:pPr lvl="1" algn="just">
              <a:buFont typeface="Wingdings" panose="05000000000000000000" pitchFamily="2" charset="2"/>
              <a:buChar char="Ø"/>
            </a:pPr>
            <a:r>
              <a:rPr lang="en-US" altLang="en-US" sz="2400" b="1" dirty="0"/>
              <a:t>Opt-out</a:t>
            </a:r>
            <a:r>
              <a:rPr lang="en-US" altLang="en-US" sz="2400" dirty="0"/>
              <a:t> by default information will be used</a:t>
            </a:r>
            <a:r>
              <a:rPr lang="en-US" altLang="en-US" sz="2400" dirty="0">
                <a:solidFill>
                  <a:srgbClr val="FF0000"/>
                </a:solidFill>
              </a:rPr>
              <a:t>.(opt for not use)</a:t>
            </a:r>
          </a:p>
          <a:p>
            <a:pPr lvl="1" algn="just">
              <a:buFont typeface="Wingdings" panose="05000000000000000000" pitchFamily="2" charset="2"/>
              <a:buChar char="Ø"/>
            </a:pPr>
            <a:r>
              <a:rPr lang="en-US" altLang="en-US" sz="2400" b="1" dirty="0"/>
              <a:t>Opt-in </a:t>
            </a:r>
            <a:r>
              <a:rPr lang="en-US" altLang="en-US" sz="2400" dirty="0"/>
              <a:t>by default info will not be used</a:t>
            </a:r>
            <a:r>
              <a:rPr lang="en-US" altLang="en-US" sz="2400" dirty="0">
                <a:solidFill>
                  <a:srgbClr val="FF0000"/>
                </a:solidFill>
              </a:rPr>
              <a:t>.(opt for use)</a:t>
            </a:r>
          </a:p>
          <a:p>
            <a:pPr algn="just" eaLnBrk="1" hangingPunct="1">
              <a:buFont typeface="Wingdings" panose="05000000000000000000" pitchFamily="2" charset="2"/>
              <a:buChar char="Ø"/>
            </a:pPr>
            <a:r>
              <a:rPr lang="en-US" altLang="en-US" sz="2800" b="1" dirty="0"/>
              <a:t>Data retention </a:t>
            </a:r>
            <a:r>
              <a:rPr lang="en-US" altLang="en-US" sz="2800" dirty="0"/>
              <a:t>(Allow to remain in a place or position or maintain a property or features)</a:t>
            </a:r>
          </a:p>
        </p:txBody>
      </p:sp>
      <p:sp>
        <p:nvSpPr>
          <p:cNvPr id="2" name="Date Placeholder 1"/>
          <p:cNvSpPr>
            <a:spLocks noGrp="1"/>
          </p:cNvSpPr>
          <p:nvPr>
            <p:ph type="dt" sz="half" idx="10"/>
          </p:nvPr>
        </p:nvSpPr>
        <p:spPr/>
        <p:txBody>
          <a:bodyPr/>
          <a:lstStyle/>
          <a:p>
            <a:pPr>
              <a:defRPr/>
            </a:pPr>
            <a:fld id="{A5ED6BFA-2CD1-4D43-B6F1-ED6830270EE6}" type="datetime1">
              <a:rPr lang="en-US" smtClean="0"/>
              <a:pPr>
                <a:defRPr/>
              </a:pPr>
              <a:t>3/29/2021</a:t>
            </a:fld>
            <a:endParaRPr lang="en-US" dirty="0"/>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685800"/>
            <a:ext cx="8229600" cy="1143000"/>
          </a:xfrm>
        </p:spPr>
        <p:txBody>
          <a:bodyPr/>
          <a:lstStyle/>
          <a:p>
            <a:pPr algn="l" eaLnBrk="1" hangingPunct="1">
              <a:defRPr/>
            </a:pPr>
            <a:r>
              <a:rPr lang="en-US" sz="3200" dirty="0"/>
              <a:t>Fair Information Principles or practices for managing personal data</a:t>
            </a:r>
          </a:p>
        </p:txBody>
      </p:sp>
      <p:sp>
        <p:nvSpPr>
          <p:cNvPr id="2" name="Date Placeholder 1"/>
          <p:cNvSpPr>
            <a:spLocks noGrp="1"/>
          </p:cNvSpPr>
          <p:nvPr>
            <p:ph type="dt" sz="half" idx="10"/>
          </p:nvPr>
        </p:nvSpPr>
        <p:spPr/>
        <p:txBody>
          <a:bodyPr/>
          <a:lstStyle/>
          <a:p>
            <a:pPr>
              <a:defRPr/>
            </a:pPr>
            <a:fld id="{2A663E37-896F-4542-A4EA-7F7AB0BAB77C}"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11</a:t>
            </a:fld>
            <a:endParaRPr lang="en-US" altLang="en-US"/>
          </a:p>
        </p:txBody>
      </p:sp>
      <p:sp>
        <p:nvSpPr>
          <p:cNvPr id="4" name="Rectangle 3"/>
          <p:cNvSpPr/>
          <p:nvPr/>
        </p:nvSpPr>
        <p:spPr>
          <a:xfrm>
            <a:off x="600075" y="1828800"/>
            <a:ext cx="8401050" cy="4570482"/>
          </a:xfrm>
          <a:prstGeom prst="rect">
            <a:avLst/>
          </a:prstGeom>
        </p:spPr>
        <p:txBody>
          <a:bodyPr wrap="square">
            <a:spAutoFit/>
          </a:bodyPr>
          <a:lstStyle/>
          <a:p>
            <a:pPr algn="just">
              <a:lnSpc>
                <a:spcPct val="150000"/>
              </a:lnSpc>
            </a:pPr>
            <a:r>
              <a:rPr lang="en-US" sz="1600" dirty="0">
                <a:latin typeface="AGaramond-Regular"/>
              </a:rPr>
              <a:t>1. Inform people when you collect information about them, what you collect, and how you use it.</a:t>
            </a:r>
          </a:p>
          <a:p>
            <a:pPr algn="just">
              <a:lnSpc>
                <a:spcPct val="150000"/>
              </a:lnSpc>
            </a:pPr>
            <a:r>
              <a:rPr lang="en-US" sz="1600" dirty="0">
                <a:latin typeface="AGaramond-Regular"/>
              </a:rPr>
              <a:t>2. Collect only the data needed.</a:t>
            </a:r>
          </a:p>
          <a:p>
            <a:pPr algn="just">
              <a:lnSpc>
                <a:spcPct val="150000"/>
              </a:lnSpc>
            </a:pPr>
            <a:r>
              <a:rPr lang="en-US" sz="1600" dirty="0">
                <a:latin typeface="AGaramond-Regular"/>
              </a:rPr>
              <a:t>3. Offer a way for people to opt out from mailing lists, advertising, and other secondary uses. Offer a way for people to opt out from features and services that expose personal</a:t>
            </a:r>
          </a:p>
          <a:p>
            <a:pPr algn="just">
              <a:lnSpc>
                <a:spcPct val="150000"/>
              </a:lnSpc>
            </a:pPr>
            <a:r>
              <a:rPr lang="en-US" sz="1600" dirty="0">
                <a:latin typeface="AGaramond-Regular"/>
              </a:rPr>
              <a:t>information.</a:t>
            </a:r>
          </a:p>
          <a:p>
            <a:pPr algn="just">
              <a:lnSpc>
                <a:spcPct val="150000"/>
              </a:lnSpc>
            </a:pPr>
            <a:r>
              <a:rPr lang="en-US" sz="1600" dirty="0">
                <a:latin typeface="AGaramond-Regular"/>
              </a:rPr>
              <a:t>4. Keep data only as long as needed.</a:t>
            </a:r>
          </a:p>
          <a:p>
            <a:pPr algn="just">
              <a:lnSpc>
                <a:spcPct val="150000"/>
              </a:lnSpc>
            </a:pPr>
            <a:r>
              <a:rPr lang="en-US" sz="1600" dirty="0">
                <a:latin typeface="AGaramond-Regular"/>
              </a:rPr>
              <a:t>5. Maintain accuracy of data. Where appropriate and reasonable, provide a way for people to access and correct data stored about them.</a:t>
            </a:r>
          </a:p>
          <a:p>
            <a:pPr algn="just">
              <a:lnSpc>
                <a:spcPct val="150000"/>
              </a:lnSpc>
            </a:pPr>
            <a:r>
              <a:rPr lang="en-US" sz="1600" dirty="0">
                <a:latin typeface="AGaramond-Regular"/>
              </a:rPr>
              <a:t>6. Protect security of data (from theft and from accidental leaks). Provide stronger protection for sensitive data.</a:t>
            </a:r>
          </a:p>
          <a:p>
            <a:pPr algn="just">
              <a:lnSpc>
                <a:spcPct val="150000"/>
              </a:lnSpc>
            </a:pPr>
            <a:r>
              <a:rPr lang="en-US" sz="1600" dirty="0">
                <a:latin typeface="AGaramond-Regular"/>
              </a:rPr>
              <a:t>7. Develop policies for responding to law enforcement requests for data.</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762000"/>
            <a:ext cx="7772400" cy="1143000"/>
          </a:xfrm>
        </p:spPr>
        <p:txBody>
          <a:bodyPr/>
          <a:lstStyle/>
          <a:p>
            <a:pPr eaLnBrk="1" hangingPunct="1">
              <a:defRPr/>
            </a:pPr>
            <a:r>
              <a:rPr lang="en-US" sz="2800" dirty="0"/>
              <a:t>Fair Information Principles or practices for managing personal data</a:t>
            </a:r>
          </a:p>
        </p:txBody>
      </p:sp>
      <p:sp>
        <p:nvSpPr>
          <p:cNvPr id="17411" name="Rectangle 3"/>
          <p:cNvSpPr>
            <a:spLocks noGrp="1" noChangeArrowheads="1"/>
          </p:cNvSpPr>
          <p:nvPr>
            <p:ph idx="1"/>
          </p:nvPr>
        </p:nvSpPr>
        <p:spPr>
          <a:xfrm>
            <a:off x="609600" y="2057400"/>
            <a:ext cx="8077200" cy="4191000"/>
          </a:xfrm>
        </p:spPr>
        <p:txBody>
          <a:bodyPr>
            <a:normAutofit/>
          </a:bodyPr>
          <a:lstStyle/>
          <a:p>
            <a:pPr algn="just" eaLnBrk="1" hangingPunct="1">
              <a:buFont typeface="Wingdings" panose="05000000000000000000" pitchFamily="2" charset="2"/>
              <a:buChar char="Ø"/>
            </a:pPr>
            <a:r>
              <a:rPr lang="en-US" altLang="en-US" sz="2800" dirty="0"/>
              <a:t>Laws in US, Canada,  and Europe using them as ethical practices in many situations but gives custody when court order comes.</a:t>
            </a:r>
          </a:p>
          <a:p>
            <a:pPr algn="just" eaLnBrk="1" hangingPunct="1">
              <a:buFont typeface="Wingdings" panose="05000000000000000000" pitchFamily="2" charset="2"/>
              <a:buChar char="Ø"/>
            </a:pPr>
            <a:r>
              <a:rPr lang="en-US" altLang="en-US" sz="2800" dirty="0"/>
              <a:t>There is a wide variation and in interpretation among business and privacy advocates (what info business need and for how long)</a:t>
            </a:r>
          </a:p>
          <a:p>
            <a:pPr algn="just" eaLnBrk="1" hangingPunct="1">
              <a:buFont typeface="Wingdings" panose="05000000000000000000" pitchFamily="2" charset="2"/>
              <a:buChar char="Ø"/>
            </a:pPr>
            <a:r>
              <a:rPr lang="en-US" altLang="en-US" sz="2800" dirty="0"/>
              <a:t>Difficult to determine the purpose of supplying info: the increase of cameras used by police or google street view, sent on tweets.</a:t>
            </a:r>
          </a:p>
        </p:txBody>
      </p:sp>
      <p:sp>
        <p:nvSpPr>
          <p:cNvPr id="2" name="Date Placeholder 1"/>
          <p:cNvSpPr>
            <a:spLocks noGrp="1"/>
          </p:cNvSpPr>
          <p:nvPr>
            <p:ph type="dt" sz="half" idx="10"/>
          </p:nvPr>
        </p:nvSpPr>
        <p:spPr/>
        <p:txBody>
          <a:bodyPr/>
          <a:lstStyle/>
          <a:p>
            <a:pPr>
              <a:defRPr/>
            </a:pPr>
            <a:fld id="{2E681B71-E9F8-431E-B7BA-6E49D5FFAE69}"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960137"/>
            <a:ext cx="5829300" cy="1463040"/>
          </a:xfrm>
        </p:spPr>
        <p:txBody>
          <a:bodyPr>
            <a:normAutofit fontScale="90000"/>
          </a:bodyPr>
          <a:lstStyle/>
          <a:p>
            <a:r>
              <a:rPr lang="en-US" dirty="0"/>
              <a:t/>
            </a:r>
            <a:br>
              <a:rPr lang="en-US" dirty="0"/>
            </a:br>
            <a:r>
              <a:rPr lang="en-US" dirty="0"/>
              <a:t>The Fourth Amendment, Expectation of Privacy, and Surveillance Technologies</a:t>
            </a:r>
            <a:br>
              <a:rPr lang="en-US" dirty="0"/>
            </a:b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fld id="{7982C3A3-D11A-4824-ADF2-0B8E449B801A}" type="datetime1">
              <a:rPr lang="en-US" smtClean="0"/>
              <a:pPr>
                <a:defRPr/>
              </a:pPr>
              <a:t>3/29/2021</a:t>
            </a:fld>
            <a:endParaRPr lang="en-US"/>
          </a:p>
        </p:txBody>
      </p:sp>
      <p:sp>
        <p:nvSpPr>
          <p:cNvPr id="5" name="Slide Number Placeholder 4"/>
          <p:cNvSpPr>
            <a:spLocks noGrp="1"/>
          </p:cNvSpPr>
          <p:nvPr>
            <p:ph type="sldNum" sz="quarter" idx="12"/>
          </p:nvPr>
        </p:nvSpPr>
        <p:spPr/>
        <p:txBody>
          <a:bodyPr/>
          <a:lstStyle/>
          <a:p>
            <a:fld id="{B59C2F3A-E23F-4F62-A3BB-4D5D29472E8D}" type="slidenum">
              <a:rPr lang="en-US" altLang="en-US" smtClean="0"/>
              <a:pPr/>
              <a:t>13</a:t>
            </a:fld>
            <a:endParaRPr lang="en-US" altLang="en-US"/>
          </a:p>
        </p:txBody>
      </p:sp>
    </p:spTree>
    <p:extLst>
      <p:ext uri="{BB962C8B-B14F-4D97-AF65-F5344CB8AC3E}">
        <p14:creationId xmlns:p14="http://schemas.microsoft.com/office/powerpoint/2010/main" val="213243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762000"/>
            <a:ext cx="7772400" cy="1143000"/>
          </a:xfrm>
        </p:spPr>
        <p:txBody>
          <a:bodyPr/>
          <a:lstStyle/>
          <a:p>
            <a:pPr eaLnBrk="1" hangingPunct="1">
              <a:defRPr/>
            </a:pPr>
            <a:r>
              <a:rPr lang="en-US" sz="3200" dirty="0"/>
              <a:t>"Big Brother is Watching You“ </a:t>
            </a:r>
          </a:p>
        </p:txBody>
      </p:sp>
      <p:sp>
        <p:nvSpPr>
          <p:cNvPr id="20483" name="Rectangle 3"/>
          <p:cNvSpPr>
            <a:spLocks noGrp="1" noChangeArrowheads="1"/>
          </p:cNvSpPr>
          <p:nvPr>
            <p:ph idx="1"/>
          </p:nvPr>
        </p:nvSpPr>
        <p:spPr>
          <a:xfrm>
            <a:off x="533400" y="1905000"/>
            <a:ext cx="8229600" cy="4572000"/>
          </a:xfrm>
        </p:spPr>
        <p:txBody>
          <a:bodyPr/>
          <a:lstStyle/>
          <a:p>
            <a:pPr algn="just" eaLnBrk="1" hangingPunct="1"/>
            <a:r>
              <a:rPr lang="en-US" altLang="en-US" dirty="0"/>
              <a:t>George Orwell’s dystopian </a:t>
            </a:r>
          </a:p>
          <a:p>
            <a:pPr algn="just" eaLnBrk="1" hangingPunct="1"/>
            <a:r>
              <a:rPr lang="en-US" altLang="en-US" sz="2400" dirty="0">
                <a:solidFill>
                  <a:srgbClr val="FF0000"/>
                </a:solidFill>
              </a:rPr>
              <a:t>(</a:t>
            </a:r>
            <a:r>
              <a:rPr lang="en-US" altLang="en-US" dirty="0">
                <a:solidFill>
                  <a:srgbClr val="FF0000"/>
                </a:solidFill>
              </a:rPr>
              <a:t>A work of fiction describing an imaginary place where life is extremely bad because of deprivation, oppression or terror</a:t>
            </a:r>
            <a:r>
              <a:rPr lang="en-US" altLang="en-US" sz="2400" dirty="0">
                <a:solidFill>
                  <a:srgbClr val="FF0000"/>
                </a:solidFill>
              </a:rPr>
              <a:t>) novel 1984, Big brother could watch every one via “tele-screens” in all homes and public places.</a:t>
            </a:r>
          </a:p>
          <a:p>
            <a:pPr algn="just" eaLnBrk="1" hangingPunct="1"/>
            <a:endParaRPr lang="en-US" altLang="en-US" sz="1400" dirty="0"/>
          </a:p>
          <a:p>
            <a:pPr algn="just" eaLnBrk="1" hangingPunct="1"/>
            <a:r>
              <a:rPr lang="en-US" altLang="en-US" sz="2400" dirty="0"/>
              <a:t>Today, it does not have to watch every move we make, because so many of our activities leave data trials in databases available to government agencies.</a:t>
            </a:r>
          </a:p>
        </p:txBody>
      </p:sp>
      <p:sp>
        <p:nvSpPr>
          <p:cNvPr id="2" name="Date Placeholder 1"/>
          <p:cNvSpPr>
            <a:spLocks noGrp="1"/>
          </p:cNvSpPr>
          <p:nvPr>
            <p:ph type="dt" sz="half" idx="10"/>
          </p:nvPr>
        </p:nvSpPr>
        <p:spPr/>
        <p:txBody>
          <a:bodyPr/>
          <a:lstStyle/>
          <a:p>
            <a:pPr>
              <a:defRPr/>
            </a:pPr>
            <a:fld id="{EAC6C32E-E6F3-4F5F-BD50-5631B6D6999C}"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762000"/>
            <a:ext cx="7772400" cy="1143000"/>
          </a:xfrm>
        </p:spPr>
        <p:txBody>
          <a:bodyPr>
            <a:normAutofit/>
          </a:bodyPr>
          <a:lstStyle/>
          <a:p>
            <a:pPr eaLnBrk="1" hangingPunct="1">
              <a:defRPr/>
            </a:pPr>
            <a:r>
              <a:rPr lang="en-US" sz="4000" dirty="0"/>
              <a:t>The Fourth Amendment</a:t>
            </a:r>
          </a:p>
        </p:txBody>
      </p:sp>
      <p:sp>
        <p:nvSpPr>
          <p:cNvPr id="22531" name="Rectangle 3"/>
          <p:cNvSpPr>
            <a:spLocks noGrp="1" noChangeArrowheads="1"/>
          </p:cNvSpPr>
          <p:nvPr>
            <p:ph idx="1"/>
          </p:nvPr>
        </p:nvSpPr>
        <p:spPr>
          <a:xfrm>
            <a:off x="533401" y="1905000"/>
            <a:ext cx="8229600" cy="4343400"/>
          </a:xfrm>
        </p:spPr>
        <p:txBody>
          <a:bodyPr>
            <a:normAutofit/>
          </a:bodyPr>
          <a:lstStyle/>
          <a:p>
            <a:pPr algn="just" eaLnBrk="1" hangingPunct="1">
              <a:lnSpc>
                <a:spcPct val="100000"/>
              </a:lnSpc>
              <a:buFont typeface="Wingdings" panose="05000000000000000000" pitchFamily="2" charset="2"/>
              <a:buChar char="Ø"/>
            </a:pPr>
            <a:r>
              <a:rPr lang="en-US" altLang="en-US" sz="2800" dirty="0"/>
              <a:t>US constitution protects a right to privacy from government intrusion. (even Europe) </a:t>
            </a:r>
          </a:p>
          <a:p>
            <a:pPr lvl="2" algn="just">
              <a:lnSpc>
                <a:spcPct val="100000"/>
              </a:lnSpc>
              <a:buFont typeface="Wingdings" panose="05000000000000000000" pitchFamily="2" charset="2"/>
              <a:buChar char="Ø"/>
            </a:pPr>
            <a:r>
              <a:rPr lang="en-US" altLang="en-US" sz="2400" dirty="0"/>
              <a:t>It requires that the government have probable cause for the search and seizure (The act of taking of a person by force).</a:t>
            </a:r>
          </a:p>
          <a:p>
            <a:pPr algn="just" eaLnBrk="1" hangingPunct="1">
              <a:lnSpc>
                <a:spcPct val="100000"/>
              </a:lnSpc>
              <a:buFont typeface="Wingdings" panose="05000000000000000000" pitchFamily="2" charset="2"/>
              <a:buChar char="Ø"/>
            </a:pPr>
            <a:r>
              <a:rPr lang="en-US" altLang="en-US" sz="2800" dirty="0"/>
              <a:t>Federal privacy rules allow law enforcement agencies to access medical records without a court order.</a:t>
            </a:r>
          </a:p>
          <a:p>
            <a:pPr algn="just" eaLnBrk="1" hangingPunct="1">
              <a:lnSpc>
                <a:spcPct val="100000"/>
              </a:lnSpc>
              <a:buFont typeface="Wingdings" panose="05000000000000000000" pitchFamily="2" charset="2"/>
              <a:buChar char="Ø"/>
            </a:pPr>
            <a:r>
              <a:rPr lang="en-US" altLang="en-US" sz="2800" dirty="0"/>
              <a:t>The USA PATRIOT Act passed after (9/11) eased government access to Personal info with out court order. </a:t>
            </a:r>
          </a:p>
        </p:txBody>
      </p:sp>
      <p:sp>
        <p:nvSpPr>
          <p:cNvPr id="2" name="Date Placeholder 1"/>
          <p:cNvSpPr>
            <a:spLocks noGrp="1"/>
          </p:cNvSpPr>
          <p:nvPr>
            <p:ph type="dt" sz="half" idx="10"/>
          </p:nvPr>
        </p:nvSpPr>
        <p:spPr/>
        <p:txBody>
          <a:bodyPr/>
          <a:lstStyle/>
          <a:p>
            <a:pPr>
              <a:defRPr/>
            </a:pPr>
            <a:fld id="{D7B828F0-B59F-43A3-9F29-C76251F43C8C}"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762000"/>
            <a:ext cx="7772400" cy="1143000"/>
          </a:xfrm>
        </p:spPr>
        <p:txBody>
          <a:bodyPr/>
          <a:lstStyle/>
          <a:p>
            <a:pPr eaLnBrk="1" hangingPunct="1">
              <a:defRPr/>
            </a:pPr>
            <a:r>
              <a:rPr lang="en-US" sz="3200" dirty="0"/>
              <a:t>Cont.</a:t>
            </a:r>
          </a:p>
        </p:txBody>
      </p:sp>
      <p:sp>
        <p:nvSpPr>
          <p:cNvPr id="23555" name="Rectangle 3"/>
          <p:cNvSpPr>
            <a:spLocks noGrp="1" noChangeArrowheads="1"/>
          </p:cNvSpPr>
          <p:nvPr>
            <p:ph idx="1"/>
          </p:nvPr>
        </p:nvSpPr>
        <p:spPr>
          <a:xfrm>
            <a:off x="304800" y="2057400"/>
            <a:ext cx="8553450" cy="4191000"/>
          </a:xfrm>
        </p:spPr>
        <p:txBody>
          <a:bodyPr/>
          <a:lstStyle/>
          <a:p>
            <a:pPr algn="just" eaLnBrk="1" hangingPunct="1">
              <a:lnSpc>
                <a:spcPct val="90000"/>
              </a:lnSpc>
            </a:pPr>
            <a:r>
              <a:rPr lang="en-US" altLang="en-US" sz="2800" dirty="0">
                <a:solidFill>
                  <a:srgbClr val="FF0000"/>
                </a:solidFill>
              </a:rPr>
              <a:t>PROBLEM</a:t>
            </a:r>
            <a:r>
              <a:rPr lang="en-US" altLang="en-US" sz="2800" dirty="0"/>
              <a:t>:  weakening factor for 4</a:t>
            </a:r>
            <a:r>
              <a:rPr lang="en-US" altLang="en-US" sz="2800" baseline="30000" dirty="0"/>
              <a:t>th </a:t>
            </a:r>
            <a:r>
              <a:rPr lang="en-US" altLang="en-US" sz="2800" dirty="0"/>
              <a:t> amend. : using new technology govt. can  search homes with out physically entering into them.</a:t>
            </a:r>
          </a:p>
          <a:p>
            <a:pPr algn="just" eaLnBrk="1" hangingPunct="1">
              <a:lnSpc>
                <a:spcPct val="90000"/>
              </a:lnSpc>
              <a:buFontTx/>
              <a:buNone/>
            </a:pPr>
            <a:endParaRPr lang="en-US" altLang="en-US" sz="1100" dirty="0"/>
          </a:p>
          <a:p>
            <a:pPr lvl="1" algn="just" eaLnBrk="1" hangingPunct="1">
              <a:lnSpc>
                <a:spcPct val="90000"/>
              </a:lnSpc>
            </a:pPr>
            <a:r>
              <a:rPr lang="en-US" altLang="en-US" sz="2800" b="1" dirty="0"/>
              <a:t>Search home –</a:t>
            </a:r>
            <a:r>
              <a:rPr lang="en-US" altLang="en-US" sz="2800" dirty="0"/>
              <a:t> with out entering them</a:t>
            </a:r>
          </a:p>
          <a:p>
            <a:pPr lvl="1" algn="just" eaLnBrk="1" hangingPunct="1">
              <a:lnSpc>
                <a:spcPct val="90000"/>
              </a:lnSpc>
              <a:buFont typeface="Arial" panose="020B0604020202020204" pitchFamily="34" charset="0"/>
              <a:buNone/>
            </a:pPr>
            <a:endParaRPr lang="en-US" altLang="en-US" sz="2400" dirty="0"/>
          </a:p>
          <a:p>
            <a:pPr lvl="1" algn="just" eaLnBrk="1" hangingPunct="1">
              <a:lnSpc>
                <a:spcPct val="90000"/>
              </a:lnSpc>
            </a:pPr>
            <a:r>
              <a:rPr lang="en-US" altLang="en-US" sz="2800" b="1" dirty="0"/>
              <a:t>Search persons</a:t>
            </a:r>
            <a:r>
              <a:rPr lang="en-US" altLang="en-US" sz="2800" dirty="0"/>
              <a:t> </a:t>
            </a:r>
            <a:r>
              <a:rPr lang="en-US" altLang="en-US" sz="2800" b="1" dirty="0"/>
              <a:t>–</a:t>
            </a:r>
            <a:r>
              <a:rPr lang="en-US" altLang="en-US" sz="2800" dirty="0"/>
              <a:t> from distance with out our knowledge</a:t>
            </a:r>
          </a:p>
          <a:p>
            <a:pPr lvl="1" algn="just" eaLnBrk="1" hangingPunct="1">
              <a:lnSpc>
                <a:spcPct val="90000"/>
              </a:lnSpc>
            </a:pPr>
            <a:endParaRPr lang="en-US" altLang="en-US" sz="2000" dirty="0"/>
          </a:p>
          <a:p>
            <a:pPr lvl="1" algn="just" eaLnBrk="1" hangingPunct="1">
              <a:lnSpc>
                <a:spcPct val="90000"/>
              </a:lnSpc>
            </a:pPr>
            <a:r>
              <a:rPr lang="en-US" altLang="en-US" sz="2800" b="1" dirty="0"/>
              <a:t>Extract all the data</a:t>
            </a:r>
            <a:r>
              <a:rPr lang="en-US" altLang="en-US" sz="2800" dirty="0"/>
              <a:t> -- on cell phone (even deleted passwords) in 2 minutes </a:t>
            </a:r>
            <a:r>
              <a:rPr lang="en-US" altLang="en-US" sz="2800" dirty="0">
                <a:sym typeface="Wingdings" panose="05000000000000000000" pitchFamily="2" charset="2"/>
              </a:rPr>
              <a:t></a:t>
            </a:r>
            <a:endParaRPr lang="en-US" altLang="en-US" sz="2800" dirty="0"/>
          </a:p>
        </p:txBody>
      </p:sp>
      <p:sp>
        <p:nvSpPr>
          <p:cNvPr id="2" name="Date Placeholder 1"/>
          <p:cNvSpPr>
            <a:spLocks noGrp="1"/>
          </p:cNvSpPr>
          <p:nvPr>
            <p:ph type="dt" sz="half" idx="10"/>
          </p:nvPr>
        </p:nvSpPr>
        <p:spPr/>
        <p:txBody>
          <a:bodyPr/>
          <a:lstStyle/>
          <a:p>
            <a:pPr>
              <a:defRPr/>
            </a:pPr>
            <a:fld id="{517A3FDB-B612-4782-B4C4-A4EA7ABCEEC9}"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772400" cy="838200"/>
          </a:xfrm>
        </p:spPr>
        <p:txBody>
          <a:bodyPr/>
          <a:lstStyle/>
          <a:p>
            <a:pPr>
              <a:defRPr/>
            </a:pPr>
            <a:r>
              <a:rPr lang="en-US" sz="2200" dirty="0"/>
              <a:t>Government databases with personal information</a:t>
            </a:r>
          </a:p>
        </p:txBody>
      </p:sp>
      <p:pic>
        <p:nvPicPr>
          <p:cNvPr id="2457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600200"/>
            <a:ext cx="8153400" cy="5238750"/>
          </a:xfrm>
          <a:noFill/>
        </p:spPr>
      </p:pic>
      <p:sp>
        <p:nvSpPr>
          <p:cNvPr id="3" name="Date Placeholder 2"/>
          <p:cNvSpPr>
            <a:spLocks noGrp="1"/>
          </p:cNvSpPr>
          <p:nvPr>
            <p:ph type="dt" sz="half" idx="10"/>
          </p:nvPr>
        </p:nvSpPr>
        <p:spPr/>
        <p:txBody>
          <a:bodyPr/>
          <a:lstStyle/>
          <a:p>
            <a:pPr>
              <a:defRPr/>
            </a:pPr>
            <a:fld id="{C49CD6F2-4C94-45CE-97AE-F664BA17DBE4}" type="datetime1">
              <a:rPr lang="en-US" smtClean="0"/>
              <a:pPr>
                <a:defRPr/>
              </a:pPr>
              <a:t>3/29/2021</a:t>
            </a:fld>
            <a:endParaRPr lang="en-US"/>
          </a:p>
        </p:txBody>
      </p:sp>
      <p:sp>
        <p:nvSpPr>
          <p:cNvPr id="4" name="Slide Number Placeholder 3"/>
          <p:cNvSpPr>
            <a:spLocks noGrp="1"/>
          </p:cNvSpPr>
          <p:nvPr>
            <p:ph type="sldNum" sz="quarter" idx="12"/>
          </p:nvPr>
        </p:nvSpPr>
        <p:spPr/>
        <p:txBody>
          <a:bodyPr/>
          <a:lstStyle/>
          <a:p>
            <a:fld id="{538C470C-F50F-473F-8DD2-FC2DADB7F0FB}"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838200"/>
            <a:ext cx="8534400" cy="1143000"/>
          </a:xfrm>
        </p:spPr>
        <p:txBody>
          <a:bodyPr/>
          <a:lstStyle/>
          <a:p>
            <a:pPr eaLnBrk="1" hangingPunct="1">
              <a:defRPr/>
            </a:pPr>
            <a:r>
              <a:rPr lang="en-US" sz="2800" dirty="0"/>
              <a:t>Search and Seizure of Computers and Phones</a:t>
            </a:r>
          </a:p>
        </p:txBody>
      </p:sp>
      <p:sp>
        <p:nvSpPr>
          <p:cNvPr id="28675" name="Rectangle 3"/>
          <p:cNvSpPr>
            <a:spLocks noGrp="1" noChangeArrowheads="1"/>
          </p:cNvSpPr>
          <p:nvPr>
            <p:ph idx="1"/>
          </p:nvPr>
        </p:nvSpPr>
        <p:spPr>
          <a:xfrm>
            <a:off x="609600" y="1828800"/>
            <a:ext cx="8248650" cy="4916224"/>
          </a:xfrm>
        </p:spPr>
        <p:txBody>
          <a:bodyPr>
            <a:normAutofit/>
          </a:bodyPr>
          <a:lstStyle/>
          <a:p>
            <a:pPr algn="just" eaLnBrk="1" hangingPunct="1">
              <a:buFont typeface="Wingdings" panose="05000000000000000000" pitchFamily="2" charset="2"/>
              <a:buChar char="Ø"/>
            </a:pPr>
            <a:r>
              <a:rPr lang="en-US" altLang="en-US" sz="2400" dirty="0"/>
              <a:t>National Association for Advancement of Colored People (NACCP)</a:t>
            </a:r>
          </a:p>
          <a:p>
            <a:pPr lvl="1" algn="just">
              <a:buFont typeface="Wingdings" panose="05000000000000000000" pitchFamily="2" charset="2"/>
              <a:buChar char="Ø"/>
            </a:pPr>
            <a:r>
              <a:rPr lang="en-US" sz="2000" dirty="0"/>
              <a:t>The NAACP’s membership list was not on a computer in the 1950s. It undoubtedly is now. SC ruling against the Alabama state.</a:t>
            </a:r>
            <a:endParaRPr lang="en-US" sz="3200" dirty="0"/>
          </a:p>
          <a:p>
            <a:pPr lvl="1" algn="just">
              <a:buFont typeface="Wingdings" panose="05000000000000000000" pitchFamily="2" charset="2"/>
              <a:buChar char="Ø"/>
            </a:pPr>
            <a:r>
              <a:rPr lang="en-US" altLang="en-US" sz="2000" dirty="0"/>
              <a:t>Privacy in group association may be essential to preservation of freedom of association, particularly where a group adopts disagree beliefs.</a:t>
            </a:r>
          </a:p>
          <a:p>
            <a:pPr algn="just" eaLnBrk="1" hangingPunct="1">
              <a:buFont typeface="Wingdings" panose="05000000000000000000" pitchFamily="2" charset="2"/>
              <a:buChar char="Ø"/>
            </a:pPr>
            <a:r>
              <a:rPr lang="en-US" altLang="en-US" sz="2800" dirty="0"/>
              <a:t>4</a:t>
            </a:r>
            <a:r>
              <a:rPr lang="en-US" altLang="en-US" sz="2800" baseline="30000" dirty="0"/>
              <a:t>th</a:t>
            </a:r>
            <a:r>
              <a:rPr lang="en-US" altLang="en-US" sz="2800" dirty="0"/>
              <a:t> am. Requires search warrants </a:t>
            </a:r>
            <a:r>
              <a:rPr lang="en-US" altLang="en-US" sz="2800" b="1" dirty="0">
                <a:solidFill>
                  <a:schemeClr val="tx2"/>
                </a:solidFill>
              </a:rPr>
              <a:t>be specific</a:t>
            </a:r>
            <a:r>
              <a:rPr lang="en-US" altLang="en-US" sz="2800" dirty="0">
                <a:solidFill>
                  <a:schemeClr val="tx2"/>
                </a:solidFill>
              </a:rPr>
              <a:t> </a:t>
            </a:r>
            <a:r>
              <a:rPr lang="en-US" altLang="en-US" sz="2800" dirty="0"/>
              <a:t>about the Object of the search or seizure.</a:t>
            </a:r>
          </a:p>
          <a:p>
            <a:pPr lvl="1" algn="just">
              <a:buFont typeface="Wingdings" panose="05000000000000000000" pitchFamily="2" charset="2"/>
              <a:buChar char="Ø"/>
            </a:pPr>
            <a:r>
              <a:rPr lang="en-US" altLang="en-US" sz="2100" dirty="0"/>
              <a:t>Court says officers allowed to observe situation in </a:t>
            </a:r>
            <a:r>
              <a:rPr lang="en-US" altLang="en-US" sz="2100" b="1" dirty="0"/>
              <a:t>plain view </a:t>
            </a:r>
            <a:r>
              <a:rPr lang="en-US" altLang="en-US" sz="2100" dirty="0"/>
              <a:t>and report if suspect found.</a:t>
            </a:r>
          </a:p>
          <a:p>
            <a:pPr algn="just" eaLnBrk="1" hangingPunct="1">
              <a:buFont typeface="Wingdings" panose="05000000000000000000" pitchFamily="2" charset="2"/>
              <a:buChar char="Ø"/>
            </a:pPr>
            <a:r>
              <a:rPr lang="en-US" altLang="en-US" sz="2400" dirty="0" smtClean="0">
                <a:solidFill>
                  <a:srgbClr val="FF0000"/>
                </a:solidFill>
              </a:rPr>
              <a:t>PROBLEM</a:t>
            </a:r>
            <a:r>
              <a:rPr lang="en-US" altLang="en-US" sz="2400" dirty="0">
                <a:solidFill>
                  <a:srgbClr val="FF0000"/>
                </a:solidFill>
              </a:rPr>
              <a:t>: </a:t>
            </a:r>
            <a:r>
              <a:rPr lang="en-US" altLang="en-US" sz="2400" dirty="0"/>
              <a:t>Access computer is serious threat to privacy, liberty, and FOS</a:t>
            </a:r>
          </a:p>
          <a:p>
            <a:pPr lvl="1" algn="just" eaLnBrk="1" hangingPunct="1"/>
            <a:endParaRPr lang="en-US" altLang="en-US" sz="2400" dirty="0"/>
          </a:p>
        </p:txBody>
      </p:sp>
      <p:sp>
        <p:nvSpPr>
          <p:cNvPr id="2" name="Date Placeholder 1"/>
          <p:cNvSpPr>
            <a:spLocks noGrp="1"/>
          </p:cNvSpPr>
          <p:nvPr>
            <p:ph type="dt" sz="half" idx="10"/>
          </p:nvPr>
        </p:nvSpPr>
        <p:spPr/>
        <p:txBody>
          <a:bodyPr/>
          <a:lstStyle/>
          <a:p>
            <a:pPr>
              <a:defRPr/>
            </a:pPr>
            <a:fld id="{5497DE3E-D9C0-440F-ACBA-41504B805C4D}"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990600"/>
            <a:ext cx="8382000" cy="762000"/>
          </a:xfrm>
        </p:spPr>
        <p:txBody>
          <a:bodyPr/>
          <a:lstStyle/>
          <a:p>
            <a:pPr eaLnBrk="1" hangingPunct="1">
              <a:defRPr/>
            </a:pPr>
            <a:r>
              <a:rPr lang="en-US" sz="2800" dirty="0" smtClean="0"/>
              <a:t>Plain View</a:t>
            </a:r>
            <a:endParaRPr lang="en-US" sz="2800" dirty="0"/>
          </a:p>
        </p:txBody>
      </p:sp>
      <p:sp>
        <p:nvSpPr>
          <p:cNvPr id="29699" name="Rectangle 3"/>
          <p:cNvSpPr>
            <a:spLocks noGrp="1" noChangeArrowheads="1"/>
          </p:cNvSpPr>
          <p:nvPr>
            <p:ph idx="1"/>
          </p:nvPr>
        </p:nvSpPr>
        <p:spPr>
          <a:xfrm>
            <a:off x="609600" y="1524000"/>
            <a:ext cx="8248650" cy="4800600"/>
          </a:xfrm>
        </p:spPr>
        <p:txBody>
          <a:bodyPr>
            <a:normAutofit/>
          </a:bodyPr>
          <a:lstStyle/>
          <a:p>
            <a:pPr lvl="1" algn="just">
              <a:lnSpc>
                <a:spcPct val="100000"/>
              </a:lnSpc>
              <a:buNone/>
            </a:pPr>
            <a:r>
              <a:rPr lang="en-US" sz="2800" dirty="0" smtClean="0"/>
              <a:t> the rule that a law enforcement officer may make a search and seizure without obtaining a search warrant if evidence of criminal activity or the product of a crime can be seen without entry or search. Example: a policeman stops a motorist for a minor traffic violation and can see in the car a pistol or a marijuana plant on the back seat, giving him "reasonable cause" to enter the vehicle to make a search.</a:t>
            </a:r>
            <a:endParaRPr lang="en-US" altLang="en-US" sz="2800" b="1" dirty="0">
              <a:solidFill>
                <a:srgbClr val="FF0000"/>
              </a:solidFill>
            </a:endParaRPr>
          </a:p>
        </p:txBody>
      </p:sp>
      <p:sp>
        <p:nvSpPr>
          <p:cNvPr id="2" name="Date Placeholder 1"/>
          <p:cNvSpPr>
            <a:spLocks noGrp="1"/>
          </p:cNvSpPr>
          <p:nvPr>
            <p:ph type="dt" sz="half" idx="10"/>
          </p:nvPr>
        </p:nvSpPr>
        <p:spPr/>
        <p:txBody>
          <a:bodyPr/>
          <a:lstStyle/>
          <a:p>
            <a:pPr>
              <a:defRPr/>
            </a:pPr>
            <a:fld id="{5A26D44B-3AB4-4548-B3DB-EB2DBA5BCBBB}"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Privacy Risks  and Principles</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3/29/2021</a:t>
            </a:fld>
            <a:endParaRPr lang="en-US"/>
          </a:p>
        </p:txBody>
      </p:sp>
      <p:sp>
        <p:nvSpPr>
          <p:cNvPr id="4" name="Slide Number Placeholder 3"/>
          <p:cNvSpPr>
            <a:spLocks noGrp="1"/>
          </p:cNvSpPr>
          <p:nvPr>
            <p:ph type="sldNum" sz="quarter" idx="12"/>
          </p:nvPr>
        </p:nvSpPr>
        <p:spPr/>
        <p:txBody>
          <a:bodyPr/>
          <a:lstStyle/>
          <a:p>
            <a:fld id="{B59C2F3A-E23F-4F62-A3BB-4D5D29472E8D}" type="slidenum">
              <a:rPr lang="en-US" altLang="en-US" smtClean="0"/>
              <a:pPr/>
              <a:t>2</a:t>
            </a:fld>
            <a:endParaRPr lang="en-US" altLang="en-US"/>
          </a:p>
        </p:txBody>
      </p:sp>
    </p:spTree>
    <p:extLst>
      <p:ext uri="{BB962C8B-B14F-4D97-AF65-F5344CB8AC3E}">
        <p14:creationId xmlns:p14="http://schemas.microsoft.com/office/powerpoint/2010/main" val="51283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990600"/>
            <a:ext cx="8382000" cy="762000"/>
          </a:xfrm>
        </p:spPr>
        <p:txBody>
          <a:bodyPr/>
          <a:lstStyle/>
          <a:p>
            <a:pPr eaLnBrk="1" hangingPunct="1">
              <a:defRPr/>
            </a:pPr>
            <a:r>
              <a:rPr lang="en-US" sz="2800" dirty="0"/>
              <a:t>Cont.</a:t>
            </a:r>
          </a:p>
        </p:txBody>
      </p:sp>
      <p:sp>
        <p:nvSpPr>
          <p:cNvPr id="29699" name="Rectangle 3"/>
          <p:cNvSpPr>
            <a:spLocks noGrp="1" noChangeArrowheads="1"/>
          </p:cNvSpPr>
          <p:nvPr>
            <p:ph idx="1"/>
          </p:nvPr>
        </p:nvSpPr>
        <p:spPr>
          <a:xfrm>
            <a:off x="609600" y="1752600"/>
            <a:ext cx="8248650" cy="4572000"/>
          </a:xfrm>
        </p:spPr>
        <p:txBody>
          <a:bodyPr>
            <a:normAutofit/>
          </a:bodyPr>
          <a:lstStyle/>
          <a:p>
            <a:pPr lvl="1" algn="just" eaLnBrk="1" hangingPunct="1">
              <a:lnSpc>
                <a:spcPct val="100000"/>
              </a:lnSpc>
            </a:pPr>
            <a:r>
              <a:rPr lang="en-US" altLang="en-US" sz="2800" dirty="0"/>
              <a:t>Interpretation of information in </a:t>
            </a:r>
            <a:r>
              <a:rPr lang="en-US" altLang="en-US" sz="2800" b="1" dirty="0">
                <a:solidFill>
                  <a:srgbClr val="FF0000"/>
                </a:solidFill>
              </a:rPr>
              <a:t>plain view </a:t>
            </a:r>
          </a:p>
          <a:p>
            <a:pPr lvl="2" algn="just" eaLnBrk="1" hangingPunct="1">
              <a:lnSpc>
                <a:spcPct val="100000"/>
              </a:lnSpc>
            </a:pPr>
            <a:r>
              <a:rPr lang="en-US" altLang="en-US" sz="2000" b="1" dirty="0"/>
              <a:t>All un encrypted files on </a:t>
            </a:r>
            <a:r>
              <a:rPr lang="en-US" altLang="en-US" sz="2000" dirty="0"/>
              <a:t>Phones and Laptops-invites abuse.</a:t>
            </a:r>
          </a:p>
          <a:p>
            <a:pPr lvl="2" algn="just" eaLnBrk="1" hangingPunct="1">
              <a:lnSpc>
                <a:spcPct val="100000"/>
              </a:lnSpc>
            </a:pPr>
            <a:r>
              <a:rPr lang="en-US" altLang="en-US" sz="2000" b="1" dirty="0"/>
              <a:t>Court view: </a:t>
            </a:r>
            <a:r>
              <a:rPr lang="en-US" altLang="en-US" sz="2400" dirty="0"/>
              <a:t>if officer see evidence of another crime at plain view, the officer may seize and use it. Could be used for “fishing expeditions” for other information (An investigation undertaken in the hope (but not the stated purpose) of discovering information).</a:t>
            </a:r>
          </a:p>
          <a:p>
            <a:pPr lvl="2" algn="just" eaLnBrk="1" hangingPunct="1">
              <a:lnSpc>
                <a:spcPct val="100000"/>
              </a:lnSpc>
            </a:pPr>
            <a:endParaRPr lang="en-US" altLang="en-US" sz="2400" dirty="0"/>
          </a:p>
          <a:p>
            <a:pPr lvl="2" algn="just" eaLnBrk="1" hangingPunct="1">
              <a:lnSpc>
                <a:spcPct val="100000"/>
              </a:lnSpc>
            </a:pPr>
            <a:r>
              <a:rPr lang="en-US" altLang="en-US" sz="2400" b="1" dirty="0">
                <a:solidFill>
                  <a:srgbClr val="FF0000"/>
                </a:solidFill>
              </a:rPr>
              <a:t>PROBLEM: </a:t>
            </a:r>
            <a:r>
              <a:rPr lang="en-US" altLang="en-US" sz="2800" dirty="0"/>
              <a:t>Fishing expeditions - Crosses 4</a:t>
            </a:r>
            <a:r>
              <a:rPr lang="en-US" altLang="en-US" sz="2800" baseline="30000" dirty="0"/>
              <a:t>th</a:t>
            </a:r>
            <a:r>
              <a:rPr lang="en-US" altLang="en-US" sz="2800" dirty="0"/>
              <a:t> am that </a:t>
            </a:r>
            <a:r>
              <a:rPr lang="en-US" altLang="en-US" sz="2800" dirty="0">
                <a:solidFill>
                  <a:srgbClr val="FF0000"/>
                </a:solidFill>
              </a:rPr>
              <a:t>“Warrant be Specific”</a:t>
            </a:r>
          </a:p>
        </p:txBody>
      </p:sp>
      <p:sp>
        <p:nvSpPr>
          <p:cNvPr id="2" name="Date Placeholder 1"/>
          <p:cNvSpPr>
            <a:spLocks noGrp="1"/>
          </p:cNvSpPr>
          <p:nvPr>
            <p:ph type="dt" sz="half" idx="10"/>
          </p:nvPr>
        </p:nvSpPr>
        <p:spPr/>
        <p:txBody>
          <a:bodyPr/>
          <a:lstStyle/>
          <a:p>
            <a:pPr>
              <a:defRPr/>
            </a:pPr>
            <a:fld id="{5A26D44B-3AB4-4548-B3DB-EB2DBA5BCBBB}"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3400" y="990600"/>
            <a:ext cx="8534400" cy="762000"/>
          </a:xfrm>
        </p:spPr>
        <p:txBody>
          <a:bodyPr/>
          <a:lstStyle/>
          <a:p>
            <a:pPr eaLnBrk="1" hangingPunct="1">
              <a:defRPr/>
            </a:pPr>
            <a:r>
              <a:rPr lang="en-US" sz="2800" dirty="0"/>
              <a:t>Cont.</a:t>
            </a:r>
          </a:p>
        </p:txBody>
      </p:sp>
      <p:sp>
        <p:nvSpPr>
          <p:cNvPr id="31747" name="Rectangle 3"/>
          <p:cNvSpPr>
            <a:spLocks noGrp="1" noChangeArrowheads="1"/>
          </p:cNvSpPr>
          <p:nvPr>
            <p:ph idx="1"/>
          </p:nvPr>
        </p:nvSpPr>
        <p:spPr>
          <a:xfrm>
            <a:off x="533400" y="1781175"/>
            <a:ext cx="8324850" cy="4689529"/>
          </a:xfrm>
        </p:spPr>
        <p:txBody>
          <a:bodyPr>
            <a:noAutofit/>
          </a:bodyPr>
          <a:lstStyle/>
          <a:p>
            <a:pPr algn="just" eaLnBrk="1" hangingPunct="1"/>
            <a:r>
              <a:rPr lang="en-US" altLang="en-US" sz="2800" b="1" dirty="0">
                <a:solidFill>
                  <a:srgbClr val="FF0000"/>
                </a:solidFill>
              </a:rPr>
              <a:t>Phones and Laptops:</a:t>
            </a:r>
            <a:r>
              <a:rPr lang="en-US" altLang="en-US" sz="2800" dirty="0"/>
              <a:t> </a:t>
            </a:r>
          </a:p>
          <a:p>
            <a:pPr lvl="1" algn="just" eaLnBrk="1" hangingPunct="1"/>
            <a:r>
              <a:rPr lang="en-US" altLang="en-US" sz="2400" dirty="0"/>
              <a:t>Police can search an arrested person (with out warrant) and examine its property on the person or within his reach. </a:t>
            </a:r>
          </a:p>
          <a:p>
            <a:pPr lvl="1" algn="just" eaLnBrk="1" hangingPunct="1"/>
            <a:r>
              <a:rPr lang="en-US" altLang="en-US" sz="2400" i="1" dirty="0"/>
              <a:t>Can mobile phones be searched ? they may contain proprietary/confidential info e.g. lawyer’s phone.</a:t>
            </a:r>
          </a:p>
          <a:p>
            <a:pPr lvl="1" algn="just" eaLnBrk="1" hangingPunct="1"/>
            <a:r>
              <a:rPr lang="en-US" altLang="en-US" sz="2400" dirty="0"/>
              <a:t>Vast collection of info on phone is kind of info 4</a:t>
            </a:r>
            <a:r>
              <a:rPr lang="en-US" altLang="en-US" sz="2400" baseline="30000" dirty="0"/>
              <a:t>th</a:t>
            </a:r>
            <a:r>
              <a:rPr lang="en-US" altLang="en-US" sz="2400" dirty="0"/>
              <a:t> am. is intended to protect.</a:t>
            </a:r>
          </a:p>
          <a:p>
            <a:pPr lvl="1" algn="just" eaLnBrk="1" hangingPunct="1"/>
            <a:r>
              <a:rPr lang="en-US" altLang="en-US" sz="2400" b="1" dirty="0"/>
              <a:t>Ohio’s SC + Judge Ruling</a:t>
            </a:r>
            <a:r>
              <a:rPr lang="en-US" altLang="en-US" sz="2400" dirty="0"/>
              <a:t>: Searching an arrested persons phone (retrieving info) with out search warrant is illegal as people have expectation of privacy for their phone contents</a:t>
            </a:r>
          </a:p>
          <a:p>
            <a:pPr lvl="1" algn="just" eaLnBrk="1" hangingPunct="1"/>
            <a:r>
              <a:rPr lang="en-US" altLang="en-US" sz="2400" dirty="0"/>
              <a:t> </a:t>
            </a:r>
            <a:r>
              <a:rPr lang="en-US" altLang="en-US" sz="2400" b="1" dirty="0"/>
              <a:t>California SC ruled</a:t>
            </a:r>
            <a:r>
              <a:rPr lang="en-US" altLang="en-US" sz="2400" dirty="0"/>
              <a:t>: info retrieval is permitted as phone is personal property found on arrested person.</a:t>
            </a:r>
          </a:p>
        </p:txBody>
      </p:sp>
      <p:sp>
        <p:nvSpPr>
          <p:cNvPr id="2" name="Date Placeholder 1"/>
          <p:cNvSpPr>
            <a:spLocks noGrp="1"/>
          </p:cNvSpPr>
          <p:nvPr>
            <p:ph type="dt" sz="half" idx="10"/>
          </p:nvPr>
        </p:nvSpPr>
        <p:spPr/>
        <p:txBody>
          <a:bodyPr/>
          <a:lstStyle/>
          <a:p>
            <a:pPr>
              <a:defRPr/>
            </a:pPr>
            <a:fld id="{69971D0E-96DC-4334-8B4A-194AC6CADA05}"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09600" y="838200"/>
            <a:ext cx="6477000" cy="838200"/>
          </a:xfrm>
        </p:spPr>
        <p:txBody>
          <a:bodyPr/>
          <a:lstStyle/>
          <a:p>
            <a:pPr eaLnBrk="1" hangingPunct="1">
              <a:defRPr/>
            </a:pPr>
            <a:r>
              <a:rPr lang="en-US" sz="2800" dirty="0"/>
              <a:t>Video Surveillance and Face recognition</a:t>
            </a:r>
          </a:p>
        </p:txBody>
      </p:sp>
      <p:sp>
        <p:nvSpPr>
          <p:cNvPr id="32771" name="Rectangle 3"/>
          <p:cNvSpPr>
            <a:spLocks noGrp="1" noChangeArrowheads="1"/>
          </p:cNvSpPr>
          <p:nvPr>
            <p:ph idx="1"/>
          </p:nvPr>
        </p:nvSpPr>
        <p:spPr>
          <a:xfrm>
            <a:off x="304800" y="1905000"/>
            <a:ext cx="8458200" cy="4343400"/>
          </a:xfrm>
        </p:spPr>
        <p:txBody>
          <a:bodyPr>
            <a:normAutofit fontScale="92500" lnSpcReduction="10000"/>
          </a:bodyPr>
          <a:lstStyle/>
          <a:p>
            <a:pPr algn="just" eaLnBrk="1" hangingPunct="1"/>
            <a:r>
              <a:rPr lang="en-US" altLang="en-US" sz="2800" b="1" dirty="0">
                <a:solidFill>
                  <a:srgbClr val="FF0000"/>
                </a:solidFill>
              </a:rPr>
              <a:t>People aware</a:t>
            </a:r>
            <a:r>
              <a:rPr lang="en-US" altLang="en-US" sz="2800" dirty="0"/>
              <a:t> surveillance areas (banks, convenience stores, prisons, gambling casinos, traffic and catch drivers)</a:t>
            </a:r>
          </a:p>
          <a:p>
            <a:pPr algn="just" eaLnBrk="1" hangingPunct="1"/>
            <a:r>
              <a:rPr lang="en-US" altLang="en-US" sz="2800" dirty="0"/>
              <a:t>After 2001 terrorist attacks, installation of high zoomed cameras ½ mile range.</a:t>
            </a:r>
          </a:p>
          <a:p>
            <a:pPr algn="just" eaLnBrk="1" hangingPunct="1"/>
            <a:r>
              <a:rPr lang="en-US" altLang="en-US" sz="2800" b="1" dirty="0">
                <a:solidFill>
                  <a:srgbClr val="FF0000"/>
                </a:solidFill>
              </a:rPr>
              <a:t>Spy Surveillance:</a:t>
            </a:r>
            <a:r>
              <a:rPr lang="en-US" altLang="en-US" sz="2800" dirty="0"/>
              <a:t> Cameras + face recognition apps violate civil liberty issues.</a:t>
            </a:r>
          </a:p>
          <a:p>
            <a:pPr lvl="1" algn="just" eaLnBrk="1" hangingPunct="1"/>
            <a:r>
              <a:rPr lang="en-US" altLang="en-US" sz="2800" dirty="0"/>
              <a:t>Police in Tampa Florida scan faces of 1lac fans and employees in Super Bowl (snooper/spy). Then matches computer files criminal matches in their DB of suspects. </a:t>
            </a:r>
          </a:p>
          <a:p>
            <a:pPr lvl="1" algn="just" eaLnBrk="1" hangingPunct="1"/>
            <a:r>
              <a:rPr lang="en-US" altLang="en-US" sz="2800" dirty="0"/>
              <a:t>In two years of no wanted recognized. (Face rec poor accuracy in 2001)</a:t>
            </a:r>
          </a:p>
        </p:txBody>
      </p:sp>
      <p:sp>
        <p:nvSpPr>
          <p:cNvPr id="2" name="Date Placeholder 1"/>
          <p:cNvSpPr>
            <a:spLocks noGrp="1"/>
          </p:cNvSpPr>
          <p:nvPr>
            <p:ph type="dt" sz="half" idx="10"/>
          </p:nvPr>
        </p:nvSpPr>
        <p:spPr/>
        <p:txBody>
          <a:bodyPr/>
          <a:lstStyle/>
          <a:p>
            <a:pPr>
              <a:defRPr/>
            </a:pPr>
            <a:fld id="{7E4A8764-2E4F-4D8C-A8F5-C853033E84BF}"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609600" y="685800"/>
            <a:ext cx="7848600" cy="1143000"/>
          </a:xfrm>
        </p:spPr>
        <p:txBody>
          <a:bodyPr/>
          <a:lstStyle/>
          <a:p>
            <a:pPr algn="l" eaLnBrk="1" hangingPunct="1">
              <a:defRPr/>
            </a:pPr>
            <a:r>
              <a:rPr lang="en-US" sz="2800" dirty="0"/>
              <a:t>Marketing and personalization </a:t>
            </a:r>
          </a:p>
        </p:txBody>
      </p:sp>
      <p:sp>
        <p:nvSpPr>
          <p:cNvPr id="37891" name="Rectangle 5"/>
          <p:cNvSpPr>
            <a:spLocks noGrp="1" noChangeArrowheads="1"/>
          </p:cNvSpPr>
          <p:nvPr>
            <p:ph idx="1"/>
          </p:nvPr>
        </p:nvSpPr>
        <p:spPr>
          <a:xfrm>
            <a:off x="609600" y="1981200"/>
            <a:ext cx="8077200" cy="4495800"/>
          </a:xfrm>
        </p:spPr>
        <p:txBody>
          <a:bodyPr>
            <a:normAutofit/>
          </a:bodyPr>
          <a:lstStyle/>
          <a:p>
            <a:pPr algn="just" eaLnBrk="1" hangingPunct="1"/>
            <a:r>
              <a:rPr lang="en-US" altLang="en-US" sz="2400" b="1" dirty="0"/>
              <a:t>Marketing:</a:t>
            </a:r>
            <a:r>
              <a:rPr lang="en-US" altLang="en-US" sz="2400" dirty="0"/>
              <a:t> biggest use of personal information. It includes finding new customers.</a:t>
            </a:r>
          </a:p>
          <a:p>
            <a:pPr algn="just" eaLnBrk="1" hangingPunct="1"/>
            <a:r>
              <a:rPr lang="en-US" altLang="en-US" sz="2400" b="1" dirty="0"/>
              <a:t>Personalization:</a:t>
            </a:r>
            <a:r>
              <a:rPr lang="en-US" altLang="en-US" sz="2400" dirty="0"/>
              <a:t> make recommendation based on prior purchase. Personalization of ads.</a:t>
            </a:r>
          </a:p>
          <a:p>
            <a:pPr algn="just" eaLnBrk="1" hangingPunct="1"/>
            <a:r>
              <a:rPr lang="en-US" altLang="en-US" sz="2400" b="1" dirty="0"/>
              <a:t>Consumer Dossiers: </a:t>
            </a:r>
            <a:r>
              <a:rPr lang="en-US" altLang="en-US" sz="2400" dirty="0"/>
              <a:t>Collection of consumer history.</a:t>
            </a:r>
          </a:p>
          <a:p>
            <a:pPr algn="just" eaLnBrk="1" hangingPunct="1"/>
            <a:r>
              <a:rPr lang="en-US" altLang="en-US" sz="2400" b="1" dirty="0"/>
              <a:t>Targeted marketing</a:t>
            </a:r>
          </a:p>
          <a:p>
            <a:pPr lvl="1" algn="just" eaLnBrk="1" hangingPunct="1"/>
            <a:r>
              <a:rPr lang="en-US" altLang="en-US" sz="2400" dirty="0"/>
              <a:t>Data mining</a:t>
            </a:r>
          </a:p>
          <a:p>
            <a:pPr lvl="1" algn="just" eaLnBrk="1" hangingPunct="1"/>
            <a:r>
              <a:rPr lang="en-US" altLang="en-US" sz="2400" dirty="0"/>
              <a:t>Paying for consumer information</a:t>
            </a:r>
          </a:p>
          <a:p>
            <a:pPr lvl="1" algn="just" eaLnBrk="1" hangingPunct="1"/>
            <a:r>
              <a:rPr lang="en-US" altLang="en-US" sz="2400" dirty="0"/>
              <a:t>Data firms and consumer </a:t>
            </a:r>
            <a:r>
              <a:rPr lang="en-US" altLang="en-US" sz="2400" dirty="0" smtClean="0"/>
              <a:t>profiles</a:t>
            </a:r>
            <a:endParaRPr lang="en-US" altLang="en-US" sz="2400" dirty="0"/>
          </a:p>
        </p:txBody>
      </p:sp>
      <p:sp>
        <p:nvSpPr>
          <p:cNvPr id="2" name="Date Placeholder 1"/>
          <p:cNvSpPr>
            <a:spLocks noGrp="1"/>
          </p:cNvSpPr>
          <p:nvPr>
            <p:ph type="dt" sz="half" idx="10"/>
          </p:nvPr>
        </p:nvSpPr>
        <p:spPr/>
        <p:txBody>
          <a:bodyPr/>
          <a:lstStyle/>
          <a:p>
            <a:pPr>
              <a:defRPr/>
            </a:pPr>
            <a:fld id="{E5B57881-A385-499D-9A0A-142F5A9ED2FE}"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pic>
        <p:nvPicPr>
          <p:cNvPr id="6" name="Content Placeholder 5"/>
          <p:cNvPicPr>
            <a:picLocks noGrp="1" noChangeAspect="1"/>
          </p:cNvPicPr>
          <p:nvPr>
            <p:ph idx="1"/>
          </p:nvPr>
        </p:nvPicPr>
        <p:blipFill>
          <a:blip r:embed="rId2"/>
          <a:stretch>
            <a:fillRect/>
          </a:stretch>
        </p:blipFill>
        <p:spPr>
          <a:xfrm>
            <a:off x="0" y="1579581"/>
            <a:ext cx="9144000" cy="5005840"/>
          </a:xfrm>
          <a:prstGeom prst="rect">
            <a:avLst/>
          </a:prstGeom>
        </p:spPr>
      </p:pic>
      <p:sp>
        <p:nvSpPr>
          <p:cNvPr id="4" name="Date Placeholder 3"/>
          <p:cNvSpPr>
            <a:spLocks noGrp="1"/>
          </p:cNvSpPr>
          <p:nvPr>
            <p:ph type="dt" sz="half" idx="10"/>
          </p:nvPr>
        </p:nvSpPr>
        <p:spPr/>
        <p:txBody>
          <a:bodyPr/>
          <a:lstStyle/>
          <a:p>
            <a:pPr>
              <a:defRPr/>
            </a:pPr>
            <a:fld id="{E2A5A136-0C2C-47D0-8E88-99E0C57D24A4}" type="datetime1">
              <a:rPr lang="en-US" smtClean="0"/>
              <a:pPr>
                <a:defRPr/>
              </a:pPr>
              <a:t>3/29/2021</a:t>
            </a:fld>
            <a:endParaRPr lang="en-US"/>
          </a:p>
        </p:txBody>
      </p:sp>
      <p:sp>
        <p:nvSpPr>
          <p:cNvPr id="5" name="Slide Number Placeholder 4"/>
          <p:cNvSpPr>
            <a:spLocks noGrp="1"/>
          </p:cNvSpPr>
          <p:nvPr>
            <p:ph type="sldNum" sz="quarter" idx="12"/>
          </p:nvPr>
        </p:nvSpPr>
        <p:spPr/>
        <p:txBody>
          <a:bodyPr/>
          <a:lstStyle/>
          <a:p>
            <a:fld id="{538C470C-F50F-473F-8DD2-FC2DADB7F0FB}" type="slidenum">
              <a:rPr lang="en-US" altLang="en-US" smtClean="0"/>
              <a:pPr/>
              <a:t>24</a:t>
            </a:fld>
            <a:endParaRPr lang="en-US" altLang="en-US"/>
          </a:p>
        </p:txBody>
      </p:sp>
    </p:spTree>
    <p:extLst>
      <p:ext uri="{BB962C8B-B14F-4D97-AF65-F5344CB8AC3E}">
        <p14:creationId xmlns:p14="http://schemas.microsoft.com/office/powerpoint/2010/main" val="59827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2133600"/>
            <a:ext cx="7290055" cy="4023360"/>
          </a:xfrm>
        </p:spPr>
        <p:txBody>
          <a:bodyPr>
            <a:normAutofit/>
          </a:bodyPr>
          <a:lstStyle/>
          <a:p>
            <a:r>
              <a:rPr lang="en-US" sz="3200" i="1" dirty="0"/>
              <a:t>Polls show that people care about privacy.</a:t>
            </a:r>
          </a:p>
          <a:p>
            <a:r>
              <a:rPr lang="en-US" sz="3200" i="1" dirty="0"/>
              <a:t>Why don’t they act that way?</a:t>
            </a:r>
            <a:endParaRPr lang="en-US" sz="3200" dirty="0"/>
          </a:p>
        </p:txBody>
      </p:sp>
      <p:sp>
        <p:nvSpPr>
          <p:cNvPr id="4" name="Date Placeholder 3"/>
          <p:cNvSpPr>
            <a:spLocks noGrp="1"/>
          </p:cNvSpPr>
          <p:nvPr>
            <p:ph type="dt" sz="half" idx="10"/>
          </p:nvPr>
        </p:nvSpPr>
        <p:spPr/>
        <p:txBody>
          <a:bodyPr/>
          <a:lstStyle/>
          <a:p>
            <a:pPr>
              <a:defRPr/>
            </a:pPr>
            <a:fld id="{E2A5A136-0C2C-47D0-8E88-99E0C57D24A4}" type="datetime1">
              <a:rPr lang="en-US" smtClean="0"/>
              <a:pPr>
                <a:defRPr/>
              </a:pPr>
              <a:t>3/29/2021</a:t>
            </a:fld>
            <a:endParaRPr lang="en-US"/>
          </a:p>
        </p:txBody>
      </p:sp>
      <p:sp>
        <p:nvSpPr>
          <p:cNvPr id="5" name="Slide Number Placeholder 4"/>
          <p:cNvSpPr>
            <a:spLocks noGrp="1"/>
          </p:cNvSpPr>
          <p:nvPr>
            <p:ph type="sldNum" sz="quarter" idx="12"/>
          </p:nvPr>
        </p:nvSpPr>
        <p:spPr/>
        <p:txBody>
          <a:bodyPr/>
          <a:lstStyle/>
          <a:p>
            <a:fld id="{538C470C-F50F-473F-8DD2-FC2DADB7F0FB}" type="slidenum">
              <a:rPr lang="en-US" altLang="en-US" smtClean="0"/>
              <a:pPr/>
              <a:t>25</a:t>
            </a:fld>
            <a:endParaRPr lang="en-US" altLang="en-US"/>
          </a:p>
        </p:txBody>
      </p:sp>
      <p:sp>
        <p:nvSpPr>
          <p:cNvPr id="6" name="Rectangle 6"/>
          <p:cNvSpPr>
            <a:spLocks noGrp="1" noChangeArrowheads="1"/>
          </p:cNvSpPr>
          <p:nvPr>
            <p:ph type="title"/>
          </p:nvPr>
        </p:nvSpPr>
        <p:spPr/>
        <p:txBody>
          <a:bodyPr/>
          <a:lstStyle/>
          <a:p>
            <a:pPr eaLnBrk="1" hangingPunct="1">
              <a:defRPr/>
            </a:pPr>
            <a:r>
              <a:rPr lang="en-US" sz="2800" dirty="0"/>
              <a:t>Our Social and Personal Activity</a:t>
            </a:r>
          </a:p>
        </p:txBody>
      </p:sp>
    </p:spTree>
    <p:extLst>
      <p:ext uri="{BB962C8B-B14F-4D97-AF65-F5344CB8AC3E}">
        <p14:creationId xmlns:p14="http://schemas.microsoft.com/office/powerpoint/2010/main" val="1843583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F660643-1EF8-4804-8CBA-3BEC2F13B432}" type="datetime1">
              <a:rPr lang="en-US" smtClean="0"/>
              <a:pPr>
                <a:defRPr/>
              </a:pPr>
              <a:t>3/29/2021</a:t>
            </a:fld>
            <a:endParaRPr lang="en-US"/>
          </a:p>
        </p:txBody>
      </p:sp>
      <p:sp>
        <p:nvSpPr>
          <p:cNvPr id="4" name="Slide Number Placeholder 3"/>
          <p:cNvSpPr>
            <a:spLocks noGrp="1"/>
          </p:cNvSpPr>
          <p:nvPr>
            <p:ph type="sldNum" sz="quarter" idx="12"/>
          </p:nvPr>
        </p:nvSpPr>
        <p:spPr/>
        <p:txBody>
          <a:bodyPr/>
          <a:lstStyle/>
          <a:p>
            <a:fld id="{E3A5845D-41AD-486C-930E-8B5236965B88}" type="slidenum">
              <a:rPr lang="en-US" altLang="en-US" smtClean="0"/>
              <a:pPr/>
              <a:t>26</a:t>
            </a:fld>
            <a:endParaRPr lang="en-US" altLang="en-US"/>
          </a:p>
        </p:txBody>
      </p:sp>
      <p:pic>
        <p:nvPicPr>
          <p:cNvPr id="5" name="Picture 4"/>
          <p:cNvPicPr>
            <a:picLocks noChangeAspect="1"/>
          </p:cNvPicPr>
          <p:nvPr/>
        </p:nvPicPr>
        <p:blipFill>
          <a:blip r:embed="rId2"/>
          <a:stretch>
            <a:fillRect/>
          </a:stretch>
        </p:blipFill>
        <p:spPr>
          <a:xfrm>
            <a:off x="0" y="1734067"/>
            <a:ext cx="9143999" cy="4785774"/>
          </a:xfrm>
          <a:prstGeom prst="rect">
            <a:avLst/>
          </a:prstGeom>
        </p:spPr>
      </p:pic>
      <p:sp>
        <p:nvSpPr>
          <p:cNvPr id="6" name="Rectangle 5"/>
          <p:cNvSpPr>
            <a:spLocks noGrp="1" noChangeArrowheads="1"/>
          </p:cNvSpPr>
          <p:nvPr>
            <p:ph type="title"/>
          </p:nvPr>
        </p:nvSpPr>
        <p:spPr>
          <a:xfrm>
            <a:off x="609600" y="685800"/>
            <a:ext cx="7772400" cy="1143000"/>
          </a:xfrm>
        </p:spPr>
        <p:txBody>
          <a:bodyPr/>
          <a:lstStyle/>
          <a:p>
            <a:pPr algn="l" eaLnBrk="1" hangingPunct="1">
              <a:defRPr/>
            </a:pPr>
            <a:r>
              <a:rPr lang="en-US" sz="2800" dirty="0"/>
              <a:t>Location Tracking </a:t>
            </a:r>
          </a:p>
        </p:txBody>
      </p:sp>
    </p:spTree>
    <p:extLst>
      <p:ext uri="{BB962C8B-B14F-4D97-AF65-F5344CB8AC3E}">
        <p14:creationId xmlns:p14="http://schemas.microsoft.com/office/powerpoint/2010/main" val="381549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a:xfrm>
            <a:off x="609600" y="914400"/>
            <a:ext cx="7772400" cy="838200"/>
          </a:xfrm>
        </p:spPr>
        <p:txBody>
          <a:bodyPr/>
          <a:lstStyle/>
          <a:p>
            <a:pPr eaLnBrk="1" hangingPunct="1">
              <a:defRPr/>
            </a:pPr>
            <a:r>
              <a:rPr lang="en-US" sz="3200" dirty="0"/>
              <a:t>(cont.)</a:t>
            </a:r>
          </a:p>
        </p:txBody>
      </p:sp>
      <p:sp>
        <p:nvSpPr>
          <p:cNvPr id="40963" name="Rectangle 5"/>
          <p:cNvSpPr>
            <a:spLocks noGrp="1" noChangeArrowheads="1"/>
          </p:cNvSpPr>
          <p:nvPr>
            <p:ph idx="1"/>
          </p:nvPr>
        </p:nvSpPr>
        <p:spPr>
          <a:xfrm>
            <a:off x="685800" y="1636976"/>
            <a:ext cx="8077200" cy="4992424"/>
          </a:xfrm>
        </p:spPr>
        <p:txBody>
          <a:bodyPr>
            <a:noAutofit/>
          </a:bodyPr>
          <a:lstStyle/>
          <a:p>
            <a:pPr algn="just" eaLnBrk="1" hangingPunct="1">
              <a:lnSpc>
                <a:spcPct val="100000"/>
              </a:lnSpc>
              <a:buFontTx/>
              <a:buNone/>
            </a:pPr>
            <a:r>
              <a:rPr lang="en-US" altLang="en-US" sz="2400" b="1" dirty="0"/>
              <a:t>Stolen and Lost Data:</a:t>
            </a:r>
            <a:endParaRPr lang="en-US" altLang="en-US" dirty="0"/>
          </a:p>
          <a:p>
            <a:pPr algn="just" eaLnBrk="1" hangingPunct="1">
              <a:lnSpc>
                <a:spcPct val="100000"/>
              </a:lnSpc>
              <a:buFont typeface="Wingdings" panose="05000000000000000000" pitchFamily="2" charset="2"/>
              <a:buChar char="Ø"/>
            </a:pPr>
            <a:r>
              <a:rPr lang="en-US" altLang="en-US" sz="2400" dirty="0"/>
              <a:t>Hackers</a:t>
            </a:r>
          </a:p>
          <a:p>
            <a:pPr lvl="1" algn="just">
              <a:lnSpc>
                <a:spcPct val="100000"/>
              </a:lnSpc>
              <a:buFont typeface="Wingdings" panose="05000000000000000000" pitchFamily="2" charset="2"/>
              <a:buChar char="Ø"/>
            </a:pPr>
            <a:r>
              <a:rPr lang="en-US" altLang="en-US" sz="2000" dirty="0">
                <a:latin typeface="Arial" panose="020B0604020202020204" pitchFamily="34" charset="0"/>
                <a:cs typeface="Arial" panose="020B0604020202020204" pitchFamily="34" charset="0"/>
              </a:rPr>
              <a:t>Except for hackers, these are not new to computer technology.  Before computers, files were stolen, receipts were stolen, information was requested under false pretenses and employees were bribed. But, with computers, the extent and impact have grown.</a:t>
            </a:r>
            <a:endParaRPr lang="en-US" altLang="en-US" sz="1800" dirty="0"/>
          </a:p>
          <a:p>
            <a:pPr algn="just" eaLnBrk="1" hangingPunct="1">
              <a:lnSpc>
                <a:spcPct val="100000"/>
              </a:lnSpc>
              <a:buFont typeface="Wingdings" panose="05000000000000000000" pitchFamily="2" charset="2"/>
              <a:buChar char="Ø"/>
            </a:pPr>
            <a:r>
              <a:rPr lang="en-US" altLang="en-US" sz="2400" dirty="0"/>
              <a:t>Physical theft (laptops, thumb-drives, etc.)</a:t>
            </a:r>
          </a:p>
          <a:p>
            <a:pPr algn="just" eaLnBrk="1" hangingPunct="1">
              <a:lnSpc>
                <a:spcPct val="100000"/>
              </a:lnSpc>
              <a:buFont typeface="Wingdings" panose="05000000000000000000" pitchFamily="2" charset="2"/>
              <a:buChar char="Ø"/>
            </a:pPr>
            <a:r>
              <a:rPr lang="en-US" altLang="en-US" sz="2400" dirty="0"/>
              <a:t>Requesting information under false pretenses (false appearance)</a:t>
            </a:r>
          </a:p>
          <a:p>
            <a:pPr algn="just" eaLnBrk="1" hangingPunct="1">
              <a:lnSpc>
                <a:spcPct val="100000"/>
              </a:lnSpc>
              <a:buFont typeface="Wingdings" panose="05000000000000000000" pitchFamily="2" charset="2"/>
              <a:buChar char="Ø"/>
            </a:pPr>
            <a:r>
              <a:rPr lang="en-US" altLang="en-US" sz="2400" dirty="0"/>
              <a:t>Bribery (The practice of offering something usually money in order to gain an outlawed advantage) of employees who have access</a:t>
            </a:r>
          </a:p>
        </p:txBody>
      </p:sp>
      <p:sp>
        <p:nvSpPr>
          <p:cNvPr id="2" name="Date Placeholder 1"/>
          <p:cNvSpPr>
            <a:spLocks noGrp="1"/>
          </p:cNvSpPr>
          <p:nvPr>
            <p:ph type="dt" sz="half" idx="10"/>
          </p:nvPr>
        </p:nvSpPr>
        <p:spPr/>
        <p:txBody>
          <a:bodyPr/>
          <a:lstStyle/>
          <a:p>
            <a:pPr>
              <a:defRPr/>
            </a:pPr>
            <a:fld id="{6598AB3A-F2BC-440A-8847-121AFE105EA7}"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27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fade">
                                      <p:cBhvr>
                                        <p:cTn id="7" dur="1000"/>
                                        <p:tgtEl>
                                          <p:spTgt spid="40963">
                                            <p:txEl>
                                              <p:pRg st="1" end="1"/>
                                            </p:txEl>
                                          </p:spTgt>
                                        </p:tgtEl>
                                      </p:cBhvr>
                                    </p:animEffect>
                                    <p:anim calcmode="lin" valueType="num">
                                      <p:cBhvr>
                                        <p:cTn id="8"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63">
                                            <p:txEl>
                                              <p:pRg st="2" end="2"/>
                                            </p:txEl>
                                          </p:spTgt>
                                        </p:tgtEl>
                                        <p:attrNameLst>
                                          <p:attrName>style.visibility</p:attrName>
                                        </p:attrNameLst>
                                      </p:cBhvr>
                                      <p:to>
                                        <p:strVal val="visible"/>
                                      </p:to>
                                    </p:set>
                                    <p:animEffect transition="in" filter="fade">
                                      <p:cBhvr>
                                        <p:cTn id="14" dur="1000"/>
                                        <p:tgtEl>
                                          <p:spTgt spid="40963">
                                            <p:txEl>
                                              <p:pRg st="2" end="2"/>
                                            </p:txEl>
                                          </p:spTgt>
                                        </p:tgtEl>
                                      </p:cBhvr>
                                    </p:animEffect>
                                    <p:anim calcmode="lin" valueType="num">
                                      <p:cBhvr>
                                        <p:cTn id="15"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09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63">
                                            <p:txEl>
                                              <p:pRg st="3" end="3"/>
                                            </p:txEl>
                                          </p:spTgt>
                                        </p:tgtEl>
                                        <p:attrNameLst>
                                          <p:attrName>style.visibility</p:attrName>
                                        </p:attrNameLst>
                                      </p:cBhvr>
                                      <p:to>
                                        <p:strVal val="visible"/>
                                      </p:to>
                                    </p:set>
                                    <p:animEffect transition="in" filter="fade">
                                      <p:cBhvr>
                                        <p:cTn id="21" dur="1000"/>
                                        <p:tgtEl>
                                          <p:spTgt spid="40963">
                                            <p:txEl>
                                              <p:pRg st="3" end="3"/>
                                            </p:txEl>
                                          </p:spTgt>
                                        </p:tgtEl>
                                      </p:cBhvr>
                                    </p:animEffect>
                                    <p:anim calcmode="lin" valueType="num">
                                      <p:cBhvr>
                                        <p:cTn id="22"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096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0963">
                                            <p:txEl>
                                              <p:pRg st="4" end="4"/>
                                            </p:txEl>
                                          </p:spTgt>
                                        </p:tgtEl>
                                        <p:attrNameLst>
                                          <p:attrName>style.visibility</p:attrName>
                                        </p:attrNameLst>
                                      </p:cBhvr>
                                      <p:to>
                                        <p:strVal val="visible"/>
                                      </p:to>
                                    </p:set>
                                    <p:animEffect transition="in" filter="fade">
                                      <p:cBhvr>
                                        <p:cTn id="26" dur="1000"/>
                                        <p:tgtEl>
                                          <p:spTgt spid="40963">
                                            <p:txEl>
                                              <p:pRg st="4" end="4"/>
                                            </p:txEl>
                                          </p:spTgt>
                                        </p:tgtEl>
                                      </p:cBhvr>
                                    </p:animEffect>
                                    <p:anim calcmode="lin" valueType="num">
                                      <p:cBhvr>
                                        <p:cTn id="27"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4096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0963">
                                            <p:txEl>
                                              <p:pRg st="5" end="5"/>
                                            </p:txEl>
                                          </p:spTgt>
                                        </p:tgtEl>
                                        <p:attrNameLst>
                                          <p:attrName>style.visibility</p:attrName>
                                        </p:attrNameLst>
                                      </p:cBhvr>
                                      <p:to>
                                        <p:strVal val="visible"/>
                                      </p:to>
                                    </p:set>
                                    <p:animEffect transition="in" filter="fade">
                                      <p:cBhvr>
                                        <p:cTn id="31" dur="1000"/>
                                        <p:tgtEl>
                                          <p:spTgt spid="40963">
                                            <p:txEl>
                                              <p:pRg st="5" end="5"/>
                                            </p:txEl>
                                          </p:spTgt>
                                        </p:tgtEl>
                                      </p:cBhvr>
                                    </p:animEffect>
                                    <p:anim calcmode="lin" valueType="num">
                                      <p:cBhvr>
                                        <p:cTn id="32" dur="1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4096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title"/>
          </p:nvPr>
        </p:nvSpPr>
        <p:spPr>
          <a:xfrm>
            <a:off x="685800" y="609600"/>
            <a:ext cx="7772400" cy="1143000"/>
          </a:xfrm>
        </p:spPr>
        <p:txBody>
          <a:bodyPr/>
          <a:lstStyle/>
          <a:p>
            <a:pPr algn="l" eaLnBrk="1" hangingPunct="1">
              <a:defRPr/>
            </a:pPr>
            <a:r>
              <a:rPr lang="en-US" sz="2800" dirty="0"/>
              <a:t>A Right to be Forgotten</a:t>
            </a:r>
          </a:p>
        </p:txBody>
      </p:sp>
      <p:sp>
        <p:nvSpPr>
          <p:cNvPr id="40963" name="Rectangle 6"/>
          <p:cNvSpPr>
            <a:spLocks noGrp="1" noChangeArrowheads="1"/>
          </p:cNvSpPr>
          <p:nvPr>
            <p:ph idx="1"/>
          </p:nvPr>
        </p:nvSpPr>
        <p:spPr>
          <a:xfrm>
            <a:off x="685800" y="1828800"/>
            <a:ext cx="8172450" cy="4800600"/>
          </a:xfrm>
        </p:spPr>
        <p:txBody>
          <a:bodyPr>
            <a:normAutofit fontScale="92500" lnSpcReduction="10000"/>
          </a:bodyPr>
          <a:lstStyle/>
          <a:p>
            <a:pPr algn="just" eaLnBrk="1" hangingPunct="1">
              <a:buFont typeface="Wingdings" panose="05000000000000000000" pitchFamily="2" charset="2"/>
              <a:buChar char="Ø"/>
              <a:defRPr/>
            </a:pPr>
            <a:r>
              <a:rPr lang="en-US" sz="2300" dirty="0"/>
              <a:t>Legislators and privacy advocates are promoting </a:t>
            </a:r>
            <a:r>
              <a:rPr lang="en-US" sz="2300" b="1" dirty="0"/>
              <a:t>a legal right to demand that websites remove material about oneself as a legal and ethical right</a:t>
            </a:r>
            <a:r>
              <a:rPr lang="en-US" sz="2300" dirty="0"/>
              <a:t>.</a:t>
            </a:r>
          </a:p>
          <a:p>
            <a:pPr algn="just" eaLnBrk="1" hangingPunct="1">
              <a:buFont typeface="Wingdings" panose="05000000000000000000" pitchFamily="2" charset="2"/>
              <a:buChar char="Ø"/>
              <a:defRPr/>
            </a:pPr>
            <a:r>
              <a:rPr lang="en-US" sz="2300" dirty="0"/>
              <a:t>Complying with the request could be </a:t>
            </a:r>
            <a:r>
              <a:rPr lang="en-US" sz="2300" b="1" dirty="0">
                <a:solidFill>
                  <a:schemeClr val="tx2">
                    <a:lumMod val="75000"/>
                  </a:schemeClr>
                </a:solidFill>
              </a:rPr>
              <a:t>ethically acceptable and admirable but not ethically obligatory</a:t>
            </a:r>
            <a:r>
              <a:rPr lang="en-US" sz="2300" dirty="0"/>
              <a:t>.</a:t>
            </a:r>
          </a:p>
          <a:p>
            <a:pPr algn="just" eaLnBrk="1" hangingPunct="1">
              <a:buFont typeface="Wingdings" panose="05000000000000000000" pitchFamily="2" charset="2"/>
              <a:buChar char="Ø"/>
              <a:defRPr/>
            </a:pPr>
            <a:r>
              <a:rPr lang="en-US" sz="2300" dirty="0"/>
              <a:t>Some companies provide </a:t>
            </a:r>
            <a:r>
              <a:rPr lang="en-US" sz="2300" dirty="0">
                <a:solidFill>
                  <a:schemeClr val="tx2">
                    <a:lumMod val="75000"/>
                  </a:schemeClr>
                </a:solidFill>
              </a:rPr>
              <a:t>free services on the cost of</a:t>
            </a:r>
            <a:r>
              <a:rPr lang="en-US" sz="2300" dirty="0"/>
              <a:t> using our data and some give totally free services or at discount on viewing ads.</a:t>
            </a:r>
          </a:p>
          <a:p>
            <a:pPr algn="just" eaLnBrk="1" hangingPunct="1">
              <a:buFont typeface="Wingdings" panose="05000000000000000000" pitchFamily="2" charset="2"/>
              <a:buChar char="Ø"/>
              <a:defRPr/>
            </a:pPr>
            <a:r>
              <a:rPr lang="en-US" sz="2300" dirty="0">
                <a:solidFill>
                  <a:schemeClr val="tx2">
                    <a:lumMod val="75000"/>
                  </a:schemeClr>
                </a:solidFill>
              </a:rPr>
              <a:t>Right to be forgotten could be taken as</a:t>
            </a:r>
            <a:r>
              <a:rPr lang="en-US" sz="2300" dirty="0">
                <a:solidFill>
                  <a:srgbClr val="FF0000"/>
                </a:solidFill>
              </a:rPr>
              <a:t> negative right </a:t>
            </a:r>
            <a:r>
              <a:rPr lang="en-US" sz="2300" dirty="0">
                <a:solidFill>
                  <a:schemeClr val="tx2">
                    <a:lumMod val="75000"/>
                  </a:schemeClr>
                </a:solidFill>
              </a:rPr>
              <a:t>(liberty: to stay off internet)</a:t>
            </a:r>
            <a:r>
              <a:rPr lang="en-US" sz="2300" dirty="0">
                <a:solidFill>
                  <a:srgbClr val="FF0000"/>
                </a:solidFill>
              </a:rPr>
              <a:t> or a positive right</a:t>
            </a:r>
            <a:r>
              <a:rPr lang="en-US" sz="2300" dirty="0">
                <a:solidFill>
                  <a:schemeClr val="tx2">
                    <a:lumMod val="75000"/>
                  </a:schemeClr>
                </a:solidFill>
              </a:rPr>
              <a:t> (claim: removal of posts). Can conflict FOS?</a:t>
            </a:r>
          </a:p>
          <a:p>
            <a:pPr algn="just" eaLnBrk="1" hangingPunct="1">
              <a:buFont typeface="Wingdings" panose="05000000000000000000" pitchFamily="2" charset="2"/>
              <a:buChar char="Ø"/>
              <a:defRPr/>
            </a:pPr>
            <a:r>
              <a:rPr lang="en-US" sz="2300" dirty="0"/>
              <a:t>Other may not write about a person or exchange specified information about the person – </a:t>
            </a:r>
            <a:r>
              <a:rPr lang="en-US" sz="2300" b="1" dirty="0">
                <a:solidFill>
                  <a:schemeClr val="tx2">
                    <a:lumMod val="75000"/>
                  </a:schemeClr>
                </a:solidFill>
              </a:rPr>
              <a:t>information gained with out violating any of the person’s rights.</a:t>
            </a:r>
          </a:p>
          <a:p>
            <a:pPr algn="just" eaLnBrk="1" hangingPunct="1">
              <a:buFont typeface="Wingdings" panose="05000000000000000000" pitchFamily="2" charset="2"/>
              <a:buChar char="Ø"/>
              <a:defRPr/>
            </a:pPr>
            <a:r>
              <a:rPr lang="en-US" sz="2300" dirty="0"/>
              <a:t>Parents may request legally to remove unethical contents posted by their children. </a:t>
            </a:r>
          </a:p>
        </p:txBody>
      </p:sp>
      <p:sp>
        <p:nvSpPr>
          <p:cNvPr id="2" name="Date Placeholder 1"/>
          <p:cNvSpPr>
            <a:spLocks noGrp="1"/>
          </p:cNvSpPr>
          <p:nvPr>
            <p:ph type="dt" sz="half" idx="10"/>
          </p:nvPr>
        </p:nvSpPr>
        <p:spPr/>
        <p:txBody>
          <a:bodyPr/>
          <a:lstStyle/>
          <a:p>
            <a:pPr>
              <a:defRPr/>
            </a:pPr>
            <a:fld id="{034BDD3C-0067-437B-91FC-EB148AC71F59}"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838200"/>
            <a:ext cx="7772400" cy="1143000"/>
          </a:xfrm>
        </p:spPr>
        <p:txBody>
          <a:bodyPr/>
          <a:lstStyle/>
          <a:p>
            <a:pPr algn="l" eaLnBrk="1" hangingPunct="1">
              <a:defRPr/>
            </a:pPr>
            <a:r>
              <a:rPr lang="en-US" sz="3200" dirty="0"/>
              <a:t>Databases</a:t>
            </a:r>
          </a:p>
        </p:txBody>
      </p:sp>
      <p:sp>
        <p:nvSpPr>
          <p:cNvPr id="44035" name="Rectangle 3"/>
          <p:cNvSpPr>
            <a:spLocks noGrp="1" noChangeArrowheads="1"/>
          </p:cNvSpPr>
          <p:nvPr>
            <p:ph idx="1"/>
          </p:nvPr>
        </p:nvSpPr>
        <p:spPr>
          <a:xfrm>
            <a:off x="609600" y="1981200"/>
            <a:ext cx="7848600" cy="4648200"/>
          </a:xfrm>
        </p:spPr>
        <p:txBody>
          <a:bodyPr>
            <a:normAutofit fontScale="92500" lnSpcReduction="20000"/>
          </a:bodyPr>
          <a:lstStyle/>
          <a:p>
            <a:pPr eaLnBrk="1" hangingPunct="1">
              <a:buFontTx/>
              <a:buNone/>
            </a:pPr>
            <a:r>
              <a:rPr lang="en-US" altLang="en-US" sz="3800" b="1" dirty="0"/>
              <a:t>National ID System:</a:t>
            </a:r>
          </a:p>
          <a:p>
            <a:pPr eaLnBrk="1" hangingPunct="1"/>
            <a:r>
              <a:rPr lang="en-US" altLang="en-US" sz="2800" dirty="0"/>
              <a:t>Social Security Numbers</a:t>
            </a:r>
          </a:p>
          <a:p>
            <a:pPr lvl="1" eaLnBrk="1" hangingPunct="1"/>
            <a:r>
              <a:rPr lang="en-US" altLang="en-US" sz="2800" dirty="0"/>
              <a:t>Too widely used</a:t>
            </a:r>
          </a:p>
          <a:p>
            <a:pPr lvl="1" eaLnBrk="1" hangingPunct="1"/>
            <a:r>
              <a:rPr lang="en-US" altLang="en-US" sz="2800" dirty="0"/>
              <a:t>Easy to falsify</a:t>
            </a:r>
          </a:p>
          <a:p>
            <a:pPr eaLnBrk="1" hangingPunct="1">
              <a:lnSpc>
                <a:spcPct val="90000"/>
              </a:lnSpc>
            </a:pPr>
            <a:r>
              <a:rPr lang="en-US" altLang="en-US" sz="2800" dirty="0"/>
              <a:t>A new national ID system - </a:t>
            </a:r>
            <a:r>
              <a:rPr lang="en-US" altLang="en-US" sz="2800" dirty="0">
                <a:solidFill>
                  <a:schemeClr val="accent1">
                    <a:lumMod val="50000"/>
                  </a:schemeClr>
                </a:solidFill>
              </a:rPr>
              <a:t>Pros</a:t>
            </a:r>
          </a:p>
          <a:p>
            <a:pPr lvl="1" eaLnBrk="1" hangingPunct="1">
              <a:lnSpc>
                <a:spcPct val="90000"/>
              </a:lnSpc>
            </a:pPr>
            <a:r>
              <a:rPr lang="en-US" altLang="en-US" sz="2800" dirty="0"/>
              <a:t>would require the card</a:t>
            </a:r>
          </a:p>
          <a:p>
            <a:pPr lvl="1" eaLnBrk="1" hangingPunct="1">
              <a:lnSpc>
                <a:spcPct val="90000"/>
              </a:lnSpc>
            </a:pPr>
            <a:r>
              <a:rPr lang="en-US" altLang="en-US" sz="2800" dirty="0"/>
              <a:t>harder to forge (copy)</a:t>
            </a:r>
          </a:p>
          <a:p>
            <a:pPr lvl="1" eaLnBrk="1" hangingPunct="1">
              <a:lnSpc>
                <a:spcPct val="90000"/>
              </a:lnSpc>
            </a:pPr>
            <a:r>
              <a:rPr lang="en-US" altLang="en-US" sz="2800" dirty="0"/>
              <a:t>have to carry only one card</a:t>
            </a:r>
          </a:p>
          <a:p>
            <a:pPr eaLnBrk="1" hangingPunct="1">
              <a:lnSpc>
                <a:spcPct val="90000"/>
              </a:lnSpc>
            </a:pPr>
            <a:r>
              <a:rPr lang="en-US" altLang="en-US" sz="2800" dirty="0"/>
              <a:t>A new national ID system - </a:t>
            </a:r>
            <a:r>
              <a:rPr lang="en-US" altLang="en-US" sz="2800" dirty="0">
                <a:solidFill>
                  <a:schemeClr val="accent1">
                    <a:lumMod val="50000"/>
                  </a:schemeClr>
                </a:solidFill>
              </a:rPr>
              <a:t>Cons</a:t>
            </a:r>
          </a:p>
          <a:p>
            <a:pPr lvl="1" eaLnBrk="1" hangingPunct="1">
              <a:lnSpc>
                <a:spcPct val="90000"/>
              </a:lnSpc>
            </a:pPr>
            <a:r>
              <a:rPr lang="en-US" altLang="en-US" sz="2800" dirty="0"/>
              <a:t>Threat to freedom and privacy</a:t>
            </a:r>
          </a:p>
          <a:p>
            <a:pPr lvl="1" eaLnBrk="1" hangingPunct="1">
              <a:lnSpc>
                <a:spcPct val="90000"/>
              </a:lnSpc>
            </a:pPr>
            <a:r>
              <a:rPr lang="en-US" altLang="en-US" sz="2800" dirty="0"/>
              <a:t>Increased potential for abuse</a:t>
            </a:r>
          </a:p>
        </p:txBody>
      </p:sp>
      <p:sp>
        <p:nvSpPr>
          <p:cNvPr id="2" name="Date Placeholder 1"/>
          <p:cNvSpPr>
            <a:spLocks noGrp="1"/>
          </p:cNvSpPr>
          <p:nvPr>
            <p:ph type="dt" sz="half" idx="10"/>
          </p:nvPr>
        </p:nvSpPr>
        <p:spPr/>
        <p:txBody>
          <a:bodyPr/>
          <a:lstStyle/>
          <a:p>
            <a:pPr>
              <a:defRPr/>
            </a:pPr>
            <a:fld id="{7A783A63-6484-4261-8B14-59702D69FB02}"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85800" y="838200"/>
            <a:ext cx="7772400" cy="1143000"/>
          </a:xfrm>
        </p:spPr>
        <p:txBody>
          <a:bodyPr/>
          <a:lstStyle/>
          <a:p>
            <a:pPr eaLnBrk="1" hangingPunct="1">
              <a:defRPr/>
            </a:pPr>
            <a:r>
              <a:rPr lang="en-US" dirty="0"/>
              <a:t>What is Privacy</a:t>
            </a:r>
          </a:p>
        </p:txBody>
      </p:sp>
      <p:sp>
        <p:nvSpPr>
          <p:cNvPr id="10243" name="Rectangle 3"/>
          <p:cNvSpPr>
            <a:spLocks noGrp="1" noChangeArrowheads="1"/>
          </p:cNvSpPr>
          <p:nvPr>
            <p:ph idx="1"/>
          </p:nvPr>
        </p:nvSpPr>
        <p:spPr>
          <a:xfrm>
            <a:off x="457200" y="1905000"/>
            <a:ext cx="8458200" cy="4724400"/>
          </a:xfrm>
        </p:spPr>
        <p:txBody>
          <a:bodyPr>
            <a:normAutofit/>
          </a:bodyPr>
          <a:lstStyle/>
          <a:p>
            <a:pPr marL="0" indent="0" algn="just" eaLnBrk="1" hangingPunct="1">
              <a:buNone/>
            </a:pPr>
            <a:r>
              <a:rPr lang="en-US" altLang="en-US" sz="2800" dirty="0"/>
              <a:t>There are three key aspects of privacy:</a:t>
            </a:r>
          </a:p>
          <a:p>
            <a:pPr algn="just" eaLnBrk="1" hangingPunct="1">
              <a:buFont typeface="Wingdings" panose="05000000000000000000" pitchFamily="2" charset="2"/>
              <a:buChar char="Ø"/>
            </a:pPr>
            <a:r>
              <a:rPr lang="en-US" altLang="en-US" sz="2800" i="1" dirty="0"/>
              <a:t>Freedom from intrusion </a:t>
            </a:r>
            <a:r>
              <a:rPr lang="en-US" altLang="en-US" sz="2800" dirty="0"/>
              <a:t>(Entry to another's property without right or permission)</a:t>
            </a:r>
          </a:p>
          <a:p>
            <a:pPr algn="just" eaLnBrk="1" hangingPunct="1">
              <a:buFont typeface="Wingdings" panose="05000000000000000000" pitchFamily="2" charset="2"/>
              <a:buChar char="Ø"/>
            </a:pPr>
            <a:r>
              <a:rPr lang="en-US" altLang="en-US" sz="2800" i="1" dirty="0"/>
              <a:t>Control of information about oneself</a:t>
            </a:r>
          </a:p>
          <a:p>
            <a:pPr algn="just" eaLnBrk="1" hangingPunct="1">
              <a:buFont typeface="Wingdings" panose="05000000000000000000" pitchFamily="2" charset="2"/>
              <a:buChar char="Ø"/>
            </a:pPr>
            <a:r>
              <a:rPr lang="en-US" altLang="en-US" sz="2800" i="1" dirty="0"/>
              <a:t>Freedom from surveillance </a:t>
            </a:r>
            <a:r>
              <a:rPr lang="en-US" altLang="en-US" sz="2800" dirty="0"/>
              <a:t>(being tracked, followed, watched, under observation, investigation)</a:t>
            </a:r>
          </a:p>
          <a:p>
            <a:pPr algn="just" eaLnBrk="1" hangingPunct="1"/>
            <a:endParaRPr lang="en-US" altLang="en-US" dirty="0"/>
          </a:p>
        </p:txBody>
      </p:sp>
      <p:sp>
        <p:nvSpPr>
          <p:cNvPr id="2" name="Date Placeholder 1"/>
          <p:cNvSpPr>
            <a:spLocks noGrp="1"/>
          </p:cNvSpPr>
          <p:nvPr>
            <p:ph type="dt" sz="half" idx="10"/>
          </p:nvPr>
        </p:nvSpPr>
        <p:spPr/>
        <p:txBody>
          <a:bodyPr/>
          <a:lstStyle/>
          <a:p>
            <a:pPr>
              <a:defRPr/>
            </a:pPr>
            <a:fld id="{ABBF0CFE-38B4-45CD-B41F-81C9E97FDC06}"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sz="4000" dirty="0"/>
              <a:t>Discussion Questions</a:t>
            </a:r>
          </a:p>
        </p:txBody>
      </p:sp>
      <p:sp>
        <p:nvSpPr>
          <p:cNvPr id="46083" name="Rectangle 3"/>
          <p:cNvSpPr>
            <a:spLocks noGrp="1" noChangeArrowheads="1"/>
          </p:cNvSpPr>
          <p:nvPr>
            <p:ph idx="1"/>
          </p:nvPr>
        </p:nvSpPr>
        <p:spPr>
          <a:xfrm>
            <a:off x="768096" y="2286000"/>
            <a:ext cx="8090154" cy="4023360"/>
          </a:xfrm>
        </p:spPr>
        <p:txBody>
          <a:bodyPr>
            <a:normAutofit/>
          </a:bodyPr>
          <a:lstStyle/>
          <a:p>
            <a:pPr marL="514350" indent="-514350" algn="just" eaLnBrk="1" hangingPunct="1">
              <a:lnSpc>
                <a:spcPct val="100000"/>
              </a:lnSpc>
              <a:buFont typeface="+mj-lt"/>
              <a:buAutoNum type="arabicPeriod"/>
            </a:pPr>
            <a:r>
              <a:rPr lang="en-US" altLang="en-US" sz="2800" dirty="0"/>
              <a:t>Is there information that you have posted to the Web that you later removed? Why did you remove it? Were there consequences to posting the information? </a:t>
            </a:r>
          </a:p>
          <a:p>
            <a:pPr marL="514350" indent="-514350" algn="just" eaLnBrk="1" hangingPunct="1">
              <a:lnSpc>
                <a:spcPct val="100000"/>
              </a:lnSpc>
              <a:buFont typeface="+mj-lt"/>
              <a:buAutoNum type="arabicPeriod"/>
            </a:pPr>
            <a:r>
              <a:rPr lang="en-US" altLang="en-US" sz="2800" dirty="0"/>
              <a:t>Have you seen information that others have posted about themselves that you would not reveal about yourself?</a:t>
            </a:r>
          </a:p>
        </p:txBody>
      </p:sp>
      <p:sp>
        <p:nvSpPr>
          <p:cNvPr id="2" name="Date Placeholder 1"/>
          <p:cNvSpPr>
            <a:spLocks noGrp="1"/>
          </p:cNvSpPr>
          <p:nvPr>
            <p:ph type="dt" sz="half" idx="10"/>
          </p:nvPr>
        </p:nvSpPr>
        <p:spPr/>
        <p:txBody>
          <a:bodyPr/>
          <a:lstStyle/>
          <a:p>
            <a:pPr>
              <a:defRPr/>
            </a:pPr>
            <a:fld id="{0CEBFDC3-0B53-4D57-B278-86490A965D4E}"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30</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1143000"/>
          </a:xfrm>
        </p:spPr>
        <p:txBody>
          <a:bodyPr/>
          <a:lstStyle/>
          <a:p>
            <a:pPr>
              <a:defRPr/>
            </a:pPr>
            <a:r>
              <a:rPr lang="en-US" sz="3600" dirty="0"/>
              <a:t>Privacy threats Categories</a:t>
            </a:r>
          </a:p>
        </p:txBody>
      </p:sp>
      <p:sp>
        <p:nvSpPr>
          <p:cNvPr id="3" name="Date Placeholder 2"/>
          <p:cNvSpPr>
            <a:spLocks noGrp="1"/>
          </p:cNvSpPr>
          <p:nvPr>
            <p:ph type="dt" sz="half" idx="10"/>
          </p:nvPr>
        </p:nvSpPr>
        <p:spPr/>
        <p:txBody>
          <a:bodyPr/>
          <a:lstStyle/>
          <a:p>
            <a:pPr>
              <a:defRPr/>
            </a:pPr>
            <a:fld id="{B064E1D6-EF74-4F36-BAA6-DD1750B277B2}" type="datetime1">
              <a:rPr lang="en-US" smtClean="0"/>
              <a:pPr>
                <a:defRPr/>
              </a:pPr>
              <a:t>3/29/2021</a:t>
            </a:fld>
            <a:endParaRPr lang="en-US"/>
          </a:p>
        </p:txBody>
      </p:sp>
      <p:sp>
        <p:nvSpPr>
          <p:cNvPr id="4" name="Slide Number Placeholder 3"/>
          <p:cNvSpPr>
            <a:spLocks noGrp="1"/>
          </p:cNvSpPr>
          <p:nvPr>
            <p:ph type="sldNum" sz="quarter" idx="12"/>
          </p:nvPr>
        </p:nvSpPr>
        <p:spPr/>
        <p:txBody>
          <a:bodyPr/>
          <a:lstStyle/>
          <a:p>
            <a:fld id="{538C470C-F50F-473F-8DD2-FC2DADB7F0FB}" type="slidenum">
              <a:rPr lang="en-US" altLang="en-US" smtClean="0"/>
              <a:pPr/>
              <a:t>4</a:t>
            </a:fld>
            <a:endParaRPr lang="en-US" altLang="en-US"/>
          </a:p>
        </p:txBody>
      </p:sp>
      <p:sp>
        <p:nvSpPr>
          <p:cNvPr id="5" name="TextBox 4"/>
          <p:cNvSpPr txBox="1"/>
          <p:nvPr/>
        </p:nvSpPr>
        <p:spPr>
          <a:xfrm>
            <a:off x="546029" y="1828800"/>
            <a:ext cx="8064572" cy="4708981"/>
          </a:xfrm>
          <a:prstGeom prst="rect">
            <a:avLst/>
          </a:prstGeom>
          <a:noFill/>
        </p:spPr>
        <p:txBody>
          <a:bodyPr wrap="square" rtlCol="0">
            <a:spAutoFit/>
          </a:bodyPr>
          <a:lstStyle/>
          <a:p>
            <a:pPr algn="just">
              <a:lnSpc>
                <a:spcPct val="150000"/>
              </a:lnSpc>
            </a:pPr>
            <a:r>
              <a:rPr lang="en-US" sz="2000" b="1" dirty="0"/>
              <a:t>Privacy Threats come in several categories:</a:t>
            </a:r>
          </a:p>
          <a:p>
            <a:pPr marL="285750" indent="-285750" algn="just">
              <a:lnSpc>
                <a:spcPct val="150000"/>
              </a:lnSpc>
              <a:buFont typeface="Wingdings" panose="05000000000000000000" pitchFamily="2" charset="2"/>
              <a:buChar char="Ø"/>
            </a:pPr>
            <a:r>
              <a:rPr lang="en-US" b="1" dirty="0"/>
              <a:t>Intentional/institutional uses of personal information </a:t>
            </a:r>
            <a:r>
              <a:rPr lang="en-US" dirty="0"/>
              <a:t>(Primarily for law enforcement and tax collection in the government sector and for marketing and decision making in the private sector by both government and organizations).</a:t>
            </a:r>
          </a:p>
          <a:p>
            <a:pPr marL="285750" indent="-285750" algn="just">
              <a:lnSpc>
                <a:spcPct val="150000"/>
              </a:lnSpc>
              <a:buFont typeface="Wingdings" panose="05000000000000000000" pitchFamily="2" charset="2"/>
              <a:buChar char="Ø"/>
            </a:pPr>
            <a:r>
              <a:rPr lang="en-US" b="1" dirty="0"/>
              <a:t>Unauthorized use of release </a:t>
            </a:r>
            <a:r>
              <a:rPr lang="en-US" dirty="0"/>
              <a:t>by “insiders”, the people who maintain the information</a:t>
            </a:r>
          </a:p>
          <a:p>
            <a:pPr marL="285750" indent="-285750" algn="just">
              <a:lnSpc>
                <a:spcPct val="150000"/>
              </a:lnSpc>
              <a:buFont typeface="Wingdings" panose="05000000000000000000" pitchFamily="2" charset="2"/>
              <a:buChar char="Ø"/>
            </a:pPr>
            <a:r>
              <a:rPr lang="en-US" b="1" dirty="0"/>
              <a:t>Theft of information</a:t>
            </a:r>
          </a:p>
          <a:p>
            <a:pPr marL="285750" indent="-285750" algn="just">
              <a:lnSpc>
                <a:spcPct val="150000"/>
              </a:lnSpc>
              <a:buFont typeface="Wingdings" panose="05000000000000000000" pitchFamily="2" charset="2"/>
              <a:buChar char="Ø"/>
            </a:pPr>
            <a:r>
              <a:rPr lang="en-US" b="1" dirty="0"/>
              <a:t>Inadvertent leakage of information </a:t>
            </a:r>
            <a:r>
              <a:rPr lang="en-US" dirty="0"/>
              <a:t>through negligence or carelessness</a:t>
            </a:r>
          </a:p>
          <a:p>
            <a:pPr marL="285750" indent="-285750" algn="just">
              <a:lnSpc>
                <a:spcPct val="150000"/>
              </a:lnSpc>
              <a:buFont typeface="Wingdings" panose="05000000000000000000" pitchFamily="2" charset="2"/>
              <a:buChar char="Ø"/>
            </a:pPr>
            <a:r>
              <a:rPr lang="en-US" b="1" dirty="0"/>
              <a:t>Our own actions </a:t>
            </a:r>
            <a:r>
              <a:rPr lang="en-US" dirty="0"/>
              <a:t>(sometimes intentional trade-offs and sometimes when we are unaware of risks)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762000"/>
            <a:ext cx="7772400" cy="1143000"/>
          </a:xfrm>
        </p:spPr>
        <p:txBody>
          <a:bodyPr/>
          <a:lstStyle/>
          <a:p>
            <a:pPr eaLnBrk="1" hangingPunct="1">
              <a:defRPr/>
            </a:pPr>
            <a:r>
              <a:rPr lang="en-US" sz="3200" dirty="0"/>
              <a:t>New Technology, New Risks</a:t>
            </a:r>
          </a:p>
        </p:txBody>
      </p:sp>
      <p:sp>
        <p:nvSpPr>
          <p:cNvPr id="12291" name="Rectangle 3"/>
          <p:cNvSpPr>
            <a:spLocks noGrp="1" noChangeArrowheads="1"/>
          </p:cNvSpPr>
          <p:nvPr>
            <p:ph idx="1"/>
          </p:nvPr>
        </p:nvSpPr>
        <p:spPr>
          <a:xfrm>
            <a:off x="685800" y="1828800"/>
            <a:ext cx="8077200" cy="4876800"/>
          </a:xfrm>
        </p:spPr>
        <p:txBody>
          <a:bodyPr>
            <a:noAutofit/>
          </a:bodyPr>
          <a:lstStyle/>
          <a:p>
            <a:pPr eaLnBrk="1" hangingPunct="1">
              <a:buFont typeface="Wingdings" panose="05000000000000000000" pitchFamily="2" charset="2"/>
              <a:buChar char="Ø"/>
            </a:pPr>
            <a:r>
              <a:rPr lang="en-US" altLang="en-US" dirty="0"/>
              <a:t>Government and private databases </a:t>
            </a:r>
            <a:r>
              <a:rPr lang="en-US" altLang="en-US" sz="2400" dirty="0"/>
              <a:t>(searching data re-identification is easy)</a:t>
            </a:r>
            <a:endParaRPr lang="en-US" altLang="en-US" sz="800" dirty="0"/>
          </a:p>
          <a:p>
            <a:pPr eaLnBrk="1" hangingPunct="1">
              <a:buFont typeface="Wingdings" panose="05000000000000000000" pitchFamily="2" charset="2"/>
              <a:buChar char="Ø"/>
            </a:pPr>
            <a:r>
              <a:rPr lang="en-US" altLang="en-US" dirty="0"/>
              <a:t>Sophisticated tools for surveillance and data analysis </a:t>
            </a:r>
            <a:r>
              <a:rPr lang="en-US" altLang="en-US" sz="2800" dirty="0"/>
              <a:t>(smart phones send location)</a:t>
            </a:r>
          </a:p>
          <a:p>
            <a:pPr eaLnBrk="1" hangingPunct="1">
              <a:buFont typeface="Wingdings" panose="05000000000000000000" pitchFamily="2" charset="2"/>
              <a:buChar char="Ø"/>
            </a:pPr>
            <a:r>
              <a:rPr lang="en-US" altLang="en-US" dirty="0"/>
              <a:t>Location data should be Anonymous but it stores phone ID, age and gender info and sent to 3</a:t>
            </a:r>
            <a:r>
              <a:rPr lang="en-US" altLang="en-US" baseline="30000" dirty="0"/>
              <a:t>rd</a:t>
            </a:r>
            <a:r>
              <a:rPr lang="en-US" altLang="en-US" dirty="0"/>
              <a:t> parties. </a:t>
            </a:r>
          </a:p>
          <a:p>
            <a:pPr eaLnBrk="1" hangingPunct="1">
              <a:buFont typeface="Wingdings" panose="05000000000000000000" pitchFamily="2" charset="2"/>
              <a:buChar char="Ø"/>
            </a:pPr>
            <a:r>
              <a:rPr lang="en-US" altLang="en-US" dirty="0"/>
              <a:t>Hidden data in </a:t>
            </a:r>
            <a:r>
              <a:rPr lang="en-US" altLang="en-US"/>
              <a:t>mobile </a:t>
            </a:r>
            <a:r>
              <a:rPr lang="en-US" altLang="en-US" smtClean="0"/>
              <a:t>phones</a:t>
            </a:r>
            <a:endParaRPr lang="en-US" altLang="en-US" dirty="0"/>
          </a:p>
          <a:p>
            <a:pPr eaLnBrk="1" hangingPunct="1">
              <a:buFont typeface="Wingdings" panose="05000000000000000000" pitchFamily="2" charset="2"/>
              <a:buChar char="Ø"/>
            </a:pPr>
            <a:r>
              <a:rPr lang="en-US" altLang="en-US" dirty="0"/>
              <a:t>Vulnerability </a:t>
            </a:r>
            <a:r>
              <a:rPr lang="en-US" altLang="en-US" sz="2800" dirty="0"/>
              <a:t>(Susceptible to attack) of data to loss, hacking, and misuse:</a:t>
            </a:r>
          </a:p>
        </p:txBody>
      </p:sp>
      <p:sp>
        <p:nvSpPr>
          <p:cNvPr id="2" name="Date Placeholder 1"/>
          <p:cNvSpPr>
            <a:spLocks noGrp="1"/>
          </p:cNvSpPr>
          <p:nvPr>
            <p:ph type="dt" sz="half" idx="10"/>
          </p:nvPr>
        </p:nvSpPr>
        <p:spPr/>
        <p:txBody>
          <a:bodyPr/>
          <a:lstStyle/>
          <a:p>
            <a:pPr>
              <a:defRPr/>
            </a:pPr>
            <a:fld id="{11265065-7EDD-4A54-BE9A-84F8B065F148}"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risks</a:t>
            </a:r>
          </a:p>
        </p:txBody>
      </p:sp>
      <p:sp>
        <p:nvSpPr>
          <p:cNvPr id="3" name="Content Placeholder 2"/>
          <p:cNvSpPr>
            <a:spLocks noGrp="1"/>
          </p:cNvSpPr>
          <p:nvPr>
            <p:ph idx="1"/>
          </p:nvPr>
        </p:nvSpPr>
        <p:spPr>
          <a:xfrm>
            <a:off x="609600" y="1828800"/>
            <a:ext cx="7883525" cy="4328160"/>
          </a:xfrm>
        </p:spPr>
        <p:txBody>
          <a:bodyPr>
            <a:no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Anything we do in cyberspace is recorded, at least briefly, and linked to our computer or phone, and possibly our name.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the huge amount of storage space available, companies, organizations, and governments save huge amounts of data that no one would have imagined saving in the recent past.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People often are not aware of the collection of information about them and their activities.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Software is extremely complex. Sometimes businesses, organizations, and website managers do not even know what the software they use collects and stores.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Leaks happen. The existence of the data presents a risk.</a:t>
            </a:r>
          </a:p>
        </p:txBody>
      </p:sp>
      <p:sp>
        <p:nvSpPr>
          <p:cNvPr id="4" name="Date Placeholder 3"/>
          <p:cNvSpPr>
            <a:spLocks noGrp="1"/>
          </p:cNvSpPr>
          <p:nvPr>
            <p:ph type="dt" sz="half" idx="10"/>
          </p:nvPr>
        </p:nvSpPr>
        <p:spPr/>
        <p:txBody>
          <a:bodyPr/>
          <a:lstStyle/>
          <a:p>
            <a:pPr>
              <a:defRPr/>
            </a:pPr>
            <a:fld id="{E2A5A136-0C2C-47D0-8E88-99E0C57D24A4}" type="datetime1">
              <a:rPr lang="en-US" smtClean="0"/>
              <a:pPr>
                <a:defRPr/>
              </a:pPr>
              <a:t>3/29/2021</a:t>
            </a:fld>
            <a:endParaRPr lang="en-US"/>
          </a:p>
        </p:txBody>
      </p:sp>
      <p:sp>
        <p:nvSpPr>
          <p:cNvPr id="5" name="Slide Number Placeholder 4"/>
          <p:cNvSpPr>
            <a:spLocks noGrp="1"/>
          </p:cNvSpPr>
          <p:nvPr>
            <p:ph type="sldNum" sz="quarter" idx="12"/>
          </p:nvPr>
        </p:nvSpPr>
        <p:spPr/>
        <p:txBody>
          <a:bodyPr/>
          <a:lstStyle/>
          <a:p>
            <a:fld id="{538C470C-F50F-473F-8DD2-FC2DADB7F0FB}" type="slidenum">
              <a:rPr lang="en-US" altLang="en-US" smtClean="0"/>
              <a:pPr/>
              <a:t>6</a:t>
            </a:fld>
            <a:endParaRPr lang="en-US" altLang="en-US"/>
          </a:p>
        </p:txBody>
      </p:sp>
    </p:spTree>
    <p:extLst>
      <p:ext uri="{BB962C8B-B14F-4D97-AF65-F5344CB8AC3E}">
        <p14:creationId xmlns:p14="http://schemas.microsoft.com/office/powerpoint/2010/main" val="360326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risks</a:t>
            </a:r>
          </a:p>
        </p:txBody>
      </p:sp>
      <p:sp>
        <p:nvSpPr>
          <p:cNvPr id="3" name="Content Placeholder 2"/>
          <p:cNvSpPr>
            <a:spLocks noGrp="1"/>
          </p:cNvSpPr>
          <p:nvPr>
            <p:ph idx="1"/>
          </p:nvPr>
        </p:nvSpPr>
        <p:spPr>
          <a:xfrm>
            <a:off x="609600" y="1828800"/>
            <a:ext cx="8248650" cy="4641904"/>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collection of many small items of information can give a fairly detailed picture of a person’s life.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Direct association with a person’s name is not essential for compromising privacy. Re-identification has become much easier due to the quantity of personal information stored and the power of data search and analysis tools.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information is on a public website, people other than those for whom it was intended will find it. It is available to everyone. Once information goes on the Internet or into a database, it seems to last forever. People (and automated software) quickly make and distribute copies. It is almost impossible to remove released information from circulation.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extremely likely that data collected for one purpose (such as making a phone call or responding to a search query) will find other uses (such as business planning, tracking, marketing, or criminal investigations).</a:t>
            </a:r>
          </a:p>
          <a:p>
            <a:pPr algn="just">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pPr>
              <a:defRPr/>
            </a:pPr>
            <a:fld id="{E2A5A136-0C2C-47D0-8E88-99E0C57D24A4}" type="datetime1">
              <a:rPr lang="en-US" smtClean="0"/>
              <a:pPr>
                <a:defRPr/>
              </a:pPr>
              <a:t>3/29/2021</a:t>
            </a:fld>
            <a:endParaRPr lang="en-US"/>
          </a:p>
        </p:txBody>
      </p:sp>
      <p:sp>
        <p:nvSpPr>
          <p:cNvPr id="5" name="Slide Number Placeholder 4"/>
          <p:cNvSpPr>
            <a:spLocks noGrp="1"/>
          </p:cNvSpPr>
          <p:nvPr>
            <p:ph type="sldNum" sz="quarter" idx="12"/>
          </p:nvPr>
        </p:nvSpPr>
        <p:spPr/>
        <p:txBody>
          <a:bodyPr/>
          <a:lstStyle/>
          <a:p>
            <a:fld id="{538C470C-F50F-473F-8DD2-FC2DADB7F0FB}" type="slidenum">
              <a:rPr lang="en-US" altLang="en-US" smtClean="0"/>
              <a:pPr/>
              <a:t>7</a:t>
            </a:fld>
            <a:endParaRPr lang="en-US" altLang="en-US"/>
          </a:p>
        </p:txBody>
      </p:sp>
    </p:spTree>
    <p:extLst>
      <p:ext uri="{BB962C8B-B14F-4D97-AF65-F5344CB8AC3E}">
        <p14:creationId xmlns:p14="http://schemas.microsoft.com/office/powerpoint/2010/main" val="153692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533400" y="685800"/>
            <a:ext cx="9144000" cy="1143000"/>
          </a:xfrm>
        </p:spPr>
        <p:txBody>
          <a:bodyPr>
            <a:normAutofit/>
          </a:bodyPr>
          <a:lstStyle/>
          <a:p>
            <a:pPr eaLnBrk="1" hangingPunct="1">
              <a:defRPr/>
            </a:pPr>
            <a:r>
              <a:rPr lang="en-US" sz="2800" dirty="0"/>
              <a:t>Terminology and principle for managing personal Information</a:t>
            </a:r>
          </a:p>
        </p:txBody>
      </p:sp>
      <p:sp>
        <p:nvSpPr>
          <p:cNvPr id="11267" name="Rectangle 5"/>
          <p:cNvSpPr>
            <a:spLocks noGrp="1" noChangeArrowheads="1"/>
          </p:cNvSpPr>
          <p:nvPr>
            <p:ph idx="1"/>
          </p:nvPr>
        </p:nvSpPr>
        <p:spPr>
          <a:xfrm>
            <a:off x="685799" y="1828800"/>
            <a:ext cx="7890387" cy="4363604"/>
          </a:xfrm>
        </p:spPr>
        <p:txBody>
          <a:bodyPr>
            <a:normAutofit/>
          </a:bodyPr>
          <a:lstStyle/>
          <a:p>
            <a:pPr algn="just" eaLnBrk="1" hangingPunct="1">
              <a:lnSpc>
                <a:spcPct val="100000"/>
              </a:lnSpc>
              <a:buFontTx/>
              <a:buNone/>
              <a:defRPr/>
            </a:pPr>
            <a:r>
              <a:rPr lang="en-US" dirty="0"/>
              <a:t>	</a:t>
            </a:r>
            <a:r>
              <a:rPr lang="en-US" sz="2400" b="1" dirty="0"/>
              <a:t>1.Informed consent and Invisible information gathering </a:t>
            </a:r>
            <a:r>
              <a:rPr lang="en-US" sz="2800" b="1" dirty="0"/>
              <a:t>– </a:t>
            </a:r>
            <a:r>
              <a:rPr lang="en-US" sz="2400" dirty="0"/>
              <a:t>collection of personal information about someone without the person’s knowledge (spyware, event data recorders in cars, customer ID number in software of cursor, finger printing)</a:t>
            </a:r>
          </a:p>
          <a:p>
            <a:pPr algn="just" eaLnBrk="1" hangingPunct="1">
              <a:lnSpc>
                <a:spcPct val="100000"/>
              </a:lnSpc>
              <a:buFontTx/>
              <a:buNone/>
              <a:defRPr/>
            </a:pPr>
            <a:r>
              <a:rPr lang="en-US" sz="2400" dirty="0"/>
              <a:t>Example:</a:t>
            </a:r>
          </a:p>
          <a:p>
            <a:pPr algn="just"/>
            <a:r>
              <a:rPr lang="en-US" sz="2200" dirty="0"/>
              <a:t>A company offered a free program that changed a Web browser’s cursor into a cartoon character. Millions of people installed the program but then later discovered that the program sent to the company a report of the websites its users visited, along with a customer identification number in the software</a:t>
            </a:r>
          </a:p>
        </p:txBody>
      </p:sp>
      <p:sp>
        <p:nvSpPr>
          <p:cNvPr id="2" name="Date Placeholder 1"/>
          <p:cNvSpPr>
            <a:spLocks noGrp="1"/>
          </p:cNvSpPr>
          <p:nvPr>
            <p:ph type="dt" sz="half" idx="10"/>
          </p:nvPr>
        </p:nvSpPr>
        <p:spPr/>
        <p:txBody>
          <a:bodyPr/>
          <a:lstStyle/>
          <a:p>
            <a:pPr>
              <a:defRPr/>
            </a:pPr>
            <a:fld id="{BD898784-8CD6-4770-BB26-70D7E07EB1A2}" type="datetime1">
              <a:rPr lang="en-US" smtClean="0"/>
              <a:pPr>
                <a:defRPr/>
              </a:pPr>
              <a:t>3/29/2021</a:t>
            </a:fld>
            <a:endParaRPr lang="en-US"/>
          </a:p>
        </p:txBody>
      </p:sp>
      <p:sp>
        <p:nvSpPr>
          <p:cNvPr id="3" name="Slide Number Placeholder 2"/>
          <p:cNvSpPr>
            <a:spLocks noGrp="1"/>
          </p:cNvSpPr>
          <p:nvPr>
            <p:ph type="sldNum" sz="quarter" idx="12"/>
          </p:nvPr>
        </p:nvSpPr>
        <p:spPr/>
        <p:txBody>
          <a:bodyPr/>
          <a:lstStyle/>
          <a:p>
            <a:fld id="{538C470C-F50F-473F-8DD2-FC2DADB7F0FB}"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81200"/>
            <a:ext cx="7924800" cy="4489504"/>
          </a:xfrm>
        </p:spPr>
        <p:txBody>
          <a:bodyPr>
            <a:noAutofit/>
          </a:bodyPr>
          <a:lstStyle/>
          <a:p>
            <a:r>
              <a:rPr lang="en-US" sz="2800" b="1" dirty="0"/>
              <a:t>2.Secondary use, data mining, matching, and profiling –</a:t>
            </a:r>
            <a:r>
              <a:rPr lang="en-US" sz="2800" dirty="0"/>
              <a:t> </a:t>
            </a:r>
            <a:r>
              <a:rPr lang="en-US" sz="2400" dirty="0"/>
              <a:t>use of personal information for a purpose other than the one it was provided for.</a:t>
            </a:r>
          </a:p>
          <a:p>
            <a:pPr algn="just"/>
            <a:r>
              <a:rPr lang="en-US" altLang="en-US" sz="2400" b="1" dirty="0"/>
              <a:t>Data mining </a:t>
            </a:r>
            <a:r>
              <a:rPr lang="en-US" altLang="en-US" sz="2400" dirty="0"/>
              <a:t>- searching and analyzing masses of data to find patterns and develop new information or knowledge</a:t>
            </a:r>
            <a:endParaRPr lang="en-US" altLang="en-US" sz="1600" dirty="0"/>
          </a:p>
          <a:p>
            <a:pPr algn="just"/>
            <a:r>
              <a:rPr lang="en-US" altLang="en-US" sz="2400" b="1" dirty="0"/>
              <a:t>Computer matching </a:t>
            </a:r>
            <a:r>
              <a:rPr lang="en-US" altLang="en-US" sz="2400" dirty="0"/>
              <a:t>- combining and comparing information from different databases (using social security number, for example, to match records)</a:t>
            </a:r>
            <a:endParaRPr lang="en-US" altLang="en-US" sz="1400" dirty="0"/>
          </a:p>
          <a:p>
            <a:pPr algn="just"/>
            <a:r>
              <a:rPr lang="en-US" altLang="en-US" sz="2400" b="1" dirty="0"/>
              <a:t>Computer profiling </a:t>
            </a:r>
            <a:r>
              <a:rPr lang="en-US" altLang="en-US" sz="2400" dirty="0"/>
              <a:t>- analyzing data in computer files to determine characteristics of people most likely to engage in certain behavior</a:t>
            </a:r>
          </a:p>
          <a:p>
            <a:endParaRPr lang="en-US" sz="2400" dirty="0"/>
          </a:p>
          <a:p>
            <a:endParaRPr lang="en-US" sz="2400" dirty="0"/>
          </a:p>
          <a:p>
            <a:endParaRPr lang="en-US" sz="2400" dirty="0"/>
          </a:p>
        </p:txBody>
      </p:sp>
      <p:sp>
        <p:nvSpPr>
          <p:cNvPr id="4" name="Date Placeholder 3"/>
          <p:cNvSpPr>
            <a:spLocks noGrp="1"/>
          </p:cNvSpPr>
          <p:nvPr>
            <p:ph type="dt" sz="half" idx="10"/>
          </p:nvPr>
        </p:nvSpPr>
        <p:spPr/>
        <p:txBody>
          <a:bodyPr/>
          <a:lstStyle/>
          <a:p>
            <a:pPr>
              <a:defRPr/>
            </a:pPr>
            <a:fld id="{E2A5A136-0C2C-47D0-8E88-99E0C57D24A4}" type="datetime1">
              <a:rPr lang="en-US" smtClean="0"/>
              <a:pPr>
                <a:defRPr/>
              </a:pPr>
              <a:t>3/29/2021</a:t>
            </a:fld>
            <a:endParaRPr lang="en-US"/>
          </a:p>
        </p:txBody>
      </p:sp>
      <p:sp>
        <p:nvSpPr>
          <p:cNvPr id="5" name="Slide Number Placeholder 4"/>
          <p:cNvSpPr>
            <a:spLocks noGrp="1"/>
          </p:cNvSpPr>
          <p:nvPr>
            <p:ph type="sldNum" sz="quarter" idx="12"/>
          </p:nvPr>
        </p:nvSpPr>
        <p:spPr/>
        <p:txBody>
          <a:bodyPr/>
          <a:lstStyle/>
          <a:p>
            <a:fld id="{538C470C-F50F-473F-8DD2-FC2DADB7F0FB}" type="slidenum">
              <a:rPr lang="en-US" altLang="en-US" smtClean="0"/>
              <a:pPr/>
              <a:t>9</a:t>
            </a:fld>
            <a:endParaRPr lang="en-US" altLang="en-US"/>
          </a:p>
        </p:txBody>
      </p:sp>
      <p:sp>
        <p:nvSpPr>
          <p:cNvPr id="6" name="Rectangle 4"/>
          <p:cNvSpPr>
            <a:spLocks noGrp="1" noChangeArrowheads="1"/>
          </p:cNvSpPr>
          <p:nvPr>
            <p:ph type="title"/>
          </p:nvPr>
        </p:nvSpPr>
        <p:spPr>
          <a:xfrm>
            <a:off x="533400" y="685800"/>
            <a:ext cx="9144000" cy="1143000"/>
          </a:xfrm>
        </p:spPr>
        <p:txBody>
          <a:bodyPr>
            <a:normAutofit/>
          </a:bodyPr>
          <a:lstStyle/>
          <a:p>
            <a:pPr eaLnBrk="1" hangingPunct="1">
              <a:defRPr/>
            </a:pPr>
            <a:r>
              <a:rPr lang="en-US" sz="2800" dirty="0"/>
              <a:t>Terminology and principle for managing personal Information</a:t>
            </a:r>
          </a:p>
        </p:txBody>
      </p:sp>
    </p:spTree>
    <p:extLst>
      <p:ext uri="{BB962C8B-B14F-4D97-AF65-F5344CB8AC3E}">
        <p14:creationId xmlns:p14="http://schemas.microsoft.com/office/powerpoint/2010/main" val="2194358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2815</TotalTime>
  <Words>1998</Words>
  <Application>Microsoft Office PowerPoint</Application>
  <PresentationFormat>On-screen Show (4:3)</PresentationFormat>
  <Paragraphs>220</Paragraphs>
  <Slides>30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AGaramond-Regular</vt:lpstr>
      <vt:lpstr>Arial</vt:lpstr>
      <vt:lpstr>Times New Roman</vt:lpstr>
      <vt:lpstr>Tw Cen MT</vt:lpstr>
      <vt:lpstr>Tw Cen MT Condensed</vt:lpstr>
      <vt:lpstr>Wingdings</vt:lpstr>
      <vt:lpstr>Wingdings 3</vt:lpstr>
      <vt:lpstr>Integral</vt:lpstr>
      <vt:lpstr>A Gift of Fire Third edition Sara Baase</vt:lpstr>
      <vt:lpstr>Privacy Risks  and Principles</vt:lpstr>
      <vt:lpstr>What is Privacy</vt:lpstr>
      <vt:lpstr>Privacy threats Categories</vt:lpstr>
      <vt:lpstr>New Technology, New Risks</vt:lpstr>
      <vt:lpstr>New risks</vt:lpstr>
      <vt:lpstr>New risks</vt:lpstr>
      <vt:lpstr>Terminology and principle for managing personal Information</vt:lpstr>
      <vt:lpstr>Terminology and principle for managing personal Information</vt:lpstr>
      <vt:lpstr>Control of Secondary use of personal information (SUPI)</vt:lpstr>
      <vt:lpstr>Fair Information Principles or practices for managing personal data</vt:lpstr>
      <vt:lpstr>Fair Information Principles or practices for managing personal data</vt:lpstr>
      <vt:lpstr> The Fourth Amendment, Expectation of Privacy, and Surveillance Technologies </vt:lpstr>
      <vt:lpstr>"Big Brother is Watching You“ </vt:lpstr>
      <vt:lpstr>The Fourth Amendment</vt:lpstr>
      <vt:lpstr>Cont.</vt:lpstr>
      <vt:lpstr>Government databases with personal information</vt:lpstr>
      <vt:lpstr>Search and Seizure of Computers and Phones</vt:lpstr>
      <vt:lpstr>Plain View</vt:lpstr>
      <vt:lpstr>Cont.</vt:lpstr>
      <vt:lpstr>Cont.</vt:lpstr>
      <vt:lpstr>Video Surveillance and Face recognition</vt:lpstr>
      <vt:lpstr>Marketing and personalization </vt:lpstr>
      <vt:lpstr>Case study</vt:lpstr>
      <vt:lpstr>Our Social and Personal Activity</vt:lpstr>
      <vt:lpstr>Location Tracking </vt:lpstr>
      <vt:lpstr>(cont.)</vt:lpstr>
      <vt:lpstr>A Right to be Forgotten</vt:lpstr>
      <vt:lpstr>Databases</vt:lpstr>
      <vt:lpstr>Discussion Questions</vt:lpstr>
    </vt:vector>
  </TitlesOfParts>
  <Manager/>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Gift of Fire</dc:title>
  <dc:subject/>
  <dc:creator>Faree</dc:creator>
  <cp:keywords/>
  <dc:description/>
  <cp:lastModifiedBy>Usman Shehzaib</cp:lastModifiedBy>
  <cp:revision>505</cp:revision>
  <cp:lastPrinted>1601-01-01T00:00:00Z</cp:lastPrinted>
  <dcterms:created xsi:type="dcterms:W3CDTF">2007-09-09T20:42:23Z</dcterms:created>
  <dcterms:modified xsi:type="dcterms:W3CDTF">2021-03-29T11:57:58Z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