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2"/>
  </p:notesMasterIdLst>
  <p:sldIdLst>
    <p:sldId id="271" r:id="rId2"/>
    <p:sldId id="287" r:id="rId3"/>
    <p:sldId id="318" r:id="rId4"/>
    <p:sldId id="288" r:id="rId5"/>
    <p:sldId id="289" r:id="rId6"/>
    <p:sldId id="293" r:id="rId7"/>
    <p:sldId id="294" r:id="rId8"/>
    <p:sldId id="297" r:id="rId9"/>
    <p:sldId id="319" r:id="rId10"/>
    <p:sldId id="295" r:id="rId11"/>
    <p:sldId id="307" r:id="rId12"/>
    <p:sldId id="290" r:id="rId13"/>
    <p:sldId id="299" r:id="rId14"/>
    <p:sldId id="310" r:id="rId15"/>
    <p:sldId id="300" r:id="rId16"/>
    <p:sldId id="308" r:id="rId17"/>
    <p:sldId id="291" r:id="rId18"/>
    <p:sldId id="311" r:id="rId19"/>
    <p:sldId id="317" r:id="rId20"/>
    <p:sldId id="320" r:id="rId21"/>
    <p:sldId id="321" r:id="rId22"/>
    <p:sldId id="322" r:id="rId23"/>
    <p:sldId id="292" r:id="rId24"/>
    <p:sldId id="301" r:id="rId25"/>
    <p:sldId id="303" r:id="rId26"/>
    <p:sldId id="304" r:id="rId27"/>
    <p:sldId id="305" r:id="rId28"/>
    <p:sldId id="314" r:id="rId29"/>
    <p:sldId id="309" r:id="rId30"/>
    <p:sldId id="315" r:id="rId3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7056C87A-68D8-4A07-868A-C759A0BA6C03}" type="datetimeFigureOut">
              <a:rPr lang="en-US"/>
              <a:pPr>
                <a:defRPr/>
              </a:pPr>
              <a:t>3/20/2019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36A00416-22DB-4D50-BFEB-E03FD1825EC3}" type="slidenum">
              <a:rPr lang="en-US"/>
              <a:pPr>
                <a:defRPr/>
              </a:pPr>
              <a:t>‹#›</a:t>
            </a:fld>
            <a:endParaRPr lang="en-US"/>
          </a:p>
        </p:txBody>
      </p:sp>
    </p:spTree>
    <p:extLst>
      <p:ext uri="{BB962C8B-B14F-4D97-AF65-F5344CB8AC3E}">
        <p14:creationId xmlns:p14="http://schemas.microsoft.com/office/powerpoint/2010/main" xmlns="" val="13865581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6A00416-22DB-4D50-BFEB-E03FD1825EC3}" type="slidenum">
              <a:rPr lang="en-US" smtClean="0"/>
              <a:pPr>
                <a:defRPr/>
              </a:pPr>
              <a:t>1</a:t>
            </a:fld>
            <a:endParaRPr lang="en-US"/>
          </a:p>
        </p:txBody>
      </p:sp>
    </p:spTree>
    <p:extLst>
      <p:ext uri="{BB962C8B-B14F-4D97-AF65-F5344CB8AC3E}">
        <p14:creationId xmlns:p14="http://schemas.microsoft.com/office/powerpoint/2010/main" xmlns="" val="3501470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lgn="l">
              <a:defRPr/>
            </a:lvl1pPr>
          </a:lstStyle>
          <a:p>
            <a:pPr>
              <a:defRPr/>
            </a:pPr>
            <a:fld id="{2B904C3A-D3B1-4664-B280-4EFC5FCA81D1}" type="datetime1">
              <a:rPr lang="en-US" altLang="en-US" smtClean="0"/>
              <a:pPr>
                <a:defRPr/>
              </a:pPr>
              <a:t>3/20/2019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9077708A-D6FA-4867-A358-B780D4D0414F}" type="slidenum">
              <a:rPr lang="en-US" altLang="en-US"/>
              <a:pPr>
                <a:defRPr/>
              </a:pPr>
              <a:t>‹#›</a:t>
            </a:fld>
            <a:endParaRPr lang="en-US" altLang="en-US"/>
          </a:p>
        </p:txBody>
      </p:sp>
    </p:spTree>
    <p:extLst>
      <p:ext uri="{BB962C8B-B14F-4D97-AF65-F5344CB8AC3E}">
        <p14:creationId xmlns:p14="http://schemas.microsoft.com/office/powerpoint/2010/main" xmlns="" val="2656028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A7D210A0-636C-4D0F-BD5E-C110419C2F6B}"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775034C-CAB6-4F26-91F6-3EC2A797C4CD}" type="slidenum">
              <a:rPr lang="en-US" altLang="en-US"/>
              <a:pPr>
                <a:defRPr/>
              </a:pPr>
              <a:t>‹#›</a:t>
            </a:fld>
            <a:endParaRPr lang="en-US" altLang="en-US"/>
          </a:p>
        </p:txBody>
      </p:sp>
    </p:spTree>
    <p:extLst>
      <p:ext uri="{BB962C8B-B14F-4D97-AF65-F5344CB8AC3E}">
        <p14:creationId xmlns:p14="http://schemas.microsoft.com/office/powerpoint/2010/main" xmlns="" val="742506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B1F68CC-FB87-463A-A260-43959011C0A3}" type="datetime1">
              <a:rPr lang="en-US" altLang="en-US" smtClean="0"/>
              <a:pPr>
                <a:defRPr/>
              </a:pPr>
              <a:t>3/20/2019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D0566FA-AA36-4A1E-89A8-0D333D69EC09}" type="slidenum">
              <a:rPr lang="en-US" altLang="en-US"/>
              <a:pPr>
                <a:defRPr/>
              </a:pPr>
              <a:t>‹#›</a:t>
            </a:fld>
            <a:endParaRPr lang="en-US" altLang="en-US"/>
          </a:p>
        </p:txBody>
      </p:sp>
    </p:spTree>
    <p:extLst>
      <p:ext uri="{BB962C8B-B14F-4D97-AF65-F5344CB8AC3E}">
        <p14:creationId xmlns:p14="http://schemas.microsoft.com/office/powerpoint/2010/main" xmlns="" val="173755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A16E9E7-E6A7-45FF-8CB4-6FE29CD8D23A}"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01ADAFCE-587A-49CB-A032-FD1185F053DE}" type="slidenum">
              <a:rPr lang="en-US" altLang="en-US"/>
              <a:pPr>
                <a:defRPr/>
              </a:pPr>
              <a:t>‹#›</a:t>
            </a:fld>
            <a:endParaRPr lang="en-US" altLang="en-US"/>
          </a:p>
        </p:txBody>
      </p:sp>
    </p:spTree>
    <p:extLst>
      <p:ext uri="{BB962C8B-B14F-4D97-AF65-F5344CB8AC3E}">
        <p14:creationId xmlns:p14="http://schemas.microsoft.com/office/powerpoint/2010/main" xmlns="" val="96445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0"/>
            <a:ext cx="9144000" cy="4572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Freeform 4"/>
          <p:cNvSpPr/>
          <p:nvPr/>
        </p:nvSpPr>
        <p:spPr>
          <a:xfrm>
            <a:off x="4763" y="0"/>
            <a:ext cx="9139237" cy="4572000"/>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fld id="{0951DB19-8E02-427E-9BF1-1CD00640C42A}" type="datetime1">
              <a:rPr lang="en-US" altLang="en-US" smtClean="0"/>
              <a:pPr>
                <a:defRPr/>
              </a:pPr>
              <a:t>3/20/2019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9C587E7D-CE0E-4404-A679-DB7A8B6B5434}" type="slidenum">
              <a:rPr lang="en-US" altLang="en-US"/>
              <a:pPr>
                <a:defRPr/>
              </a:pPr>
              <a:t>‹#›</a:t>
            </a:fld>
            <a:endParaRPr lang="en-US" altLang="en-US"/>
          </a:p>
        </p:txBody>
      </p:sp>
    </p:spTree>
    <p:extLst>
      <p:ext uri="{BB962C8B-B14F-4D97-AF65-F5344CB8AC3E}">
        <p14:creationId xmlns:p14="http://schemas.microsoft.com/office/powerpoint/2010/main" xmlns="" val="2670150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71D90D6-9BF0-4963-910D-886F05C802EE}" type="datetime1">
              <a:rPr lang="en-US" altLang="en-US" smtClean="0"/>
              <a:pPr>
                <a:defRPr/>
              </a:pPr>
              <a:t>3/20/2019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CFE8D024-0487-4D3E-97E3-8343C0BE6597}" type="slidenum">
              <a:rPr lang="en-US" altLang="en-US"/>
              <a:pPr>
                <a:defRPr/>
              </a:pPr>
              <a:t>‹#›</a:t>
            </a:fld>
            <a:endParaRPr lang="en-US" altLang="en-US"/>
          </a:p>
        </p:txBody>
      </p:sp>
    </p:spTree>
    <p:extLst>
      <p:ext uri="{BB962C8B-B14F-4D97-AF65-F5344CB8AC3E}">
        <p14:creationId xmlns:p14="http://schemas.microsoft.com/office/powerpoint/2010/main" xmlns="" val="410580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83819211-D898-4BAA-9437-7B1071EAB9B8}" type="datetime1">
              <a:rPr lang="en-US" altLang="en-US" smtClean="0"/>
              <a:pPr>
                <a:defRPr/>
              </a:pPr>
              <a:t>3/20/2019</a:t>
            </a:fld>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82D9EF1A-2FF9-4574-AACB-0D5F39011800}" type="slidenum">
              <a:rPr lang="en-US" altLang="en-US"/>
              <a:pPr>
                <a:defRPr/>
              </a:pPr>
              <a:t>‹#›</a:t>
            </a:fld>
            <a:endParaRPr lang="en-US" altLang="en-US"/>
          </a:p>
        </p:txBody>
      </p:sp>
    </p:spTree>
    <p:extLst>
      <p:ext uri="{BB962C8B-B14F-4D97-AF65-F5344CB8AC3E}">
        <p14:creationId xmlns:p14="http://schemas.microsoft.com/office/powerpoint/2010/main" xmlns="" val="119926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879F253B-DFBA-45D6-A35F-21228D6ADC5E}" type="datetime1">
              <a:rPr lang="en-US" altLang="en-US" smtClean="0"/>
              <a:pPr>
                <a:defRPr/>
              </a:pPr>
              <a:t>3/20/2019</a:t>
            </a:fld>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264DB3BD-988C-406E-93AA-F238EFA579D6}" type="slidenum">
              <a:rPr lang="en-US" altLang="en-US"/>
              <a:pPr>
                <a:defRPr/>
              </a:pPr>
              <a:t>‹#›</a:t>
            </a:fld>
            <a:endParaRPr lang="en-US" altLang="en-US"/>
          </a:p>
        </p:txBody>
      </p:sp>
    </p:spTree>
    <p:extLst>
      <p:ext uri="{BB962C8B-B14F-4D97-AF65-F5344CB8AC3E}">
        <p14:creationId xmlns:p14="http://schemas.microsoft.com/office/powerpoint/2010/main" xmlns="" val="31163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C2B661E5-360E-4FE9-A0D8-89785B85F9D4}"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lvl1pPr>
              <a:defRPr/>
            </a:lvl1pPr>
          </a:lstStyle>
          <a:p>
            <a:pPr>
              <a:defRPr/>
            </a:pPr>
            <a:fld id="{47755CA5-169E-44AD-91F1-95157A1BC6A4}" type="slidenum">
              <a:rPr lang="en-US" altLang="en-US"/>
              <a:pPr>
                <a:defRPr/>
              </a:pPr>
              <a:t>‹#›</a:t>
            </a:fld>
            <a:endParaRPr lang="en-US" altLang="en-US"/>
          </a:p>
        </p:txBody>
      </p:sp>
    </p:spTree>
    <p:extLst>
      <p:ext uri="{BB962C8B-B14F-4D97-AF65-F5344CB8AC3E}">
        <p14:creationId xmlns:p14="http://schemas.microsoft.com/office/powerpoint/2010/main" xmlns="" val="59036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902CAD-8E19-414D-912E-013286577D91}" type="datetime1">
              <a:rPr lang="en-US" altLang="en-US" smtClean="0"/>
              <a:pPr>
                <a:defRPr/>
              </a:pPr>
              <a:t>3/20/2019</a:t>
            </a:fld>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043F344-2029-4733-93CF-DB0D1A6CF434}" type="slidenum">
              <a:rPr lang="en-US" altLang="en-US"/>
              <a:pPr>
                <a:defRPr/>
              </a:pPr>
              <a:t>‹#›</a:t>
            </a:fld>
            <a:endParaRPr lang="en-US" altLang="en-US"/>
          </a:p>
        </p:txBody>
      </p:sp>
    </p:spTree>
    <p:extLst>
      <p:ext uri="{BB962C8B-B14F-4D97-AF65-F5344CB8AC3E}">
        <p14:creationId xmlns:p14="http://schemas.microsoft.com/office/powerpoint/2010/main" xmlns="" val="307619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fld id="{F4A9C6FF-7F51-4739-BFB3-89E3A661CE59}" type="datetime1">
              <a:rPr lang="en-US" altLang="en-US" smtClean="0"/>
              <a:pPr>
                <a:defRPr/>
              </a:pPr>
              <a:t>3/20/2019</a:t>
            </a:fld>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smtClean="0"/>
              <a:t>Usman Shehzaib</a:t>
            </a:r>
            <a:endParaRPr lang="en-US" altLang="en-US"/>
          </a:p>
        </p:txBody>
      </p:sp>
      <p:sp>
        <p:nvSpPr>
          <p:cNvPr id="8" name="Slide Number Placeholder 6"/>
          <p:cNvSpPr>
            <a:spLocks noGrp="1"/>
          </p:cNvSpPr>
          <p:nvPr>
            <p:ph type="sldNum" sz="quarter" idx="12"/>
          </p:nvPr>
        </p:nvSpPr>
        <p:spPr/>
        <p:txBody>
          <a:bodyPr/>
          <a:lstStyle>
            <a:lvl1pPr>
              <a:defRPr/>
            </a:lvl1pPr>
          </a:lstStyle>
          <a:p>
            <a:pPr>
              <a:defRPr/>
            </a:pPr>
            <a:fld id="{394FA0BE-311E-49CB-AC8F-8BDD31E9C93B}" type="slidenum">
              <a:rPr lang="en-US" altLang="en-US"/>
              <a:pPr>
                <a:defRPr/>
              </a:pPr>
              <a:t>‹#›</a:t>
            </a:fld>
            <a:endParaRPr lang="en-US" altLang="en-US"/>
          </a:p>
        </p:txBody>
      </p:sp>
    </p:spTree>
    <p:extLst>
      <p:ext uri="{BB962C8B-B14F-4D97-AF65-F5344CB8AC3E}">
        <p14:creationId xmlns:p14="http://schemas.microsoft.com/office/powerpoint/2010/main" xmlns="" val="312165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eaLnBrk="1" hangingPunct="1">
              <a:defRPr sz="1000">
                <a:solidFill>
                  <a:schemeClr val="tx1">
                    <a:lumMod val="95000"/>
                    <a:lumOff val="5000"/>
                  </a:schemeClr>
                </a:solidFill>
                <a:latin typeface="+mj-lt"/>
              </a:defRPr>
            </a:lvl1pPr>
          </a:lstStyle>
          <a:p>
            <a:pPr>
              <a:defRPr/>
            </a:pPr>
            <a:fld id="{5B5D4875-32F3-4D39-92D6-4BD10D62D03D}" type="datetime1">
              <a:rPr lang="en-US" altLang="en-US" smtClean="0"/>
              <a:pPr>
                <a:defRPr/>
              </a:pPr>
              <a:t>3/20/2019</a:t>
            </a:fld>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eaLnBrk="1" hangingPunct="1">
              <a:defRPr sz="1000" cap="all" baseline="0">
                <a:solidFill>
                  <a:schemeClr val="tx1">
                    <a:lumMod val="95000"/>
                    <a:lumOff val="5000"/>
                  </a:schemeClr>
                </a:solidFill>
                <a:latin typeface="+mj-lt"/>
              </a:defRPr>
            </a:lvl1pPr>
          </a:lstStyle>
          <a:p>
            <a:pPr>
              <a:defRPr/>
            </a:pPr>
            <a:r>
              <a:rPr lang="en-US" altLang="en-US" smtClean="0"/>
              <a:t>Usman Shehzaib</a:t>
            </a:r>
            <a:endParaRPr lang="en-US" altLang="en-US"/>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eaLnBrk="1" hangingPunct="1">
              <a:defRPr sz="1000">
                <a:solidFill>
                  <a:schemeClr val="tx1">
                    <a:lumMod val="95000"/>
                    <a:lumOff val="5000"/>
                  </a:schemeClr>
                </a:solidFill>
                <a:latin typeface="+mj-lt"/>
              </a:defRPr>
            </a:lvl1pPr>
          </a:lstStyle>
          <a:p>
            <a:pPr>
              <a:defRPr/>
            </a:pPr>
            <a:fld id="{575B9D94-7F04-446A-9BF7-D83B00A82A9F}"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32" r:id="rId1"/>
    <p:sldLayoutId id="2147483726" r:id="rId2"/>
    <p:sldLayoutId id="2147483733" r:id="rId3"/>
    <p:sldLayoutId id="2147483727" r:id="rId4"/>
    <p:sldLayoutId id="2147483728" r:id="rId5"/>
    <p:sldLayoutId id="2147483729" r:id="rId6"/>
    <p:sldLayoutId id="2147483734" r:id="rId7"/>
    <p:sldLayoutId id="2147483730" r:id="rId8"/>
    <p:sldLayoutId id="2147483735" r:id="rId9"/>
    <p:sldLayoutId id="2147483731" r:id="rId10"/>
    <p:sldLayoutId id="2147483736" r:id="rId11"/>
  </p:sldLayoutIdLst>
  <p:hf hdr="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685800" y="1600200"/>
            <a:ext cx="7772400" cy="1447800"/>
          </a:xfrm>
        </p:spPr>
        <p:txBody>
          <a:bodyPr>
            <a:normAutofit fontScale="90000"/>
          </a:bodyPr>
          <a:lstStyle/>
          <a:p>
            <a:pPr eaLnBrk="1" fontAlgn="auto" hangingPunct="1">
              <a:spcAft>
                <a:spcPts val="0"/>
              </a:spcAft>
              <a:defRPr/>
            </a:pPr>
            <a:r>
              <a:rPr lang="en-US" altLang="en-US" sz="7200">
                <a:solidFill>
                  <a:schemeClr val="tx1">
                    <a:lumMod val="95000"/>
                    <a:lumOff val="5000"/>
                  </a:schemeClr>
                </a:solidFill>
              </a:rPr>
              <a:t>A Gift of Fire</a:t>
            </a:r>
            <a:br>
              <a:rPr lang="en-US" altLang="en-US" sz="7200">
                <a:solidFill>
                  <a:schemeClr val="tx1">
                    <a:lumMod val="95000"/>
                    <a:lumOff val="5000"/>
                  </a:schemeClr>
                </a:solidFill>
              </a:rPr>
            </a:br>
            <a:r>
              <a:rPr lang="en-US" altLang="en-US" sz="2400">
                <a:solidFill>
                  <a:schemeClr val="tx1">
                    <a:lumMod val="95000"/>
                    <a:lumOff val="5000"/>
                  </a:schemeClr>
                </a:solidFill>
              </a:rPr>
              <a:t>Third edition</a:t>
            </a:r>
            <a:br>
              <a:rPr lang="en-US" altLang="en-US" sz="2400">
                <a:solidFill>
                  <a:schemeClr val="tx1">
                    <a:lumMod val="95000"/>
                    <a:lumOff val="5000"/>
                  </a:schemeClr>
                </a:solidFill>
              </a:rPr>
            </a:br>
            <a:r>
              <a:rPr lang="en-US" altLang="en-US" sz="4800">
                <a:solidFill>
                  <a:schemeClr val="tx1">
                    <a:lumMod val="95000"/>
                    <a:lumOff val="5000"/>
                  </a:schemeClr>
                </a:solidFill>
              </a:rPr>
              <a:t>Sara Baase</a:t>
            </a:r>
            <a:endParaRPr lang="en-US" altLang="en-US" sz="7200">
              <a:solidFill>
                <a:schemeClr val="tx1">
                  <a:lumMod val="95000"/>
                  <a:lumOff val="5000"/>
                </a:schemeClr>
              </a:solidFill>
            </a:endParaRPr>
          </a:p>
        </p:txBody>
      </p:sp>
      <p:sp>
        <p:nvSpPr>
          <p:cNvPr id="5" name="Rectangle 8"/>
          <p:cNvSpPr>
            <a:spLocks noGrp="1" noChangeArrowheads="1"/>
          </p:cNvSpPr>
          <p:nvPr>
            <p:ph type="ftr" sz="quarter" idx="11"/>
          </p:nvPr>
        </p:nvSpPr>
        <p:spPr/>
        <p:txBody>
          <a:bodyPr/>
          <a:lstStyle/>
          <a:p>
            <a:pPr>
              <a:defRPr/>
            </a:pPr>
            <a:r>
              <a:rPr lang="en-US" altLang="en-US" smtClean="0"/>
              <a:t>Usman Shehzaib</a:t>
            </a:r>
            <a:endParaRPr lang="en-US" altLang="en-US" dirty="0"/>
          </a:p>
        </p:txBody>
      </p:sp>
      <p:sp>
        <p:nvSpPr>
          <p:cNvPr id="8197" name="Rectangle 5"/>
          <p:cNvSpPr txBox="1">
            <a:spLocks noChangeArrowheads="1"/>
          </p:cNvSpPr>
          <p:nvPr/>
        </p:nvSpPr>
        <p:spPr bwMode="auto">
          <a:xfrm>
            <a:off x="228600" y="5110163"/>
            <a:ext cx="6019800" cy="1463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nSpc>
                <a:spcPct val="90000"/>
              </a:lnSpc>
              <a:spcBef>
                <a:spcPts val="1200"/>
              </a:spcBef>
              <a:spcAft>
                <a:spcPts val="200"/>
              </a:spcAft>
              <a:buClr>
                <a:schemeClr val="accent1"/>
              </a:buClr>
              <a:buSzPct val="100000"/>
              <a:buFont typeface="Tw Cen MT" panose="020B0602020104020603" pitchFamily="34" charset="0"/>
              <a:buChar char=" "/>
              <a:defRPr sz="2000">
                <a:solidFill>
                  <a:schemeClr val="tx1"/>
                </a:solidFill>
                <a:latin typeface="Tw Cen MT" panose="020B0602020104020603" pitchFamily="34" charset="0"/>
              </a:defRPr>
            </a:lvl1pPr>
            <a:lvl2pPr marL="265113" indent="-136525">
              <a:lnSpc>
                <a:spcPct val="90000"/>
              </a:lnSpc>
              <a:spcBef>
                <a:spcPts val="200"/>
              </a:spcBef>
              <a:spcAft>
                <a:spcPts val="400"/>
              </a:spcAft>
              <a:buClr>
                <a:schemeClr val="accent1"/>
              </a:buClr>
              <a:buFont typeface="Wingdings 3" panose="05040102010807070707" pitchFamily="18" charset="2"/>
              <a:buChar char=""/>
              <a:defRPr sz="1600">
                <a:solidFill>
                  <a:schemeClr val="tx1"/>
                </a:solidFill>
                <a:latin typeface="Tw Cen MT" panose="020B0602020104020603" pitchFamily="34" charset="0"/>
              </a:defRPr>
            </a:lvl2pPr>
            <a:lvl3pPr marL="447675" indent="-136525">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3pPr>
            <a:lvl4pPr marL="593725" indent="-136525">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4pPr>
            <a:lvl5pPr marL="776288" indent="-136525">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5pPr>
            <a:lvl6pPr marL="1233488" indent="-136525"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6pPr>
            <a:lvl7pPr marL="1690688" indent="-136525"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7pPr>
            <a:lvl8pPr marL="2147888" indent="-136525"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8pPr>
            <a:lvl9pPr marL="2605088" indent="-136525" eaLnBrk="0" fontAlgn="base" hangingPunct="0">
              <a:lnSpc>
                <a:spcPct val="90000"/>
              </a:lnSpc>
              <a:spcBef>
                <a:spcPts val="200"/>
              </a:spcBef>
              <a:spcAft>
                <a:spcPts val="400"/>
              </a:spcAft>
              <a:buClr>
                <a:schemeClr val="accent1"/>
              </a:buClr>
              <a:buFont typeface="Wingdings 3" panose="05040102010807070707" pitchFamily="18" charset="2"/>
              <a:buChar char=""/>
              <a:defRPr sz="1200">
                <a:solidFill>
                  <a:schemeClr val="tx1"/>
                </a:solidFill>
                <a:latin typeface="Tw Cen MT" panose="020B0602020104020603" pitchFamily="34" charset="0"/>
              </a:defRPr>
            </a:lvl9pPr>
          </a:lstStyle>
          <a:p>
            <a:pPr eaLnBrk="1" hangingPunct="1">
              <a:lnSpc>
                <a:spcPct val="100000"/>
              </a:lnSpc>
              <a:spcBef>
                <a:spcPct val="0"/>
              </a:spcBef>
              <a:buFont typeface="Tw Cen MT" panose="020B0602020104020603" pitchFamily="34" charset="0"/>
              <a:buNone/>
            </a:pPr>
            <a:r>
              <a:rPr lang="en-US" altLang="en-US" sz="4000" dirty="0">
                <a:solidFill>
                  <a:srgbClr val="0D0D0D"/>
                </a:solidFill>
              </a:rPr>
              <a:t>Chapter 6: </a:t>
            </a:r>
            <a:r>
              <a:rPr lang="en-US" altLang="en-US" sz="3600" dirty="0" smtClean="0">
                <a:solidFill>
                  <a:srgbClr val="0D0D0D"/>
                </a:solidFill>
              </a:rPr>
              <a:t>Work</a:t>
            </a:r>
            <a:endParaRPr lang="en-US" altLang="en-US" sz="3600" dirty="0">
              <a:solidFill>
                <a:srgbClr val="0D0D0D"/>
              </a:solidFill>
            </a:endParaRPr>
          </a:p>
        </p:txBody>
      </p:sp>
      <p:sp>
        <p:nvSpPr>
          <p:cNvPr id="2" name="Date Placeholder 1"/>
          <p:cNvSpPr>
            <a:spLocks noGrp="1"/>
          </p:cNvSpPr>
          <p:nvPr>
            <p:ph type="dt" sz="half" idx="10"/>
          </p:nvPr>
        </p:nvSpPr>
        <p:spPr/>
        <p:txBody>
          <a:bodyPr/>
          <a:lstStyle/>
          <a:p>
            <a:pPr>
              <a:defRPr/>
            </a:pPr>
            <a:fld id="{13F0C6BA-51B4-4F5E-99A7-52C34F27D287}" type="datetime1">
              <a:rPr lang="en-US" altLang="en-US" smtClean="0"/>
              <a:pPr>
                <a:defRPr/>
              </a:pPr>
              <a:t>3/20/2019</a:t>
            </a:fld>
            <a:endParaRPr lang="en-US" altLang="en-US"/>
          </a:p>
        </p:txBody>
      </p:sp>
      <p:sp>
        <p:nvSpPr>
          <p:cNvPr id="3" name="Slide Number Placeholder 2"/>
          <p:cNvSpPr>
            <a:spLocks noGrp="1"/>
          </p:cNvSpPr>
          <p:nvPr>
            <p:ph type="sldNum" sz="quarter" idx="12"/>
          </p:nvPr>
        </p:nvSpPr>
        <p:spPr/>
        <p:txBody>
          <a:bodyPr/>
          <a:lstStyle/>
          <a:p>
            <a:pPr>
              <a:defRPr/>
            </a:pPr>
            <a:fld id="{9077708A-D6FA-4867-A358-B780D4D0414F}" type="slidenum">
              <a:rPr lang="en-US" altLang="en-US" smtClean="0"/>
              <a:pPr>
                <a:defRPr/>
              </a:pPr>
              <a:t>1</a:t>
            </a:fld>
            <a:endParaRPr lang="en-US" altLang="en-US"/>
          </a:p>
        </p:txBody>
      </p:sp>
      <p:sp>
        <p:nvSpPr>
          <p:cNvPr id="8" name="Subtitle 7"/>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Impact on Employment (cont.)</a:t>
            </a:r>
          </a:p>
        </p:txBody>
      </p:sp>
      <p:sp>
        <p:nvSpPr>
          <p:cNvPr id="16387" name="Rectangle 3"/>
          <p:cNvSpPr>
            <a:spLocks noGrp="1" noChangeArrowheads="1"/>
          </p:cNvSpPr>
          <p:nvPr>
            <p:ph idx="1"/>
          </p:nvPr>
        </p:nvSpPr>
        <p:spPr>
          <a:xfrm>
            <a:off x="762000" y="2057400"/>
            <a:ext cx="7772400" cy="4267200"/>
          </a:xfrm>
        </p:spPr>
        <p:txBody>
          <a:bodyPr/>
          <a:lstStyle/>
          <a:p>
            <a:pPr algn="just" eaLnBrk="1" hangingPunct="1">
              <a:buFontTx/>
              <a:buNone/>
            </a:pPr>
            <a:r>
              <a:rPr lang="en-US" altLang="en-US" sz="2400" b="1" dirty="0">
                <a:solidFill>
                  <a:schemeClr val="tx2"/>
                </a:solidFill>
              </a:rPr>
              <a:t>Getting a Job:</a:t>
            </a:r>
          </a:p>
          <a:p>
            <a:pPr algn="just" eaLnBrk="1" hangingPunct="1"/>
            <a:r>
              <a:rPr lang="en-US" altLang="en-US" sz="2400" b="1" dirty="0"/>
              <a:t>Learning about jobs and companies (Employee)</a:t>
            </a:r>
          </a:p>
          <a:p>
            <a:pPr lvl="1" algn="just" eaLnBrk="1" hangingPunct="1"/>
            <a:r>
              <a:rPr lang="en-US" altLang="en-US" sz="2400" dirty="0"/>
              <a:t>Online company histories and annual reports</a:t>
            </a:r>
          </a:p>
          <a:p>
            <a:pPr lvl="1" algn="just" eaLnBrk="1" hangingPunct="1"/>
            <a:r>
              <a:rPr lang="en-US" altLang="en-US" sz="2400" dirty="0"/>
              <a:t>Job search and resume sites</a:t>
            </a:r>
          </a:p>
          <a:p>
            <a:pPr lvl="1" algn="just" eaLnBrk="1" hangingPunct="1"/>
            <a:r>
              <a:rPr lang="en-US" altLang="en-US" sz="2400" dirty="0"/>
              <a:t>Online training</a:t>
            </a:r>
          </a:p>
          <a:p>
            <a:pPr algn="just" eaLnBrk="1" hangingPunct="1"/>
            <a:r>
              <a:rPr lang="en-US" altLang="en-US" sz="2400" b="1" dirty="0"/>
              <a:t>Learning about applicants and employees (Employer)</a:t>
            </a:r>
          </a:p>
          <a:p>
            <a:pPr lvl="1" algn="just" eaLnBrk="1" hangingPunct="1"/>
            <a:r>
              <a:rPr lang="en-US" altLang="en-US" sz="2400" dirty="0"/>
              <a:t>Search online newsgroups and social networks</a:t>
            </a:r>
          </a:p>
          <a:p>
            <a:pPr lvl="1" algn="just" eaLnBrk="1" hangingPunct="1"/>
            <a:r>
              <a:rPr lang="en-US" altLang="en-US" sz="2400" dirty="0"/>
              <a:t>Hire data-collection agencies such as </a:t>
            </a:r>
            <a:r>
              <a:rPr lang="en-US" altLang="en-US" sz="2400" dirty="0" err="1"/>
              <a:t>ChoicePoint</a:t>
            </a:r>
            <a:endParaRPr lang="en-US" altLang="en-US" sz="2400" dirty="0"/>
          </a:p>
          <a:p>
            <a:pPr lvl="1" algn="just" eaLnBrk="1" hangingPunct="1"/>
            <a:r>
              <a:rPr lang="en-US" altLang="en-US" sz="2400" dirty="0"/>
              <a:t>Prospective employees may craft an online </a:t>
            </a:r>
            <a:r>
              <a:rPr lang="en-US" altLang="en-US" sz="2400" dirty="0" smtClean="0"/>
              <a:t>profile</a:t>
            </a:r>
            <a:endParaRPr lang="en-US" altLang="en-US" sz="2400" dirty="0"/>
          </a:p>
        </p:txBody>
      </p:sp>
      <p:sp>
        <p:nvSpPr>
          <p:cNvPr id="2" name="Date Placeholder 1"/>
          <p:cNvSpPr>
            <a:spLocks noGrp="1"/>
          </p:cNvSpPr>
          <p:nvPr>
            <p:ph type="dt" sz="half" idx="10"/>
          </p:nvPr>
        </p:nvSpPr>
        <p:spPr/>
        <p:txBody>
          <a:bodyPr/>
          <a:lstStyle/>
          <a:p>
            <a:pPr>
              <a:defRPr/>
            </a:pPr>
            <a:fld id="{0D71A235-4931-4C0F-8D23-1E738B99BDED}"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a:bodyPr>
          <a:lstStyle/>
          <a:p>
            <a:pPr eaLnBrk="1" fontAlgn="auto" hangingPunct="1">
              <a:spcAft>
                <a:spcPts val="0"/>
              </a:spcAft>
              <a:defRPr/>
            </a:pPr>
            <a:r>
              <a:rPr lang="en-US" altLang="en-US" sz="4000">
                <a:solidFill>
                  <a:schemeClr val="tx1">
                    <a:lumMod val="95000"/>
                    <a:lumOff val="5000"/>
                  </a:schemeClr>
                </a:solidFill>
              </a:rPr>
              <a:t>The Impact on Employment Discussion Questions</a:t>
            </a:r>
          </a:p>
        </p:txBody>
      </p:sp>
      <p:sp>
        <p:nvSpPr>
          <p:cNvPr id="17411" name="Rectangle 3"/>
          <p:cNvSpPr>
            <a:spLocks noGrp="1" noChangeArrowheads="1"/>
          </p:cNvSpPr>
          <p:nvPr>
            <p:ph idx="1"/>
          </p:nvPr>
        </p:nvSpPr>
        <p:spPr/>
        <p:txBody>
          <a:bodyPr/>
          <a:lstStyle/>
          <a:p>
            <a:pPr algn="just" eaLnBrk="1" hangingPunct="1">
              <a:buFont typeface="Wingdings" panose="05000000000000000000" pitchFamily="2" charset="2"/>
              <a:buChar char="Ø"/>
            </a:pPr>
            <a:r>
              <a:rPr lang="en-US" altLang="en-US" sz="2800"/>
              <a:t>What jobs have been eliminated due to technology?</a:t>
            </a:r>
          </a:p>
          <a:p>
            <a:pPr algn="just" eaLnBrk="1" hangingPunct="1">
              <a:buFont typeface="Wingdings" panose="05000000000000000000" pitchFamily="2" charset="2"/>
              <a:buChar char="Ø"/>
            </a:pPr>
            <a:endParaRPr lang="en-US" altLang="en-US" sz="2800"/>
          </a:p>
          <a:p>
            <a:pPr algn="just" eaLnBrk="1" hangingPunct="1">
              <a:buFont typeface="Wingdings" panose="05000000000000000000" pitchFamily="2" charset="2"/>
              <a:buChar char="Ø"/>
            </a:pPr>
            <a:r>
              <a:rPr lang="en-US" altLang="en-US" sz="2800"/>
              <a:t>What jobs that were once considered high-skill jobs are now low-skill due to technology?</a:t>
            </a:r>
          </a:p>
          <a:p>
            <a:pPr algn="just" eaLnBrk="1" hangingPunct="1">
              <a:buFont typeface="Wingdings" panose="05000000000000000000" pitchFamily="2" charset="2"/>
              <a:buChar char="Ø"/>
            </a:pPr>
            <a:endParaRPr lang="en-US" altLang="en-US" sz="2800"/>
          </a:p>
          <a:p>
            <a:pPr algn="just" eaLnBrk="1" hangingPunct="1">
              <a:buFont typeface="Wingdings" panose="05000000000000000000" pitchFamily="2" charset="2"/>
              <a:buChar char="Ø"/>
            </a:pPr>
            <a:r>
              <a:rPr lang="en-US" altLang="en-US" sz="2800"/>
              <a:t> What new jobs have been created because of technology?</a:t>
            </a:r>
          </a:p>
        </p:txBody>
      </p:sp>
      <p:sp>
        <p:nvSpPr>
          <p:cNvPr id="2" name="Date Placeholder 1"/>
          <p:cNvSpPr>
            <a:spLocks noGrp="1"/>
          </p:cNvSpPr>
          <p:nvPr>
            <p:ph type="dt" sz="half" idx="10"/>
          </p:nvPr>
        </p:nvSpPr>
        <p:spPr/>
        <p:txBody>
          <a:bodyPr/>
          <a:lstStyle/>
          <a:p>
            <a:pPr>
              <a:defRPr/>
            </a:pPr>
            <a:fld id="{01816D5A-7823-4F80-8E35-FD3DD7280D71}"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Work Environment</a:t>
            </a:r>
          </a:p>
        </p:txBody>
      </p:sp>
      <p:sp>
        <p:nvSpPr>
          <p:cNvPr id="44035" name="Rectangle 3"/>
          <p:cNvSpPr>
            <a:spLocks noGrp="1" noChangeArrowheads="1"/>
          </p:cNvSpPr>
          <p:nvPr>
            <p:ph idx="1"/>
          </p:nvPr>
        </p:nvSpPr>
        <p:spPr>
          <a:xfrm>
            <a:off x="533400" y="2084388"/>
            <a:ext cx="8153400" cy="4224337"/>
          </a:xfrm>
        </p:spPr>
        <p:txBody>
          <a:bodyPr rtlCol="0">
            <a:normAutofit/>
          </a:bodyPr>
          <a:lstStyle/>
          <a:p>
            <a:pPr marL="91440" indent="-91440" algn="just" eaLnBrk="1" fontAlgn="auto" hangingPunct="1">
              <a:buFontTx/>
              <a:buNone/>
              <a:defRPr/>
            </a:pPr>
            <a:r>
              <a:rPr lang="en-US" altLang="en-US" sz="2800" b="1" dirty="0">
                <a:solidFill>
                  <a:schemeClr val="tx2"/>
                </a:solidFill>
              </a:rPr>
              <a:t>Job Dispersal and Telecommuting:</a:t>
            </a:r>
          </a:p>
          <a:p>
            <a:pPr marL="91440" indent="-91440" algn="just" eaLnBrk="1" fontAlgn="auto" hangingPunct="1">
              <a:defRPr/>
            </a:pPr>
            <a:r>
              <a:rPr lang="en-US" altLang="en-US" sz="2800" b="1" dirty="0"/>
              <a:t>Telecommuting</a:t>
            </a:r>
          </a:p>
          <a:p>
            <a:pPr marL="265176" lvl="1" indent="-137160" algn="just" eaLnBrk="1" fontAlgn="auto" hangingPunct="1">
              <a:defRPr/>
            </a:pPr>
            <a:r>
              <a:rPr lang="en-US" altLang="en-US" sz="2800" dirty="0"/>
              <a:t>Working at home using a computer electronically linked to one's place of employment</a:t>
            </a:r>
          </a:p>
          <a:p>
            <a:pPr marL="265176" lvl="1" indent="-137160" algn="just" eaLnBrk="1" fontAlgn="auto" hangingPunct="1">
              <a:defRPr/>
            </a:pPr>
            <a:endParaRPr lang="en-US" altLang="en-US" sz="1000" dirty="0"/>
          </a:p>
          <a:p>
            <a:pPr marL="265176" lvl="1" indent="-137160" algn="just" eaLnBrk="1" fontAlgn="auto" hangingPunct="1">
              <a:defRPr/>
            </a:pPr>
            <a:r>
              <a:rPr lang="en-US" altLang="en-US" sz="2800" dirty="0"/>
              <a:t>Mobile office using a laptop, working out of your car or at customer locations</a:t>
            </a:r>
          </a:p>
          <a:p>
            <a:pPr marL="265176" lvl="1" indent="-137160" algn="just" eaLnBrk="1" fontAlgn="auto" hangingPunct="1">
              <a:defRPr/>
            </a:pPr>
            <a:endParaRPr lang="en-US" altLang="en-US" sz="1050" dirty="0"/>
          </a:p>
          <a:p>
            <a:pPr marL="265176" lvl="1" indent="-137160" algn="just" eaLnBrk="1" fontAlgn="auto" hangingPunct="1">
              <a:defRPr/>
            </a:pPr>
            <a:r>
              <a:rPr lang="en-US" altLang="en-US" sz="2800" dirty="0"/>
              <a:t>Fulltime and part-time telecommuting</a:t>
            </a:r>
          </a:p>
        </p:txBody>
      </p:sp>
      <p:sp>
        <p:nvSpPr>
          <p:cNvPr id="2" name="Date Placeholder 1"/>
          <p:cNvSpPr>
            <a:spLocks noGrp="1"/>
          </p:cNvSpPr>
          <p:nvPr>
            <p:ph type="dt" sz="half" idx="10"/>
          </p:nvPr>
        </p:nvSpPr>
        <p:spPr/>
        <p:txBody>
          <a:bodyPr/>
          <a:lstStyle/>
          <a:p>
            <a:pPr>
              <a:defRPr/>
            </a:pPr>
            <a:fld id="{5D83D84F-18BD-4491-836A-A0A831EABE8A}"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Work Environment (cont.)</a:t>
            </a:r>
          </a:p>
        </p:txBody>
      </p:sp>
      <p:sp>
        <p:nvSpPr>
          <p:cNvPr id="19459" name="Rectangle 5"/>
          <p:cNvSpPr>
            <a:spLocks noGrp="1" noChangeArrowheads="1"/>
          </p:cNvSpPr>
          <p:nvPr>
            <p:ph idx="1"/>
          </p:nvPr>
        </p:nvSpPr>
        <p:spPr>
          <a:xfrm>
            <a:off x="685800" y="2057400"/>
            <a:ext cx="7772400" cy="4495800"/>
          </a:xfrm>
        </p:spPr>
        <p:txBody>
          <a:bodyPr/>
          <a:lstStyle/>
          <a:p>
            <a:pPr algn="just" eaLnBrk="1" hangingPunct="1">
              <a:lnSpc>
                <a:spcPct val="80000"/>
              </a:lnSpc>
              <a:buFontTx/>
              <a:buNone/>
            </a:pPr>
            <a:r>
              <a:rPr lang="en-US" altLang="en-US" sz="2800" b="1" dirty="0">
                <a:solidFill>
                  <a:schemeClr val="tx2"/>
                </a:solidFill>
              </a:rPr>
              <a:t>Job Dispersal and Telecommuting (cont.):</a:t>
            </a:r>
          </a:p>
          <a:p>
            <a:pPr algn="just" eaLnBrk="1" hangingPunct="1">
              <a:lnSpc>
                <a:spcPct val="80000"/>
              </a:lnSpc>
            </a:pPr>
            <a:r>
              <a:rPr lang="en-US" altLang="en-US" sz="3200" b="1" dirty="0"/>
              <a:t>Benefits</a:t>
            </a:r>
          </a:p>
          <a:p>
            <a:pPr lvl="1" algn="just" eaLnBrk="1" hangingPunct="1">
              <a:lnSpc>
                <a:spcPct val="80000"/>
              </a:lnSpc>
            </a:pPr>
            <a:r>
              <a:rPr lang="en-US" altLang="en-US" sz="2800" dirty="0"/>
              <a:t>Reduces overhead for employers</a:t>
            </a:r>
          </a:p>
          <a:p>
            <a:pPr lvl="1" algn="just" eaLnBrk="1" hangingPunct="1">
              <a:lnSpc>
                <a:spcPct val="80000"/>
              </a:lnSpc>
            </a:pPr>
            <a:r>
              <a:rPr lang="en-US" altLang="en-US" sz="2800" dirty="0"/>
              <a:t>Reduces need for large offices</a:t>
            </a:r>
          </a:p>
          <a:p>
            <a:pPr lvl="1" algn="just" eaLnBrk="1" hangingPunct="1">
              <a:lnSpc>
                <a:spcPct val="80000"/>
              </a:lnSpc>
            </a:pPr>
            <a:r>
              <a:rPr lang="en-US" altLang="en-US" sz="2800" dirty="0"/>
              <a:t>Employees are more productive, satisfied, and loyal</a:t>
            </a:r>
          </a:p>
          <a:p>
            <a:pPr lvl="1" algn="just" eaLnBrk="1" hangingPunct="1">
              <a:lnSpc>
                <a:spcPct val="80000"/>
              </a:lnSpc>
            </a:pPr>
            <a:r>
              <a:rPr lang="en-US" altLang="en-US" sz="2800" dirty="0"/>
              <a:t>Reduces traffic congestion, pollution, gasoline use, and stress</a:t>
            </a:r>
          </a:p>
          <a:p>
            <a:pPr lvl="1" algn="just" eaLnBrk="1" hangingPunct="1">
              <a:lnSpc>
                <a:spcPct val="80000"/>
              </a:lnSpc>
            </a:pPr>
            <a:r>
              <a:rPr lang="en-US" altLang="en-US" sz="2800" dirty="0"/>
              <a:t>Reduces expenses for commuting and money spent on work clothes</a:t>
            </a:r>
          </a:p>
          <a:p>
            <a:pPr lvl="1" algn="just" eaLnBrk="1" hangingPunct="1">
              <a:lnSpc>
                <a:spcPct val="80000"/>
              </a:lnSpc>
            </a:pPr>
            <a:r>
              <a:rPr lang="en-US" altLang="en-US" sz="2800" dirty="0"/>
              <a:t>Allows work to continue after blizzards, hurricanes, etc.</a:t>
            </a:r>
          </a:p>
        </p:txBody>
      </p:sp>
      <p:sp>
        <p:nvSpPr>
          <p:cNvPr id="2" name="Date Placeholder 1"/>
          <p:cNvSpPr>
            <a:spLocks noGrp="1"/>
          </p:cNvSpPr>
          <p:nvPr>
            <p:ph type="dt" sz="half" idx="10"/>
          </p:nvPr>
        </p:nvSpPr>
        <p:spPr/>
        <p:txBody>
          <a:bodyPr/>
          <a:lstStyle/>
          <a:p>
            <a:pPr>
              <a:defRPr/>
            </a:pPr>
            <a:fld id="{9E4D2F92-3262-49B7-B6A9-A56019B28B38}"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Work Environment (cont.)</a:t>
            </a:r>
          </a:p>
        </p:txBody>
      </p:sp>
      <p:sp>
        <p:nvSpPr>
          <p:cNvPr id="20483" name="Rectangle 3"/>
          <p:cNvSpPr>
            <a:spLocks noGrp="1" noChangeArrowheads="1"/>
          </p:cNvSpPr>
          <p:nvPr>
            <p:ph idx="1"/>
          </p:nvPr>
        </p:nvSpPr>
        <p:spPr>
          <a:xfrm>
            <a:off x="609600" y="1905000"/>
            <a:ext cx="8077200" cy="4403725"/>
          </a:xfrm>
        </p:spPr>
        <p:txBody>
          <a:bodyPr/>
          <a:lstStyle/>
          <a:p>
            <a:pPr algn="just" eaLnBrk="1" hangingPunct="1">
              <a:buFontTx/>
              <a:buNone/>
            </a:pPr>
            <a:r>
              <a:rPr lang="en-US" altLang="en-US" sz="2800" b="1" dirty="0">
                <a:solidFill>
                  <a:schemeClr val="tx2"/>
                </a:solidFill>
              </a:rPr>
              <a:t>Job Dispersal and Telecommuting (cont.):</a:t>
            </a:r>
          </a:p>
          <a:p>
            <a:pPr algn="just" eaLnBrk="1" hangingPunct="1"/>
            <a:r>
              <a:rPr lang="en-US" altLang="en-US" sz="2800" b="1" dirty="0"/>
              <a:t>Problems</a:t>
            </a:r>
          </a:p>
          <a:p>
            <a:pPr lvl="1" algn="just" eaLnBrk="1" hangingPunct="1"/>
            <a:r>
              <a:rPr lang="en-US" altLang="en-US" sz="2400" dirty="0"/>
              <a:t>Employers see resentment from those who have to work at the office</a:t>
            </a:r>
          </a:p>
          <a:p>
            <a:pPr lvl="1" algn="just" eaLnBrk="1" hangingPunct="1"/>
            <a:r>
              <a:rPr lang="en-US" altLang="en-US" sz="2400" dirty="0"/>
              <a:t>For some telecommuting employees, corporation loyalty weakens </a:t>
            </a:r>
            <a:r>
              <a:rPr lang="en-US" dirty="0"/>
              <a:t>(Lacking immediate supervision, some people are less productive, while others work too hard and too long)</a:t>
            </a:r>
            <a:endParaRPr lang="en-US" altLang="en-US" sz="4400" dirty="0"/>
          </a:p>
          <a:p>
            <a:pPr lvl="1" algn="just" eaLnBrk="1" hangingPunct="1"/>
            <a:r>
              <a:rPr lang="en-US" altLang="en-US" sz="2400" dirty="0"/>
              <a:t>Odd work hours</a:t>
            </a:r>
          </a:p>
          <a:p>
            <a:pPr lvl="1" algn="just" eaLnBrk="1" hangingPunct="1"/>
            <a:r>
              <a:rPr lang="en-US" altLang="en-US" sz="2400" dirty="0"/>
              <a:t>Cost for office space has shifted to the employee </a:t>
            </a:r>
            <a:r>
              <a:rPr lang="en-US" altLang="en-US" dirty="0"/>
              <a:t>(Arrange space for office in house)</a:t>
            </a:r>
          </a:p>
          <a:p>
            <a:pPr lvl="1" algn="just" eaLnBrk="1" hangingPunct="1"/>
            <a:r>
              <a:rPr lang="en-US" altLang="en-US" sz="2400" dirty="0"/>
              <a:t>Security risks when work and personal activities reside on the same computer</a:t>
            </a:r>
          </a:p>
        </p:txBody>
      </p:sp>
      <p:sp>
        <p:nvSpPr>
          <p:cNvPr id="2" name="Date Placeholder 1"/>
          <p:cNvSpPr>
            <a:spLocks noGrp="1"/>
          </p:cNvSpPr>
          <p:nvPr>
            <p:ph type="dt" sz="half" idx="10"/>
          </p:nvPr>
        </p:nvSpPr>
        <p:spPr/>
        <p:txBody>
          <a:bodyPr/>
          <a:lstStyle/>
          <a:p>
            <a:pPr>
              <a:defRPr/>
            </a:pPr>
            <a:fld id="{BCB8BF22-2267-45EF-8A32-68E366A3D07F}"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Work Environment (cont.)</a:t>
            </a:r>
          </a:p>
        </p:txBody>
      </p:sp>
      <p:sp>
        <p:nvSpPr>
          <p:cNvPr id="21507" name="Rectangle 3"/>
          <p:cNvSpPr>
            <a:spLocks noGrp="1" noChangeArrowheads="1"/>
          </p:cNvSpPr>
          <p:nvPr>
            <p:ph idx="1"/>
          </p:nvPr>
        </p:nvSpPr>
        <p:spPr>
          <a:xfrm>
            <a:off x="609600" y="2084388"/>
            <a:ext cx="8153400" cy="4224337"/>
          </a:xfrm>
        </p:spPr>
        <p:txBody>
          <a:bodyPr/>
          <a:lstStyle/>
          <a:p>
            <a:pPr algn="just" eaLnBrk="1" hangingPunct="1">
              <a:buFontTx/>
              <a:buNone/>
            </a:pPr>
            <a:r>
              <a:rPr lang="en-US" altLang="en-US" sz="2800" b="1" dirty="0">
                <a:solidFill>
                  <a:schemeClr val="tx2"/>
                </a:solidFill>
              </a:rPr>
              <a:t>Changing Structure of Business:</a:t>
            </a:r>
          </a:p>
          <a:p>
            <a:pPr algn="just" eaLnBrk="1" hangingPunct="1">
              <a:buFont typeface="Wingdings" panose="05000000000000000000" pitchFamily="2" charset="2"/>
              <a:buChar char="§"/>
            </a:pPr>
            <a:r>
              <a:rPr lang="en-US" altLang="en-US" sz="2800" dirty="0"/>
              <a:t>Increase in smaller businesses and independent consultants (‘information entrepreneurs’)</a:t>
            </a:r>
          </a:p>
          <a:p>
            <a:pPr algn="just" eaLnBrk="1" hangingPunct="1">
              <a:buFont typeface="Wingdings" panose="05000000000000000000" pitchFamily="2" charset="2"/>
              <a:buChar char="§"/>
            </a:pPr>
            <a:r>
              <a:rPr lang="en-US" altLang="en-US" sz="2800" dirty="0"/>
              <a:t>‘Mom and pop multi-nationals’, small businesses on the Web</a:t>
            </a:r>
          </a:p>
          <a:p>
            <a:pPr algn="just" eaLnBrk="1" hangingPunct="1">
              <a:buFont typeface="Wingdings" panose="05000000000000000000" pitchFamily="2" charset="2"/>
              <a:buChar char="§"/>
            </a:pPr>
            <a:r>
              <a:rPr lang="en-US" altLang="en-US" sz="2800" dirty="0"/>
              <a:t>Growth of large, multi-national </a:t>
            </a:r>
            <a:r>
              <a:rPr lang="en-US" altLang="en-US" sz="2800" dirty="0" smtClean="0"/>
              <a:t>corporations</a:t>
            </a:r>
            <a:endParaRPr lang="en-US" altLang="en-US" sz="2800" dirty="0"/>
          </a:p>
        </p:txBody>
      </p:sp>
      <p:sp>
        <p:nvSpPr>
          <p:cNvPr id="2" name="Date Placeholder 1"/>
          <p:cNvSpPr>
            <a:spLocks noGrp="1"/>
          </p:cNvSpPr>
          <p:nvPr>
            <p:ph type="dt" sz="half" idx="10"/>
          </p:nvPr>
        </p:nvSpPr>
        <p:spPr/>
        <p:txBody>
          <a:bodyPr/>
          <a:lstStyle/>
          <a:p>
            <a:pPr>
              <a:defRPr/>
            </a:pPr>
            <a:fld id="{D3100ED3-87AD-4719-8391-8AAC3DA41953}"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fontAlgn="auto" hangingPunct="1">
              <a:spcAft>
                <a:spcPts val="0"/>
              </a:spcAft>
              <a:defRPr/>
            </a:pPr>
            <a:r>
              <a:rPr lang="en-US" altLang="en-US" sz="4000">
                <a:solidFill>
                  <a:schemeClr val="tx1">
                    <a:lumMod val="95000"/>
                    <a:lumOff val="5000"/>
                  </a:schemeClr>
                </a:solidFill>
              </a:rPr>
              <a:t>The Work Environment</a:t>
            </a:r>
            <a:br>
              <a:rPr lang="en-US" altLang="en-US" sz="4000">
                <a:solidFill>
                  <a:schemeClr val="tx1">
                    <a:lumMod val="95000"/>
                    <a:lumOff val="5000"/>
                  </a:schemeClr>
                </a:solidFill>
              </a:rPr>
            </a:br>
            <a:r>
              <a:rPr lang="en-US" altLang="en-US" sz="4000">
                <a:solidFill>
                  <a:schemeClr val="tx1">
                    <a:lumMod val="95000"/>
                    <a:lumOff val="5000"/>
                  </a:schemeClr>
                </a:solidFill>
              </a:rPr>
              <a:t>Discussion Questions</a:t>
            </a:r>
          </a:p>
        </p:txBody>
      </p:sp>
      <p:sp>
        <p:nvSpPr>
          <p:cNvPr id="22531" name="Rectangle 3"/>
          <p:cNvSpPr>
            <a:spLocks noGrp="1" noChangeArrowheads="1"/>
          </p:cNvSpPr>
          <p:nvPr>
            <p:ph idx="1"/>
          </p:nvPr>
        </p:nvSpPr>
        <p:spPr/>
        <p:txBody>
          <a:bodyPr/>
          <a:lstStyle/>
          <a:p>
            <a:pPr algn="just" eaLnBrk="1" hangingPunct="1">
              <a:buFont typeface="Wingdings" panose="05000000000000000000" pitchFamily="2" charset="2"/>
              <a:buChar char="Ø"/>
            </a:pPr>
            <a:r>
              <a:rPr lang="en-US" altLang="en-US" sz="2800" dirty="0"/>
              <a:t>Would you want to telecommute?  Why or why not?</a:t>
            </a:r>
          </a:p>
          <a:p>
            <a:pPr algn="just" eaLnBrk="1" hangingPunct="1">
              <a:buFont typeface="Wingdings" panose="05000000000000000000" pitchFamily="2" charset="2"/>
              <a:buChar char="Ø"/>
            </a:pPr>
            <a:endParaRPr lang="en-US" altLang="en-US" sz="2800" dirty="0"/>
          </a:p>
          <a:p>
            <a:pPr algn="just" eaLnBrk="1" hangingPunct="1">
              <a:buFont typeface="Wingdings" panose="05000000000000000000" pitchFamily="2" charset="2"/>
              <a:buChar char="Ø"/>
            </a:pPr>
            <a:r>
              <a:rPr lang="en-US" altLang="en-US" sz="2800" dirty="0"/>
              <a:t>How has technology made entrepreneurship easier?  Harder? </a:t>
            </a:r>
          </a:p>
        </p:txBody>
      </p:sp>
      <p:sp>
        <p:nvSpPr>
          <p:cNvPr id="2" name="Date Placeholder 1"/>
          <p:cNvSpPr>
            <a:spLocks noGrp="1"/>
          </p:cNvSpPr>
          <p:nvPr>
            <p:ph type="dt" sz="half" idx="10"/>
          </p:nvPr>
        </p:nvSpPr>
        <p:spPr/>
        <p:txBody>
          <a:bodyPr/>
          <a:lstStyle/>
          <a:p>
            <a:pPr>
              <a:defRPr/>
            </a:pPr>
            <a:fld id="{0E494592-8D4C-46DA-AED9-3E8FFA2BEE7E}"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Crime</a:t>
            </a:r>
          </a:p>
        </p:txBody>
      </p:sp>
      <p:sp>
        <p:nvSpPr>
          <p:cNvPr id="45059" name="Rectangle 3"/>
          <p:cNvSpPr>
            <a:spLocks noGrp="1" noChangeArrowheads="1"/>
          </p:cNvSpPr>
          <p:nvPr>
            <p:ph idx="1"/>
          </p:nvPr>
        </p:nvSpPr>
        <p:spPr>
          <a:xfrm>
            <a:off x="768350" y="1905000"/>
            <a:ext cx="7766050" cy="4403725"/>
          </a:xfrm>
        </p:spPr>
        <p:txBody>
          <a:bodyPr rtlCol="0">
            <a:normAutofit/>
          </a:bodyPr>
          <a:lstStyle/>
          <a:p>
            <a:pPr marL="91440" indent="-91440" eaLnBrk="1" fontAlgn="auto" hangingPunct="1">
              <a:lnSpc>
                <a:spcPct val="80000"/>
              </a:lnSpc>
              <a:buFont typeface="Wingdings" panose="05000000000000000000" pitchFamily="2" charset="2"/>
              <a:buChar char="Ø"/>
              <a:defRPr/>
            </a:pPr>
            <a:r>
              <a:rPr lang="en-US" altLang="en-US" sz="2800" dirty="0"/>
              <a:t>Embezzlement - fraudulent appropriation of property by a person to whom it has been entrusted</a:t>
            </a:r>
          </a:p>
          <a:p>
            <a:pPr marL="91440" indent="-91440" eaLnBrk="1" fontAlgn="auto" hangingPunct="1">
              <a:lnSpc>
                <a:spcPct val="80000"/>
              </a:lnSpc>
              <a:buFont typeface="Wingdings" panose="05000000000000000000" pitchFamily="2" charset="2"/>
              <a:buChar char="Ø"/>
              <a:defRPr/>
            </a:pPr>
            <a:endParaRPr lang="en-US" altLang="en-US" sz="1200" dirty="0"/>
          </a:p>
          <a:p>
            <a:pPr marL="91440" indent="-91440" eaLnBrk="1" fontAlgn="auto" hangingPunct="1">
              <a:lnSpc>
                <a:spcPct val="80000"/>
              </a:lnSpc>
              <a:buFont typeface="Wingdings" panose="05000000000000000000" pitchFamily="2" charset="2"/>
              <a:buChar char="Ø"/>
              <a:defRPr/>
            </a:pPr>
            <a:r>
              <a:rPr lang="en-US" altLang="en-US" sz="2800" dirty="0"/>
              <a:t>Trusted employees have stolen millions of dollars</a:t>
            </a:r>
          </a:p>
          <a:p>
            <a:pPr marL="91440" indent="-91440" eaLnBrk="1" fontAlgn="auto" hangingPunct="1">
              <a:lnSpc>
                <a:spcPct val="80000"/>
              </a:lnSpc>
              <a:buFont typeface="Wingdings" panose="05000000000000000000" pitchFamily="2" charset="2"/>
              <a:buChar char="Ø"/>
              <a:defRPr/>
            </a:pPr>
            <a:endParaRPr lang="en-US" altLang="en-US" sz="1400" dirty="0"/>
          </a:p>
          <a:p>
            <a:pPr marL="91440" indent="-91440" eaLnBrk="1" fontAlgn="auto" hangingPunct="1">
              <a:lnSpc>
                <a:spcPct val="80000"/>
              </a:lnSpc>
              <a:buFont typeface="Wingdings" panose="05000000000000000000" pitchFamily="2" charset="2"/>
              <a:buChar char="Ø"/>
              <a:defRPr/>
            </a:pPr>
            <a:r>
              <a:rPr lang="en-US" altLang="en-US" sz="2800" dirty="0"/>
              <a:t>Angry fired employees damage company systems</a:t>
            </a:r>
          </a:p>
          <a:p>
            <a:pPr marL="91440" indent="-91440" eaLnBrk="1" fontAlgn="auto" hangingPunct="1">
              <a:lnSpc>
                <a:spcPct val="80000"/>
              </a:lnSpc>
              <a:buFont typeface="Wingdings" panose="05000000000000000000" pitchFamily="2" charset="2"/>
              <a:buChar char="Ø"/>
              <a:defRPr/>
            </a:pPr>
            <a:endParaRPr lang="en-US" altLang="en-US" sz="1050" dirty="0"/>
          </a:p>
          <a:p>
            <a:pPr marL="91440" indent="-91440" eaLnBrk="1" fontAlgn="auto" hangingPunct="1">
              <a:lnSpc>
                <a:spcPct val="80000"/>
              </a:lnSpc>
              <a:buFont typeface="Wingdings" panose="05000000000000000000" pitchFamily="2" charset="2"/>
              <a:buChar char="Ø"/>
              <a:defRPr/>
            </a:pPr>
            <a:r>
              <a:rPr lang="en-US" altLang="en-US" sz="2800" dirty="0"/>
              <a:t>Logic bomb - software that destroys critical files (payroll and inventory records) after employee leaves</a:t>
            </a:r>
          </a:p>
        </p:txBody>
      </p:sp>
      <p:sp>
        <p:nvSpPr>
          <p:cNvPr id="2" name="Date Placeholder 1"/>
          <p:cNvSpPr>
            <a:spLocks noGrp="1"/>
          </p:cNvSpPr>
          <p:nvPr>
            <p:ph type="dt" sz="half" idx="10"/>
          </p:nvPr>
        </p:nvSpPr>
        <p:spPr/>
        <p:txBody>
          <a:bodyPr/>
          <a:lstStyle/>
          <a:p>
            <a:pPr>
              <a:defRPr/>
            </a:pPr>
            <a:fld id="{CBF92930-BECA-4BCB-889B-BDC4E92A6023}"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dirty="0"/>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Management crime</a:t>
            </a:r>
          </a:p>
        </p:txBody>
      </p:sp>
      <p:sp>
        <p:nvSpPr>
          <p:cNvPr id="24579" name="Content Placeholder 2"/>
          <p:cNvSpPr>
            <a:spLocks noGrp="1"/>
          </p:cNvSpPr>
          <p:nvPr>
            <p:ph idx="1"/>
          </p:nvPr>
        </p:nvSpPr>
        <p:spPr>
          <a:xfrm>
            <a:off x="609600" y="1905000"/>
            <a:ext cx="8001000" cy="4403725"/>
          </a:xfrm>
        </p:spPr>
        <p:txBody>
          <a:bodyPr/>
          <a:lstStyle/>
          <a:p>
            <a:pPr lvl="1" algn="just" eaLnBrk="1" hangingPunct="1">
              <a:lnSpc>
                <a:spcPct val="150000"/>
              </a:lnSpc>
            </a:pPr>
            <a:r>
              <a:rPr lang="en-US" altLang="en-US" sz="3200" dirty="0"/>
              <a:t>Management fraud:</a:t>
            </a:r>
          </a:p>
          <a:p>
            <a:pPr lvl="2" algn="just" eaLnBrk="1" hangingPunct="1">
              <a:lnSpc>
                <a:spcPct val="150000"/>
              </a:lnSpc>
            </a:pPr>
            <a:r>
              <a:rPr lang="en-US" altLang="en-US" sz="2400" dirty="0"/>
              <a:t>Converting company assets for personal benefit</a:t>
            </a:r>
          </a:p>
          <a:p>
            <a:pPr lvl="2" algn="just" eaLnBrk="1" hangingPunct="1">
              <a:lnSpc>
                <a:spcPct val="150000"/>
              </a:lnSpc>
            </a:pPr>
            <a:r>
              <a:rPr lang="en-US" altLang="en-US" sz="2400" dirty="0"/>
              <a:t>Fraudulently receiving bonuses</a:t>
            </a:r>
          </a:p>
          <a:p>
            <a:pPr lvl="2" algn="just" eaLnBrk="1" hangingPunct="1">
              <a:lnSpc>
                <a:spcPct val="150000"/>
              </a:lnSpc>
            </a:pPr>
            <a:r>
              <a:rPr lang="en-US" altLang="en-US" sz="2400" dirty="0"/>
              <a:t>Fraudulently increasing personal holdings of company stock</a:t>
            </a:r>
          </a:p>
          <a:p>
            <a:pPr lvl="2" algn="just" eaLnBrk="1" hangingPunct="1">
              <a:lnSpc>
                <a:spcPct val="150000"/>
              </a:lnSpc>
            </a:pPr>
            <a:r>
              <a:rPr lang="en-US" altLang="en-US" sz="2400" dirty="0"/>
              <a:t>Manipulating of accounts</a:t>
            </a:r>
          </a:p>
          <a:p>
            <a:pPr algn="just" eaLnBrk="1" hangingPunct="1">
              <a:lnSpc>
                <a:spcPct val="150000"/>
              </a:lnSpc>
            </a:pPr>
            <a:endParaRPr lang="en-US" altLang="en-US" sz="4000" dirty="0"/>
          </a:p>
        </p:txBody>
      </p:sp>
      <p:sp>
        <p:nvSpPr>
          <p:cNvPr id="3" name="Date Placeholder 2"/>
          <p:cNvSpPr>
            <a:spLocks noGrp="1"/>
          </p:cNvSpPr>
          <p:nvPr>
            <p:ph type="dt" sz="half" idx="10"/>
          </p:nvPr>
        </p:nvSpPr>
        <p:spPr/>
        <p:txBody>
          <a:bodyPr/>
          <a:lstStyle/>
          <a:p>
            <a:pPr>
              <a:defRPr/>
            </a:pPr>
            <a:fld id="{7B2EFD33-5F1D-466C-B6F8-C8E117EFF490}" type="datetime1">
              <a:rPr lang="en-US" altLang="en-US" smtClean="0"/>
              <a:pPr>
                <a:defRPr/>
              </a:pPr>
              <a:t>3/20/2019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Usman Shehzaib</a:t>
            </a:r>
            <a:endParaRPr lang="en-US" altLang="en-US" dirty="0"/>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Corporate or Organizational crime</a:t>
            </a:r>
          </a:p>
        </p:txBody>
      </p:sp>
      <p:sp>
        <p:nvSpPr>
          <p:cNvPr id="27651" name="Content Placeholder 2"/>
          <p:cNvSpPr>
            <a:spLocks noGrp="1"/>
          </p:cNvSpPr>
          <p:nvPr>
            <p:ph idx="1"/>
          </p:nvPr>
        </p:nvSpPr>
        <p:spPr>
          <a:xfrm>
            <a:off x="609600" y="1905000"/>
            <a:ext cx="8229600" cy="4164012"/>
          </a:xfrm>
        </p:spPr>
        <p:txBody>
          <a:bodyPr/>
          <a:lstStyle/>
          <a:p>
            <a:pPr lvl="1" algn="just" eaLnBrk="1" hangingPunct="1">
              <a:lnSpc>
                <a:spcPct val="150000"/>
              </a:lnSpc>
            </a:pPr>
            <a:r>
              <a:rPr lang="en-US" altLang="en-US" sz="2400" b="1" dirty="0"/>
              <a:t>Price fixing:</a:t>
            </a:r>
            <a:r>
              <a:rPr lang="en-US" altLang="en-US" sz="2400" dirty="0"/>
              <a:t> Conspiracy to set and control prices</a:t>
            </a:r>
          </a:p>
          <a:p>
            <a:pPr lvl="1" algn="just" eaLnBrk="1" hangingPunct="1">
              <a:lnSpc>
                <a:spcPct val="150000"/>
              </a:lnSpc>
            </a:pPr>
            <a:r>
              <a:rPr lang="en-US" altLang="en-US" sz="2400" b="1" dirty="0"/>
              <a:t>Deceptive pricing:  </a:t>
            </a:r>
            <a:r>
              <a:rPr lang="en-US" altLang="en-US" sz="2400" dirty="0"/>
              <a:t>Occurs when corporations use incomplete or misleading information to fulfill contracts (defense contractors)</a:t>
            </a:r>
          </a:p>
          <a:p>
            <a:pPr lvl="1" algn="just" eaLnBrk="1" hangingPunct="1">
              <a:lnSpc>
                <a:spcPct val="150000"/>
              </a:lnSpc>
            </a:pPr>
            <a:r>
              <a:rPr lang="en-US" altLang="en-US" sz="2400" b="1" dirty="0"/>
              <a:t>False claims and advertising:  </a:t>
            </a:r>
            <a:r>
              <a:rPr lang="en-US" altLang="en-US" sz="2400" dirty="0"/>
              <a:t>Involves unjustified claims about a product (telemarketing)</a:t>
            </a:r>
          </a:p>
          <a:p>
            <a:pPr lvl="1" algn="just" eaLnBrk="1" hangingPunct="1">
              <a:lnSpc>
                <a:spcPct val="150000"/>
              </a:lnSpc>
            </a:pPr>
            <a:r>
              <a:rPr lang="en-US" altLang="en-US" sz="2400" b="1" dirty="0"/>
              <a:t>Worker Safety/Environmental crimes:  </a:t>
            </a:r>
            <a:r>
              <a:rPr lang="en-US" altLang="en-US" sz="2400" dirty="0"/>
              <a:t>includes unsafe working conditions and pollution</a:t>
            </a:r>
          </a:p>
          <a:p>
            <a:pPr>
              <a:lnSpc>
                <a:spcPct val="150000"/>
              </a:lnSpc>
            </a:pPr>
            <a:endParaRPr lang="en-US" altLang="en-US" sz="2400" dirty="0"/>
          </a:p>
        </p:txBody>
      </p:sp>
      <p:sp>
        <p:nvSpPr>
          <p:cNvPr id="3" name="Date Placeholder 2"/>
          <p:cNvSpPr>
            <a:spLocks noGrp="1"/>
          </p:cNvSpPr>
          <p:nvPr>
            <p:ph type="dt" sz="half" idx="10"/>
          </p:nvPr>
        </p:nvSpPr>
        <p:spPr/>
        <p:txBody>
          <a:bodyPr/>
          <a:lstStyle/>
          <a:p>
            <a:pPr>
              <a:defRPr/>
            </a:pPr>
            <a:fld id="{BC4691C2-3209-4FEF-9E31-BE45284279CC}" type="datetime1">
              <a:rPr lang="en-US" altLang="en-US" smtClean="0"/>
              <a:pPr>
                <a:defRPr/>
              </a:pPr>
              <a:t>3/20/2019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Usman Shehzaib</a:t>
            </a:r>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What We Will Cover</a:t>
            </a:r>
          </a:p>
        </p:txBody>
      </p:sp>
      <p:sp>
        <p:nvSpPr>
          <p:cNvPr id="9219" name="Rectangle 3"/>
          <p:cNvSpPr>
            <a:spLocks noGrp="1" noChangeArrowheads="1"/>
          </p:cNvSpPr>
          <p:nvPr>
            <p:ph idx="1"/>
          </p:nvPr>
        </p:nvSpPr>
        <p:spPr/>
        <p:txBody>
          <a:bodyPr/>
          <a:lstStyle/>
          <a:p>
            <a:pPr eaLnBrk="1" hangingPunct="1">
              <a:lnSpc>
                <a:spcPct val="150000"/>
              </a:lnSpc>
              <a:buFont typeface="Wingdings" panose="05000000000000000000" pitchFamily="2" charset="2"/>
              <a:buChar char="Ø"/>
            </a:pPr>
            <a:r>
              <a:rPr lang="en-US" altLang="en-US" dirty="0"/>
              <a:t>Changes Fears and Questions</a:t>
            </a:r>
          </a:p>
          <a:p>
            <a:pPr eaLnBrk="1" hangingPunct="1">
              <a:lnSpc>
                <a:spcPct val="150000"/>
              </a:lnSpc>
              <a:buFont typeface="Wingdings" panose="05000000000000000000" pitchFamily="2" charset="2"/>
              <a:buChar char="Ø"/>
            </a:pPr>
            <a:r>
              <a:rPr lang="en-US" altLang="en-US" dirty="0"/>
              <a:t>The Impact on Employment</a:t>
            </a:r>
          </a:p>
          <a:p>
            <a:pPr eaLnBrk="1" hangingPunct="1">
              <a:lnSpc>
                <a:spcPct val="150000"/>
              </a:lnSpc>
              <a:buFont typeface="Wingdings" panose="05000000000000000000" pitchFamily="2" charset="2"/>
              <a:buChar char="Ø"/>
            </a:pPr>
            <a:r>
              <a:rPr lang="en-US" altLang="en-US" dirty="0"/>
              <a:t>The Work Environment</a:t>
            </a:r>
          </a:p>
          <a:p>
            <a:pPr eaLnBrk="1" hangingPunct="1">
              <a:lnSpc>
                <a:spcPct val="150000"/>
              </a:lnSpc>
              <a:buFont typeface="Wingdings" panose="05000000000000000000" pitchFamily="2" charset="2"/>
              <a:buChar char="Ø"/>
            </a:pPr>
            <a:r>
              <a:rPr lang="en-US" altLang="en-US" dirty="0"/>
              <a:t>Employee Crime</a:t>
            </a:r>
          </a:p>
          <a:p>
            <a:pPr eaLnBrk="1" hangingPunct="1">
              <a:lnSpc>
                <a:spcPct val="150000"/>
              </a:lnSpc>
              <a:buFont typeface="Wingdings" panose="05000000000000000000" pitchFamily="2" charset="2"/>
              <a:buChar char="Ø"/>
            </a:pPr>
            <a:r>
              <a:rPr lang="en-US" altLang="en-US" dirty="0"/>
              <a:t>Employee Monitoring</a:t>
            </a:r>
          </a:p>
        </p:txBody>
      </p:sp>
      <p:sp>
        <p:nvSpPr>
          <p:cNvPr id="2" name="Date Placeholder 1"/>
          <p:cNvSpPr>
            <a:spLocks noGrp="1"/>
          </p:cNvSpPr>
          <p:nvPr>
            <p:ph type="dt" sz="half" idx="10"/>
          </p:nvPr>
        </p:nvSpPr>
        <p:spPr/>
        <p:txBody>
          <a:bodyPr/>
          <a:lstStyle/>
          <a:p>
            <a:pPr>
              <a:defRPr/>
            </a:pPr>
            <a:fld id="{F2045C4E-1CF7-471D-B61B-8D0CB72A0A90}"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Employee Monitoring and communication</a:t>
            </a:r>
          </a:p>
        </p:txBody>
      </p:sp>
      <p:sp>
        <p:nvSpPr>
          <p:cNvPr id="3" name="Content Placeholder 2"/>
          <p:cNvSpPr>
            <a:spLocks noGrp="1"/>
          </p:cNvSpPr>
          <p:nvPr>
            <p:ph idx="1"/>
          </p:nvPr>
        </p:nvSpPr>
        <p:spPr>
          <a:xfrm>
            <a:off x="609600" y="1828800"/>
            <a:ext cx="8001000" cy="4479925"/>
          </a:xfrm>
        </p:spPr>
        <p:txBody>
          <a:bodyPr/>
          <a:lstStyle/>
          <a:p>
            <a:r>
              <a:rPr lang="en-US" b="1" dirty="0"/>
              <a:t>Learning about Job Applicant</a:t>
            </a:r>
            <a:r>
              <a:rPr lang="en-US" dirty="0"/>
              <a:t>:</a:t>
            </a:r>
          </a:p>
          <a:p>
            <a:pPr algn="just">
              <a:buFont typeface="Wingdings" panose="05000000000000000000" pitchFamily="2" charset="2"/>
              <a:buChar char="Ø"/>
            </a:pPr>
            <a:r>
              <a:rPr lang="en-US" sz="2400" dirty="0"/>
              <a:t>Employers have long done various forms of screening, including criminal background checks on prospective employees</a:t>
            </a:r>
          </a:p>
          <a:p>
            <a:pPr algn="just">
              <a:buFont typeface="Wingdings" panose="05000000000000000000" pitchFamily="2" charset="2"/>
              <a:buChar char="Ø"/>
            </a:pPr>
            <a:r>
              <a:rPr lang="en-US" sz="2400" dirty="0"/>
              <a:t>The Web and social media provide a vast new collection of information on job applicants.</a:t>
            </a:r>
          </a:p>
          <a:p>
            <a:pPr algn="just">
              <a:buFont typeface="Wingdings" panose="05000000000000000000" pitchFamily="2" charset="2"/>
              <a:buChar char="Ø"/>
            </a:pPr>
            <a:r>
              <a:rPr lang="en-US" sz="2400" dirty="0"/>
              <a:t>Some employers read applicants’ blogs to learn how well they write.</a:t>
            </a:r>
          </a:p>
          <a:p>
            <a:pPr marL="0" indent="0" algn="just">
              <a:buNone/>
            </a:pPr>
            <a:r>
              <a:rPr lang="en-US" sz="2400" dirty="0">
                <a:solidFill>
                  <a:schemeClr val="accent2">
                    <a:lumMod val="50000"/>
                  </a:schemeClr>
                </a:solidFill>
              </a:rPr>
              <a:t>Many privacy advocates object to social media searches on job applicants. Some argue that employers should restrict the information they collect about applicants to what is directly related to job qualifications</a:t>
            </a:r>
          </a:p>
          <a:p>
            <a:endParaRPr lang="en-US" dirty="0"/>
          </a:p>
        </p:txBody>
      </p:sp>
      <p:sp>
        <p:nvSpPr>
          <p:cNvPr id="4" name="Date Placeholder 3"/>
          <p:cNvSpPr>
            <a:spLocks noGrp="1"/>
          </p:cNvSpPr>
          <p:nvPr>
            <p:ph type="dt" sz="half" idx="10"/>
          </p:nvPr>
        </p:nvSpPr>
        <p:spPr/>
        <p:txBody>
          <a:bodyPr/>
          <a:lstStyle/>
          <a:p>
            <a:pPr>
              <a:defRPr/>
            </a:pPr>
            <a:fld id="{FFFE52E2-9884-4B8F-B975-5A184565895C}"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20</a:t>
            </a:fld>
            <a:endParaRPr lang="en-US" altLang="en-US"/>
          </a:p>
        </p:txBody>
      </p:sp>
    </p:spTree>
    <p:extLst>
      <p:ext uri="{BB962C8B-B14F-4D97-AF65-F5344CB8AC3E}">
        <p14:creationId xmlns:p14="http://schemas.microsoft.com/office/powerpoint/2010/main" xmlns="" val="126111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7924800" cy="4479925"/>
          </a:xfrm>
        </p:spPr>
        <p:txBody>
          <a:bodyPr/>
          <a:lstStyle/>
          <a:p>
            <a:pPr algn="just"/>
            <a:r>
              <a:rPr lang="en-US" b="1" dirty="0"/>
              <a:t>Risks and Rules for Work and Personal Communications:</a:t>
            </a:r>
          </a:p>
          <a:p>
            <a:pPr algn="just">
              <a:buFont typeface="Wingdings" panose="05000000000000000000" pitchFamily="2" charset="2"/>
              <a:buChar char="Ø"/>
            </a:pPr>
            <a:r>
              <a:rPr lang="en-US" dirty="0"/>
              <a:t>Employers have always monitored the work of their employees.</a:t>
            </a:r>
          </a:p>
          <a:p>
            <a:pPr algn="just">
              <a:buFont typeface="Wingdings" panose="05000000000000000000" pitchFamily="2" charset="2"/>
              <a:buChar char="Ø"/>
            </a:pPr>
            <a:r>
              <a:rPr lang="en-US" dirty="0"/>
              <a:t>Supervisors listened in on the work of telephone operators and customer service representatives.</a:t>
            </a:r>
          </a:p>
          <a:p>
            <a:pPr algn="just">
              <a:buFont typeface="Wingdings" panose="05000000000000000000" pitchFamily="2" charset="2"/>
              <a:buChar char="Ø"/>
            </a:pPr>
            <a:r>
              <a:rPr lang="en-US" dirty="0"/>
              <a:t>Employers use now are the modern version of the time clock and telephone extension.</a:t>
            </a:r>
            <a:endParaRPr lang="en-US" b="1" dirty="0"/>
          </a:p>
          <a:p>
            <a:pPr algn="just">
              <a:buFont typeface="Wingdings" panose="05000000000000000000" pitchFamily="2" charset="2"/>
              <a:buChar char="Ø"/>
            </a:pPr>
            <a:r>
              <a:rPr lang="en-US" dirty="0"/>
              <a:t>Newspaper editors, senior lawyers, and customer service supervisors can remotely observe the computer screens of the workers they supervise.</a:t>
            </a:r>
          </a:p>
          <a:p>
            <a:pPr algn="just">
              <a:buFont typeface="Wingdings" panose="05000000000000000000" pitchFamily="2" charset="2"/>
              <a:buChar char="Ø"/>
            </a:pPr>
            <a:r>
              <a:rPr lang="en-US" dirty="0"/>
              <a:t>Employers prohibit employees from using their work email, computers, and other devices for personal use.</a:t>
            </a:r>
          </a:p>
        </p:txBody>
      </p:sp>
      <p:sp>
        <p:nvSpPr>
          <p:cNvPr id="4" name="Date Placeholder 3"/>
          <p:cNvSpPr>
            <a:spLocks noGrp="1"/>
          </p:cNvSpPr>
          <p:nvPr>
            <p:ph type="dt" sz="half" idx="10"/>
          </p:nvPr>
        </p:nvSpPr>
        <p:spPr/>
        <p:txBody>
          <a:bodyPr/>
          <a:lstStyle/>
          <a:p>
            <a:pPr>
              <a:defRPr/>
            </a:pPr>
            <a:fld id="{18DEC68B-10F3-4265-B8B0-15F225A4DA1B}"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21</a:t>
            </a:fld>
            <a:endParaRPr lang="en-US" altLang="en-US"/>
          </a:p>
        </p:txBody>
      </p:sp>
      <p:sp>
        <p:nvSpPr>
          <p:cNvPr id="7" name="Title 1"/>
          <p:cNvSpPr>
            <a:spLocks noGrp="1"/>
          </p:cNvSpPr>
          <p:nvPr>
            <p:ph type="title"/>
          </p:nvPr>
        </p:nvSpPr>
        <p:spPr>
          <a:xfrm>
            <a:off x="768350" y="585788"/>
            <a:ext cx="7289800" cy="1498600"/>
          </a:xfrm>
        </p:spPr>
        <p:txBody>
          <a:bodyPr>
            <a:normAutofit/>
          </a:bodyPr>
          <a:lstStyle/>
          <a:p>
            <a:r>
              <a:rPr lang="en-US" sz="3600" dirty="0"/>
              <a:t>Employee Monitoring and communication</a:t>
            </a:r>
          </a:p>
        </p:txBody>
      </p:sp>
    </p:spTree>
    <p:extLst>
      <p:ext uri="{BB962C8B-B14F-4D97-AF65-F5344CB8AC3E}">
        <p14:creationId xmlns:p14="http://schemas.microsoft.com/office/powerpoint/2010/main" xmlns="" val="224276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Risks and Rules for Work and Personal Communications:</a:t>
            </a:r>
          </a:p>
          <a:p>
            <a:endParaRPr lang="en-US" dirty="0"/>
          </a:p>
          <a:p>
            <a:r>
              <a:rPr lang="en-US" dirty="0"/>
              <a:t>What about employees using personal email accounts, social media, laptops, smartphones, and other devices for work?</a:t>
            </a:r>
          </a:p>
        </p:txBody>
      </p:sp>
      <p:sp>
        <p:nvSpPr>
          <p:cNvPr id="4" name="Date Placeholder 3"/>
          <p:cNvSpPr>
            <a:spLocks noGrp="1"/>
          </p:cNvSpPr>
          <p:nvPr>
            <p:ph type="dt" sz="half" idx="10"/>
          </p:nvPr>
        </p:nvSpPr>
        <p:spPr/>
        <p:txBody>
          <a:bodyPr/>
          <a:lstStyle/>
          <a:p>
            <a:pPr>
              <a:defRPr/>
            </a:pPr>
            <a:fld id="{5852A77C-2DED-4600-BA8C-EB3EEF2C6671}"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22</a:t>
            </a:fld>
            <a:endParaRPr lang="en-US" altLang="en-US"/>
          </a:p>
        </p:txBody>
      </p:sp>
      <p:sp>
        <p:nvSpPr>
          <p:cNvPr id="7" name="Title 1"/>
          <p:cNvSpPr>
            <a:spLocks noGrp="1"/>
          </p:cNvSpPr>
          <p:nvPr>
            <p:ph type="title"/>
          </p:nvPr>
        </p:nvSpPr>
        <p:spPr>
          <a:xfrm>
            <a:off x="768350" y="585788"/>
            <a:ext cx="7289800" cy="1498600"/>
          </a:xfrm>
        </p:spPr>
        <p:txBody>
          <a:bodyPr>
            <a:normAutofit/>
          </a:bodyPr>
          <a:lstStyle/>
          <a:p>
            <a:r>
              <a:rPr lang="en-US" sz="3600" dirty="0"/>
              <a:t>Employee Monitoring and communication</a:t>
            </a:r>
          </a:p>
        </p:txBody>
      </p:sp>
    </p:spTree>
    <p:extLst>
      <p:ext uri="{BB962C8B-B14F-4D97-AF65-F5344CB8AC3E}">
        <p14:creationId xmlns:p14="http://schemas.microsoft.com/office/powerpoint/2010/main" xmlns="" val="912355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Monitoring</a:t>
            </a:r>
          </a:p>
        </p:txBody>
      </p:sp>
      <p:sp>
        <p:nvSpPr>
          <p:cNvPr id="46085" name="Rectangle 5"/>
          <p:cNvSpPr>
            <a:spLocks noGrp="1" noChangeArrowheads="1"/>
          </p:cNvSpPr>
          <p:nvPr>
            <p:ph idx="1"/>
          </p:nvPr>
        </p:nvSpPr>
        <p:spPr>
          <a:xfrm>
            <a:off x="768350" y="2084388"/>
            <a:ext cx="7766050" cy="4224337"/>
          </a:xfrm>
        </p:spPr>
        <p:txBody>
          <a:bodyPr rtlCol="0">
            <a:normAutofit/>
          </a:bodyPr>
          <a:lstStyle/>
          <a:p>
            <a:pPr marL="91440" indent="-91440" algn="just" eaLnBrk="1" fontAlgn="auto" hangingPunct="1">
              <a:buFontTx/>
              <a:buNone/>
              <a:defRPr/>
            </a:pPr>
            <a:r>
              <a:rPr lang="en-US" altLang="en-US" sz="2800" b="1" dirty="0"/>
              <a:t>Background:</a:t>
            </a:r>
          </a:p>
          <a:p>
            <a:pPr marL="91440" indent="-91440" algn="just" eaLnBrk="1" fontAlgn="auto" hangingPunct="1">
              <a:defRPr/>
            </a:pPr>
            <a:r>
              <a:rPr lang="en-US" altLang="en-US" sz="2800" dirty="0"/>
              <a:t>Monitoring is not new</a:t>
            </a:r>
          </a:p>
          <a:p>
            <a:pPr marL="265176" lvl="1" indent="-137160" algn="just" eaLnBrk="1" fontAlgn="auto" hangingPunct="1">
              <a:lnSpc>
                <a:spcPct val="150000"/>
              </a:lnSpc>
              <a:defRPr/>
            </a:pPr>
            <a:r>
              <a:rPr lang="en-US" altLang="en-US" sz="2800" dirty="0"/>
              <a:t>Early monitoring was mostly ‘blue-collar’ (factory) and ‘pink-collar’ (telephone and clerical) jobs</a:t>
            </a:r>
          </a:p>
          <a:p>
            <a:pPr marL="265176" lvl="1" indent="-137160" algn="just" eaLnBrk="1" fontAlgn="auto" hangingPunct="1">
              <a:lnSpc>
                <a:spcPct val="150000"/>
              </a:lnSpc>
              <a:defRPr/>
            </a:pPr>
            <a:r>
              <a:rPr lang="en-US" altLang="en-US" sz="2800" dirty="0"/>
              <a:t>Time-clocks and logs</a:t>
            </a:r>
          </a:p>
          <a:p>
            <a:pPr marL="265176" lvl="1" indent="-137160" algn="just" eaLnBrk="1" fontAlgn="auto" hangingPunct="1">
              <a:lnSpc>
                <a:spcPct val="150000"/>
              </a:lnSpc>
              <a:defRPr/>
            </a:pPr>
            <a:r>
              <a:rPr lang="en-US" altLang="en-US" sz="2800" dirty="0"/>
              <a:t>Output counts at the end of the </a:t>
            </a:r>
            <a:r>
              <a:rPr lang="en-US" altLang="en-US" sz="2800" dirty="0" smtClean="0"/>
              <a:t>day</a:t>
            </a:r>
            <a:endParaRPr lang="en-US" altLang="en-US" sz="2800" dirty="0"/>
          </a:p>
        </p:txBody>
      </p:sp>
      <p:sp>
        <p:nvSpPr>
          <p:cNvPr id="2" name="Date Placeholder 1"/>
          <p:cNvSpPr>
            <a:spLocks noGrp="1"/>
          </p:cNvSpPr>
          <p:nvPr>
            <p:ph type="dt" sz="half" idx="10"/>
          </p:nvPr>
        </p:nvSpPr>
        <p:spPr/>
        <p:txBody>
          <a:bodyPr/>
          <a:lstStyle/>
          <a:p>
            <a:pPr>
              <a:defRPr/>
            </a:pPr>
            <a:fld id="{FD21C146-21A6-4C71-BC44-719B8F14CBA6}"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Monitoring (cont.)</a:t>
            </a:r>
          </a:p>
        </p:txBody>
      </p:sp>
      <p:sp>
        <p:nvSpPr>
          <p:cNvPr id="55301" name="Rectangle 5"/>
          <p:cNvSpPr>
            <a:spLocks noGrp="1" noChangeArrowheads="1"/>
          </p:cNvSpPr>
          <p:nvPr>
            <p:ph idx="1"/>
          </p:nvPr>
        </p:nvSpPr>
        <p:spPr>
          <a:xfrm>
            <a:off x="768350" y="2084388"/>
            <a:ext cx="7766050" cy="4224337"/>
          </a:xfrm>
        </p:spPr>
        <p:txBody>
          <a:bodyPr rtlCol="0">
            <a:normAutofit lnSpcReduction="10000"/>
          </a:bodyPr>
          <a:lstStyle/>
          <a:p>
            <a:pPr marL="91440" indent="-91440" eaLnBrk="1" fontAlgn="auto" hangingPunct="1">
              <a:lnSpc>
                <a:spcPct val="80000"/>
              </a:lnSpc>
              <a:buFontTx/>
              <a:buNone/>
              <a:defRPr/>
            </a:pPr>
            <a:r>
              <a:rPr lang="en-US" altLang="en-US" sz="2400" b="1" dirty="0"/>
              <a:t>Data Entry, Phone Work, and Retail:</a:t>
            </a:r>
          </a:p>
          <a:p>
            <a:pPr marL="91440" indent="-91440" eaLnBrk="1" fontAlgn="auto" hangingPunct="1">
              <a:lnSpc>
                <a:spcPct val="80000"/>
              </a:lnSpc>
              <a:defRPr/>
            </a:pPr>
            <a:r>
              <a:rPr lang="en-US" altLang="en-US" sz="2400" b="1" dirty="0"/>
              <a:t>Data entry</a:t>
            </a:r>
          </a:p>
          <a:p>
            <a:pPr marL="265176" lvl="1" indent="-137160" eaLnBrk="1" fontAlgn="auto" hangingPunct="1">
              <a:lnSpc>
                <a:spcPct val="80000"/>
              </a:lnSpc>
              <a:defRPr/>
            </a:pPr>
            <a:r>
              <a:rPr lang="en-US" altLang="en-US" sz="2400" dirty="0"/>
              <a:t>Key stroke quotas</a:t>
            </a:r>
          </a:p>
          <a:p>
            <a:pPr marL="265176" lvl="1" indent="-137160" eaLnBrk="1" fontAlgn="auto" hangingPunct="1">
              <a:lnSpc>
                <a:spcPct val="80000"/>
              </a:lnSpc>
              <a:defRPr/>
            </a:pPr>
            <a:r>
              <a:rPr lang="en-US" altLang="en-US" sz="2400" dirty="0"/>
              <a:t>Encourage competition</a:t>
            </a:r>
          </a:p>
          <a:p>
            <a:pPr marL="265176" lvl="1" indent="-137160" eaLnBrk="1" fontAlgn="auto" hangingPunct="1">
              <a:lnSpc>
                <a:spcPct val="80000"/>
              </a:lnSpc>
              <a:defRPr/>
            </a:pPr>
            <a:r>
              <a:rPr lang="en-US" altLang="en-US" sz="2400" dirty="0"/>
              <a:t>Beep when workers pause</a:t>
            </a:r>
          </a:p>
          <a:p>
            <a:pPr marL="91440" indent="-91440" eaLnBrk="1" fontAlgn="auto" hangingPunct="1">
              <a:lnSpc>
                <a:spcPct val="80000"/>
              </a:lnSpc>
              <a:defRPr/>
            </a:pPr>
            <a:r>
              <a:rPr lang="en-US" altLang="en-US" sz="2400" b="1" dirty="0"/>
              <a:t>Phone work</a:t>
            </a:r>
          </a:p>
          <a:p>
            <a:pPr marL="265176" lvl="1" indent="-137160" eaLnBrk="1" fontAlgn="auto" hangingPunct="1">
              <a:lnSpc>
                <a:spcPct val="80000"/>
              </a:lnSpc>
              <a:defRPr/>
            </a:pPr>
            <a:r>
              <a:rPr lang="en-US" altLang="en-US" sz="2400" dirty="0"/>
              <a:t>Number and duration of calls</a:t>
            </a:r>
          </a:p>
          <a:p>
            <a:pPr marL="265176" lvl="1" indent="-137160" eaLnBrk="1" fontAlgn="auto" hangingPunct="1">
              <a:lnSpc>
                <a:spcPct val="80000"/>
              </a:lnSpc>
              <a:defRPr/>
            </a:pPr>
            <a:r>
              <a:rPr lang="en-US" altLang="en-US" sz="2400" dirty="0"/>
              <a:t>Idle time between calls</a:t>
            </a:r>
          </a:p>
          <a:p>
            <a:pPr marL="265176" lvl="1" indent="-137160" eaLnBrk="1" fontAlgn="auto" hangingPunct="1">
              <a:lnSpc>
                <a:spcPct val="80000"/>
              </a:lnSpc>
              <a:defRPr/>
            </a:pPr>
            <a:r>
              <a:rPr lang="en-US" altLang="en-US" sz="2400" dirty="0"/>
              <a:t>Randomly listen in on calls</a:t>
            </a:r>
          </a:p>
          <a:p>
            <a:pPr marL="91440" indent="-91440" eaLnBrk="1" fontAlgn="auto" hangingPunct="1">
              <a:lnSpc>
                <a:spcPct val="80000"/>
              </a:lnSpc>
              <a:defRPr/>
            </a:pPr>
            <a:r>
              <a:rPr lang="en-US" altLang="en-US" sz="2400" b="1" dirty="0"/>
              <a:t>Retail</a:t>
            </a:r>
          </a:p>
          <a:p>
            <a:pPr marL="265176" lvl="1" indent="-137160" eaLnBrk="1" fontAlgn="auto" hangingPunct="1">
              <a:lnSpc>
                <a:spcPct val="80000"/>
              </a:lnSpc>
              <a:defRPr/>
            </a:pPr>
            <a:r>
              <a:rPr lang="en-US" altLang="en-US" sz="2400" dirty="0"/>
              <a:t>Surveillance to reduce theft by employees</a:t>
            </a:r>
          </a:p>
        </p:txBody>
      </p:sp>
      <p:sp>
        <p:nvSpPr>
          <p:cNvPr id="2" name="Date Placeholder 1"/>
          <p:cNvSpPr>
            <a:spLocks noGrp="1"/>
          </p:cNvSpPr>
          <p:nvPr>
            <p:ph type="dt" sz="half" idx="10"/>
          </p:nvPr>
        </p:nvSpPr>
        <p:spPr/>
        <p:txBody>
          <a:bodyPr/>
          <a:lstStyle/>
          <a:p>
            <a:pPr>
              <a:defRPr/>
            </a:pPr>
            <a:fld id="{DB588896-45C2-4851-BBB7-89F93DB5D73F}"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Monitoring (cont.)</a:t>
            </a:r>
          </a:p>
        </p:txBody>
      </p:sp>
      <p:sp>
        <p:nvSpPr>
          <p:cNvPr id="33795" name="Rectangle 3"/>
          <p:cNvSpPr>
            <a:spLocks noGrp="1" noChangeArrowheads="1"/>
          </p:cNvSpPr>
          <p:nvPr>
            <p:ph idx="1"/>
          </p:nvPr>
        </p:nvSpPr>
        <p:spPr>
          <a:xfrm>
            <a:off x="768350" y="2286000"/>
            <a:ext cx="7766050" cy="4022725"/>
          </a:xfrm>
        </p:spPr>
        <p:txBody>
          <a:bodyPr/>
          <a:lstStyle/>
          <a:p>
            <a:pPr algn="just" eaLnBrk="1" hangingPunct="1">
              <a:buFontTx/>
              <a:buNone/>
            </a:pPr>
            <a:r>
              <a:rPr lang="en-US" altLang="en-US" sz="2800" b="1" dirty="0"/>
              <a:t>E-Mail, Blogging, and Web Use</a:t>
            </a:r>
            <a:r>
              <a:rPr lang="en-US" altLang="en-US" sz="2800" dirty="0"/>
              <a:t>:</a:t>
            </a:r>
          </a:p>
          <a:p>
            <a:pPr algn="just" eaLnBrk="1" hangingPunct="1">
              <a:buFont typeface="Wingdings" panose="05000000000000000000" pitchFamily="2" charset="2"/>
              <a:buChar char="Ø"/>
            </a:pPr>
            <a:r>
              <a:rPr lang="en-US" altLang="en-US" sz="2800" dirty="0"/>
              <a:t>E-mail and voice mail at work</a:t>
            </a:r>
          </a:p>
          <a:p>
            <a:pPr lvl="1" algn="just" eaLnBrk="1" hangingPunct="1"/>
            <a:r>
              <a:rPr lang="en-US" altLang="en-US" sz="2800" dirty="0"/>
              <a:t>Employees often assume passwords mean they are private</a:t>
            </a:r>
          </a:p>
          <a:p>
            <a:pPr lvl="1" algn="just" eaLnBrk="1" hangingPunct="1"/>
            <a:r>
              <a:rPr lang="en-US" altLang="en-US" sz="2800" dirty="0"/>
              <a:t>Roughly half of major companies in the U.S. monitor or search employee e-mail, voice mail, or computer files</a:t>
            </a:r>
          </a:p>
          <a:p>
            <a:pPr lvl="1" algn="just" eaLnBrk="1" hangingPunct="1"/>
            <a:r>
              <a:rPr lang="en-US" altLang="en-US" sz="2800" dirty="0"/>
              <a:t>Most companies monitor infrequently, some routinely intercept all e-mail</a:t>
            </a:r>
          </a:p>
        </p:txBody>
      </p:sp>
      <p:sp>
        <p:nvSpPr>
          <p:cNvPr id="2" name="Date Placeholder 1"/>
          <p:cNvSpPr>
            <a:spLocks noGrp="1"/>
          </p:cNvSpPr>
          <p:nvPr>
            <p:ph type="dt" sz="half" idx="10"/>
          </p:nvPr>
        </p:nvSpPr>
        <p:spPr/>
        <p:txBody>
          <a:bodyPr/>
          <a:lstStyle/>
          <a:p>
            <a:pPr>
              <a:defRPr/>
            </a:pPr>
            <a:fld id="{3D6BA0A5-C429-4708-8301-0B70F93D8915}"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Monitoring (cont.)</a:t>
            </a:r>
          </a:p>
        </p:txBody>
      </p:sp>
      <p:sp>
        <p:nvSpPr>
          <p:cNvPr id="34819" name="Rectangle 3"/>
          <p:cNvSpPr>
            <a:spLocks noGrp="1" noChangeArrowheads="1"/>
          </p:cNvSpPr>
          <p:nvPr>
            <p:ph idx="1"/>
          </p:nvPr>
        </p:nvSpPr>
        <p:spPr>
          <a:xfrm>
            <a:off x="533400" y="2084388"/>
            <a:ext cx="8153400" cy="4224337"/>
          </a:xfrm>
        </p:spPr>
        <p:txBody>
          <a:bodyPr/>
          <a:lstStyle/>
          <a:p>
            <a:pPr algn="just" eaLnBrk="1" hangingPunct="1">
              <a:lnSpc>
                <a:spcPct val="80000"/>
              </a:lnSpc>
              <a:buFontTx/>
              <a:buNone/>
            </a:pPr>
            <a:r>
              <a:rPr lang="en-US" altLang="en-US" sz="2800" dirty="0"/>
              <a:t>E-Mail, Blogging, and Web Use (cont.):</a:t>
            </a:r>
          </a:p>
          <a:p>
            <a:pPr algn="just" eaLnBrk="1" hangingPunct="1">
              <a:lnSpc>
                <a:spcPct val="80000"/>
              </a:lnSpc>
            </a:pPr>
            <a:r>
              <a:rPr lang="en-US" altLang="en-US" sz="2800" b="1" dirty="0"/>
              <a:t>Law and cases</a:t>
            </a:r>
          </a:p>
          <a:p>
            <a:pPr lvl="1" algn="just" eaLnBrk="1" hangingPunct="1">
              <a:lnSpc>
                <a:spcPct val="80000"/>
              </a:lnSpc>
            </a:pPr>
            <a:r>
              <a:rPr lang="en-US" altLang="en-US" sz="2800" b="1" dirty="0"/>
              <a:t>Electronic Communications Privacy Act (ECPA) </a:t>
            </a:r>
            <a:r>
              <a:rPr lang="en-US" altLang="en-US" sz="2800" dirty="0"/>
              <a:t>prohibits interception of e-mail and reading stored e-mail without a court order, but makes an exception for business systems</a:t>
            </a:r>
          </a:p>
          <a:p>
            <a:pPr lvl="1" algn="just" eaLnBrk="1" hangingPunct="1">
              <a:lnSpc>
                <a:spcPct val="80000"/>
              </a:lnSpc>
            </a:pPr>
            <a:r>
              <a:rPr lang="en-US" altLang="en-US" sz="2800" b="1" dirty="0"/>
              <a:t>Courts put heavy weight on the fact </a:t>
            </a:r>
            <a:r>
              <a:rPr lang="en-US" altLang="en-US" sz="2800" dirty="0"/>
              <a:t>that computers, mail, and phone systems are owned by the employer who provides them for business purposes</a:t>
            </a:r>
          </a:p>
        </p:txBody>
      </p:sp>
      <p:sp>
        <p:nvSpPr>
          <p:cNvPr id="2" name="Date Placeholder 1"/>
          <p:cNvSpPr>
            <a:spLocks noGrp="1"/>
          </p:cNvSpPr>
          <p:nvPr>
            <p:ph type="dt" sz="half" idx="10"/>
          </p:nvPr>
        </p:nvSpPr>
        <p:spPr/>
        <p:txBody>
          <a:bodyPr/>
          <a:lstStyle/>
          <a:p>
            <a:pPr>
              <a:defRPr/>
            </a:pPr>
            <a:fld id="{F9405D38-E260-4653-B21B-3A9ED2737F23}"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Employee Monitoring (cont.)</a:t>
            </a:r>
          </a:p>
        </p:txBody>
      </p:sp>
      <p:sp>
        <p:nvSpPr>
          <p:cNvPr id="35843" name="Rectangle 3"/>
          <p:cNvSpPr>
            <a:spLocks noGrp="1" noChangeArrowheads="1"/>
          </p:cNvSpPr>
          <p:nvPr>
            <p:ph idx="1"/>
          </p:nvPr>
        </p:nvSpPr>
        <p:spPr>
          <a:xfrm>
            <a:off x="768350" y="2286000"/>
            <a:ext cx="7994650" cy="4022725"/>
          </a:xfrm>
        </p:spPr>
        <p:txBody>
          <a:bodyPr/>
          <a:lstStyle/>
          <a:p>
            <a:pPr algn="just" eaLnBrk="1" hangingPunct="1">
              <a:lnSpc>
                <a:spcPct val="80000"/>
              </a:lnSpc>
              <a:buFontTx/>
              <a:buNone/>
            </a:pPr>
            <a:r>
              <a:rPr lang="en-US" altLang="en-US" sz="2800" dirty="0"/>
              <a:t>E-Mail, Blogging, and Web Use (cont.):</a:t>
            </a:r>
          </a:p>
          <a:p>
            <a:pPr algn="just" eaLnBrk="1" hangingPunct="1">
              <a:lnSpc>
                <a:spcPct val="80000"/>
              </a:lnSpc>
            </a:pPr>
            <a:r>
              <a:rPr lang="en-US" altLang="en-US" sz="2800" b="1" dirty="0"/>
              <a:t>Law and cases </a:t>
            </a:r>
            <a:r>
              <a:rPr lang="en-US" altLang="en-US" sz="2800" dirty="0"/>
              <a:t>(cont.)</a:t>
            </a:r>
          </a:p>
          <a:p>
            <a:pPr lvl="1" algn="just" eaLnBrk="1" hangingPunct="1">
              <a:lnSpc>
                <a:spcPct val="80000"/>
              </a:lnSpc>
            </a:pPr>
            <a:r>
              <a:rPr lang="en-US" altLang="en-US" sz="2800" dirty="0"/>
              <a:t>Courts have ruled against monitoring done to snoop on personal and union activities or to track down whistle blowers (Who expose a misconduct)</a:t>
            </a:r>
          </a:p>
          <a:p>
            <a:pPr lvl="1" algn="just" eaLnBrk="1" hangingPunct="1">
              <a:lnSpc>
                <a:spcPct val="80000"/>
              </a:lnSpc>
            </a:pPr>
            <a:r>
              <a:rPr lang="en-US" altLang="en-US" sz="2800" dirty="0"/>
              <a:t>Many employers have privacy policies regarding e-mail and voice mail</a:t>
            </a:r>
          </a:p>
          <a:p>
            <a:pPr lvl="1" algn="just" eaLnBrk="1" hangingPunct="1">
              <a:lnSpc>
                <a:spcPct val="80000"/>
              </a:lnSpc>
            </a:pPr>
            <a:r>
              <a:rPr lang="en-US" altLang="en-US" sz="2800" b="1" dirty="0"/>
              <a:t>The National Labor Relation Board (NLRB)</a:t>
            </a:r>
            <a:r>
              <a:rPr lang="en-US" altLang="en-US" sz="2800" dirty="0"/>
              <a:t> sets rules and decides cases about worker-employer </a:t>
            </a:r>
            <a:r>
              <a:rPr lang="en-US" altLang="en-US" sz="2800" dirty="0" smtClean="0"/>
              <a:t>relations</a:t>
            </a:r>
          </a:p>
          <a:p>
            <a:pPr lvl="1" algn="just" eaLnBrk="1" hangingPunct="1">
              <a:lnSpc>
                <a:spcPct val="80000"/>
              </a:lnSpc>
            </a:pPr>
            <a:r>
              <a:rPr lang="en-US" altLang="en-US" sz="2800" dirty="0" smtClean="0"/>
              <a:t>NATIONAL INDUSTRIAL RELATIONS COMMISSION in Pakistan(NIRC)</a:t>
            </a:r>
          </a:p>
          <a:p>
            <a:pPr lvl="1" algn="just" eaLnBrk="1" hangingPunct="1">
              <a:lnSpc>
                <a:spcPct val="80000"/>
              </a:lnSpc>
            </a:pPr>
            <a:endParaRPr lang="en-US" altLang="en-US" sz="2800" dirty="0"/>
          </a:p>
        </p:txBody>
      </p:sp>
      <p:sp>
        <p:nvSpPr>
          <p:cNvPr id="2" name="Date Placeholder 1"/>
          <p:cNvSpPr>
            <a:spLocks noGrp="1"/>
          </p:cNvSpPr>
          <p:nvPr>
            <p:ph type="dt" sz="half" idx="10"/>
          </p:nvPr>
        </p:nvSpPr>
        <p:spPr/>
        <p:txBody>
          <a:bodyPr/>
          <a:lstStyle/>
          <a:p>
            <a:pPr>
              <a:defRPr/>
            </a:pPr>
            <a:fld id="{B8FFB72D-6470-4434-9BFE-B824D92A78AC}"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Employee’s concern</a:t>
            </a:r>
          </a:p>
        </p:txBody>
      </p:sp>
      <p:sp>
        <p:nvSpPr>
          <p:cNvPr id="37891" name="Content Placeholder 2"/>
          <p:cNvSpPr>
            <a:spLocks noGrp="1"/>
          </p:cNvSpPr>
          <p:nvPr>
            <p:ph idx="1"/>
          </p:nvPr>
        </p:nvSpPr>
        <p:spPr/>
        <p:txBody>
          <a:bodyPr/>
          <a:lstStyle/>
          <a:p>
            <a:pPr marL="0" lvl="1" indent="0" algn="just" eaLnBrk="1" hangingPunct="1">
              <a:spcBef>
                <a:spcPts val="1200"/>
              </a:spcBef>
              <a:spcAft>
                <a:spcPts val="200"/>
              </a:spcAft>
              <a:buFont typeface="Wingdings 3" panose="05040102010807070707" pitchFamily="18" charset="2"/>
              <a:buNone/>
            </a:pPr>
            <a:r>
              <a:rPr lang="en-US" altLang="en-US" sz="2800" dirty="0"/>
              <a:t>Employee feel that their privacy effected by Employer of job place monitoring. What you say about it?</a:t>
            </a:r>
          </a:p>
          <a:p>
            <a:pPr marL="0" lvl="1" indent="0" algn="just" eaLnBrk="1" hangingPunct="1">
              <a:spcBef>
                <a:spcPts val="1200"/>
              </a:spcBef>
              <a:spcAft>
                <a:spcPts val="200"/>
              </a:spcAft>
              <a:buFont typeface="Wingdings 3" panose="05040102010807070707" pitchFamily="18" charset="2"/>
              <a:buNone/>
            </a:pPr>
            <a:endParaRPr lang="en-US" altLang="en-US" sz="2800" dirty="0"/>
          </a:p>
          <a:p>
            <a:pPr algn="just" eaLnBrk="1" hangingPunct="1"/>
            <a:endParaRPr lang="en-US" altLang="en-US" dirty="0"/>
          </a:p>
        </p:txBody>
      </p:sp>
      <p:sp>
        <p:nvSpPr>
          <p:cNvPr id="3" name="Date Placeholder 2"/>
          <p:cNvSpPr>
            <a:spLocks noGrp="1"/>
          </p:cNvSpPr>
          <p:nvPr>
            <p:ph type="dt" sz="half" idx="10"/>
          </p:nvPr>
        </p:nvSpPr>
        <p:spPr/>
        <p:txBody>
          <a:bodyPr/>
          <a:lstStyle/>
          <a:p>
            <a:pPr>
              <a:defRPr/>
            </a:pPr>
            <a:fld id="{F9BB8F4E-BFEB-4B8D-8230-D4C8EFEEC44F}" type="datetime1">
              <a:rPr lang="en-US" altLang="en-US" smtClean="0"/>
              <a:pPr>
                <a:defRPr/>
              </a:pPr>
              <a:t>3/20/2019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Usman Shehzaib</a:t>
            </a:r>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fontAlgn="auto" hangingPunct="1">
              <a:spcAft>
                <a:spcPts val="0"/>
              </a:spcAft>
              <a:defRPr/>
            </a:pPr>
            <a:r>
              <a:rPr lang="en-US" altLang="en-US" sz="4000">
                <a:solidFill>
                  <a:schemeClr val="tx1">
                    <a:lumMod val="95000"/>
                    <a:lumOff val="5000"/>
                  </a:schemeClr>
                </a:solidFill>
              </a:rPr>
              <a:t>Employee Monitoring</a:t>
            </a:r>
            <a:br>
              <a:rPr lang="en-US" altLang="en-US" sz="4000">
                <a:solidFill>
                  <a:schemeClr val="tx1">
                    <a:lumMod val="95000"/>
                    <a:lumOff val="5000"/>
                  </a:schemeClr>
                </a:solidFill>
              </a:rPr>
            </a:br>
            <a:r>
              <a:rPr lang="en-US" altLang="en-US" sz="4000">
                <a:solidFill>
                  <a:schemeClr val="tx1">
                    <a:lumMod val="95000"/>
                    <a:lumOff val="5000"/>
                  </a:schemeClr>
                </a:solidFill>
              </a:rPr>
              <a:t>Discussion Questions</a:t>
            </a:r>
          </a:p>
        </p:txBody>
      </p:sp>
      <p:sp>
        <p:nvSpPr>
          <p:cNvPr id="38915" name="Rectangle 3"/>
          <p:cNvSpPr>
            <a:spLocks noGrp="1" noChangeArrowheads="1"/>
          </p:cNvSpPr>
          <p:nvPr>
            <p:ph idx="1"/>
          </p:nvPr>
        </p:nvSpPr>
        <p:spPr/>
        <p:txBody>
          <a:bodyPr/>
          <a:lstStyle/>
          <a:p>
            <a:pPr algn="just" eaLnBrk="1" hangingPunct="1">
              <a:buFont typeface="Wingdings" panose="05000000000000000000" pitchFamily="2" charset="2"/>
              <a:buChar char="Ø"/>
            </a:pPr>
            <a:r>
              <a:rPr lang="en-US" altLang="en-US" sz="2800"/>
              <a:t>How much privacy is reasonable for an employee to expect in the workplace?</a:t>
            </a:r>
          </a:p>
          <a:p>
            <a:pPr algn="just" eaLnBrk="1" hangingPunct="1">
              <a:buFont typeface="Wingdings" panose="05000000000000000000" pitchFamily="2" charset="2"/>
              <a:buChar char="Ø"/>
            </a:pPr>
            <a:endParaRPr lang="en-US" altLang="en-US" sz="2800"/>
          </a:p>
          <a:p>
            <a:pPr algn="just" eaLnBrk="1" hangingPunct="1">
              <a:buFont typeface="Wingdings" panose="05000000000000000000" pitchFamily="2" charset="2"/>
              <a:buChar char="Ø"/>
            </a:pPr>
            <a:r>
              <a:rPr lang="en-US" altLang="en-US" sz="2800"/>
              <a:t>Under what circumstances is it appropriate for an employer to read an employee's e-mail?</a:t>
            </a:r>
          </a:p>
        </p:txBody>
      </p:sp>
      <p:sp>
        <p:nvSpPr>
          <p:cNvPr id="2" name="Date Placeholder 1"/>
          <p:cNvSpPr>
            <a:spLocks noGrp="1"/>
          </p:cNvSpPr>
          <p:nvPr>
            <p:ph type="dt" sz="half" idx="10"/>
          </p:nvPr>
        </p:nvSpPr>
        <p:spPr/>
        <p:txBody>
          <a:bodyPr/>
          <a:lstStyle/>
          <a:p>
            <a:pPr>
              <a:defRPr/>
            </a:pPr>
            <a:fld id="{366FD6F2-0DA2-4921-9CFA-9B85F9C21E3C}"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a:t>
            </a:r>
          </a:p>
        </p:txBody>
      </p:sp>
      <p:sp>
        <p:nvSpPr>
          <p:cNvPr id="3" name="Content Placeholder 2"/>
          <p:cNvSpPr>
            <a:spLocks noGrp="1"/>
          </p:cNvSpPr>
          <p:nvPr>
            <p:ph idx="1"/>
          </p:nvPr>
        </p:nvSpPr>
        <p:spPr>
          <a:xfrm>
            <a:off x="609600" y="1905000"/>
            <a:ext cx="8248650" cy="4403725"/>
          </a:xfrm>
        </p:spPr>
        <p:txBody>
          <a:bodyPr/>
          <a:lstStyle/>
          <a:p>
            <a:pPr algn="just">
              <a:buFont typeface="Wingdings" panose="05000000000000000000" pitchFamily="2" charset="2"/>
              <a:buChar char="Ø"/>
            </a:pPr>
            <a:r>
              <a:rPr lang="en-US" sz="2400" dirty="0"/>
              <a:t>Computers free us from the repetitious, boring aspects of jobs so that we can spend more time being creative and doing the tasks that require human intelligence</a:t>
            </a:r>
          </a:p>
          <a:p>
            <a:pPr algn="just">
              <a:buFont typeface="Wingdings" panose="05000000000000000000" pitchFamily="2" charset="2"/>
              <a:buChar char="Ø"/>
            </a:pPr>
            <a:r>
              <a:rPr lang="en-US" sz="2400" dirty="0"/>
              <a:t>But people still do the work.</a:t>
            </a:r>
          </a:p>
          <a:p>
            <a:pPr lvl="1" algn="just">
              <a:buFont typeface="Courier New" panose="02070309020205020404" pitchFamily="49" charset="0"/>
              <a:buChar char="o"/>
            </a:pPr>
            <a:r>
              <a:rPr lang="en-US" sz="2000" dirty="0"/>
              <a:t>Nurses care for the elderly</a:t>
            </a:r>
          </a:p>
          <a:p>
            <a:pPr lvl="1" algn="just">
              <a:buFont typeface="Courier New" panose="02070309020205020404" pitchFamily="49" charset="0"/>
              <a:buChar char="o"/>
            </a:pPr>
            <a:r>
              <a:rPr lang="en-US" sz="2000" dirty="0"/>
              <a:t>construction workers build buildings</a:t>
            </a:r>
          </a:p>
          <a:p>
            <a:pPr lvl="1" algn="just">
              <a:buFont typeface="Courier New" panose="02070309020205020404" pitchFamily="49" charset="0"/>
              <a:buChar char="o"/>
            </a:pPr>
            <a:r>
              <a:rPr lang="en-US" sz="2000" dirty="0"/>
              <a:t>Architects use computer-aided design systems, but they still design buildings</a:t>
            </a:r>
          </a:p>
          <a:p>
            <a:pPr lvl="1" algn="just">
              <a:buFont typeface="Courier New" panose="02070309020205020404" pitchFamily="49" charset="0"/>
              <a:buChar char="o"/>
            </a:pPr>
            <a:r>
              <a:rPr lang="en-US" sz="2000" dirty="0"/>
              <a:t>Accountants use spreadsheets and thus have more time for thinking, planning, and analysis.</a:t>
            </a:r>
          </a:p>
          <a:p>
            <a:pPr algn="just">
              <a:buFont typeface="Wingdings" panose="05000000000000000000" pitchFamily="2" charset="2"/>
              <a:buChar char="Ø"/>
            </a:pPr>
            <a:r>
              <a:rPr lang="en-US" sz="2400" dirty="0"/>
              <a:t>computers design buildings? Will audits be automated?</a:t>
            </a:r>
          </a:p>
        </p:txBody>
      </p:sp>
      <p:sp>
        <p:nvSpPr>
          <p:cNvPr id="4" name="Date Placeholder 3"/>
          <p:cNvSpPr>
            <a:spLocks noGrp="1"/>
          </p:cNvSpPr>
          <p:nvPr>
            <p:ph type="dt" sz="half" idx="10"/>
          </p:nvPr>
        </p:nvSpPr>
        <p:spPr/>
        <p:txBody>
          <a:bodyPr/>
          <a:lstStyle/>
          <a:p>
            <a:pPr>
              <a:defRPr/>
            </a:pPr>
            <a:fld id="{791B452D-8130-411B-B8C8-41AEE7473445}" type="datetime1">
              <a:rPr lang="en-US" altLang="en-US" smtClean="0"/>
              <a:pPr>
                <a:defRPr/>
              </a:pPr>
              <a:t>3/20/2019</a:t>
            </a:fld>
            <a:endParaRPr lang="en-US" altLang="en-US" dirty="0"/>
          </a:p>
        </p:txBody>
      </p:sp>
      <p:sp>
        <p:nvSpPr>
          <p:cNvPr id="5" name="Footer Placeholder 4"/>
          <p:cNvSpPr>
            <a:spLocks noGrp="1"/>
          </p:cNvSpPr>
          <p:nvPr>
            <p:ph type="ftr" sz="quarter" idx="11"/>
          </p:nvPr>
        </p:nvSpPr>
        <p:spPr/>
        <p:txBody>
          <a:bodyPr/>
          <a:lstStyle/>
          <a:p>
            <a:pPr>
              <a:defRPr/>
            </a:pPr>
            <a:r>
              <a:rPr lang="en-US" altLang="en-US" smtClean="0"/>
              <a:t>Usman Shehzaib</a:t>
            </a:r>
            <a:endParaRPr lang="en-US" altLang="en-US"/>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3</a:t>
            </a:fld>
            <a:endParaRPr lang="en-US" altLang="en-US"/>
          </a:p>
        </p:txBody>
      </p:sp>
    </p:spTree>
    <p:extLst>
      <p:ext uri="{BB962C8B-B14F-4D97-AF65-F5344CB8AC3E}">
        <p14:creationId xmlns:p14="http://schemas.microsoft.com/office/powerpoint/2010/main" xmlns="" val="1724647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Conclusion</a:t>
            </a:r>
          </a:p>
        </p:txBody>
      </p:sp>
      <p:sp>
        <p:nvSpPr>
          <p:cNvPr id="39939" name="Content Placeholder 2"/>
          <p:cNvSpPr>
            <a:spLocks noGrp="1"/>
          </p:cNvSpPr>
          <p:nvPr>
            <p:ph idx="1"/>
          </p:nvPr>
        </p:nvSpPr>
        <p:spPr/>
        <p:txBody>
          <a:bodyPr/>
          <a:lstStyle/>
          <a:p>
            <a:pPr eaLnBrk="1" hangingPunct="1">
              <a:buFont typeface="Wingdings" panose="05000000000000000000" pitchFamily="2" charset="2"/>
              <a:buChar char="Ø"/>
            </a:pPr>
            <a:r>
              <a:rPr lang="en-US" altLang="en-US" sz="2400"/>
              <a:t>Work place environment</a:t>
            </a:r>
          </a:p>
          <a:p>
            <a:pPr eaLnBrk="1" hangingPunct="1">
              <a:buFont typeface="Wingdings" panose="05000000000000000000" pitchFamily="2" charset="2"/>
              <a:buChar char="Ø"/>
            </a:pPr>
            <a:r>
              <a:rPr lang="en-US" altLang="en-US" sz="2400"/>
              <a:t>Changes due to technology in workplace</a:t>
            </a:r>
          </a:p>
          <a:p>
            <a:pPr eaLnBrk="1" hangingPunct="1">
              <a:buFont typeface="Wingdings" panose="05000000000000000000" pitchFamily="2" charset="2"/>
              <a:buChar char="Ø"/>
            </a:pPr>
            <a:r>
              <a:rPr lang="en-US" altLang="en-US" sz="2400"/>
              <a:t>Workplace crime</a:t>
            </a:r>
          </a:p>
          <a:p>
            <a:pPr eaLnBrk="1" hangingPunct="1">
              <a:buFont typeface="Wingdings" panose="05000000000000000000" pitchFamily="2" charset="2"/>
              <a:buChar char="Ø"/>
            </a:pPr>
            <a:r>
              <a:rPr lang="en-US" altLang="en-US" sz="2400"/>
              <a:t>Employee crime</a:t>
            </a:r>
          </a:p>
          <a:p>
            <a:pPr eaLnBrk="1" hangingPunct="1">
              <a:buFont typeface="Wingdings" panose="05000000000000000000" pitchFamily="2" charset="2"/>
              <a:buChar char="Ø"/>
            </a:pPr>
            <a:r>
              <a:rPr lang="en-US" altLang="en-US" sz="2400"/>
              <a:t>Employee monitoring</a:t>
            </a:r>
          </a:p>
          <a:p>
            <a:pPr eaLnBrk="1" hangingPunct="1"/>
            <a:endParaRPr lang="en-US" altLang="en-US"/>
          </a:p>
        </p:txBody>
      </p:sp>
      <p:sp>
        <p:nvSpPr>
          <p:cNvPr id="3" name="Date Placeholder 2"/>
          <p:cNvSpPr>
            <a:spLocks noGrp="1"/>
          </p:cNvSpPr>
          <p:nvPr>
            <p:ph type="dt" sz="half" idx="10"/>
          </p:nvPr>
        </p:nvSpPr>
        <p:spPr/>
        <p:txBody>
          <a:bodyPr/>
          <a:lstStyle/>
          <a:p>
            <a:pPr>
              <a:defRPr/>
            </a:pPr>
            <a:fld id="{E3B0958A-FA76-4D35-9FA4-8E56D7BA1351}" type="datetime1">
              <a:rPr lang="en-US" altLang="en-US" smtClean="0"/>
              <a:pPr>
                <a:defRPr/>
              </a:pPr>
              <a:t>3/20/2019</a:t>
            </a:fld>
            <a:endParaRPr lang="en-US" altLang="en-US"/>
          </a:p>
        </p:txBody>
      </p:sp>
      <p:sp>
        <p:nvSpPr>
          <p:cNvPr id="4" name="Footer Placeholder 3"/>
          <p:cNvSpPr>
            <a:spLocks noGrp="1"/>
          </p:cNvSpPr>
          <p:nvPr>
            <p:ph type="ftr" sz="quarter" idx="11"/>
          </p:nvPr>
        </p:nvSpPr>
        <p:spPr/>
        <p:txBody>
          <a:bodyPr/>
          <a:lstStyle/>
          <a:p>
            <a:pPr>
              <a:defRPr/>
            </a:pPr>
            <a:r>
              <a:rPr lang="en-US" altLang="en-US" smtClean="0"/>
              <a:t>Usman Shehzaib</a:t>
            </a:r>
            <a:endParaRPr lang="en-US" altLang="en-US"/>
          </a:p>
        </p:txBody>
      </p:sp>
      <p:sp>
        <p:nvSpPr>
          <p:cNvPr id="5" name="Slide Number Placeholder 4"/>
          <p:cNvSpPr>
            <a:spLocks noGrp="1"/>
          </p:cNvSpPr>
          <p:nvPr>
            <p:ph type="sldNum" sz="quarter" idx="12"/>
          </p:nvPr>
        </p:nvSpPr>
        <p:spPr/>
        <p:txBody>
          <a:bodyPr/>
          <a:lstStyle/>
          <a:p>
            <a:pPr>
              <a:defRPr/>
            </a:pPr>
            <a:fld id="{01ADAFCE-587A-49CB-A032-FD1185F053DE}" type="slidenum">
              <a:rPr lang="en-US" altLang="en-US" smtClean="0"/>
              <a:pPr>
                <a:defRPr/>
              </a:pPr>
              <a:t>30</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Fears and Questions</a:t>
            </a:r>
          </a:p>
        </p:txBody>
      </p:sp>
      <p:sp>
        <p:nvSpPr>
          <p:cNvPr id="10243" name="Rectangle 3"/>
          <p:cNvSpPr>
            <a:spLocks noGrp="1" noChangeArrowheads="1"/>
          </p:cNvSpPr>
          <p:nvPr>
            <p:ph idx="1"/>
          </p:nvPr>
        </p:nvSpPr>
        <p:spPr>
          <a:xfrm>
            <a:off x="609600" y="2084388"/>
            <a:ext cx="8248650" cy="4224337"/>
          </a:xfrm>
        </p:spPr>
        <p:txBody>
          <a:bodyPr/>
          <a:lstStyle/>
          <a:p>
            <a:pPr algn="just" eaLnBrk="1" hangingPunct="1">
              <a:lnSpc>
                <a:spcPct val="100000"/>
              </a:lnSpc>
              <a:buFont typeface="Wingdings" panose="05000000000000000000" pitchFamily="2" charset="2"/>
              <a:buChar char="Ø"/>
            </a:pPr>
            <a:r>
              <a:rPr lang="en-US" altLang="en-US" sz="2800" dirty="0">
                <a:solidFill>
                  <a:schemeClr val="tx2"/>
                </a:solidFill>
              </a:rPr>
              <a:t>The introduction of computers in the workplace generated many fears</a:t>
            </a:r>
          </a:p>
          <a:p>
            <a:pPr lvl="2" algn="just" eaLnBrk="1" hangingPunct="1">
              <a:lnSpc>
                <a:spcPct val="100000"/>
              </a:lnSpc>
            </a:pPr>
            <a:r>
              <a:rPr lang="en-US" altLang="en-US" sz="2400" dirty="0"/>
              <a:t>Mass unemployment due to increased efficiency</a:t>
            </a:r>
          </a:p>
          <a:p>
            <a:pPr lvl="2" algn="just" eaLnBrk="1" hangingPunct="1">
              <a:lnSpc>
                <a:spcPct val="100000"/>
              </a:lnSpc>
            </a:pPr>
            <a:r>
              <a:rPr lang="en-US" altLang="en-US" sz="2400" dirty="0"/>
              <a:t>The need for increased skill and training widens the earning gap</a:t>
            </a:r>
          </a:p>
          <a:p>
            <a:pPr algn="just" eaLnBrk="1" hangingPunct="1">
              <a:lnSpc>
                <a:spcPct val="100000"/>
              </a:lnSpc>
              <a:buFont typeface="Wingdings" panose="05000000000000000000" pitchFamily="2" charset="2"/>
              <a:buChar char="Ø"/>
            </a:pPr>
            <a:r>
              <a:rPr lang="en-US" altLang="en-US" sz="2800" dirty="0">
                <a:solidFill>
                  <a:schemeClr val="tx2"/>
                </a:solidFill>
              </a:rPr>
              <a:t>New trends still generating fears</a:t>
            </a:r>
            <a:endParaRPr lang="en-US" altLang="en-US" sz="2400" dirty="0">
              <a:solidFill>
                <a:schemeClr val="tx2"/>
              </a:solidFill>
            </a:endParaRPr>
          </a:p>
          <a:p>
            <a:pPr lvl="2" algn="just" eaLnBrk="1" hangingPunct="1">
              <a:lnSpc>
                <a:spcPct val="100000"/>
              </a:lnSpc>
            </a:pPr>
            <a:r>
              <a:rPr lang="en-US" altLang="en-US" sz="2400" dirty="0"/>
              <a:t>Offshoring and outsourcing of jobs will lead to mass unemployment</a:t>
            </a:r>
          </a:p>
          <a:p>
            <a:pPr lvl="2" algn="just" eaLnBrk="1" hangingPunct="1">
              <a:lnSpc>
                <a:spcPct val="100000"/>
              </a:lnSpc>
            </a:pPr>
            <a:r>
              <a:rPr lang="en-US" altLang="en-US" sz="2400" dirty="0"/>
              <a:t>Employers use of technology to monitor their employees</a:t>
            </a:r>
          </a:p>
        </p:txBody>
      </p:sp>
      <p:sp>
        <p:nvSpPr>
          <p:cNvPr id="2" name="Date Placeholder 1"/>
          <p:cNvSpPr>
            <a:spLocks noGrp="1"/>
          </p:cNvSpPr>
          <p:nvPr>
            <p:ph type="dt" sz="half" idx="10"/>
          </p:nvPr>
        </p:nvSpPr>
        <p:spPr/>
        <p:txBody>
          <a:bodyPr/>
          <a:lstStyle/>
          <a:p>
            <a:pPr>
              <a:defRPr/>
            </a:pPr>
            <a:fld id="{6395F8DC-8582-435C-8742-09BCE9C3C81E}"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pPr eaLnBrk="1" fontAlgn="auto" hangingPunct="1">
              <a:spcAft>
                <a:spcPts val="0"/>
              </a:spcAft>
              <a:defRPr/>
            </a:pPr>
            <a:r>
              <a:rPr lang="en-US" altLang="en-US" sz="4000">
                <a:solidFill>
                  <a:schemeClr val="tx1">
                    <a:lumMod val="95000"/>
                    <a:lumOff val="5000"/>
                  </a:schemeClr>
                </a:solidFill>
              </a:rPr>
              <a:t>The Impact on Employment</a:t>
            </a:r>
          </a:p>
        </p:txBody>
      </p:sp>
      <p:sp>
        <p:nvSpPr>
          <p:cNvPr id="43013" name="Rectangle 5"/>
          <p:cNvSpPr>
            <a:spLocks noGrp="1" noChangeArrowheads="1"/>
          </p:cNvSpPr>
          <p:nvPr>
            <p:ph idx="1"/>
          </p:nvPr>
        </p:nvSpPr>
        <p:spPr>
          <a:xfrm>
            <a:off x="609600" y="1905000"/>
            <a:ext cx="8077200" cy="4403725"/>
          </a:xfrm>
        </p:spPr>
        <p:txBody>
          <a:bodyPr rtlCol="0">
            <a:normAutofit lnSpcReduction="10000"/>
          </a:bodyPr>
          <a:lstStyle/>
          <a:p>
            <a:pPr marL="91440" indent="-91440" algn="just" eaLnBrk="1" fontAlgn="auto" hangingPunct="1">
              <a:lnSpc>
                <a:spcPct val="80000"/>
              </a:lnSpc>
              <a:buFontTx/>
              <a:buNone/>
              <a:defRPr/>
            </a:pPr>
            <a:r>
              <a:rPr lang="en-US" altLang="en-US" sz="2400" b="1" dirty="0">
                <a:solidFill>
                  <a:schemeClr val="tx2"/>
                </a:solidFill>
              </a:rPr>
              <a:t>Job Creation and destruction:</a:t>
            </a:r>
          </a:p>
          <a:p>
            <a:pPr algn="just" eaLnBrk="1" fontAlgn="auto" hangingPunct="1">
              <a:lnSpc>
                <a:spcPct val="80000"/>
              </a:lnSpc>
              <a:buFont typeface="Wingdings" panose="05000000000000000000" pitchFamily="2" charset="2"/>
              <a:buChar char="Ø"/>
              <a:defRPr/>
            </a:pPr>
            <a:r>
              <a:rPr lang="en-US" altLang="en-US" sz="2400" dirty="0"/>
              <a:t>A successful technology eliminates or reduces some jobs but creates others</a:t>
            </a:r>
          </a:p>
          <a:p>
            <a:pPr marL="265176" lvl="1" indent="-137160" algn="just" eaLnBrk="1" fontAlgn="auto" hangingPunct="1">
              <a:lnSpc>
                <a:spcPct val="80000"/>
              </a:lnSpc>
              <a:defRPr/>
            </a:pPr>
            <a:r>
              <a:rPr lang="en-US" altLang="en-US" sz="2400" dirty="0"/>
              <a:t>Reduced the need for telephone operators, meter readers, mid-level managers</a:t>
            </a:r>
          </a:p>
          <a:p>
            <a:pPr marL="0" indent="0" algn="just" eaLnBrk="1" fontAlgn="auto" hangingPunct="1">
              <a:lnSpc>
                <a:spcPct val="80000"/>
              </a:lnSpc>
              <a:buFont typeface="Tw Cen MT" panose="020B0602020104020603" pitchFamily="34" charset="0"/>
              <a:buNone/>
              <a:defRPr/>
            </a:pPr>
            <a:r>
              <a:rPr lang="en-US" altLang="en-US" sz="2400" b="1" dirty="0">
                <a:solidFill>
                  <a:schemeClr val="tx2"/>
                </a:solidFill>
              </a:rPr>
              <a:t>New industries arise</a:t>
            </a:r>
          </a:p>
          <a:p>
            <a:pPr marL="265176" lvl="1" indent="-137160" algn="just" eaLnBrk="1" fontAlgn="auto" hangingPunct="1">
              <a:lnSpc>
                <a:spcPct val="80000"/>
              </a:lnSpc>
              <a:defRPr/>
            </a:pPr>
            <a:r>
              <a:rPr lang="en-US" altLang="en-US" sz="2400" dirty="0"/>
              <a:t>Internet </a:t>
            </a:r>
            <a:r>
              <a:rPr lang="en-US" altLang="en-US" sz="2800" dirty="0"/>
              <a:t>(</a:t>
            </a:r>
            <a:r>
              <a:rPr lang="en-US" sz="1800" dirty="0"/>
              <a:t>about 100,000 new Internet-related jobs in 1996</a:t>
            </a:r>
            <a:r>
              <a:rPr lang="en-US" altLang="en-US" sz="2800" dirty="0"/>
              <a:t>)</a:t>
            </a:r>
          </a:p>
          <a:p>
            <a:r>
              <a:rPr lang="en-US" altLang="en-US" sz="2400" dirty="0"/>
              <a:t>Cellular communications (</a:t>
            </a:r>
            <a:r>
              <a:rPr lang="en-US" dirty="0"/>
              <a:t>1997, more than109,000 people worked in the cellular communications industry in the United States)</a:t>
            </a:r>
            <a:endParaRPr lang="en-US" altLang="en-US" sz="4400" dirty="0"/>
          </a:p>
          <a:p>
            <a:pPr marL="0" indent="0" algn="just" eaLnBrk="1" fontAlgn="auto" hangingPunct="1">
              <a:lnSpc>
                <a:spcPct val="80000"/>
              </a:lnSpc>
              <a:buFont typeface="Tw Cen MT" panose="020B0602020104020603" pitchFamily="34" charset="0"/>
              <a:buNone/>
              <a:defRPr/>
            </a:pPr>
            <a:r>
              <a:rPr lang="en-US" altLang="en-US" sz="2400" b="1" dirty="0">
                <a:solidFill>
                  <a:schemeClr val="tx2"/>
                </a:solidFill>
              </a:rPr>
              <a:t>Lower prices increase demand and create jobs</a:t>
            </a:r>
          </a:p>
          <a:p>
            <a:pPr marL="265176" lvl="1" indent="-137160" algn="just" eaLnBrk="1" fontAlgn="auto" hangingPunct="1">
              <a:lnSpc>
                <a:spcPct val="80000"/>
              </a:lnSpc>
              <a:defRPr/>
            </a:pPr>
            <a:r>
              <a:rPr lang="en-US" altLang="en-US" sz="2400" dirty="0"/>
              <a:t>Music industry changed from serving the wealthy to serving the masses, employing more than just musicians </a:t>
            </a:r>
          </a:p>
        </p:txBody>
      </p:sp>
      <p:sp>
        <p:nvSpPr>
          <p:cNvPr id="2" name="Date Placeholder 1"/>
          <p:cNvSpPr>
            <a:spLocks noGrp="1"/>
          </p:cNvSpPr>
          <p:nvPr>
            <p:ph type="dt" sz="half" idx="10"/>
          </p:nvPr>
        </p:nvSpPr>
        <p:spPr/>
        <p:txBody>
          <a:bodyPr/>
          <a:lstStyle/>
          <a:p>
            <a:pPr>
              <a:defRPr/>
            </a:pPr>
            <a:fld id="{406B3734-7989-47C2-88A8-A7FC3966F0FC}"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Impact on Employment (cont.)</a:t>
            </a:r>
          </a:p>
        </p:txBody>
      </p:sp>
      <p:sp>
        <p:nvSpPr>
          <p:cNvPr id="47107" name="Rectangle 3"/>
          <p:cNvSpPr>
            <a:spLocks noGrp="1" noChangeArrowheads="1"/>
          </p:cNvSpPr>
          <p:nvPr>
            <p:ph idx="1"/>
          </p:nvPr>
        </p:nvSpPr>
        <p:spPr>
          <a:xfrm>
            <a:off x="668997" y="1981200"/>
            <a:ext cx="8017803" cy="4224337"/>
          </a:xfrm>
        </p:spPr>
        <p:txBody>
          <a:bodyPr rtlCol="0">
            <a:normAutofit/>
          </a:bodyPr>
          <a:lstStyle/>
          <a:p>
            <a:pPr marL="91440" indent="-91440" algn="just" eaLnBrk="1" fontAlgn="auto" hangingPunct="1">
              <a:lnSpc>
                <a:spcPct val="80000"/>
              </a:lnSpc>
              <a:buFontTx/>
              <a:buNone/>
              <a:defRPr/>
            </a:pPr>
            <a:r>
              <a:rPr lang="en-US" altLang="en-US" sz="2800" b="1" dirty="0">
                <a:solidFill>
                  <a:schemeClr val="tx2"/>
                </a:solidFill>
              </a:rPr>
              <a:t>Changing Skill Levels:</a:t>
            </a:r>
          </a:p>
          <a:p>
            <a:pPr marL="91440" indent="-91440" algn="just" eaLnBrk="1" fontAlgn="auto" hangingPunct="1">
              <a:lnSpc>
                <a:spcPct val="80000"/>
              </a:lnSpc>
              <a:buFont typeface="Wingdings" panose="05000000000000000000" pitchFamily="2" charset="2"/>
              <a:buChar char="Ø"/>
              <a:defRPr/>
            </a:pPr>
            <a:r>
              <a:rPr lang="en-US" altLang="en-US" sz="2800" dirty="0"/>
              <a:t>The new jobs created from computers are different from the jobs eliminated</a:t>
            </a:r>
          </a:p>
          <a:p>
            <a:pPr marL="91440" indent="-91440" algn="just" eaLnBrk="1" fontAlgn="auto" hangingPunct="1">
              <a:lnSpc>
                <a:spcPct val="80000"/>
              </a:lnSpc>
              <a:buFont typeface="Wingdings" panose="05000000000000000000" pitchFamily="2" charset="2"/>
              <a:buChar char="Ø"/>
              <a:defRPr/>
            </a:pPr>
            <a:r>
              <a:rPr lang="en-US" altLang="en-US" sz="2800" dirty="0"/>
              <a:t>New jobs such as computer engineer and system analyst jobs require a college degree, where jobs such as bank tellers, customer service representatives and clerks do not</a:t>
            </a:r>
          </a:p>
          <a:p>
            <a:pPr marL="91440" indent="-91440" algn="just" eaLnBrk="1" fontAlgn="auto" hangingPunct="1">
              <a:lnSpc>
                <a:spcPct val="80000"/>
              </a:lnSpc>
              <a:buFont typeface="Wingdings" panose="05000000000000000000" pitchFamily="2" charset="2"/>
              <a:buChar char="Ø"/>
              <a:defRPr/>
            </a:pPr>
            <a:r>
              <a:rPr lang="en-US" altLang="en-US" sz="2800" dirty="0"/>
              <a:t>Companies are more willing to hire people without specific skills when they can train new people quickly and use automated support systems</a:t>
            </a:r>
          </a:p>
        </p:txBody>
      </p:sp>
      <p:sp>
        <p:nvSpPr>
          <p:cNvPr id="2" name="Date Placeholder 1"/>
          <p:cNvSpPr>
            <a:spLocks noGrp="1"/>
          </p:cNvSpPr>
          <p:nvPr>
            <p:ph type="dt" sz="half" idx="10"/>
          </p:nvPr>
        </p:nvSpPr>
        <p:spPr/>
        <p:txBody>
          <a:bodyPr/>
          <a:lstStyle/>
          <a:p>
            <a:pPr>
              <a:defRPr/>
            </a:pPr>
            <a:fld id="{DC10FB12-9FA3-49C7-A3A9-C639C74AF74B}"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Grp="1" noChangeArrowheads="1"/>
          </p:cNvSpPr>
          <p:nvPr>
            <p:ph type="title"/>
          </p:nvPr>
        </p:nvSpPr>
        <p:spPr/>
        <p:txBody>
          <a:bodyPr/>
          <a:lstStyle/>
          <a:p>
            <a:pPr eaLnBrk="1" fontAlgn="auto" hangingPunct="1">
              <a:spcAft>
                <a:spcPts val="0"/>
              </a:spcAft>
              <a:defRPr/>
            </a:pPr>
            <a:r>
              <a:rPr lang="en-US" altLang="en-US">
                <a:solidFill>
                  <a:schemeClr val="tx1">
                    <a:lumMod val="95000"/>
                    <a:lumOff val="5000"/>
                  </a:schemeClr>
                </a:solidFill>
              </a:rPr>
              <a:t>The Impact on Employment (cont.)</a:t>
            </a:r>
          </a:p>
        </p:txBody>
      </p:sp>
      <p:sp>
        <p:nvSpPr>
          <p:cNvPr id="48133" name="Rectangle 5"/>
          <p:cNvSpPr>
            <a:spLocks noGrp="1" noChangeArrowheads="1"/>
          </p:cNvSpPr>
          <p:nvPr>
            <p:ph idx="1"/>
          </p:nvPr>
        </p:nvSpPr>
        <p:spPr>
          <a:xfrm>
            <a:off x="609600" y="1981200"/>
            <a:ext cx="8248650" cy="4327525"/>
          </a:xfrm>
        </p:spPr>
        <p:txBody>
          <a:bodyPr rtlCol="0">
            <a:normAutofit/>
          </a:bodyPr>
          <a:lstStyle/>
          <a:p>
            <a:pPr marL="91440" indent="-91440" algn="just" eaLnBrk="1" fontAlgn="auto" hangingPunct="1">
              <a:lnSpc>
                <a:spcPct val="80000"/>
              </a:lnSpc>
              <a:buFontTx/>
              <a:buNone/>
              <a:defRPr/>
            </a:pPr>
            <a:r>
              <a:rPr lang="en-US" altLang="en-US" sz="2800" b="1" dirty="0">
                <a:solidFill>
                  <a:schemeClr val="tx2"/>
                </a:solidFill>
              </a:rPr>
              <a:t>A Global Workforce:</a:t>
            </a:r>
          </a:p>
          <a:p>
            <a:pPr marL="91440" indent="-91440" algn="just" eaLnBrk="1" fontAlgn="auto" hangingPunct="1">
              <a:lnSpc>
                <a:spcPct val="80000"/>
              </a:lnSpc>
              <a:buFont typeface="Wingdings" panose="05000000000000000000" pitchFamily="2" charset="2"/>
              <a:buChar char="v"/>
              <a:defRPr/>
            </a:pPr>
            <a:r>
              <a:rPr lang="en-US" altLang="en-US" sz="2400" b="1" dirty="0"/>
              <a:t>Outsourcing </a:t>
            </a:r>
            <a:r>
              <a:rPr lang="en-US" altLang="en-US" sz="2400" dirty="0"/>
              <a:t>- phenomenon where a company pays another company to build parts for its products or services instead of performing those tasks itself</a:t>
            </a:r>
          </a:p>
          <a:p>
            <a:pPr marL="91440" indent="-91440" algn="just" eaLnBrk="1" fontAlgn="auto" hangingPunct="1">
              <a:lnSpc>
                <a:spcPct val="80000"/>
              </a:lnSpc>
              <a:buFont typeface="Wingdings" panose="05000000000000000000" pitchFamily="2" charset="2"/>
              <a:buChar char="v"/>
              <a:defRPr/>
            </a:pPr>
            <a:r>
              <a:rPr lang="en-US" altLang="en-US" sz="2400" b="1" dirty="0"/>
              <a:t>Offshoring</a:t>
            </a:r>
            <a:r>
              <a:rPr lang="en-US" altLang="en-US" sz="2400" dirty="0"/>
              <a:t> - the practice of moving business processes or services to another country, especially overseas, to reduce costs </a:t>
            </a:r>
          </a:p>
          <a:p>
            <a:pPr marL="91440" indent="-91440" algn="just" eaLnBrk="1" fontAlgn="auto" hangingPunct="1">
              <a:lnSpc>
                <a:spcPct val="80000"/>
              </a:lnSpc>
              <a:buFont typeface="Wingdings" panose="05000000000000000000" pitchFamily="2" charset="2"/>
              <a:buChar char="v"/>
              <a:defRPr/>
            </a:pPr>
            <a:r>
              <a:rPr lang="en-US" altLang="en-US" sz="2400" b="1" dirty="0"/>
              <a:t>In-shoring</a:t>
            </a:r>
            <a:r>
              <a:rPr lang="en-US" altLang="en-US" sz="2400" dirty="0"/>
              <a:t> - when another company employs thousands of people in the U.S. (e.g. offshoring for a German company means in-shoring for U.S.)</a:t>
            </a:r>
          </a:p>
          <a:p>
            <a:pPr marL="91440" indent="-91440" algn="just" eaLnBrk="1" fontAlgn="auto" hangingPunct="1">
              <a:lnSpc>
                <a:spcPct val="80000"/>
              </a:lnSpc>
              <a:buFont typeface="Wingdings" panose="05000000000000000000" pitchFamily="2" charset="2"/>
              <a:buChar char="v"/>
              <a:defRPr/>
            </a:pPr>
            <a:r>
              <a:rPr lang="en-US" altLang="en-US" sz="2400" dirty="0"/>
              <a:t>Almost 5% of U.S. workers are employed by foreign companies</a:t>
            </a:r>
          </a:p>
        </p:txBody>
      </p:sp>
      <p:sp>
        <p:nvSpPr>
          <p:cNvPr id="2" name="Date Placeholder 1"/>
          <p:cNvSpPr>
            <a:spLocks noGrp="1"/>
          </p:cNvSpPr>
          <p:nvPr>
            <p:ph type="dt" sz="half" idx="10"/>
          </p:nvPr>
        </p:nvSpPr>
        <p:spPr/>
        <p:txBody>
          <a:bodyPr/>
          <a:lstStyle/>
          <a:p>
            <a:pPr>
              <a:defRPr/>
            </a:pPr>
            <a:fld id="{29C2B989-87CA-409A-BF97-B02F6EED2478}"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fontAlgn="auto" hangingPunct="1">
              <a:spcAft>
                <a:spcPts val="0"/>
              </a:spcAft>
              <a:defRPr/>
            </a:pPr>
            <a:r>
              <a:rPr lang="en-US" altLang="en-US" dirty="0">
                <a:solidFill>
                  <a:schemeClr val="tx1">
                    <a:lumMod val="95000"/>
                    <a:lumOff val="5000"/>
                  </a:schemeClr>
                </a:solidFill>
              </a:rPr>
              <a:t>The Impact on Employment (cont.)</a:t>
            </a:r>
          </a:p>
        </p:txBody>
      </p:sp>
      <p:sp>
        <p:nvSpPr>
          <p:cNvPr id="15363" name="Rectangle 3"/>
          <p:cNvSpPr>
            <a:spLocks noGrp="1" noChangeArrowheads="1"/>
          </p:cNvSpPr>
          <p:nvPr>
            <p:ph idx="1"/>
          </p:nvPr>
        </p:nvSpPr>
        <p:spPr>
          <a:xfrm>
            <a:off x="609600" y="2084388"/>
            <a:ext cx="8001000" cy="4224337"/>
          </a:xfrm>
        </p:spPr>
        <p:txBody>
          <a:bodyPr/>
          <a:lstStyle/>
          <a:p>
            <a:pPr algn="just" eaLnBrk="1" hangingPunct="1">
              <a:buFontTx/>
              <a:buNone/>
            </a:pPr>
            <a:r>
              <a:rPr lang="en-US" altLang="en-US" sz="2800" b="1" dirty="0">
                <a:solidFill>
                  <a:schemeClr val="tx2"/>
                </a:solidFill>
              </a:rPr>
              <a:t>A Global Workforce (cont.):</a:t>
            </a:r>
          </a:p>
          <a:p>
            <a:pPr algn="just" eaLnBrk="1" hangingPunct="1"/>
            <a:r>
              <a:rPr lang="en-US" altLang="en-US" sz="2800" dirty="0"/>
              <a:t>Problems and side effects of offshoring:</a:t>
            </a:r>
          </a:p>
          <a:p>
            <a:pPr lvl="1" algn="just" eaLnBrk="1" hangingPunct="1"/>
            <a:r>
              <a:rPr lang="en-US" altLang="en-US" sz="2800" dirty="0"/>
              <a:t>Consumers complain about customer service representatives, because accents are difficult to understand</a:t>
            </a:r>
          </a:p>
          <a:p>
            <a:pPr lvl="1" algn="just" eaLnBrk="1" hangingPunct="1"/>
            <a:r>
              <a:rPr lang="en-US" altLang="en-US" sz="2800" dirty="0"/>
              <a:t>Employees in U.S. companies need new job skills (e.g., managing, working with foreign colleagues)</a:t>
            </a:r>
          </a:p>
          <a:p>
            <a:pPr lvl="1" algn="just" eaLnBrk="1" hangingPunct="1"/>
            <a:r>
              <a:rPr lang="en-US" altLang="en-US" sz="2800" dirty="0"/>
              <a:t>Increased demand for high-skill workers in other countries forces salaries up</a:t>
            </a:r>
          </a:p>
        </p:txBody>
      </p:sp>
      <p:sp>
        <p:nvSpPr>
          <p:cNvPr id="2" name="Date Placeholder 1"/>
          <p:cNvSpPr>
            <a:spLocks noGrp="1"/>
          </p:cNvSpPr>
          <p:nvPr>
            <p:ph type="dt" sz="half" idx="10"/>
          </p:nvPr>
        </p:nvSpPr>
        <p:spPr/>
        <p:txBody>
          <a:bodyPr/>
          <a:lstStyle/>
          <a:p>
            <a:pPr>
              <a:defRPr/>
            </a:pPr>
            <a:fld id="{78CEE936-013C-41C8-8EB8-B5F915027D4C}" type="datetime1">
              <a:rPr lang="en-US" altLang="en-US" smtClean="0"/>
              <a:pPr>
                <a:defRPr/>
              </a:pPr>
              <a:t>3/20/2019</a:t>
            </a:fld>
            <a:endParaRPr lang="en-US" altLang="en-US"/>
          </a:p>
        </p:txBody>
      </p:sp>
      <p:sp>
        <p:nvSpPr>
          <p:cNvPr id="3" name="Footer Placeholder 2"/>
          <p:cNvSpPr>
            <a:spLocks noGrp="1"/>
          </p:cNvSpPr>
          <p:nvPr>
            <p:ph type="ftr" sz="quarter" idx="11"/>
          </p:nvPr>
        </p:nvSpPr>
        <p:spPr/>
        <p:txBody>
          <a:bodyPr/>
          <a:lstStyle/>
          <a:p>
            <a:pPr>
              <a:defRPr/>
            </a:pPr>
            <a:r>
              <a:rPr lang="en-US" altLang="en-US" smtClean="0"/>
              <a:t>Usman Shehzaib</a:t>
            </a:r>
            <a:endParaRPr lang="en-US" altLang="en-US"/>
          </a:p>
        </p:txBody>
      </p:sp>
      <p:sp>
        <p:nvSpPr>
          <p:cNvPr id="4" name="Slide Number Placeholder 3"/>
          <p:cNvSpPr>
            <a:spLocks noGrp="1"/>
          </p:cNvSpPr>
          <p:nvPr>
            <p:ph type="sldNum" sz="quarter" idx="12"/>
          </p:nvPr>
        </p:nvSpPr>
        <p:spPr/>
        <p:txBody>
          <a:bodyPr/>
          <a:lstStyle/>
          <a:p>
            <a:pPr>
              <a:defRPr/>
            </a:pPr>
            <a:fld id="{01ADAFCE-587A-49CB-A032-FD1185F053DE}"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752600"/>
            <a:ext cx="7848600" cy="4556125"/>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Ethics of Hiring Foreign Workers: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it ethical to hire foreign worker at low price when work force available in local market</a:t>
            </a:r>
            <a:r>
              <a:rPr lang="en-US"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Several countries have passed legislation to restrict the hiring of foreign workers for some industries.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Some people believe it is unfair to both the countries’ workers that the foreign workers get the jobs by charging less money. It is equally logical, however, to argue that paying the higher rate for local workers is wasteful, or charity, or simply overpayment.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Some Governments have passed laws to require that the same salary be paid to all</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FB5D198A-C432-4665-AC79-F40B594D50C6}" type="datetime1">
              <a:rPr lang="en-US" altLang="en-US" smtClean="0"/>
              <a:pPr>
                <a:defRPr/>
              </a:pPr>
              <a:t>3/20/2019</a:t>
            </a:fld>
            <a:endParaRPr lang="en-US" altLang="en-US"/>
          </a:p>
        </p:txBody>
      </p:sp>
      <p:sp>
        <p:nvSpPr>
          <p:cNvPr id="5" name="Footer Placeholder 4"/>
          <p:cNvSpPr>
            <a:spLocks noGrp="1"/>
          </p:cNvSpPr>
          <p:nvPr>
            <p:ph type="ftr" sz="quarter" idx="11"/>
          </p:nvPr>
        </p:nvSpPr>
        <p:spPr/>
        <p:txBody>
          <a:bodyPr/>
          <a:lstStyle/>
          <a:p>
            <a:pPr>
              <a:defRPr/>
            </a:pPr>
            <a:r>
              <a:rPr lang="en-US" altLang="en-US" smtClean="0"/>
              <a:t>Usman Shehzaib</a:t>
            </a:r>
            <a:endParaRPr lang="en-US" altLang="en-US" dirty="0"/>
          </a:p>
        </p:txBody>
      </p:sp>
      <p:sp>
        <p:nvSpPr>
          <p:cNvPr id="6" name="Slide Number Placeholder 5"/>
          <p:cNvSpPr>
            <a:spLocks noGrp="1"/>
          </p:cNvSpPr>
          <p:nvPr>
            <p:ph type="sldNum" sz="quarter" idx="12"/>
          </p:nvPr>
        </p:nvSpPr>
        <p:spPr/>
        <p:txBody>
          <a:bodyPr/>
          <a:lstStyle/>
          <a:p>
            <a:pPr>
              <a:defRPr/>
            </a:pPr>
            <a:fld id="{01ADAFCE-587A-49CB-A032-FD1185F053DE}" type="slidenum">
              <a:rPr lang="en-US" altLang="en-US" smtClean="0"/>
              <a:pPr>
                <a:defRPr/>
              </a:pPr>
              <a:t>9</a:t>
            </a:fld>
            <a:endParaRPr lang="en-US" altLang="en-US"/>
          </a:p>
        </p:txBody>
      </p:sp>
      <p:sp>
        <p:nvSpPr>
          <p:cNvPr id="8" name="Rectangle 2"/>
          <p:cNvSpPr>
            <a:spLocks noGrp="1" noChangeArrowheads="1"/>
          </p:cNvSpPr>
          <p:nvPr>
            <p:ph type="title"/>
          </p:nvPr>
        </p:nvSpPr>
        <p:spPr>
          <a:xfrm>
            <a:off x="768350" y="585788"/>
            <a:ext cx="7289800" cy="1498600"/>
          </a:xfrm>
        </p:spPr>
        <p:txBody>
          <a:bodyPr/>
          <a:lstStyle/>
          <a:p>
            <a:pPr eaLnBrk="1" fontAlgn="auto" hangingPunct="1">
              <a:spcAft>
                <a:spcPts val="0"/>
              </a:spcAft>
              <a:defRPr/>
            </a:pPr>
            <a:r>
              <a:rPr lang="en-US" altLang="en-US" dirty="0">
                <a:solidFill>
                  <a:schemeClr val="tx1">
                    <a:lumMod val="95000"/>
                    <a:lumOff val="5000"/>
                  </a:schemeClr>
                </a:solidFill>
              </a:rPr>
              <a:t>The Impact on Employment (cont.)</a:t>
            </a:r>
          </a:p>
        </p:txBody>
      </p:sp>
    </p:spTree>
    <p:extLst>
      <p:ext uri="{BB962C8B-B14F-4D97-AF65-F5344CB8AC3E}">
        <p14:creationId xmlns:p14="http://schemas.microsoft.com/office/powerpoint/2010/main" xmlns="" val="1551638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2507</TotalTime>
  <Words>1766</Words>
  <Application>Microsoft Office PowerPoint</Application>
  <PresentationFormat>On-screen Show (4:3)</PresentationFormat>
  <Paragraphs>280</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Integral</vt:lpstr>
      <vt:lpstr>A Gift of Fire Third edition Sara Baase</vt:lpstr>
      <vt:lpstr>What We Will Cover</vt:lpstr>
      <vt:lpstr>Changes</vt:lpstr>
      <vt:lpstr>Fears and Questions</vt:lpstr>
      <vt:lpstr>The Impact on Employment</vt:lpstr>
      <vt:lpstr>The Impact on Employment (cont.)</vt:lpstr>
      <vt:lpstr>The Impact on Employment (cont.)</vt:lpstr>
      <vt:lpstr>The Impact on Employment (cont.)</vt:lpstr>
      <vt:lpstr>The Impact on Employment (cont.)</vt:lpstr>
      <vt:lpstr>The Impact on Employment (cont.)</vt:lpstr>
      <vt:lpstr>The Impact on Employment Discussion Questions</vt:lpstr>
      <vt:lpstr>The Work Environment</vt:lpstr>
      <vt:lpstr>The Work Environment (cont.)</vt:lpstr>
      <vt:lpstr>The Work Environment (cont.)</vt:lpstr>
      <vt:lpstr>The Work Environment (cont.)</vt:lpstr>
      <vt:lpstr>The Work Environment Discussion Questions</vt:lpstr>
      <vt:lpstr>Employee Crime</vt:lpstr>
      <vt:lpstr>Management crime</vt:lpstr>
      <vt:lpstr>Corporate or Organizational crime</vt:lpstr>
      <vt:lpstr>Employee Monitoring and communication</vt:lpstr>
      <vt:lpstr>Employee Monitoring and communication</vt:lpstr>
      <vt:lpstr>Employee Monitoring and communication</vt:lpstr>
      <vt:lpstr>Employee Monitoring</vt:lpstr>
      <vt:lpstr>Employee Monitoring (cont.)</vt:lpstr>
      <vt:lpstr>Employee Monitoring (cont.)</vt:lpstr>
      <vt:lpstr>Employee Monitoring (cont.)</vt:lpstr>
      <vt:lpstr>Employee Monitoring (cont.)</vt:lpstr>
      <vt:lpstr>Employee’s concern</vt:lpstr>
      <vt:lpstr>Employee Monitoring Discussion Questions</vt:lpstr>
      <vt:lpstr>Conclusion</vt:lpstr>
    </vt:vector>
  </TitlesOfParts>
  <Manager/>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subject/>
  <dc:creator>Faree</dc:creator>
  <cp:keywords/>
  <dc:description/>
  <cp:lastModifiedBy>pc</cp:lastModifiedBy>
  <cp:revision>108</cp:revision>
  <cp:lastPrinted>1601-01-01T00:00:00Z</cp:lastPrinted>
  <dcterms:created xsi:type="dcterms:W3CDTF">2007-09-09T20:42:23Z</dcterms:created>
  <dcterms:modified xsi:type="dcterms:W3CDTF">2019-03-20T14:05:41Z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