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 id="2147483725" r:id="rId2"/>
  </p:sldMasterIdLst>
  <p:notesMasterIdLst>
    <p:notesMasterId r:id="rId55"/>
  </p:notesMasterIdLst>
  <p:sldIdLst>
    <p:sldId id="370" r:id="rId3"/>
    <p:sldId id="894" r:id="rId4"/>
    <p:sldId id="882" r:id="rId5"/>
    <p:sldId id="953" r:id="rId6"/>
    <p:sldId id="954" r:id="rId7"/>
    <p:sldId id="955" r:id="rId8"/>
    <p:sldId id="956" r:id="rId9"/>
    <p:sldId id="957" r:id="rId10"/>
    <p:sldId id="958" r:id="rId11"/>
    <p:sldId id="959" r:id="rId12"/>
    <p:sldId id="960" r:id="rId13"/>
    <p:sldId id="961" r:id="rId14"/>
    <p:sldId id="962" r:id="rId15"/>
    <p:sldId id="963" r:id="rId16"/>
    <p:sldId id="964" r:id="rId17"/>
    <p:sldId id="965" r:id="rId18"/>
    <p:sldId id="966" r:id="rId19"/>
    <p:sldId id="967" r:id="rId20"/>
    <p:sldId id="968" r:id="rId21"/>
    <p:sldId id="969" r:id="rId22"/>
    <p:sldId id="970" r:id="rId23"/>
    <p:sldId id="971" r:id="rId24"/>
    <p:sldId id="972" r:id="rId25"/>
    <p:sldId id="973" r:id="rId26"/>
    <p:sldId id="974" r:id="rId27"/>
    <p:sldId id="975" r:id="rId28"/>
    <p:sldId id="976" r:id="rId29"/>
    <p:sldId id="977" r:id="rId30"/>
    <p:sldId id="978" r:id="rId31"/>
    <p:sldId id="979" r:id="rId32"/>
    <p:sldId id="980" r:id="rId33"/>
    <p:sldId id="981" r:id="rId34"/>
    <p:sldId id="982" r:id="rId35"/>
    <p:sldId id="983" r:id="rId36"/>
    <p:sldId id="984" r:id="rId37"/>
    <p:sldId id="985" r:id="rId38"/>
    <p:sldId id="986" r:id="rId39"/>
    <p:sldId id="987" r:id="rId40"/>
    <p:sldId id="988" r:id="rId41"/>
    <p:sldId id="990" r:id="rId42"/>
    <p:sldId id="991" r:id="rId43"/>
    <p:sldId id="992" r:id="rId44"/>
    <p:sldId id="993" r:id="rId45"/>
    <p:sldId id="994" r:id="rId46"/>
    <p:sldId id="995" r:id="rId47"/>
    <p:sldId id="996" r:id="rId48"/>
    <p:sldId id="997" r:id="rId49"/>
    <p:sldId id="998" r:id="rId50"/>
    <p:sldId id="999" r:id="rId51"/>
    <p:sldId id="1000" r:id="rId52"/>
    <p:sldId id="892" r:id="rId53"/>
    <p:sldId id="636" r:id="rId54"/>
  </p:sldIdLst>
  <p:sldSz cx="9144000" cy="6858000" type="screen4x3"/>
  <p:notesSz cx="6954838"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0000"/>
    <a:srgbClr val="CBCBCB"/>
    <a:srgbClr val="D3F3FF"/>
    <a:srgbClr val="FFDFDF"/>
    <a:srgbClr val="FFE1E1"/>
    <a:srgbClr val="D5F4FF"/>
    <a:srgbClr val="2F5395"/>
    <a:srgbClr val="FFFFB3"/>
    <a:srgbClr val="7F9ED7"/>
    <a:srgbClr val="FAE9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32" autoAdjust="0"/>
    <p:restoredTop sz="94280" autoAdjust="0"/>
  </p:normalViewPr>
  <p:slideViewPr>
    <p:cSldViewPr>
      <p:cViewPr varScale="1">
        <p:scale>
          <a:sx n="68" d="100"/>
          <a:sy n="68" d="100"/>
        </p:scale>
        <p:origin x="1566" y="72"/>
      </p:cViewPr>
      <p:guideLst>
        <p:guide orient="horz" pos="2160"/>
        <p:guide pos="2880"/>
      </p:guideLst>
    </p:cSldViewPr>
  </p:slideViewPr>
  <p:notesTextViewPr>
    <p:cViewPr>
      <p:scale>
        <a:sx n="25" d="100"/>
        <a:sy n="25"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5501C6-A86A-43AC-8404-9B5CAAB1C68F}" type="doc">
      <dgm:prSet loTypeId="urn:microsoft.com/office/officeart/2011/layout/CircleProcess" loCatId="process" qsTypeId="urn:microsoft.com/office/officeart/2005/8/quickstyle/simple3" qsCatId="simple" csTypeId="urn:microsoft.com/office/officeart/2005/8/colors/colorful4" csCatId="colorful" phldr="1"/>
      <dgm:spPr/>
      <dgm:t>
        <a:bodyPr/>
        <a:lstStyle/>
        <a:p>
          <a:endParaRPr lang="en-US"/>
        </a:p>
      </dgm:t>
    </dgm:pt>
    <dgm:pt modelId="{28C8044D-E767-48E0-A255-656850D451D8}">
      <dgm:prSet phldrT="[Text]" custT="1"/>
      <dgm:spPr/>
      <dgm:t>
        <a:bodyPr/>
        <a:lstStyle/>
        <a:p>
          <a:r>
            <a:rPr lang="en-US" sz="2000">
              <a:latin typeface="Candara" panose="020E0502030303020204" pitchFamily="34" charset="0"/>
              <a:cs typeface="Arial" charset="0"/>
            </a:rPr>
            <a:t>Footnotes</a:t>
          </a:r>
          <a:endParaRPr lang="en-US" sz="2000">
            <a:latin typeface="Candara" panose="020E0502030303020204" pitchFamily="34" charset="0"/>
          </a:endParaRPr>
        </a:p>
      </dgm:t>
    </dgm:pt>
    <dgm:pt modelId="{0E52DE72-5412-4834-9E80-0B5D22930A93}" type="parTrans" cxnId="{8185B505-58D5-4F10-90CC-6FBBC6B4B07E}">
      <dgm:prSet/>
      <dgm:spPr/>
      <dgm:t>
        <a:bodyPr/>
        <a:lstStyle/>
        <a:p>
          <a:endParaRPr lang="en-US" sz="2000">
            <a:latin typeface="Candara" panose="020E0502030303020204" pitchFamily="34" charset="0"/>
          </a:endParaRPr>
        </a:p>
      </dgm:t>
    </dgm:pt>
    <dgm:pt modelId="{5D866DB5-9684-4780-8C4C-30DB84317874}" type="sibTrans" cxnId="{8185B505-58D5-4F10-90CC-6FBBC6B4B07E}">
      <dgm:prSet/>
      <dgm:spPr/>
      <dgm:t>
        <a:bodyPr/>
        <a:lstStyle/>
        <a:p>
          <a:endParaRPr lang="en-US" sz="2000">
            <a:latin typeface="Candara" panose="020E0502030303020204" pitchFamily="34" charset="0"/>
          </a:endParaRPr>
        </a:p>
      </dgm:t>
    </dgm:pt>
    <dgm:pt modelId="{AA47E3D8-230C-4340-8071-5AD7E208908D}">
      <dgm:prSet custT="1"/>
      <dgm:spPr/>
      <dgm:t>
        <a:bodyPr/>
        <a:lstStyle/>
        <a:p>
          <a:r>
            <a:rPr lang="en-US" sz="2000">
              <a:latin typeface="Candara" panose="020E0502030303020204" pitchFamily="34" charset="0"/>
              <a:cs typeface="Arial" charset="0"/>
            </a:rPr>
            <a:t>Endnotes</a:t>
          </a:r>
          <a:endParaRPr lang="en-US" sz="2000" dirty="0">
            <a:latin typeface="Candara" panose="020E0502030303020204" pitchFamily="34" charset="0"/>
            <a:cs typeface="Arial" charset="0"/>
          </a:endParaRPr>
        </a:p>
      </dgm:t>
    </dgm:pt>
    <dgm:pt modelId="{C3DA417E-FB64-4DF0-81A9-785F773ED8F9}" type="parTrans" cxnId="{AC89ADCC-71B1-47CB-BFF0-3EA0A27080EC}">
      <dgm:prSet/>
      <dgm:spPr/>
      <dgm:t>
        <a:bodyPr/>
        <a:lstStyle/>
        <a:p>
          <a:endParaRPr lang="en-US" sz="2000">
            <a:latin typeface="Candara" panose="020E0502030303020204" pitchFamily="34" charset="0"/>
          </a:endParaRPr>
        </a:p>
      </dgm:t>
    </dgm:pt>
    <dgm:pt modelId="{C2329F14-F769-459C-98EF-BE502B9D4106}" type="sibTrans" cxnId="{AC89ADCC-71B1-47CB-BFF0-3EA0A27080EC}">
      <dgm:prSet/>
      <dgm:spPr/>
      <dgm:t>
        <a:bodyPr/>
        <a:lstStyle/>
        <a:p>
          <a:endParaRPr lang="en-US" sz="2000">
            <a:latin typeface="Candara" panose="020E0502030303020204" pitchFamily="34" charset="0"/>
          </a:endParaRPr>
        </a:p>
      </dgm:t>
    </dgm:pt>
    <dgm:pt modelId="{C27826A2-9915-4637-8F8F-7884043A80D5}">
      <dgm:prSet custT="1"/>
      <dgm:spPr/>
      <dgm:t>
        <a:bodyPr/>
        <a:lstStyle/>
        <a:p>
          <a:r>
            <a:rPr lang="en-US" sz="2000" dirty="0">
              <a:latin typeface="Candara" panose="020E0502030303020204" pitchFamily="34" charset="0"/>
              <a:cs typeface="Arial" charset="0"/>
            </a:rPr>
            <a:t>Parenthetical References</a:t>
          </a:r>
        </a:p>
      </dgm:t>
    </dgm:pt>
    <dgm:pt modelId="{75ACEDAA-68E7-41DA-AF80-1C4CC654CFC2}" type="parTrans" cxnId="{4C9B47CF-5180-4E9B-B7AB-986004C035D1}">
      <dgm:prSet/>
      <dgm:spPr/>
      <dgm:t>
        <a:bodyPr/>
        <a:lstStyle/>
        <a:p>
          <a:endParaRPr lang="en-US" sz="2000">
            <a:latin typeface="Candara" panose="020E0502030303020204" pitchFamily="34" charset="0"/>
          </a:endParaRPr>
        </a:p>
      </dgm:t>
    </dgm:pt>
    <dgm:pt modelId="{2B827BFE-8E80-4E1C-B74A-0DF8F6DD0D3E}" type="sibTrans" cxnId="{4C9B47CF-5180-4E9B-B7AB-986004C035D1}">
      <dgm:prSet/>
      <dgm:spPr/>
      <dgm:t>
        <a:bodyPr/>
        <a:lstStyle/>
        <a:p>
          <a:endParaRPr lang="en-US" sz="2000">
            <a:latin typeface="Candara" panose="020E0502030303020204" pitchFamily="34" charset="0"/>
          </a:endParaRPr>
        </a:p>
      </dgm:t>
    </dgm:pt>
    <dgm:pt modelId="{8C2757B8-1568-48B3-904E-182893DAC166}" type="pres">
      <dgm:prSet presAssocID="{A55501C6-A86A-43AC-8404-9B5CAAB1C68F}" presName="Name0" presStyleCnt="0">
        <dgm:presLayoutVars>
          <dgm:chMax val="11"/>
          <dgm:chPref val="11"/>
          <dgm:dir/>
          <dgm:resizeHandles/>
        </dgm:presLayoutVars>
      </dgm:prSet>
      <dgm:spPr/>
    </dgm:pt>
    <dgm:pt modelId="{819E93C5-A3B2-48CD-A8DF-E6AD9D2C43D8}" type="pres">
      <dgm:prSet presAssocID="{C27826A2-9915-4637-8F8F-7884043A80D5}" presName="Accent3" presStyleCnt="0"/>
      <dgm:spPr/>
    </dgm:pt>
    <dgm:pt modelId="{C3AA225C-721B-40F0-91B6-A836B51BC8CC}" type="pres">
      <dgm:prSet presAssocID="{C27826A2-9915-4637-8F8F-7884043A80D5}" presName="Accent" presStyleLbl="node1" presStyleIdx="0" presStyleCnt="3"/>
      <dgm:spPr/>
    </dgm:pt>
    <dgm:pt modelId="{0382483F-449C-4394-BBD6-D7F7A7BE4867}" type="pres">
      <dgm:prSet presAssocID="{C27826A2-9915-4637-8F8F-7884043A80D5}" presName="ParentBackground3" presStyleCnt="0"/>
      <dgm:spPr/>
    </dgm:pt>
    <dgm:pt modelId="{CC1DA509-D06C-421A-8B43-5EFF573040FE}" type="pres">
      <dgm:prSet presAssocID="{C27826A2-9915-4637-8F8F-7884043A80D5}" presName="ParentBackground" presStyleLbl="fgAcc1" presStyleIdx="0" presStyleCnt="3"/>
      <dgm:spPr/>
    </dgm:pt>
    <dgm:pt modelId="{3D8BCFD3-680F-46E5-9C2E-8F01C27238DE}" type="pres">
      <dgm:prSet presAssocID="{C27826A2-9915-4637-8F8F-7884043A80D5}" presName="Parent3" presStyleLbl="revTx" presStyleIdx="0" presStyleCnt="0">
        <dgm:presLayoutVars>
          <dgm:chMax val="1"/>
          <dgm:chPref val="1"/>
          <dgm:bulletEnabled val="1"/>
        </dgm:presLayoutVars>
      </dgm:prSet>
      <dgm:spPr/>
    </dgm:pt>
    <dgm:pt modelId="{17EC8DFF-0D42-4122-A71C-DF1862DB2E89}" type="pres">
      <dgm:prSet presAssocID="{AA47E3D8-230C-4340-8071-5AD7E208908D}" presName="Accent2" presStyleCnt="0"/>
      <dgm:spPr/>
    </dgm:pt>
    <dgm:pt modelId="{62681B09-BED1-4488-8189-657AD27DE48E}" type="pres">
      <dgm:prSet presAssocID="{AA47E3D8-230C-4340-8071-5AD7E208908D}" presName="Accent" presStyleLbl="node1" presStyleIdx="1" presStyleCnt="3"/>
      <dgm:spPr/>
    </dgm:pt>
    <dgm:pt modelId="{99EE424C-5525-4C3A-8DA8-75929AD640F1}" type="pres">
      <dgm:prSet presAssocID="{AA47E3D8-230C-4340-8071-5AD7E208908D}" presName="ParentBackground2" presStyleCnt="0"/>
      <dgm:spPr/>
    </dgm:pt>
    <dgm:pt modelId="{D4B9C771-0160-4E1F-9013-313403DD939B}" type="pres">
      <dgm:prSet presAssocID="{AA47E3D8-230C-4340-8071-5AD7E208908D}" presName="ParentBackground" presStyleLbl="fgAcc1" presStyleIdx="1" presStyleCnt="3"/>
      <dgm:spPr/>
    </dgm:pt>
    <dgm:pt modelId="{7A51A017-5A86-4E8C-BED9-9C128717B5DA}" type="pres">
      <dgm:prSet presAssocID="{AA47E3D8-230C-4340-8071-5AD7E208908D}" presName="Parent2" presStyleLbl="revTx" presStyleIdx="0" presStyleCnt="0">
        <dgm:presLayoutVars>
          <dgm:chMax val="1"/>
          <dgm:chPref val="1"/>
          <dgm:bulletEnabled val="1"/>
        </dgm:presLayoutVars>
      </dgm:prSet>
      <dgm:spPr/>
    </dgm:pt>
    <dgm:pt modelId="{338FDD7E-4CA4-43F3-BE4A-250B2C427F9C}" type="pres">
      <dgm:prSet presAssocID="{28C8044D-E767-48E0-A255-656850D451D8}" presName="Accent1" presStyleCnt="0"/>
      <dgm:spPr/>
    </dgm:pt>
    <dgm:pt modelId="{B50FB4AF-2AB8-4F07-BF93-93B8D994A5BA}" type="pres">
      <dgm:prSet presAssocID="{28C8044D-E767-48E0-A255-656850D451D8}" presName="Accent" presStyleLbl="node1" presStyleIdx="2" presStyleCnt="3"/>
      <dgm:spPr/>
    </dgm:pt>
    <dgm:pt modelId="{4D0D9C25-59A5-4AD9-9141-AD73997EE80F}" type="pres">
      <dgm:prSet presAssocID="{28C8044D-E767-48E0-A255-656850D451D8}" presName="ParentBackground1" presStyleCnt="0"/>
      <dgm:spPr/>
    </dgm:pt>
    <dgm:pt modelId="{A817E7CA-7EDF-4F63-8175-1BA3BA3B28C1}" type="pres">
      <dgm:prSet presAssocID="{28C8044D-E767-48E0-A255-656850D451D8}" presName="ParentBackground" presStyleLbl="fgAcc1" presStyleIdx="2" presStyleCnt="3"/>
      <dgm:spPr/>
    </dgm:pt>
    <dgm:pt modelId="{1D0E8382-5816-402D-8021-E33B51B50A56}" type="pres">
      <dgm:prSet presAssocID="{28C8044D-E767-48E0-A255-656850D451D8}" presName="Parent1" presStyleLbl="revTx" presStyleIdx="0" presStyleCnt="0">
        <dgm:presLayoutVars>
          <dgm:chMax val="1"/>
          <dgm:chPref val="1"/>
          <dgm:bulletEnabled val="1"/>
        </dgm:presLayoutVars>
      </dgm:prSet>
      <dgm:spPr/>
    </dgm:pt>
  </dgm:ptLst>
  <dgm:cxnLst>
    <dgm:cxn modelId="{8185B505-58D5-4F10-90CC-6FBBC6B4B07E}" srcId="{A55501C6-A86A-43AC-8404-9B5CAAB1C68F}" destId="{28C8044D-E767-48E0-A255-656850D451D8}" srcOrd="0" destOrd="0" parTransId="{0E52DE72-5412-4834-9E80-0B5D22930A93}" sibTransId="{5D866DB5-9684-4780-8C4C-30DB84317874}"/>
    <dgm:cxn modelId="{D2DF0C19-B3AF-4D65-A58D-C6E98381560E}" type="presOf" srcId="{AA47E3D8-230C-4340-8071-5AD7E208908D}" destId="{7A51A017-5A86-4E8C-BED9-9C128717B5DA}" srcOrd="1" destOrd="0" presId="urn:microsoft.com/office/officeart/2011/layout/CircleProcess"/>
    <dgm:cxn modelId="{10A5F42E-9116-4EE9-8815-25E113D40A3A}" type="presOf" srcId="{28C8044D-E767-48E0-A255-656850D451D8}" destId="{1D0E8382-5816-402D-8021-E33B51B50A56}" srcOrd="1" destOrd="0" presId="urn:microsoft.com/office/officeart/2011/layout/CircleProcess"/>
    <dgm:cxn modelId="{B9931195-798C-41A3-890F-8A01085B4D30}" type="presOf" srcId="{C27826A2-9915-4637-8F8F-7884043A80D5}" destId="{CC1DA509-D06C-421A-8B43-5EFF573040FE}" srcOrd="0" destOrd="0" presId="urn:microsoft.com/office/officeart/2011/layout/CircleProcess"/>
    <dgm:cxn modelId="{3378D6A8-868F-4C5D-95CC-EEECA89E19DE}" type="presOf" srcId="{28C8044D-E767-48E0-A255-656850D451D8}" destId="{A817E7CA-7EDF-4F63-8175-1BA3BA3B28C1}" srcOrd="0" destOrd="0" presId="urn:microsoft.com/office/officeart/2011/layout/CircleProcess"/>
    <dgm:cxn modelId="{3E613AB5-B42C-4993-A99A-11CB4FDE1C7F}" type="presOf" srcId="{A55501C6-A86A-43AC-8404-9B5CAAB1C68F}" destId="{8C2757B8-1568-48B3-904E-182893DAC166}" srcOrd="0" destOrd="0" presId="urn:microsoft.com/office/officeart/2011/layout/CircleProcess"/>
    <dgm:cxn modelId="{D41D7AC0-B631-43EA-8B80-31A6DD9AEB20}" type="presOf" srcId="{AA47E3D8-230C-4340-8071-5AD7E208908D}" destId="{D4B9C771-0160-4E1F-9013-313403DD939B}" srcOrd="0" destOrd="0" presId="urn:microsoft.com/office/officeart/2011/layout/CircleProcess"/>
    <dgm:cxn modelId="{AC89ADCC-71B1-47CB-BFF0-3EA0A27080EC}" srcId="{A55501C6-A86A-43AC-8404-9B5CAAB1C68F}" destId="{AA47E3D8-230C-4340-8071-5AD7E208908D}" srcOrd="1" destOrd="0" parTransId="{C3DA417E-FB64-4DF0-81A9-785F773ED8F9}" sibTransId="{C2329F14-F769-459C-98EF-BE502B9D4106}"/>
    <dgm:cxn modelId="{4C9B47CF-5180-4E9B-B7AB-986004C035D1}" srcId="{A55501C6-A86A-43AC-8404-9B5CAAB1C68F}" destId="{C27826A2-9915-4637-8F8F-7884043A80D5}" srcOrd="2" destOrd="0" parTransId="{75ACEDAA-68E7-41DA-AF80-1C4CC654CFC2}" sibTransId="{2B827BFE-8E80-4E1C-B74A-0DF8F6DD0D3E}"/>
    <dgm:cxn modelId="{8B1861E1-B800-485E-B078-183F501B8BE2}" type="presOf" srcId="{C27826A2-9915-4637-8F8F-7884043A80D5}" destId="{3D8BCFD3-680F-46E5-9C2E-8F01C27238DE}" srcOrd="1" destOrd="0" presId="urn:microsoft.com/office/officeart/2011/layout/CircleProcess"/>
    <dgm:cxn modelId="{A02A6667-7711-4275-AADC-732C1238BC73}" type="presParOf" srcId="{8C2757B8-1568-48B3-904E-182893DAC166}" destId="{819E93C5-A3B2-48CD-A8DF-E6AD9D2C43D8}" srcOrd="0" destOrd="0" presId="urn:microsoft.com/office/officeart/2011/layout/CircleProcess"/>
    <dgm:cxn modelId="{EC9EF49F-B2F0-4A6C-8498-18CF23B6F023}" type="presParOf" srcId="{819E93C5-A3B2-48CD-A8DF-E6AD9D2C43D8}" destId="{C3AA225C-721B-40F0-91B6-A836B51BC8CC}" srcOrd="0" destOrd="0" presId="urn:microsoft.com/office/officeart/2011/layout/CircleProcess"/>
    <dgm:cxn modelId="{56ABB9D9-7C79-4B3B-A7DA-543FE50B04A9}" type="presParOf" srcId="{8C2757B8-1568-48B3-904E-182893DAC166}" destId="{0382483F-449C-4394-BBD6-D7F7A7BE4867}" srcOrd="1" destOrd="0" presId="urn:microsoft.com/office/officeart/2011/layout/CircleProcess"/>
    <dgm:cxn modelId="{CBE610E4-3A5C-496F-9899-343A3B6F6B41}" type="presParOf" srcId="{0382483F-449C-4394-BBD6-D7F7A7BE4867}" destId="{CC1DA509-D06C-421A-8B43-5EFF573040FE}" srcOrd="0" destOrd="0" presId="urn:microsoft.com/office/officeart/2011/layout/CircleProcess"/>
    <dgm:cxn modelId="{19F096E9-BF9D-45AD-881F-CD2FB54D60C4}" type="presParOf" srcId="{8C2757B8-1568-48B3-904E-182893DAC166}" destId="{3D8BCFD3-680F-46E5-9C2E-8F01C27238DE}" srcOrd="2" destOrd="0" presId="urn:microsoft.com/office/officeart/2011/layout/CircleProcess"/>
    <dgm:cxn modelId="{FD4EAC56-C482-4F58-ACA5-E6ADEEBAA74E}" type="presParOf" srcId="{8C2757B8-1568-48B3-904E-182893DAC166}" destId="{17EC8DFF-0D42-4122-A71C-DF1862DB2E89}" srcOrd="3" destOrd="0" presId="urn:microsoft.com/office/officeart/2011/layout/CircleProcess"/>
    <dgm:cxn modelId="{D68D737E-8474-4E33-AE81-4923CF1C4008}" type="presParOf" srcId="{17EC8DFF-0D42-4122-A71C-DF1862DB2E89}" destId="{62681B09-BED1-4488-8189-657AD27DE48E}" srcOrd="0" destOrd="0" presId="urn:microsoft.com/office/officeart/2011/layout/CircleProcess"/>
    <dgm:cxn modelId="{5CD27334-E66D-4584-A733-310D3DC03781}" type="presParOf" srcId="{8C2757B8-1568-48B3-904E-182893DAC166}" destId="{99EE424C-5525-4C3A-8DA8-75929AD640F1}" srcOrd="4" destOrd="0" presId="urn:microsoft.com/office/officeart/2011/layout/CircleProcess"/>
    <dgm:cxn modelId="{1C0DC192-F0DA-4E18-8837-A5EF2310FD27}" type="presParOf" srcId="{99EE424C-5525-4C3A-8DA8-75929AD640F1}" destId="{D4B9C771-0160-4E1F-9013-313403DD939B}" srcOrd="0" destOrd="0" presId="urn:microsoft.com/office/officeart/2011/layout/CircleProcess"/>
    <dgm:cxn modelId="{27949184-FF69-4E6F-8C76-3ECB0637F7D5}" type="presParOf" srcId="{8C2757B8-1568-48B3-904E-182893DAC166}" destId="{7A51A017-5A86-4E8C-BED9-9C128717B5DA}" srcOrd="5" destOrd="0" presId="urn:microsoft.com/office/officeart/2011/layout/CircleProcess"/>
    <dgm:cxn modelId="{9428CB78-E307-4E4C-BAA7-A81B6EEA8E6C}" type="presParOf" srcId="{8C2757B8-1568-48B3-904E-182893DAC166}" destId="{338FDD7E-4CA4-43F3-BE4A-250B2C427F9C}" srcOrd="6" destOrd="0" presId="urn:microsoft.com/office/officeart/2011/layout/CircleProcess"/>
    <dgm:cxn modelId="{462F9912-DE59-4A74-B8BE-7A9C2E743512}" type="presParOf" srcId="{338FDD7E-4CA4-43F3-BE4A-250B2C427F9C}" destId="{B50FB4AF-2AB8-4F07-BF93-93B8D994A5BA}" srcOrd="0" destOrd="0" presId="urn:microsoft.com/office/officeart/2011/layout/CircleProcess"/>
    <dgm:cxn modelId="{46BA8208-A0D4-4ACD-AF75-49DC501D39A6}" type="presParOf" srcId="{8C2757B8-1568-48B3-904E-182893DAC166}" destId="{4D0D9C25-59A5-4AD9-9141-AD73997EE80F}" srcOrd="7" destOrd="0" presId="urn:microsoft.com/office/officeart/2011/layout/CircleProcess"/>
    <dgm:cxn modelId="{F2A26F4E-ED91-4881-ACD0-488192E8ABBC}" type="presParOf" srcId="{4D0D9C25-59A5-4AD9-9141-AD73997EE80F}" destId="{A817E7CA-7EDF-4F63-8175-1BA3BA3B28C1}" srcOrd="0" destOrd="0" presId="urn:microsoft.com/office/officeart/2011/layout/CircleProcess"/>
    <dgm:cxn modelId="{D6921512-70A7-49D6-8EC3-4AA7917F5DE5}" type="presParOf" srcId="{8C2757B8-1568-48B3-904E-182893DAC166}" destId="{1D0E8382-5816-402D-8021-E33B51B50A56}" srcOrd="8" destOrd="0" presId="urn:microsoft.com/office/officeart/2011/layout/Circle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AA225C-721B-40F0-91B6-A836B51BC8CC}">
      <dsp:nvSpPr>
        <dsp:cNvPr id="0" name=""/>
        <dsp:cNvSpPr/>
      </dsp:nvSpPr>
      <dsp:spPr>
        <a:xfrm>
          <a:off x="5235624" y="1025684"/>
          <a:ext cx="2283871" cy="2284294"/>
        </a:xfrm>
        <a:prstGeom prst="ellipse">
          <a:avLst/>
        </a:prstGeom>
        <a:gradFill rotWithShape="0">
          <a:gsLst>
            <a:gs pos="0">
              <a:schemeClr val="accent4">
                <a:hueOff val="0"/>
                <a:satOff val="0"/>
                <a:lumOff val="0"/>
                <a:alphaOff val="0"/>
                <a:tint val="67000"/>
                <a:satMod val="105000"/>
                <a:lumMod val="110000"/>
              </a:schemeClr>
            </a:gs>
            <a:gs pos="50000">
              <a:schemeClr val="accent4">
                <a:hueOff val="0"/>
                <a:satOff val="0"/>
                <a:lumOff val="0"/>
                <a:alphaOff val="0"/>
                <a:tint val="73000"/>
                <a:satMod val="103000"/>
                <a:lumMod val="105000"/>
              </a:schemeClr>
            </a:gs>
            <a:gs pos="100000">
              <a:schemeClr val="accent4">
                <a:hueOff val="0"/>
                <a:satOff val="0"/>
                <a:lumOff val="0"/>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C1DA509-D06C-421A-8B43-5EFF573040FE}">
      <dsp:nvSpPr>
        <dsp:cNvPr id="0" name=""/>
        <dsp:cNvSpPr/>
      </dsp:nvSpPr>
      <dsp:spPr>
        <a:xfrm>
          <a:off x="5311456" y="1101840"/>
          <a:ext cx="2132208" cy="2131981"/>
        </a:xfrm>
        <a:prstGeom prst="ellipse">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Candara" panose="020E0502030303020204" pitchFamily="34" charset="0"/>
              <a:cs typeface="Arial" charset="0"/>
            </a:rPr>
            <a:t>Parenthetical References</a:t>
          </a:r>
        </a:p>
      </dsp:txBody>
      <dsp:txXfrm>
        <a:off x="5616270" y="1406466"/>
        <a:ext cx="1522581" cy="1522729"/>
      </dsp:txXfrm>
    </dsp:sp>
    <dsp:sp modelId="{62681B09-BED1-4488-8189-657AD27DE48E}">
      <dsp:nvSpPr>
        <dsp:cNvPr id="0" name=""/>
        <dsp:cNvSpPr/>
      </dsp:nvSpPr>
      <dsp:spPr>
        <a:xfrm rot="2700000">
          <a:off x="2877928" y="1028445"/>
          <a:ext cx="2278370" cy="2278370"/>
        </a:xfrm>
        <a:prstGeom prst="teardrop">
          <a:avLst>
            <a:gd name="adj" fmla="val 100000"/>
          </a:avLst>
        </a:prstGeom>
        <a:gradFill rotWithShape="0">
          <a:gsLst>
            <a:gs pos="0">
              <a:schemeClr val="accent4">
                <a:hueOff val="5197846"/>
                <a:satOff val="-23984"/>
                <a:lumOff val="883"/>
                <a:alphaOff val="0"/>
                <a:tint val="67000"/>
                <a:satMod val="105000"/>
                <a:lumMod val="110000"/>
              </a:schemeClr>
            </a:gs>
            <a:gs pos="50000">
              <a:schemeClr val="accent4">
                <a:hueOff val="5197846"/>
                <a:satOff val="-23984"/>
                <a:lumOff val="883"/>
                <a:alphaOff val="0"/>
                <a:tint val="73000"/>
                <a:satMod val="103000"/>
                <a:lumMod val="105000"/>
              </a:schemeClr>
            </a:gs>
            <a:gs pos="100000">
              <a:schemeClr val="accent4">
                <a:hueOff val="5197846"/>
                <a:satOff val="-23984"/>
                <a:lumOff val="883"/>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4B9C771-0160-4E1F-9013-313403DD939B}">
      <dsp:nvSpPr>
        <dsp:cNvPr id="0" name=""/>
        <dsp:cNvSpPr/>
      </dsp:nvSpPr>
      <dsp:spPr>
        <a:xfrm>
          <a:off x="2951009" y="1101840"/>
          <a:ext cx="2132208" cy="2131981"/>
        </a:xfrm>
        <a:prstGeom prst="ellipse">
          <a:avLst/>
        </a:prstGeom>
        <a:solidFill>
          <a:schemeClr val="lt1">
            <a:alpha val="90000"/>
            <a:hueOff val="0"/>
            <a:satOff val="0"/>
            <a:lumOff val="0"/>
            <a:alphaOff val="0"/>
          </a:schemeClr>
        </a:solidFill>
        <a:ln w="6350" cap="flat" cmpd="sng" algn="ctr">
          <a:solidFill>
            <a:schemeClr val="accent4">
              <a:hueOff val="5197846"/>
              <a:satOff val="-23984"/>
              <a:lumOff val="88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Candara" panose="020E0502030303020204" pitchFamily="34" charset="0"/>
              <a:cs typeface="Arial" charset="0"/>
            </a:rPr>
            <a:t>Endnotes</a:t>
          </a:r>
          <a:endParaRPr lang="en-US" sz="2000" kern="1200" dirty="0">
            <a:latin typeface="Candara" panose="020E0502030303020204" pitchFamily="34" charset="0"/>
            <a:cs typeface="Arial" charset="0"/>
          </a:endParaRPr>
        </a:p>
      </dsp:txBody>
      <dsp:txXfrm>
        <a:off x="3255823" y="1406466"/>
        <a:ext cx="1522581" cy="1522729"/>
      </dsp:txXfrm>
    </dsp:sp>
    <dsp:sp modelId="{B50FB4AF-2AB8-4F07-BF93-93B8D994A5BA}">
      <dsp:nvSpPr>
        <dsp:cNvPr id="0" name=""/>
        <dsp:cNvSpPr/>
      </dsp:nvSpPr>
      <dsp:spPr>
        <a:xfrm rot="2700000">
          <a:off x="517481" y="1028445"/>
          <a:ext cx="2278370" cy="2278370"/>
        </a:xfrm>
        <a:prstGeom prst="teardrop">
          <a:avLst>
            <a:gd name="adj" fmla="val 100000"/>
          </a:avLst>
        </a:prstGeom>
        <a:gradFill rotWithShape="0">
          <a:gsLst>
            <a:gs pos="0">
              <a:schemeClr val="accent4">
                <a:hueOff val="10395692"/>
                <a:satOff val="-47968"/>
                <a:lumOff val="1765"/>
                <a:alphaOff val="0"/>
                <a:tint val="67000"/>
                <a:satMod val="105000"/>
                <a:lumMod val="110000"/>
              </a:schemeClr>
            </a:gs>
            <a:gs pos="50000">
              <a:schemeClr val="accent4">
                <a:hueOff val="10395692"/>
                <a:satOff val="-47968"/>
                <a:lumOff val="1765"/>
                <a:alphaOff val="0"/>
                <a:tint val="73000"/>
                <a:satMod val="103000"/>
                <a:lumMod val="105000"/>
              </a:schemeClr>
            </a:gs>
            <a:gs pos="100000">
              <a:schemeClr val="accent4">
                <a:hueOff val="10395692"/>
                <a:satOff val="-47968"/>
                <a:lumOff val="1765"/>
                <a:alphaOff val="0"/>
                <a:tint val="81000"/>
                <a:satMod val="109000"/>
                <a:lumMod val="105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817E7CA-7EDF-4F63-8175-1BA3BA3B28C1}">
      <dsp:nvSpPr>
        <dsp:cNvPr id="0" name=""/>
        <dsp:cNvSpPr/>
      </dsp:nvSpPr>
      <dsp:spPr>
        <a:xfrm>
          <a:off x="590562" y="1101840"/>
          <a:ext cx="2132208" cy="2131981"/>
        </a:xfrm>
        <a:prstGeom prst="ellipse">
          <a:avLst/>
        </a:prstGeom>
        <a:solidFill>
          <a:schemeClr val="lt1">
            <a:alpha val="90000"/>
            <a:hueOff val="0"/>
            <a:satOff val="0"/>
            <a:lumOff val="0"/>
            <a:alphaOff val="0"/>
          </a:schemeClr>
        </a:solidFill>
        <a:ln w="6350" cap="flat" cmpd="sng" algn="ctr">
          <a:solidFill>
            <a:schemeClr val="accent4">
              <a:hueOff val="10395692"/>
              <a:satOff val="-47968"/>
              <a:lumOff val="176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latin typeface="Candara" panose="020E0502030303020204" pitchFamily="34" charset="0"/>
              <a:cs typeface="Arial" charset="0"/>
            </a:rPr>
            <a:t>Footnotes</a:t>
          </a:r>
          <a:endParaRPr lang="en-US" sz="2000" kern="1200">
            <a:latin typeface="Candara" panose="020E0502030303020204" pitchFamily="34" charset="0"/>
          </a:endParaRPr>
        </a:p>
      </dsp:txBody>
      <dsp:txXfrm>
        <a:off x="895376" y="1406466"/>
        <a:ext cx="1522581" cy="1522729"/>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1440" tIns="45720" rIns="91440" bIns="45720" rtlCol="0"/>
          <a:lstStyle>
            <a:lvl1pPr algn="r">
              <a:defRPr sz="1200"/>
            </a:lvl1pPr>
          </a:lstStyle>
          <a:p>
            <a:fld id="{5838515F-6EC2-437A-BB7E-FAEE704D1F72}" type="datetimeFigureOut">
              <a:rPr lang="en-US" smtClean="0"/>
              <a:pPr/>
              <a:t>06-Nov-17</a:t>
            </a:fld>
            <a:endParaRPr lang="en-US"/>
          </a:p>
        </p:txBody>
      </p:sp>
      <p:sp>
        <p:nvSpPr>
          <p:cNvPr id="4" name="Slide Image Placeholder 3"/>
          <p:cNvSpPr>
            <a:spLocks noGrp="1" noRot="1" noChangeAspect="1"/>
          </p:cNvSpPr>
          <p:nvPr>
            <p:ph type="sldImg" idx="2"/>
          </p:nvPr>
        </p:nvSpPr>
        <p:spPr>
          <a:xfrm>
            <a:off x="1382713" y="1163638"/>
            <a:ext cx="4189412" cy="31416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lIns="91440" tIns="45720" rIns="91440" bIns="45720" rtlCol="0" anchor="b"/>
          <a:lstStyle>
            <a:lvl1pPr algn="r">
              <a:defRPr sz="1200"/>
            </a:lvl1pPr>
          </a:lstStyle>
          <a:p>
            <a:fld id="{F0448D81-7B12-46D2-AC3D-02B3D3820BAF}" type="slidenum">
              <a:rPr lang="en-US" smtClean="0"/>
              <a:pPr/>
              <a:t>‹#›</a:t>
            </a:fld>
            <a:endParaRPr lang="en-US"/>
          </a:p>
        </p:txBody>
      </p:sp>
    </p:spTree>
    <p:extLst>
      <p:ext uri="{BB962C8B-B14F-4D97-AF65-F5344CB8AC3E}">
        <p14:creationId xmlns:p14="http://schemas.microsoft.com/office/powerpoint/2010/main" val="2313935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4530"/>
            <a:ext cx="6858000" cy="2387600"/>
          </a:xfrm>
        </p:spPr>
        <p:txBody>
          <a:bodyPr anchor="b">
            <a:normAutofit/>
          </a:bodyPr>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1800">
                <a:solidFill>
                  <a:schemeClr val="tx1">
                    <a:lumMod val="75000"/>
                    <a:lumOff val="25000"/>
                  </a:schemeClr>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3E27A-6829-4858-AC8A-95A2FED96CFA}"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01507837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83A453-39ED-4DFC-9998-925390E54FB5}"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633446037"/>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0362"/>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0363"/>
            <a:ext cx="5800725" cy="581183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032752-9D6A-4145-903A-1A342C960588}"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410794773"/>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436346" y="1788454"/>
            <a:ext cx="6270922" cy="2098226"/>
          </a:xfrm>
        </p:spPr>
        <p:txBody>
          <a:bodyPr anchor="b">
            <a:noAutofit/>
          </a:bodyPr>
          <a:lstStyle>
            <a:lvl1pPr algn="ctr">
              <a:defRPr sz="60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009930" y="3956280"/>
            <a:ext cx="5123755" cy="1086237"/>
          </a:xfrm>
        </p:spPr>
        <p:txBody>
          <a:bodyPr>
            <a:normAutofit/>
          </a:bodyPr>
          <a:lstStyle>
            <a:lvl1pPr marL="0" indent="0" algn="ctr">
              <a:lnSpc>
                <a:spcPct val="112000"/>
              </a:lnSpc>
              <a:spcBef>
                <a:spcPts val="0"/>
              </a:spcBef>
              <a:spcAft>
                <a:spcPts val="0"/>
              </a:spcAft>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564644" y="6453386"/>
            <a:ext cx="1205958" cy="404614"/>
          </a:xfrm>
        </p:spPr>
        <p:txBody>
          <a:bodyPr/>
          <a:lstStyle>
            <a:lvl1pPr>
              <a:defRPr baseline="0">
                <a:solidFill>
                  <a:schemeClr val="tx2"/>
                </a:solidFill>
              </a:defRPr>
            </a:lvl1pPr>
          </a:lstStyle>
          <a:p>
            <a:fld id="{7778C478-A667-459C-95C1-602619C7249F}" type="datetime1">
              <a:rPr lang="en-US" smtClean="0"/>
              <a:pPr/>
              <a:t>06-Nov-17</a:t>
            </a:fld>
            <a:endParaRPr lang="en-US"/>
          </a:p>
        </p:txBody>
      </p:sp>
      <p:sp>
        <p:nvSpPr>
          <p:cNvPr id="5" name="Footer Placeholder 4"/>
          <p:cNvSpPr>
            <a:spLocks noGrp="1"/>
          </p:cNvSpPr>
          <p:nvPr>
            <p:ph type="ftr" sz="quarter" idx="11"/>
          </p:nvPr>
        </p:nvSpPr>
        <p:spPr>
          <a:xfrm>
            <a:off x="1938041" y="6453386"/>
            <a:ext cx="5267533"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baseline="0">
                <a:solidFill>
                  <a:schemeClr val="tx2"/>
                </a:solidFill>
              </a:defRPr>
            </a:lvl1pPr>
          </a:lstStyle>
          <a:p>
            <a:fld id="{08A8661F-1CDE-4F7E-AE93-7F9785FD6839}" type="slidenum">
              <a:rPr lang="en-US" smtClean="0"/>
              <a:pPr/>
              <a:t>‹#›</a:t>
            </a:fld>
            <a:endParaRPr lang="en-US"/>
          </a:p>
        </p:txBody>
      </p:sp>
      <p:grpSp>
        <p:nvGrpSpPr>
          <p:cNvPr id="8" name="Group 7"/>
          <p:cNvGrpSpPr/>
          <p:nvPr/>
        </p:nvGrpSpPr>
        <p:grpSpPr>
          <a:xfrm>
            <a:off x="564643" y="744469"/>
            <a:ext cx="8005589" cy="5349671"/>
            <a:chOff x="564643" y="744469"/>
            <a:chExt cx="8005589" cy="5349671"/>
          </a:xfrm>
        </p:grpSpPr>
        <p:sp>
          <p:nvSpPr>
            <p:cNvPr id="11" name="Freeform 6"/>
            <p:cNvSpPr/>
            <p:nvPr/>
          </p:nvSpPr>
          <p:spPr bwMode="auto">
            <a:xfrm>
              <a:off x="6113972" y="1685652"/>
              <a:ext cx="2456260" cy="4408488"/>
            </a:xfrm>
            <a:custGeom>
              <a:avLst/>
              <a:gdLst/>
              <a:ahLst/>
              <a:cxnLst/>
              <a:rect l="l" t="t" r="r" b="b"/>
              <a:pathLst>
                <a:path w="10000" h="10000">
                  <a:moveTo>
                    <a:pt x="8761" y="0"/>
                  </a:moveTo>
                  <a:lnTo>
                    <a:pt x="10000" y="0"/>
                  </a:lnTo>
                  <a:lnTo>
                    <a:pt x="10000" y="10000"/>
                  </a:lnTo>
                  <a:lnTo>
                    <a:pt x="0" y="10000"/>
                  </a:lnTo>
                  <a:lnTo>
                    <a:pt x="0" y="9357"/>
                  </a:lnTo>
                  <a:lnTo>
                    <a:pt x="8761" y="935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564643" y="744469"/>
              <a:ext cx="2456505" cy="4408488"/>
            </a:xfrm>
            <a:custGeom>
              <a:avLst/>
              <a:gdLst/>
              <a:ahLst/>
              <a:cxnLst/>
              <a:rect l="l" t="t" r="r" b="b"/>
              <a:pathLst>
                <a:path w="10001" h="10000">
                  <a:moveTo>
                    <a:pt x="8762" y="0"/>
                  </a:moveTo>
                  <a:lnTo>
                    <a:pt x="10001" y="0"/>
                  </a:lnTo>
                  <a:lnTo>
                    <a:pt x="10001" y="10000"/>
                  </a:lnTo>
                  <a:lnTo>
                    <a:pt x="1" y="10000"/>
                  </a:lnTo>
                  <a:cubicBezTo>
                    <a:pt x="-2" y="9766"/>
                    <a:pt x="4" y="9586"/>
                    <a:pt x="1" y="9352"/>
                  </a:cubicBezTo>
                  <a:lnTo>
                    <a:pt x="8762" y="9346"/>
                  </a:lnTo>
                  <a:lnTo>
                    <a:pt x="8762"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59455169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6C917F-6980-41B9-9485-1511F98E9C95}"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398218749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73769" y="1301361"/>
            <a:ext cx="7209728" cy="2852737"/>
          </a:xfrm>
        </p:spPr>
        <p:txBody>
          <a:bodyPr anchor="b">
            <a:normAutofit/>
          </a:bodyPr>
          <a:lstStyle>
            <a:lvl1pPr algn="r">
              <a:defRPr sz="60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573769" y="4216328"/>
            <a:ext cx="7209728" cy="1143324"/>
          </a:xfrm>
        </p:spPr>
        <p:txBody>
          <a:bodyPr/>
          <a:lstStyle>
            <a:lvl1pPr marL="0" indent="0" algn="r">
              <a:lnSpc>
                <a:spcPct val="112000"/>
              </a:lnSpc>
              <a:spcBef>
                <a:spcPts val="0"/>
              </a:spcBef>
              <a:spcAft>
                <a:spcPts val="0"/>
              </a:spcAft>
              <a:buNone/>
              <a:defRPr sz="1800">
                <a:solidFill>
                  <a:schemeClr val="tx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4181" y="6453386"/>
            <a:ext cx="1216807" cy="404614"/>
          </a:xfrm>
        </p:spPr>
        <p:txBody>
          <a:bodyPr/>
          <a:lstStyle>
            <a:lvl1pPr>
              <a:defRPr>
                <a:solidFill>
                  <a:schemeClr val="tx2"/>
                </a:solidFill>
              </a:defRPr>
            </a:lvl1pPr>
          </a:lstStyle>
          <a:p>
            <a:fld id="{082818B4-A274-4805-9CF6-EC2C66B36B84}" type="datetime1">
              <a:rPr lang="en-US" smtClean="0"/>
              <a:pPr/>
              <a:t>06-Nov-17</a:t>
            </a:fld>
            <a:endParaRPr lang="en-US"/>
          </a:p>
        </p:txBody>
      </p:sp>
      <p:sp>
        <p:nvSpPr>
          <p:cNvPr id="5" name="Footer Placeholder 4"/>
          <p:cNvSpPr>
            <a:spLocks noGrp="1"/>
          </p:cNvSpPr>
          <p:nvPr>
            <p:ph type="ftr" sz="quarter" idx="11"/>
          </p:nvPr>
        </p:nvSpPr>
        <p:spPr>
          <a:xfrm>
            <a:off x="1938234" y="6453386"/>
            <a:ext cx="5267533"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7373012"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7" name="Freeform 6"/>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bg2"/>
          </a:solidFill>
          <a:ln w="0">
            <a:noFill/>
            <a:prstDash val="solid"/>
            <a:round/>
            <a:headEnd/>
            <a:tailEnd/>
          </a:ln>
        </p:spPr>
      </p:sp>
      <p:sp>
        <p:nvSpPr>
          <p:cNvPr id="8" name="Freeform 7"/>
          <p:cNvSpPr/>
          <p:nvPr/>
        </p:nvSpPr>
        <p:spPr bwMode="auto">
          <a:xfrm>
            <a:off x="6113972" y="1685652"/>
            <a:ext cx="2456260"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775626402"/>
      </p:ext>
    </p:extLst>
  </p:cSld>
  <p:clrMapOvr>
    <a:overrideClrMapping bg1="dk1" tx1="lt1" bg2="dk2" tx2="lt2" accent1="accent1" accent2="accent2" accent3="accent3" accent4="accent4" accent5="accent5" accent6="accent6" hlink="hlink" folHlink="folHlink"/>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028700" y="2286000"/>
            <a:ext cx="3335840"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94052" y="2286000"/>
            <a:ext cx="3335840"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9BA6E5-3BD5-47D1-8428-41AE205A69C5}"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2387610784"/>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28700" y="685800"/>
            <a:ext cx="72009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28700" y="2340230"/>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1028700" y="3305208"/>
            <a:ext cx="3335839"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93760" y="2349754"/>
            <a:ext cx="3335840" cy="823912"/>
          </a:xfrm>
        </p:spPr>
        <p:txBody>
          <a:bodyPr anchor="b">
            <a:noAutofit/>
          </a:bodyPr>
          <a:lstStyle>
            <a:lvl1pPr marL="0" indent="0">
              <a:lnSpc>
                <a:spcPct val="84000"/>
              </a:lnSpc>
              <a:spcBef>
                <a:spcPts val="0"/>
              </a:spcBef>
              <a:spcAft>
                <a:spcPts val="0"/>
              </a:spcAft>
              <a:buNone/>
              <a:defRPr sz="240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893760" y="3305208"/>
            <a:ext cx="3335840"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2A01DE9-A90E-4E90-B4EB-55A134E3460F}" type="datetime1">
              <a:rPr lang="en-US" smtClean="0"/>
              <a:pPr/>
              <a:t>06-Nov-17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pic>
        <p:nvPicPr>
          <p:cNvPr id="10" name="Picture 9"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134987554"/>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641AE9-E6DC-4111-B760-69E31DFD3B83}" type="datetime1">
              <a:rPr lang="en-US" smtClean="0"/>
              <a:pPr/>
              <a:t>06-Nov-17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pic>
        <p:nvPicPr>
          <p:cNvPr id="6" name="Picture 5"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915395875"/>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17021D-B7B3-446B-A3BB-A4A0744A5336}" type="datetime1">
              <a:rPr lang="en-US" smtClean="0"/>
              <a:pPr/>
              <a:t>06-Nov-17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284559791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Autofit/>
          </a:bodyPr>
          <a:lstStyle>
            <a:lvl1pPr>
              <a:lnSpc>
                <a:spcPct val="84000"/>
              </a:lnSpc>
              <a:defRPr sz="44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92015" y="685801"/>
            <a:ext cx="3909060" cy="5175250"/>
          </a:xfrm>
        </p:spPr>
        <p:txBody>
          <a:bodyPr/>
          <a:lstStyle>
            <a:lvl1pPr>
              <a:defRPr sz="1500"/>
            </a:lvl1pPr>
            <a:lvl2pPr>
              <a:defRPr sz="1500"/>
            </a:lvl2pPr>
            <a:lvl3pPr>
              <a:defRPr sz="1350"/>
            </a:lvl3pPr>
            <a:lvl4pPr>
              <a:defRPr sz="135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2925" y="2856344"/>
            <a:ext cx="2891790" cy="3011056"/>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B82BE0F6-31DD-4360-BDEA-779190F0E8E8}" type="datetime1">
              <a:rPr lang="en-US" smtClean="0"/>
              <a:pPr/>
              <a:t>06-Nov-17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370783373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31578F-5DA8-473D-B427-4F0A4E68F904}"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pic>
        <p:nvPicPr>
          <p:cNvPr id="7" name="Picture 6" descr="300px-COMSATS_Logo.svg.png"/>
          <p:cNvPicPr>
            <a:picLocks noChangeAspect="1"/>
          </p:cNvPicPr>
          <p:nvPr userDrawn="1"/>
        </p:nvPicPr>
        <p:blipFill>
          <a:blip r:embed="rId2" cstate="print"/>
          <a:stretch>
            <a:fillRect/>
          </a:stretch>
        </p:blipFill>
        <p:spPr>
          <a:xfrm>
            <a:off x="7922419" y="736201"/>
            <a:ext cx="584679" cy="584679"/>
          </a:xfrm>
          <a:prstGeom prst="rect">
            <a:avLst/>
          </a:prstGeom>
        </p:spPr>
      </p:pic>
    </p:spTree>
    <p:extLst>
      <p:ext uri="{BB962C8B-B14F-4D97-AF65-F5344CB8AC3E}">
        <p14:creationId xmlns:p14="http://schemas.microsoft.com/office/powerpoint/2010/main" val="2097386994"/>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6"/>
            <a:ext cx="397764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42925" y="685800"/>
            <a:ext cx="2891790" cy="2157884"/>
          </a:xfrm>
        </p:spPr>
        <p:txBody>
          <a:bodyPr anchor="t">
            <a:normAutofit/>
          </a:bodyPr>
          <a:lstStyle>
            <a:lvl1pPr>
              <a:lnSpc>
                <a:spcPct val="84000"/>
              </a:lnSpc>
              <a:defRPr sz="44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4149090" y="1"/>
            <a:ext cx="4994910" cy="6857999"/>
          </a:xfrm>
        </p:spPr>
        <p:txBody>
          <a:bodyPr anchor="t">
            <a:norm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42925" y="2855968"/>
            <a:ext cx="2891790" cy="3011432"/>
          </a:xfrm>
        </p:spPr>
        <p:txBody>
          <a:bodyPr>
            <a:normAutofit/>
          </a:bodyPr>
          <a:lstStyle>
            <a:lvl1pPr marL="0" indent="0">
              <a:lnSpc>
                <a:spcPct val="113000"/>
              </a:lnSpc>
              <a:spcBef>
                <a:spcPts val="0"/>
              </a:spcBef>
              <a:spcAft>
                <a:spcPts val="1500"/>
              </a:spcAft>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a:xfrm>
            <a:off x="542925" y="6453386"/>
            <a:ext cx="903429" cy="404614"/>
          </a:xfrm>
        </p:spPr>
        <p:txBody>
          <a:bodyPr/>
          <a:lstStyle>
            <a:lvl1pPr>
              <a:defRPr>
                <a:solidFill>
                  <a:schemeClr val="tx2"/>
                </a:solidFill>
              </a:defRPr>
            </a:lvl1pPr>
          </a:lstStyle>
          <a:p>
            <a:fld id="{6581ABD4-1B62-426E-8026-FC97F5BA9EBB}" type="datetime1">
              <a:rPr lang="en-US" smtClean="0"/>
              <a:pPr/>
              <a:t>06-Nov-17</a:t>
            </a:fld>
            <a:endParaRPr lang="en-US"/>
          </a:p>
        </p:txBody>
      </p:sp>
      <p:sp>
        <p:nvSpPr>
          <p:cNvPr id="6" name="Footer Placeholder 5"/>
          <p:cNvSpPr>
            <a:spLocks noGrp="1"/>
          </p:cNvSpPr>
          <p:nvPr>
            <p:ph type="ftr" sz="quarter" idx="11"/>
          </p:nvPr>
        </p:nvSpPr>
        <p:spPr>
          <a:xfrm>
            <a:off x="1654459" y="6453386"/>
            <a:ext cx="1780256"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7412355" y="6453386"/>
            <a:ext cx="1197219" cy="404614"/>
          </a:xfrm>
        </p:spPr>
        <p:txBody>
          <a:bodyPr/>
          <a:lstStyle>
            <a:lvl1pPr>
              <a:defRPr>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3977640"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4086403713"/>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028700" y="2295526"/>
            <a:ext cx="72009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0E5229-A8B5-491F-B2C7-5872EF84B8CE}"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2264224170"/>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0797" y="624156"/>
            <a:ext cx="1490950"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28700" y="624156"/>
            <a:ext cx="5724525"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34A228-8A8A-4151-BE87-3C8327C4B9D8}"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1093674615"/>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12423"/>
            <a:ext cx="7886700" cy="2851208"/>
          </a:xfrm>
        </p:spPr>
        <p:txBody>
          <a:bodyPr anchor="b">
            <a:normAutofit/>
          </a:bodyPr>
          <a:lstStyle>
            <a:lvl1pPr>
              <a:defRPr sz="4500" b="0"/>
            </a:lvl1pPr>
          </a:lstStyle>
          <a:p>
            <a:r>
              <a:rPr lang="en-US"/>
              <a:t>Click to edit Master title style</a:t>
            </a:r>
            <a:endParaRPr lang="en-US" dirty="0"/>
          </a:p>
        </p:txBody>
      </p:sp>
      <p:sp>
        <p:nvSpPr>
          <p:cNvPr id="3" name="Text Placeholder 2"/>
          <p:cNvSpPr>
            <a:spLocks noGrp="1"/>
          </p:cNvSpPr>
          <p:nvPr>
            <p:ph type="body" idx="1"/>
          </p:nvPr>
        </p:nvSpPr>
        <p:spPr>
          <a:xfrm>
            <a:off x="623888" y="4552634"/>
            <a:ext cx="7886700" cy="1500187"/>
          </a:xfrm>
        </p:spPr>
        <p:txBody>
          <a:bodyPr anchor="t">
            <a:normAutofit/>
          </a:bodyPr>
          <a:lstStyle>
            <a:lvl1pPr marL="0" indent="0">
              <a:buNone/>
              <a:defRPr sz="180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BB5D39B-C74E-44B1-AECB-4FC807B0A836}" type="datetime1">
              <a:rPr lang="en-US" smtClean="0"/>
              <a:pPr/>
              <a:t>06-Nov-17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A8661F-1CDE-4F7E-AE93-7F9785FD6839}" type="slidenum">
              <a:rPr lang="en-US" smtClean="0"/>
              <a:pPr/>
              <a:t>‹#›</a:t>
            </a:fld>
            <a:endParaRPr lang="en-US"/>
          </a:p>
        </p:txBody>
      </p:sp>
    </p:spTree>
    <p:extLst>
      <p:ext uri="{BB962C8B-B14F-4D97-AF65-F5344CB8AC3E}">
        <p14:creationId xmlns:p14="http://schemas.microsoft.com/office/powerpoint/2010/main" val="3506220032"/>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33845"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8801"/>
            <a:ext cx="3886200" cy="43513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A75C04-2125-4ABD-B41A-893C5BB0CA7C}"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736201"/>
            <a:ext cx="584679" cy="584679"/>
          </a:xfrm>
          <a:prstGeom prst="rect">
            <a:avLst/>
          </a:prstGeom>
        </p:spPr>
      </p:pic>
    </p:spTree>
    <p:extLst>
      <p:ext uri="{BB962C8B-B14F-4D97-AF65-F5344CB8AC3E}">
        <p14:creationId xmlns:p14="http://schemas.microsoft.com/office/powerpoint/2010/main" val="3172967613"/>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3845" y="1681851"/>
            <a:ext cx="3867150" cy="825699"/>
          </a:xfrm>
        </p:spPr>
        <p:txBody>
          <a:bodyPr anchor="b">
            <a:normAutofit/>
          </a:bodyP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33845" y="2507551"/>
            <a:ext cx="3867150"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851"/>
            <a:ext cx="3886201" cy="825698"/>
          </a:xfrm>
        </p:spPr>
        <p:txBody>
          <a:bodyPr anchor="b"/>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7551"/>
            <a:ext cx="3886201" cy="36805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C75D1E-99F2-4C81-8930-55F563658BAB}" type="datetime1">
              <a:rPr lang="en-US" smtClean="0"/>
              <a:pPr/>
              <a:t>06-Nov-17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A8661F-1CDE-4F7E-AE93-7F9785FD6839}"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pic>
        <p:nvPicPr>
          <p:cNvPr id="11" name="Picture 10"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400788639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18D04FD-C61A-4C1F-8917-518281FDAF42}" type="datetime1">
              <a:rPr lang="en-US" smtClean="0"/>
              <a:pPr/>
              <a:t>06-Nov-17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A8661F-1CDE-4F7E-AE93-7F9785FD6839}" type="slidenum">
              <a:rPr lang="en-US" smtClean="0"/>
              <a:pPr/>
              <a:t>‹#›</a:t>
            </a:fld>
            <a:endParaRPr lang="en-US"/>
          </a:p>
        </p:txBody>
      </p:sp>
      <p:sp>
        <p:nvSpPr>
          <p:cNvPr id="6" name="Title 5"/>
          <p:cNvSpPr>
            <a:spLocks noGrp="1"/>
          </p:cNvSpPr>
          <p:nvPr>
            <p:ph type="title"/>
          </p:nvPr>
        </p:nvSpPr>
        <p:spPr/>
        <p:txBody>
          <a:bodyPr/>
          <a:lstStyle/>
          <a:p>
            <a:r>
              <a:rPr lang="en-US"/>
              <a:t>Click to edit Master title style</a:t>
            </a:r>
          </a:p>
        </p:txBody>
      </p:sp>
      <p:pic>
        <p:nvPicPr>
          <p:cNvPr id="7" name="Picture 6"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164298596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5E0844-7948-4F72-82BE-3D93935417C9}" type="datetime1">
              <a:rPr lang="en-US" smtClean="0"/>
              <a:pPr/>
              <a:t>06-Nov-17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A8661F-1CDE-4F7E-AE93-7F9785FD6839}" type="slidenum">
              <a:rPr lang="en-US" smtClean="0"/>
              <a:pPr/>
              <a:t>‹#›</a:t>
            </a:fld>
            <a:endParaRPr lang="en-US"/>
          </a:p>
        </p:txBody>
      </p:sp>
      <p:pic>
        <p:nvPicPr>
          <p:cNvPr id="5" name="Picture 4" descr="300px-COMSATS_Logo.svg.png"/>
          <p:cNvPicPr>
            <a:picLocks noChangeAspect="1"/>
          </p:cNvPicPr>
          <p:nvPr userDrawn="1"/>
        </p:nvPicPr>
        <p:blipFill>
          <a:blip r:embed="rId2" cstate="print"/>
          <a:stretch>
            <a:fillRect/>
          </a:stretch>
        </p:blipFill>
        <p:spPr>
          <a:xfrm>
            <a:off x="7935866" y="762000"/>
            <a:ext cx="584679" cy="584679"/>
          </a:xfrm>
          <a:prstGeom prst="rect">
            <a:avLst/>
          </a:prstGeom>
        </p:spPr>
      </p:pic>
    </p:spTree>
    <p:extLst>
      <p:ext uri="{BB962C8B-B14F-4D97-AF65-F5344CB8AC3E}">
        <p14:creationId xmlns:p14="http://schemas.microsoft.com/office/powerpoint/2010/main" val="80729636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948940" cy="1600197"/>
          </a:xfrm>
        </p:spPr>
        <p:txBody>
          <a:bodyPr anchor="b">
            <a:normAutofit/>
          </a:bodyPr>
          <a:lstStyle>
            <a:lvl1pPr>
              <a:defRPr sz="2400" b="0"/>
            </a:lvl1pPr>
          </a:lstStyle>
          <a:p>
            <a:r>
              <a:rPr lang="en-US"/>
              <a:t>Click to edit Master title style</a:t>
            </a:r>
            <a:endParaRPr lang="en-US" dirty="0"/>
          </a:p>
        </p:txBody>
      </p:sp>
      <p:sp>
        <p:nvSpPr>
          <p:cNvPr id="3" name="Content Placeholder 2"/>
          <p:cNvSpPr>
            <a:spLocks noGrp="1"/>
          </p:cNvSpPr>
          <p:nvPr>
            <p:ph idx="1"/>
          </p:nvPr>
        </p:nvSpPr>
        <p:spPr>
          <a:xfrm>
            <a:off x="3886200" y="990600"/>
            <a:ext cx="4629150" cy="4876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57399"/>
            <a:ext cx="2948940" cy="3810001"/>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392C7F97-2171-48BF-A115-1D04E584FDE8}"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5153" y="304800"/>
            <a:ext cx="584679" cy="584679"/>
          </a:xfrm>
          <a:prstGeom prst="rect">
            <a:avLst/>
          </a:prstGeom>
        </p:spPr>
      </p:pic>
    </p:spTree>
    <p:extLst>
      <p:ext uri="{BB962C8B-B14F-4D97-AF65-F5344CB8AC3E}">
        <p14:creationId xmlns:p14="http://schemas.microsoft.com/office/powerpoint/2010/main" val="179869798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0"/>
            <a:ext cx="2948940" cy="1600200"/>
          </a:xfrm>
        </p:spPr>
        <p:txBody>
          <a:bodyPr anchor="b">
            <a:normAutofit/>
          </a:bodyPr>
          <a:lstStyle>
            <a:lvl1pPr>
              <a:defRPr sz="2400" b="0"/>
            </a:lvl1pPr>
          </a:lstStyle>
          <a:p>
            <a:r>
              <a:rPr lang="en-US"/>
              <a:t>Click to edit Master title style</a:t>
            </a:r>
            <a:endParaRPr lang="en-US" dirty="0"/>
          </a:p>
        </p:txBody>
      </p:sp>
      <p:sp>
        <p:nvSpPr>
          <p:cNvPr id="3" name="Picture Placeholder 2"/>
          <p:cNvSpPr>
            <a:spLocks noGrp="1"/>
          </p:cNvSpPr>
          <p:nvPr>
            <p:ph type="pic" idx="1"/>
          </p:nvPr>
        </p:nvSpPr>
        <p:spPr>
          <a:xfrm>
            <a:off x="3886200" y="990600"/>
            <a:ext cx="4629150" cy="4876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30936" y="2057400"/>
            <a:ext cx="2948940" cy="3810000"/>
          </a:xfrm>
        </p:spPr>
        <p:txBody>
          <a:bodyPr>
            <a:normAutofit/>
          </a:bodyPr>
          <a:lstStyle>
            <a:lvl1pPr marL="0" indent="0">
              <a:lnSpc>
                <a:spcPct val="90000"/>
              </a:lnSpc>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Edit Master text styles</a:t>
            </a:r>
          </a:p>
        </p:txBody>
      </p:sp>
      <p:sp>
        <p:nvSpPr>
          <p:cNvPr id="5" name="Date Placeholder 4"/>
          <p:cNvSpPr>
            <a:spLocks noGrp="1"/>
          </p:cNvSpPr>
          <p:nvPr>
            <p:ph type="dt" sz="half" idx="10"/>
          </p:nvPr>
        </p:nvSpPr>
        <p:spPr/>
        <p:txBody>
          <a:bodyPr/>
          <a:lstStyle/>
          <a:p>
            <a:fld id="{2272E280-15FE-4994-A5C0-120FA3140E31}" type="datetime1">
              <a:rPr lang="en-US" smtClean="0"/>
              <a:pPr/>
              <a:t>06-Nov-17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A8661F-1CDE-4F7E-AE93-7F9785FD6839}" type="slidenum">
              <a:rPr lang="en-US" smtClean="0"/>
              <a:pPr/>
              <a:t>‹#›</a:t>
            </a:fld>
            <a:endParaRPr lang="en-US"/>
          </a:p>
        </p:txBody>
      </p:sp>
      <p:pic>
        <p:nvPicPr>
          <p:cNvPr id="8" name="Picture 7" descr="300px-COMSATS_Logo.svg.png"/>
          <p:cNvPicPr>
            <a:picLocks noChangeAspect="1"/>
          </p:cNvPicPr>
          <p:nvPr userDrawn="1"/>
        </p:nvPicPr>
        <p:blipFill>
          <a:blip r:embed="rId2" cstate="print"/>
          <a:stretch>
            <a:fillRect/>
          </a:stretch>
        </p:blipFill>
        <p:spPr>
          <a:xfrm>
            <a:off x="7930671" y="304800"/>
            <a:ext cx="584679" cy="584679"/>
          </a:xfrm>
          <a:prstGeom prst="rect">
            <a:avLst/>
          </a:prstGeom>
        </p:spPr>
      </p:pic>
    </p:spTree>
    <p:extLst>
      <p:ext uri="{BB962C8B-B14F-4D97-AF65-F5344CB8AC3E}">
        <p14:creationId xmlns:p14="http://schemas.microsoft.com/office/powerpoint/2010/main" val="2159231770"/>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3845" y="365760"/>
            <a:ext cx="7886700" cy="132556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33845" y="1828801"/>
            <a:ext cx="7886700" cy="435133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825">
                <a:solidFill>
                  <a:schemeClr val="tx1">
                    <a:lumMod val="65000"/>
                    <a:lumOff val="35000"/>
                  </a:schemeClr>
                </a:solidFill>
              </a:defRPr>
            </a:lvl1pPr>
          </a:lstStyle>
          <a:p>
            <a:fld id="{21A90B50-4074-4E71-83C2-221D8A4CAB8A}" type="datetime1">
              <a:rPr lang="en-US" smtClean="0"/>
              <a:pPr/>
              <a:t>06-Nov-17</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825">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6463145" y="6356351"/>
            <a:ext cx="2057400" cy="365125"/>
          </a:xfrm>
          <a:prstGeom prst="rect">
            <a:avLst/>
          </a:prstGeom>
        </p:spPr>
        <p:txBody>
          <a:bodyPr vert="horz" lIns="91440" tIns="45720" rIns="91440" bIns="45720" rtlCol="0" anchor="ctr"/>
          <a:lstStyle>
            <a:lvl1pPr algn="r">
              <a:defRPr sz="825">
                <a:solidFill>
                  <a:schemeClr val="tx1">
                    <a:tint val="75000"/>
                  </a:schemeClr>
                </a:solidFill>
              </a:defRPr>
            </a:lvl1pPr>
          </a:lstStyle>
          <a:p>
            <a:fld id="{08A8661F-1CDE-4F7E-AE93-7F9785FD6839}" type="slidenum">
              <a:rPr lang="en-US" smtClean="0"/>
              <a:pPr/>
              <a:t>‹#›</a:t>
            </a:fld>
            <a:endParaRPr lang="en-US"/>
          </a:p>
        </p:txBody>
      </p:sp>
    </p:spTree>
    <p:extLst>
      <p:ext uri="{BB962C8B-B14F-4D97-AF65-F5344CB8AC3E}">
        <p14:creationId xmlns:p14="http://schemas.microsoft.com/office/powerpoint/2010/main" val="767351837"/>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ransition spd="med">
    <p:fade/>
  </p:transition>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Wingdings 2" pitchFamily="18" charset="2"/>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2" pitchFamily="18" charset="2"/>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2" pitchFamily="18" charset="2"/>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Wingdings 2" pitchFamily="18" charset="2"/>
        <a:buChar char=""/>
        <a:defRPr sz="1350" kern="1200">
          <a:solidFill>
            <a:schemeClr val="tx1"/>
          </a:solidFill>
          <a:latin typeface="+mn-lt"/>
          <a:ea typeface="+mn-ea"/>
          <a:cs typeface="+mn-cs"/>
        </a:defRPr>
      </a:lvl5pPr>
      <a:lvl6pPr marL="18859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6pPr>
      <a:lvl7pPr marL="22288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7pPr>
      <a:lvl8pPr marL="25717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8pPr>
      <a:lvl9pPr marL="2914650" indent="-171450" algn="l" defTabSz="685800" rtl="0" eaLnBrk="1" latinLnBrk="0" hangingPunct="1">
        <a:spcBef>
          <a:spcPct val="20000"/>
        </a:spcBef>
        <a:buFont typeface="Wingdings 2" pitchFamily="18" charset="2"/>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8700" y="685800"/>
            <a:ext cx="72009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28700" y="2286000"/>
            <a:ext cx="72009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42987" y="6453386"/>
            <a:ext cx="903429" cy="404614"/>
          </a:xfrm>
          <a:prstGeom prst="rect">
            <a:avLst/>
          </a:prstGeom>
        </p:spPr>
        <p:txBody>
          <a:bodyPr vert="horz" lIns="91440" tIns="45720" rIns="91440" bIns="45720" rtlCol="0" anchor="ctr"/>
          <a:lstStyle>
            <a:lvl1pPr algn="l">
              <a:defRPr sz="1000" baseline="0">
                <a:solidFill>
                  <a:schemeClr val="tx2"/>
                </a:solidFill>
              </a:defRPr>
            </a:lvl1pPr>
          </a:lstStyle>
          <a:p>
            <a:fld id="{3026505A-897B-4DEF-B3F0-985E9B42454A}" type="datetime1">
              <a:rPr lang="en-US" smtClean="0"/>
              <a:pPr/>
              <a:t>06-Nov-17</a:t>
            </a:fld>
            <a:endParaRPr lang="en-US"/>
          </a:p>
        </p:txBody>
      </p:sp>
      <p:sp>
        <p:nvSpPr>
          <p:cNvPr id="5" name="Footer Placeholder 4"/>
          <p:cNvSpPr>
            <a:spLocks noGrp="1"/>
          </p:cNvSpPr>
          <p:nvPr>
            <p:ph type="ftr" sz="quarter" idx="3"/>
          </p:nvPr>
        </p:nvSpPr>
        <p:spPr>
          <a:xfrm>
            <a:off x="2170173" y="6453386"/>
            <a:ext cx="4710623" cy="404614"/>
          </a:xfrm>
          <a:prstGeom prst="rect">
            <a:avLst/>
          </a:prstGeom>
        </p:spPr>
        <p:txBody>
          <a:bodyPr vert="horz" lIns="91440" tIns="45720" rIns="91440" bIns="45720" rtlCol="0" anchor="ctr"/>
          <a:lstStyle>
            <a:lvl1pPr algn="l">
              <a:defRPr sz="1000" baseline="0">
                <a:solidFill>
                  <a:schemeClr val="tx2"/>
                </a:solidFill>
              </a:defRPr>
            </a:lvl1pPr>
          </a:lstStyle>
          <a:p>
            <a:endParaRPr lang="en-US"/>
          </a:p>
        </p:txBody>
      </p:sp>
      <p:sp>
        <p:nvSpPr>
          <p:cNvPr id="6" name="Slide Number Placeholder 5"/>
          <p:cNvSpPr>
            <a:spLocks noGrp="1"/>
          </p:cNvSpPr>
          <p:nvPr>
            <p:ph type="sldNum" sz="quarter" idx="4"/>
          </p:nvPr>
        </p:nvSpPr>
        <p:spPr>
          <a:xfrm>
            <a:off x="7104552" y="6453386"/>
            <a:ext cx="1197219" cy="404614"/>
          </a:xfrm>
          <a:prstGeom prst="rect">
            <a:avLst/>
          </a:prstGeom>
        </p:spPr>
        <p:txBody>
          <a:bodyPr vert="horz" lIns="91440" tIns="45720" rIns="91440" bIns="45720" rtlCol="0" anchor="ctr"/>
          <a:lstStyle>
            <a:lvl1pPr algn="r">
              <a:defRPr sz="1000" baseline="0">
                <a:solidFill>
                  <a:schemeClr val="tx2"/>
                </a:solidFill>
              </a:defRPr>
            </a:lvl1pPr>
          </a:lstStyle>
          <a:p>
            <a:fld id="{08A8661F-1CDE-4F7E-AE93-7F9785FD6839}" type="slidenum">
              <a:rPr lang="en-US" smtClean="0"/>
              <a:pPr/>
              <a:t>‹#›</a:t>
            </a:fld>
            <a:endParaRPr lang="en-US"/>
          </a:p>
        </p:txBody>
      </p:sp>
      <p:sp>
        <p:nvSpPr>
          <p:cNvPr id="9" name="Rectangle 8"/>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358571" y="376"/>
            <a:ext cx="17145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6235719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ransition spd="med">
    <p:fade/>
  </p:transition>
  <p:hf hdr="0" ftr="0" dt="0"/>
  <p:txStyles>
    <p:titleStyle>
      <a:lvl1pPr algn="l" defTabSz="6858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6858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6858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6912">
          <p15:clr>
            <a:srgbClr val="F26B43"/>
          </p15:clr>
        </p15:guide>
        <p15:guide id="2" pos="936">
          <p15:clr>
            <a:srgbClr val="F26B43"/>
          </p15:clr>
        </p15:guide>
        <p15:guide id="3" pos="864">
          <p15:clr>
            <a:srgbClr val="F26B43"/>
          </p15:clr>
        </p15:guide>
        <p15:guide id="0" orient="horz" pos="1368">
          <p15:clr>
            <a:srgbClr val="F26B43"/>
          </p15:clr>
        </p15:guide>
        <p15:guide id="4" orient="horz" pos="1440">
          <p15:clr>
            <a:srgbClr val="F26B43"/>
          </p15:clr>
        </p15:guide>
        <p15:guide id="5" orient="horz" pos="3696">
          <p15:clr>
            <a:srgbClr val="F26B43"/>
          </p15:clr>
        </p15:guide>
        <p15:guide id="6" orient="horz" pos="432">
          <p15:clr>
            <a:srgbClr val="F26B43"/>
          </p15:clr>
        </p15:guide>
        <p15:guide id="7" orient="horz" pos="1512">
          <p15:clr>
            <a:srgbClr val="F26B43"/>
          </p15:clr>
        </p15:guide>
        <p15:guide id="8" pos="5184">
          <p15:clr>
            <a:srgbClr val="F26B43"/>
          </p15:clr>
        </p15:guide>
        <p15:guide id="9" pos="702">
          <p15:clr>
            <a:srgbClr val="F26B43"/>
          </p15:clr>
        </p15:guide>
        <p15:guide id="10"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image" Target="../media/image7.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8" Type="http://schemas.openxmlformats.org/officeDocument/2006/relationships/image" Target="../media/image3.png"/><Relationship Id="rId3" Type="http://schemas.microsoft.com/office/2007/relationships/hdphoto" Target="../media/hdphoto1.wdp"/><Relationship Id="rId7"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owl.english.purdue.edu/owl/resource/560/01/" TargetMode="Externa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www.waikato.ac.nz/__data/assets/pdf_file/0014/236120/apa-quick-guide.pdf" TargetMode="External"/><Relationship Id="rId4" Type="http://schemas.openxmlformats.org/officeDocument/2006/relationships/hyperlink" Target="https://library.lanecc.edu/sites/default/files/handouts/mla_quick.pdf" TargetMode="External"/></Relationships>
</file>

<file path=ppt/slides/_rels/slide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microsoft.com/office/2007/relationships/hdphoto" Target="../media/hdphoto1.wdp"/><Relationship Id="rId7" Type="http://schemas.openxmlformats.org/officeDocument/2006/relationships/diagramLayout" Target="../diagrams/layout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Data" Target="../diagrams/data1.xml"/><Relationship Id="rId11" Type="http://schemas.openxmlformats.org/officeDocument/2006/relationships/image" Target="../media/image3.png"/><Relationship Id="rId5" Type="http://schemas.openxmlformats.org/officeDocument/2006/relationships/image" Target="../media/image7.png"/><Relationship Id="rId10" Type="http://schemas.microsoft.com/office/2007/relationships/diagramDrawing" Target="../diagrams/drawing1.xml"/><Relationship Id="rId4" Type="http://schemas.openxmlformats.org/officeDocument/2006/relationships/image" Target="../media/image5.png"/><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https://thumbs.dreamstime.com/b/d-businessman-writing-skill-wordcloud-touch-screen-rendering-business-person-word-tags-skills-transparent-white-people-35828581.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361" r="6139"/>
          <a:stretch/>
        </p:blipFill>
        <p:spPr bwMode="auto">
          <a:xfrm>
            <a:off x="921021" y="2019301"/>
            <a:ext cx="1970315" cy="266155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p:cNvSpPr>
            <a:spLocks noGrp="1"/>
          </p:cNvSpPr>
          <p:nvPr>
            <p:ph type="ctrTitle"/>
          </p:nvPr>
        </p:nvSpPr>
        <p:spPr>
          <a:xfrm>
            <a:off x="2335155" y="1719475"/>
            <a:ext cx="6270922" cy="1817914"/>
          </a:xfrm>
        </p:spPr>
        <p:txBody>
          <a:bodyPr/>
          <a:lstStyle/>
          <a:p>
            <a:r>
              <a:rPr lang="en-US" sz="4000" dirty="0">
                <a:latin typeface="Candara" panose="020E0502030303020204" pitchFamily="34" charset="0"/>
              </a:rPr>
              <a:t>HUM 102 </a:t>
            </a:r>
            <a:br>
              <a:rPr lang="en-US" sz="4000" dirty="0">
                <a:latin typeface="Candara" panose="020E0502030303020204" pitchFamily="34" charset="0"/>
              </a:rPr>
            </a:br>
            <a:r>
              <a:rPr lang="en-US" sz="4000" dirty="0">
                <a:latin typeface="Candara" panose="020E0502030303020204" pitchFamily="34" charset="0"/>
              </a:rPr>
              <a:t>Report Writing Skills</a:t>
            </a:r>
          </a:p>
        </p:txBody>
      </p:sp>
      <p:sp>
        <p:nvSpPr>
          <p:cNvPr id="6" name="Subtitle 5"/>
          <p:cNvSpPr>
            <a:spLocks noGrp="1"/>
          </p:cNvSpPr>
          <p:nvPr>
            <p:ph type="subTitle" idx="1"/>
          </p:nvPr>
        </p:nvSpPr>
        <p:spPr>
          <a:xfrm>
            <a:off x="4576040" y="5155263"/>
            <a:ext cx="5123755" cy="814678"/>
          </a:xfrm>
        </p:spPr>
        <p:txBody>
          <a:bodyPr>
            <a:normAutofit/>
          </a:bodyPr>
          <a:lstStyle/>
          <a:p>
            <a:r>
              <a:rPr lang="en-US" sz="3000" dirty="0">
                <a:latin typeface="Candara" panose="020E0502030303020204" pitchFamily="34" charset="0"/>
              </a:rPr>
              <a:t>Lecture 24</a:t>
            </a:r>
          </a:p>
        </p:txBody>
      </p:sp>
      <p:sp>
        <p:nvSpPr>
          <p:cNvPr id="4" name="Slide Number Placeholder 3"/>
          <p:cNvSpPr>
            <a:spLocks noGrp="1"/>
          </p:cNvSpPr>
          <p:nvPr>
            <p:ph type="sldNum" sz="quarter" idx="12"/>
          </p:nvPr>
        </p:nvSpPr>
        <p:spPr/>
        <p:txBody>
          <a:bodyPr/>
          <a:lstStyle/>
          <a:p>
            <a:fld id="{EF3C9425-2EF3-4F8B-B8C0-E4714BE1748E}" type="slidenum">
              <a:rPr lang="en-US" smtClean="0">
                <a:latin typeface="Candara" panose="020E0502030303020204" pitchFamily="34" charset="0"/>
              </a:rPr>
              <a:pPr/>
              <a:t>1</a:t>
            </a:fld>
            <a:endParaRPr lang="en-US">
              <a:latin typeface="Candara" panose="020E0502030303020204" pitchFamily="34" charset="0"/>
            </a:endParaRPr>
          </a:p>
        </p:txBody>
      </p:sp>
      <p:grpSp>
        <p:nvGrpSpPr>
          <p:cNvPr id="8" name="Group 7">
            <a:extLst>
              <a:ext uri="{FF2B5EF4-FFF2-40B4-BE49-F238E27FC236}">
                <a16:creationId xmlns:a16="http://schemas.microsoft.com/office/drawing/2014/main" id="{64278C1C-A17B-41B1-9E51-332E50281E55}"/>
              </a:ext>
            </a:extLst>
          </p:cNvPr>
          <p:cNvGrpSpPr/>
          <p:nvPr/>
        </p:nvGrpSpPr>
        <p:grpSpPr>
          <a:xfrm>
            <a:off x="0" y="6756400"/>
            <a:ext cx="9144000" cy="101600"/>
            <a:chOff x="0" y="5791200"/>
            <a:chExt cx="8084345" cy="330200"/>
          </a:xfrm>
        </p:grpSpPr>
        <p:sp>
          <p:nvSpPr>
            <p:cNvPr id="9" name="Rectangle 8">
              <a:extLst>
                <a:ext uri="{FF2B5EF4-FFF2-40B4-BE49-F238E27FC236}">
                  <a16:creationId xmlns:a16="http://schemas.microsoft.com/office/drawing/2014/main" id="{0A85B8C2-C83F-44FD-BAAB-5D29EF82F90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0" name="Rectangle 9">
              <a:extLst>
                <a:ext uri="{FF2B5EF4-FFF2-40B4-BE49-F238E27FC236}">
                  <a16:creationId xmlns:a16="http://schemas.microsoft.com/office/drawing/2014/main" id="{71769734-87D2-42D6-9CB5-FB4C5153B07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1" name="Rectangle 10">
              <a:extLst>
                <a:ext uri="{FF2B5EF4-FFF2-40B4-BE49-F238E27FC236}">
                  <a16:creationId xmlns:a16="http://schemas.microsoft.com/office/drawing/2014/main" id="{66BEE828-23B5-4F83-8A70-BD546256B21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2" name="Rectangle 11">
              <a:extLst>
                <a:ext uri="{FF2B5EF4-FFF2-40B4-BE49-F238E27FC236}">
                  <a16:creationId xmlns:a16="http://schemas.microsoft.com/office/drawing/2014/main" id="{E487C104-3EBE-43EC-B7BD-0D378A2A7A7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13" name="Rectangle 12">
              <a:extLst>
                <a:ext uri="{FF2B5EF4-FFF2-40B4-BE49-F238E27FC236}">
                  <a16:creationId xmlns:a16="http://schemas.microsoft.com/office/drawing/2014/main" id="{6C97BE08-FFD2-4AD9-8D1D-8D9A4322087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4" name="Rectangle 13">
              <a:extLst>
                <a:ext uri="{FF2B5EF4-FFF2-40B4-BE49-F238E27FC236}">
                  <a16:creationId xmlns:a16="http://schemas.microsoft.com/office/drawing/2014/main" id="{FF5960FF-4A7E-4D23-AFF1-578B7B6BC48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5" name="Rectangle 14">
              <a:extLst>
                <a:ext uri="{FF2B5EF4-FFF2-40B4-BE49-F238E27FC236}">
                  <a16:creationId xmlns:a16="http://schemas.microsoft.com/office/drawing/2014/main" id="{4F520C02-8894-44E4-A0A2-E8A10A560B0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6" name="Rectangle 15">
              <a:extLst>
                <a:ext uri="{FF2B5EF4-FFF2-40B4-BE49-F238E27FC236}">
                  <a16:creationId xmlns:a16="http://schemas.microsoft.com/office/drawing/2014/main" id="{09E8D94F-095D-49D8-924D-972E34D88B8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17" name="Group 16">
            <a:extLst>
              <a:ext uri="{FF2B5EF4-FFF2-40B4-BE49-F238E27FC236}">
                <a16:creationId xmlns:a16="http://schemas.microsoft.com/office/drawing/2014/main" id="{6212EB7E-B531-40C6-817E-6F9F328687E4}"/>
              </a:ext>
            </a:extLst>
          </p:cNvPr>
          <p:cNvGrpSpPr/>
          <p:nvPr/>
        </p:nvGrpSpPr>
        <p:grpSpPr>
          <a:xfrm rot="10800000">
            <a:off x="0" y="1"/>
            <a:ext cx="9144000" cy="101600"/>
            <a:chOff x="0" y="5791200"/>
            <a:chExt cx="8084345" cy="330200"/>
          </a:xfrm>
        </p:grpSpPr>
        <p:sp>
          <p:nvSpPr>
            <p:cNvPr id="18" name="Rectangle 17">
              <a:extLst>
                <a:ext uri="{FF2B5EF4-FFF2-40B4-BE49-F238E27FC236}">
                  <a16:creationId xmlns:a16="http://schemas.microsoft.com/office/drawing/2014/main" id="{B70E05AE-66B9-47F3-8FE3-CEF228BDE7B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9" name="Rectangle 18">
              <a:extLst>
                <a:ext uri="{FF2B5EF4-FFF2-40B4-BE49-F238E27FC236}">
                  <a16:creationId xmlns:a16="http://schemas.microsoft.com/office/drawing/2014/main" id="{E615EF52-B3FC-457D-8126-403A2222812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0" name="Rectangle 19">
              <a:extLst>
                <a:ext uri="{FF2B5EF4-FFF2-40B4-BE49-F238E27FC236}">
                  <a16:creationId xmlns:a16="http://schemas.microsoft.com/office/drawing/2014/main" id="{18B63058-4B12-4EAD-A5F5-5866AC8FEB7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1" name="Rectangle 20">
              <a:extLst>
                <a:ext uri="{FF2B5EF4-FFF2-40B4-BE49-F238E27FC236}">
                  <a16:creationId xmlns:a16="http://schemas.microsoft.com/office/drawing/2014/main" id="{E4F941CB-A988-49F6-8D44-3FBA07BD8D7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22" name="Rectangle 21">
              <a:extLst>
                <a:ext uri="{FF2B5EF4-FFF2-40B4-BE49-F238E27FC236}">
                  <a16:creationId xmlns:a16="http://schemas.microsoft.com/office/drawing/2014/main" id="{148D49BE-1246-4D2D-9DD1-BB28C448A4A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3" name="Rectangle 22">
              <a:extLst>
                <a:ext uri="{FF2B5EF4-FFF2-40B4-BE49-F238E27FC236}">
                  <a16:creationId xmlns:a16="http://schemas.microsoft.com/office/drawing/2014/main" id="{84D7D8E2-50E2-47D7-BE0B-9CC6A9FDC61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4" name="Rectangle 23">
              <a:extLst>
                <a:ext uri="{FF2B5EF4-FFF2-40B4-BE49-F238E27FC236}">
                  <a16:creationId xmlns:a16="http://schemas.microsoft.com/office/drawing/2014/main" id="{AAA833AE-8890-4EC9-9E8F-FAAB37FB41C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5" name="Rectangle 24">
              <a:extLst>
                <a:ext uri="{FF2B5EF4-FFF2-40B4-BE49-F238E27FC236}">
                  <a16:creationId xmlns:a16="http://schemas.microsoft.com/office/drawing/2014/main" id="{D2D2E6BA-5A8E-48D6-B2E1-A374FFEF8CB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26" name="Picture 25" descr="https://upload.wikimedia.org/wikipedia/en/thumb/f/fa/COMSATS_Logo.svg/1024px-COMSATS_Logo.svg.png">
            <a:extLst>
              <a:ext uri="{FF2B5EF4-FFF2-40B4-BE49-F238E27FC236}">
                <a16:creationId xmlns:a16="http://schemas.microsoft.com/office/drawing/2014/main" id="{C0CF5694-4531-47CD-B54B-AD9BF1010E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577770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17064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Endnotes</a:t>
            </a:r>
            <a:endParaRPr lang="en-US" dirty="0">
              <a:latin typeface="Arial" charset="0"/>
              <a:cs typeface="Arial"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Endnotes are written in the same way as footnotes.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main difference is that footnotes are placed numerically at the foot of the very same page where direct references are made, while Endnotes are placed numerically at the end of the essay on a separate page entitled End notes or notes. Example:</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The World Book Encyclopedia defines Taboo as “an action, object, person, or place forbidden by law or culture.”</a:t>
            </a:r>
            <a:r>
              <a:rPr lang="en-US" sz="2000" i="1" baseline="30000" dirty="0">
                <a:solidFill>
                  <a:schemeClr val="bg1">
                    <a:lumMod val="85000"/>
                  </a:schemeClr>
                </a:solidFill>
                <a:latin typeface="Candara" pitchFamily="34" charset="0"/>
                <a:cs typeface="Arial" pitchFamily="34" charset="0"/>
              </a:rPr>
              <a:t>1</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[1] Alan </a:t>
            </a:r>
            <a:r>
              <a:rPr lang="en-US" dirty="0" err="1">
                <a:solidFill>
                  <a:schemeClr val="bg1">
                    <a:lumMod val="85000"/>
                  </a:schemeClr>
                </a:solidFill>
                <a:latin typeface="Candara" pitchFamily="34" charset="0"/>
                <a:cs typeface="Arial" pitchFamily="34" charset="0"/>
              </a:rPr>
              <a:t>Dundes</a:t>
            </a:r>
            <a:r>
              <a:rPr lang="en-US" dirty="0">
                <a:solidFill>
                  <a:schemeClr val="bg1">
                    <a:lumMod val="85000"/>
                  </a:schemeClr>
                </a:solidFill>
                <a:latin typeface="Candara" pitchFamily="34" charset="0"/>
                <a:cs typeface="Arial" pitchFamily="34" charset="0"/>
              </a:rPr>
              <a:t>, "Taboo," World Book Encyclopedia. 2000 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your work cited page, you write:</a:t>
            </a:r>
          </a:p>
          <a:p>
            <a:pPr lvl="2" indent="-457200" algn="just">
              <a:lnSpc>
                <a:spcPct val="150000"/>
              </a:lnSpc>
              <a:buFont typeface="Courier New" panose="02070309020205020404" pitchFamily="49" charset="0"/>
              <a:buChar char="o"/>
            </a:pPr>
            <a:r>
              <a:rPr lang="en-US" dirty="0" err="1">
                <a:solidFill>
                  <a:schemeClr val="bg1">
                    <a:lumMod val="85000"/>
                  </a:schemeClr>
                </a:solidFill>
                <a:latin typeface="Candara" pitchFamily="34" charset="0"/>
                <a:cs typeface="Arial" pitchFamily="34" charset="0"/>
              </a:rPr>
              <a:t>Dundes</a:t>
            </a:r>
            <a:r>
              <a:rPr lang="en-US" dirty="0">
                <a:solidFill>
                  <a:schemeClr val="bg1">
                    <a:lumMod val="85000"/>
                  </a:schemeClr>
                </a:solidFill>
                <a:latin typeface="Candara" pitchFamily="34" charset="0"/>
                <a:cs typeface="Arial" pitchFamily="34" charset="0"/>
              </a:rPr>
              <a:t>, Alan. "Taboo." World Book Encyclopedia. 2000 ed.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9848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70674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45D5F83A-C522-4908-934A-F53C75DA36DF}"/>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F7B43EC0-17F2-41F4-9229-CE4CD2F675C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C9094FA-A1D1-44EC-9502-C8A9BD80547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0DD47104-28C4-47C9-92E6-3C6C571E9C1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E4E26E89-1303-4EDA-A053-E9B5675D231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7A3FB26C-7C06-41BE-9422-513DED414DF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9EC3925-6541-4135-BFCA-6452797092C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3C96A48-ADF8-47DE-8D6A-2DA73022963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5872C00E-5480-488A-8129-B81BC9BA65C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F2D0A902-B67D-444D-A0CA-4A67B80635A6}"/>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93907325-005A-4F25-AEC3-B7FD1278D5E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D2107FEF-90BC-40D1-B5BC-7F3F86ED653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B9F5D3C6-0143-47A5-83B1-7EBAF4B78DC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672CCD41-7277-4FC3-B8D2-6687BF8AF4B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8E3FC4B6-2FF0-471E-A2A4-E3B27F5A053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9C836B8B-CBE3-42F7-8F04-FC5DF3332A3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9956230C-ED22-4984-9BD9-1BA9B7DE3CD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484152C9-4FB6-4FBC-ACD7-D99CFF94CE3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244F3CEA-73E9-4682-A9E1-9824B60D0E0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71363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19" presetClass="emph" presetSubtype="0" fill="hold" nodeType="withEffect">
                                  <p:stCondLst>
                                    <p:cond delay="0"/>
                                  </p:stCondLst>
                                  <p:childTnLst>
                                    <p:animClr clrSpc="rgb" dir="cw">
                                      <p:cBhvr override="childStyle">
                                        <p:cTn id="41" dur="500" fill="hold"/>
                                        <p:tgtEl>
                                          <p:spTgt spid="17">
                                            <p:txEl>
                                              <p:pRg st="4" end="4"/>
                                            </p:txEl>
                                          </p:spTgt>
                                        </p:tgtEl>
                                        <p:attrNameLst>
                                          <p:attrName>style.color</p:attrName>
                                        </p:attrNameLst>
                                      </p:cBhvr>
                                      <p:to>
                                        <a:srgbClr val="0070C0"/>
                                      </p:to>
                                    </p:animClr>
                                    <p:animClr clrSpc="rgb" dir="cw">
                                      <p:cBhvr>
                                        <p:cTn id="42" dur="500" fill="hold"/>
                                        <p:tgtEl>
                                          <p:spTgt spid="17">
                                            <p:txEl>
                                              <p:pRg st="4" end="4"/>
                                            </p:txEl>
                                          </p:spTgt>
                                        </p:tgtEl>
                                        <p:attrNameLst>
                                          <p:attrName>fillcolor</p:attrName>
                                        </p:attrNameLst>
                                      </p:cBhvr>
                                      <p:to>
                                        <a:srgbClr val="0070C0"/>
                                      </p:to>
                                    </p:animClr>
                                    <p:set>
                                      <p:cBhvr>
                                        <p:cTn id="43" dur="500" fill="hold"/>
                                        <p:tgtEl>
                                          <p:spTgt spid="17">
                                            <p:txEl>
                                              <p:pRg st="4" end="4"/>
                                            </p:txEl>
                                          </p:spTgt>
                                        </p:tgtEl>
                                        <p:attrNameLst>
                                          <p:attrName>fill.type</p:attrName>
                                        </p:attrNameLst>
                                      </p:cBhvr>
                                      <p:to>
                                        <p:strVal val="solid"/>
                                      </p:to>
                                    </p:set>
                                    <p:set>
                                      <p:cBhvr>
                                        <p:cTn id="44" dur="500" fill="hold"/>
                                        <p:tgtEl>
                                          <p:spTgt spid="17">
                                            <p:txEl>
                                              <p:pRg st="4" end="4"/>
                                            </p:txEl>
                                          </p:spTgt>
                                        </p:tgtEl>
                                        <p:attrNameLst>
                                          <p:attrName>fill.on</p:attrName>
                                        </p:attrNameLst>
                                      </p:cBhvr>
                                      <p:to>
                                        <p:strVal val="true"/>
                                      </p:to>
                                    </p:set>
                                  </p:childTnLst>
                                </p:cTn>
                              </p:par>
                            </p:childTnLst>
                          </p:cTn>
                        </p:par>
                      </p:childTnLst>
                    </p:cTn>
                  </p:par>
                  <p:par>
                    <p:cTn id="45" fill="hold">
                      <p:stCondLst>
                        <p:cond delay="indefinite"/>
                      </p:stCondLst>
                      <p:childTnLst>
                        <p:par>
                          <p:cTn id="46" fill="hold">
                            <p:stCondLst>
                              <p:cond delay="0"/>
                            </p:stCondLst>
                            <p:childTnLst>
                              <p:par>
                                <p:cTn id="47" presetID="19" presetClass="emph" presetSubtype="0" fill="hold" nodeType="clickEffect">
                                  <p:stCondLst>
                                    <p:cond delay="0"/>
                                  </p:stCondLst>
                                  <p:childTnLst>
                                    <p:animClr clrSpc="rgb" dir="cw">
                                      <p:cBhvr override="childStyle">
                                        <p:cTn id="48" dur="500" fill="hold"/>
                                        <p:tgtEl>
                                          <p:spTgt spid="17">
                                            <p:txEl>
                                              <p:pRg st="5" end="5"/>
                                            </p:txEl>
                                          </p:spTgt>
                                        </p:tgtEl>
                                        <p:attrNameLst>
                                          <p:attrName>style.color</p:attrName>
                                        </p:attrNameLst>
                                      </p:cBhvr>
                                      <p:to>
                                        <a:srgbClr val="000000"/>
                                      </p:to>
                                    </p:animClr>
                                    <p:animClr clrSpc="rgb" dir="cw">
                                      <p:cBhvr>
                                        <p:cTn id="49" dur="500" fill="hold"/>
                                        <p:tgtEl>
                                          <p:spTgt spid="17">
                                            <p:txEl>
                                              <p:pRg st="5" end="5"/>
                                            </p:txEl>
                                          </p:spTgt>
                                        </p:tgtEl>
                                        <p:attrNameLst>
                                          <p:attrName>fillcolor</p:attrName>
                                        </p:attrNameLst>
                                      </p:cBhvr>
                                      <p:to>
                                        <a:srgbClr val="000000"/>
                                      </p:to>
                                    </p:animClr>
                                    <p:set>
                                      <p:cBhvr>
                                        <p:cTn id="50" dur="500" fill="hold"/>
                                        <p:tgtEl>
                                          <p:spTgt spid="17">
                                            <p:txEl>
                                              <p:pRg st="5" end="5"/>
                                            </p:txEl>
                                          </p:spTgt>
                                        </p:tgtEl>
                                        <p:attrNameLst>
                                          <p:attrName>fill.type</p:attrName>
                                        </p:attrNameLst>
                                      </p:cBhvr>
                                      <p:to>
                                        <p:strVal val="solid"/>
                                      </p:to>
                                    </p:set>
                                    <p:set>
                                      <p:cBhvr>
                                        <p:cTn id="51" dur="500" fill="hold"/>
                                        <p:tgtEl>
                                          <p:spTgt spid="17">
                                            <p:txEl>
                                              <p:pRg st="5" end="5"/>
                                            </p:txEl>
                                          </p:spTgt>
                                        </p:tgtEl>
                                        <p:attrNameLst>
                                          <p:attrName>fill.on</p:attrName>
                                        </p:attrNameLst>
                                      </p:cBhvr>
                                      <p:to>
                                        <p:strVal val="true"/>
                                      </p:to>
                                    </p:set>
                                  </p:childTnLst>
                                </p:cTn>
                              </p:par>
                              <p:par>
                                <p:cTn id="52" presetID="19" presetClass="emph" presetSubtype="0" fill="hold" nodeType="withEffect">
                                  <p:stCondLst>
                                    <p:cond delay="0"/>
                                  </p:stCondLst>
                                  <p:childTnLst>
                                    <p:animClr clrSpc="rgb" dir="cw">
                                      <p:cBhvr override="childStyle">
                                        <p:cTn id="53" dur="500" fill="hold"/>
                                        <p:tgtEl>
                                          <p:spTgt spid="17">
                                            <p:txEl>
                                              <p:pRg st="6" end="6"/>
                                            </p:txEl>
                                          </p:spTgt>
                                        </p:tgtEl>
                                        <p:attrNameLst>
                                          <p:attrName>style.color</p:attrName>
                                        </p:attrNameLst>
                                      </p:cBhvr>
                                      <p:to>
                                        <a:srgbClr val="0070C0"/>
                                      </p:to>
                                    </p:animClr>
                                    <p:animClr clrSpc="rgb" dir="cw">
                                      <p:cBhvr>
                                        <p:cTn id="54" dur="500" fill="hold"/>
                                        <p:tgtEl>
                                          <p:spTgt spid="17">
                                            <p:txEl>
                                              <p:pRg st="6" end="6"/>
                                            </p:txEl>
                                          </p:spTgt>
                                        </p:tgtEl>
                                        <p:attrNameLst>
                                          <p:attrName>fillcolor</p:attrName>
                                        </p:attrNameLst>
                                      </p:cBhvr>
                                      <p:to>
                                        <a:srgbClr val="0070C0"/>
                                      </p:to>
                                    </p:animClr>
                                    <p:set>
                                      <p:cBhvr>
                                        <p:cTn id="55" dur="500" fill="hold"/>
                                        <p:tgtEl>
                                          <p:spTgt spid="17">
                                            <p:txEl>
                                              <p:pRg st="6" end="6"/>
                                            </p:txEl>
                                          </p:spTgt>
                                        </p:tgtEl>
                                        <p:attrNameLst>
                                          <p:attrName>fill.type</p:attrName>
                                        </p:attrNameLst>
                                      </p:cBhvr>
                                      <p:to>
                                        <p:strVal val="solid"/>
                                      </p:to>
                                    </p:set>
                                    <p:set>
                                      <p:cBhvr>
                                        <p:cTn id="56" dur="500" fill="hold"/>
                                        <p:tgtEl>
                                          <p:spTgt spid="17">
                                            <p:txEl>
                                              <p:pRg st="6" end="6"/>
                                            </p:txEl>
                                          </p:spTgt>
                                        </p:tgtEl>
                                        <p:attrNameLst>
                                          <p:attrName>fill.on</p:attrName>
                                        </p:attrNameLst>
                                      </p:cBhvr>
                                      <p:to>
                                        <p:strVal val="true"/>
                                      </p:to>
                                    </p:set>
                                  </p:childTnLst>
                                </p:cTn>
                              </p:par>
                              <p:par>
                                <p:cTn id="57" presetID="2" presetClass="entr" presetSubtype="8"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0-#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11</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17064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Parenthetical references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It is the simplest way to cite sources.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The author's last name and page number(s) are placed in parentheses in the text to give credit to sources. Example:</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In their Preface, the authors point out that "Learning Hypertext Markup Language (HTML) and Extensible Hypertext Markup Language (XHTML) is like learning any new language, computer or human" (</a:t>
            </a:r>
            <a:r>
              <a:rPr lang="en-US" sz="2000" i="1" dirty="0" err="1">
                <a:solidFill>
                  <a:schemeClr val="bg1">
                    <a:lumMod val="85000"/>
                  </a:schemeClr>
                </a:solidFill>
                <a:latin typeface="Candara" pitchFamily="34" charset="0"/>
                <a:cs typeface="Arial" pitchFamily="34" charset="0"/>
              </a:rPr>
              <a:t>Musciano</a:t>
            </a:r>
            <a:r>
              <a:rPr lang="en-US" sz="2000" i="1" dirty="0">
                <a:solidFill>
                  <a:schemeClr val="bg1">
                    <a:lumMod val="85000"/>
                  </a:schemeClr>
                </a:solidFill>
                <a:latin typeface="Candara" pitchFamily="34" charset="0"/>
                <a:cs typeface="Arial" pitchFamily="34" charset="0"/>
              </a:rPr>
              <a:t> and Kennedy xi).</a:t>
            </a:r>
            <a:endParaRPr lang="en-US"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your bibliography or work cited page you write</a:t>
            </a:r>
          </a:p>
          <a:p>
            <a:pPr lvl="2" indent="-457200" algn="just">
              <a:lnSpc>
                <a:spcPct val="150000"/>
              </a:lnSpc>
              <a:buFont typeface="Courier New" panose="02070309020205020404" pitchFamily="49" charset="0"/>
              <a:buChar char="o"/>
            </a:pPr>
            <a:r>
              <a:rPr lang="en-US" dirty="0" err="1">
                <a:solidFill>
                  <a:schemeClr val="bg1">
                    <a:lumMod val="85000"/>
                  </a:schemeClr>
                </a:solidFill>
                <a:latin typeface="Candara" pitchFamily="34" charset="0"/>
                <a:cs typeface="Arial" pitchFamily="34" charset="0"/>
              </a:rPr>
              <a:t>Musciano</a:t>
            </a:r>
            <a:r>
              <a:rPr lang="en-US" dirty="0">
                <a:solidFill>
                  <a:schemeClr val="bg1">
                    <a:lumMod val="85000"/>
                  </a:schemeClr>
                </a:solidFill>
                <a:latin typeface="Candara" pitchFamily="34" charset="0"/>
                <a:cs typeface="Arial" pitchFamily="34" charset="0"/>
              </a:rPr>
              <a:t>, Chuck, and Bill Kennedy. HTML and XHTML: The Definitive Guide. 4th ed. Sebastopol, CA: O'Reilly, 2000.</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9848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340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A7E3CF9-91DA-488C-B3B8-200116019497}"/>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AD83BD6A-D912-4697-BD50-9174B56CCE7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F9D63A0-B43A-46DA-BAF7-42F4BD61092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ADA579F-3596-4E93-A765-6E92022D525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67F6F17F-7896-48D2-AF37-411370B66B0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BD2D241E-C15D-4DE5-A0F3-0EE46A5FEA2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7C8930F1-5B61-46F5-AE68-97D41E6C7EC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FC6070C1-68AB-4D8F-AA27-382F843EAE1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CD85D31-55A9-4292-8776-E5A426B1C94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BC668ABB-3C38-4108-928F-613D804B036A}"/>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9033C78F-879F-4693-9F69-6D5E3D49192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D90F9D4F-4030-488F-81ED-1F5433926D8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33DC2108-D3C5-4594-93BF-B928FB86B7D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3386A768-1B3E-491D-B8E8-A7B68A2BFCE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095BA5A1-3C55-4EAA-951F-334EDF4624E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08A94450-EAE7-4878-BEB9-7CA966DC0F2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20C7729E-0FFC-4DAA-9783-51C38D8F8E2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D7627C39-270F-4C21-AB88-4985C8D0B04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DD1EBDAB-A832-4002-A800-50A70C8C780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866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70C0"/>
                                      </p:to>
                                    </p:animClr>
                                    <p:animClr clrSpc="rgb" dir="cw">
                                      <p:cBhvr>
                                        <p:cTn id="37" dur="500" fill="hold"/>
                                        <p:tgtEl>
                                          <p:spTgt spid="17">
                                            <p:txEl>
                                              <p:pRg st="3" end="3"/>
                                            </p:txEl>
                                          </p:spTgt>
                                        </p:tgtEl>
                                        <p:attrNameLst>
                                          <p:attrName>fillcolor</p:attrName>
                                        </p:attrNameLst>
                                      </p:cBhvr>
                                      <p:to>
                                        <a:srgbClr val="0070C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nodeType="clickEffect">
                                  <p:stCondLst>
                                    <p:cond delay="0"/>
                                  </p:stCondLst>
                                  <p:childTnLst>
                                    <p:animClr clrSpc="rgb" dir="cw">
                                      <p:cBhvr override="childStyle">
                                        <p:cTn id="43" dur="500" fill="hold"/>
                                        <p:tgtEl>
                                          <p:spTgt spid="17">
                                            <p:txEl>
                                              <p:pRg st="4" end="4"/>
                                            </p:txEl>
                                          </p:spTgt>
                                        </p:tgtEl>
                                        <p:attrNameLst>
                                          <p:attrName>style.color</p:attrName>
                                        </p:attrNameLst>
                                      </p:cBhvr>
                                      <p:to>
                                        <a:srgbClr val="000000"/>
                                      </p:to>
                                    </p:animClr>
                                    <p:animClr clrSpc="rgb" dir="cw">
                                      <p:cBhvr>
                                        <p:cTn id="44" dur="500" fill="hold"/>
                                        <p:tgtEl>
                                          <p:spTgt spid="17">
                                            <p:txEl>
                                              <p:pRg st="4" end="4"/>
                                            </p:txEl>
                                          </p:spTgt>
                                        </p:tgtEl>
                                        <p:attrNameLst>
                                          <p:attrName>fillcolor</p:attrName>
                                        </p:attrNameLst>
                                      </p:cBhvr>
                                      <p:to>
                                        <a:srgbClr val="000000"/>
                                      </p:to>
                                    </p:animClr>
                                    <p:set>
                                      <p:cBhvr>
                                        <p:cTn id="45" dur="500" fill="hold"/>
                                        <p:tgtEl>
                                          <p:spTgt spid="17">
                                            <p:txEl>
                                              <p:pRg st="4" end="4"/>
                                            </p:txEl>
                                          </p:spTgt>
                                        </p:tgtEl>
                                        <p:attrNameLst>
                                          <p:attrName>fill.type</p:attrName>
                                        </p:attrNameLst>
                                      </p:cBhvr>
                                      <p:to>
                                        <p:strVal val="solid"/>
                                      </p:to>
                                    </p:set>
                                    <p:set>
                                      <p:cBhvr>
                                        <p:cTn id="46" dur="500" fill="hold"/>
                                        <p:tgtEl>
                                          <p:spTgt spid="17">
                                            <p:txEl>
                                              <p:pRg st="4" end="4"/>
                                            </p:txEl>
                                          </p:spTgt>
                                        </p:tgtEl>
                                        <p:attrNameLst>
                                          <p:attrName>fill.on</p:attrName>
                                        </p:attrNameLst>
                                      </p:cBhvr>
                                      <p:to>
                                        <p:strVal val="true"/>
                                      </p:to>
                                    </p:set>
                                  </p:childTnLst>
                                </p:cTn>
                              </p:par>
                              <p:par>
                                <p:cTn id="47" presetID="19" presetClass="emph" presetSubtype="0" fill="hold" nodeType="withEffect">
                                  <p:stCondLst>
                                    <p:cond delay="0"/>
                                  </p:stCondLst>
                                  <p:childTnLst>
                                    <p:animClr clrSpc="rgb" dir="cw">
                                      <p:cBhvr override="childStyle">
                                        <p:cTn id="48" dur="500" fill="hold"/>
                                        <p:tgtEl>
                                          <p:spTgt spid="17">
                                            <p:txEl>
                                              <p:pRg st="5" end="5"/>
                                            </p:txEl>
                                          </p:spTgt>
                                        </p:tgtEl>
                                        <p:attrNameLst>
                                          <p:attrName>style.color</p:attrName>
                                        </p:attrNameLst>
                                      </p:cBhvr>
                                      <p:to>
                                        <a:srgbClr val="0070C0"/>
                                      </p:to>
                                    </p:animClr>
                                    <p:animClr clrSpc="rgb" dir="cw">
                                      <p:cBhvr>
                                        <p:cTn id="49" dur="500" fill="hold"/>
                                        <p:tgtEl>
                                          <p:spTgt spid="17">
                                            <p:txEl>
                                              <p:pRg st="5" end="5"/>
                                            </p:txEl>
                                          </p:spTgt>
                                        </p:tgtEl>
                                        <p:attrNameLst>
                                          <p:attrName>fillcolor</p:attrName>
                                        </p:attrNameLst>
                                      </p:cBhvr>
                                      <p:to>
                                        <a:srgbClr val="0070C0"/>
                                      </p:to>
                                    </p:animClr>
                                    <p:set>
                                      <p:cBhvr>
                                        <p:cTn id="50" dur="500" fill="hold"/>
                                        <p:tgtEl>
                                          <p:spTgt spid="17">
                                            <p:txEl>
                                              <p:pRg st="5" end="5"/>
                                            </p:txEl>
                                          </p:spTgt>
                                        </p:tgtEl>
                                        <p:attrNameLst>
                                          <p:attrName>fill.type</p:attrName>
                                        </p:attrNameLst>
                                      </p:cBhvr>
                                      <p:to>
                                        <p:strVal val="solid"/>
                                      </p:to>
                                    </p:set>
                                    <p:set>
                                      <p:cBhvr>
                                        <p:cTn id="51" dur="500" fill="hold"/>
                                        <p:tgtEl>
                                          <p:spTgt spid="17">
                                            <p:txEl>
                                              <p:pRg st="5" end="5"/>
                                            </p:txEl>
                                          </p:spTgt>
                                        </p:tgtEl>
                                        <p:attrNameLst>
                                          <p:attrName>fill.on</p:attrName>
                                        </p:attrNameLst>
                                      </p:cBhvr>
                                      <p:to>
                                        <p:strVal val="true"/>
                                      </p:to>
                                    </p:set>
                                  </p:childTnLst>
                                </p:cTn>
                              </p:par>
                              <p:par>
                                <p:cTn id="52" presetID="2" presetClass="entr" presetSubtype="8" fill="hold" nodeType="withEffect">
                                  <p:stCondLst>
                                    <p:cond delay="0"/>
                                  </p:stCondLst>
                                  <p:childTnLst>
                                    <p:set>
                                      <p:cBhvr>
                                        <p:cTn id="53" dur="1" fill="hold">
                                          <p:stCondLst>
                                            <p:cond delay="0"/>
                                          </p:stCondLst>
                                        </p:cTn>
                                        <p:tgtEl>
                                          <p:spTgt spid="25"/>
                                        </p:tgtEl>
                                        <p:attrNameLst>
                                          <p:attrName>style.visibility</p:attrName>
                                        </p:attrNameLst>
                                      </p:cBhvr>
                                      <p:to>
                                        <p:strVal val="visible"/>
                                      </p:to>
                                    </p:set>
                                    <p:anim calcmode="lin" valueType="num">
                                      <p:cBhvr additive="base">
                                        <p:cTn id="54" dur="500" fill="hold"/>
                                        <p:tgtEl>
                                          <p:spTgt spid="25"/>
                                        </p:tgtEl>
                                        <p:attrNameLst>
                                          <p:attrName>ppt_x</p:attrName>
                                        </p:attrNameLst>
                                      </p:cBhvr>
                                      <p:tavLst>
                                        <p:tav tm="0">
                                          <p:val>
                                            <p:strVal val="0-#ppt_w/2"/>
                                          </p:val>
                                        </p:tav>
                                        <p:tav tm="100000">
                                          <p:val>
                                            <p:strVal val="#ppt_x"/>
                                          </p:val>
                                        </p:tav>
                                      </p:tavLst>
                                    </p:anim>
                                    <p:anim calcmode="lin" valueType="num">
                                      <p:cBhvr additive="base">
                                        <p:cTn id="55"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12</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95465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Referencing Styles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APA</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MLA</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Oxford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Harvard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Chicago</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9848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4704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2EE1A7F8-9392-4489-9DC3-B28FD6D26D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880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895150C-302F-4DEE-9EF7-02CAA1AE40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36652"/>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07CD7A38-7A1D-40BC-8129-06C61F1ECBC0}"/>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1B19FBB3-4ACC-404A-9CA6-5651EAB6256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4E90E92-F34C-4D56-8066-A803ACDDCD1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BF30B32-D5BD-46E2-A2B8-DBC14B163AA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9313E09-CA09-49DF-B791-51EE9EFC45C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418FFB33-A709-4DB4-A3FD-8B7119D06F9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69744279-D685-418D-89D7-34BC55DD521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4B5262E7-A595-4D9A-9D8C-6DBCF265911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468D291C-3E69-4748-8D85-147230DF246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27B0E202-A92C-4420-9BDE-E9C06EA386FA}"/>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E2154B8C-D879-41D3-8AD6-A2AC2014C19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A60FF09E-2FDD-49FF-BEF5-0090D5EE77C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CD1F27D2-A3F9-435E-A361-A51D3175B7C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E306AF2E-A5ED-456A-B67D-5CC2385B291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9" name="Rectangle 48">
              <a:extLst>
                <a:ext uri="{FF2B5EF4-FFF2-40B4-BE49-F238E27FC236}">
                  <a16:creationId xmlns:a16="http://schemas.microsoft.com/office/drawing/2014/main" id="{19026618-7295-49ED-B8CF-D1C66C74B54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E8E1F65D-5F68-4CC8-AF1E-D7BD2B77FF5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8579A59B-2261-4339-B5A8-AA7FD1FC880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DD1FE5C3-858B-4EFF-977C-23C4E153241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B9DF852F-50B5-47CB-BE76-AE0923F3367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75974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anim calcmode="lin" valueType="num">
                                      <p:cBhvr additive="base">
                                        <p:cTn id="53" dur="500" fill="hold"/>
                                        <p:tgtEl>
                                          <p:spTgt spid="21"/>
                                        </p:tgtEl>
                                        <p:attrNameLst>
                                          <p:attrName>ppt_x</p:attrName>
                                        </p:attrNameLst>
                                      </p:cBhvr>
                                      <p:tavLst>
                                        <p:tav tm="0">
                                          <p:val>
                                            <p:strVal val="0-#ppt_w/2"/>
                                          </p:val>
                                        </p:tav>
                                        <p:tav tm="100000">
                                          <p:val>
                                            <p:strVal val="#ppt_x"/>
                                          </p:val>
                                        </p:tav>
                                      </p:tavLst>
                                    </p:anim>
                                    <p:anim calcmode="lin" valueType="num">
                                      <p:cBhvr additive="base">
                                        <p:cTn id="54"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0-#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Modern Language Association (MLA) [1/4]</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Direct Quotes: Less than 4 lines are placed within a paragraph enclosed within quotation marks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Mention the author’s last name and page number</a:t>
            </a:r>
          </a:p>
          <a:p>
            <a:pPr lvl="1" indent="-457200" algn="just">
              <a:lnSpc>
                <a:spcPct val="150000"/>
              </a:lnSpc>
              <a:buFont typeface="Arial" panose="020B0604020202020204" pitchFamily="34" charset="0"/>
              <a:buChar char="•"/>
            </a:pPr>
            <a:r>
              <a:rPr lang="en-US" sz="2000" i="1" dirty="0">
                <a:solidFill>
                  <a:schemeClr val="bg1">
                    <a:lumMod val="85000"/>
                  </a:schemeClr>
                </a:solidFill>
                <a:latin typeface="Candara" pitchFamily="34" charset="0"/>
                <a:cs typeface="Arial" pitchFamily="34" charset="0"/>
              </a:rPr>
              <a:t>Joseph Conrad writes of the company manager in Heart of Darkness, “He was obeyed, yet he inspired neither love nor fear, nor even respect” (87)</a:t>
            </a:r>
          </a:p>
          <a:p>
            <a:pPr lvl="1" indent="-457200" algn="just">
              <a:lnSpc>
                <a:spcPct val="150000"/>
              </a:lnSpc>
              <a:buFont typeface="Arial" panose="020B0604020202020204" pitchFamily="34" charset="0"/>
              <a:buChar char="•"/>
            </a:pPr>
            <a:r>
              <a:rPr lang="en-US" sz="2000" i="1" dirty="0">
                <a:solidFill>
                  <a:schemeClr val="bg1">
                    <a:lumMod val="85000"/>
                  </a:schemeClr>
                </a:solidFill>
                <a:latin typeface="Candara" pitchFamily="34" charset="0"/>
                <a:cs typeface="Arial" pitchFamily="34" charset="0"/>
              </a:rPr>
              <a:t>“The red tree vole is a crucial part of the spotted owl's diet” (</a:t>
            </a:r>
            <a:r>
              <a:rPr lang="en-US" sz="2000" i="1" dirty="0" err="1">
                <a:solidFill>
                  <a:schemeClr val="bg1">
                    <a:lumMod val="85000"/>
                  </a:schemeClr>
                </a:solidFill>
                <a:latin typeface="Candara" pitchFamily="34" charset="0"/>
                <a:cs typeface="Arial" pitchFamily="34" charset="0"/>
              </a:rPr>
              <a:t>Moone</a:t>
            </a:r>
            <a:r>
              <a:rPr lang="en-US" sz="2000" i="1" dirty="0">
                <a:solidFill>
                  <a:schemeClr val="bg1">
                    <a:lumMod val="85000"/>
                  </a:schemeClr>
                </a:solidFill>
                <a:latin typeface="Candara" pitchFamily="34" charset="0"/>
                <a:cs typeface="Arial" pitchFamily="34" charset="0"/>
              </a:rPr>
              <a:t> 15)</a:t>
            </a:r>
            <a:endParaRPr lang="en-US" i="1" dirty="0"/>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4704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2EE1A7F8-9392-4489-9DC3-B28FD6D26D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880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895150C-302F-4DEE-9EF7-02CAA1AE40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3679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44999492-7894-4A61-9D6D-0DFE0968844C}"/>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36A17BC7-6736-4E66-AF76-2F45A8A9C4D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4F2D745-9ABF-4859-9B96-0C35BAA7846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1A36A62-61D0-4050-9922-97A7CA031F6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5AFB338-0113-42C9-8228-C46B6092EE4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191DEDEF-224A-49C8-A203-7242D4A772D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54C3B97A-F187-483E-ACA5-89A1F1E7BD1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18192BA2-3A3B-4A05-A65B-32347A3AC80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FCF24A26-F7A5-4986-AB0F-92328F9B9BB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82509884-5334-47E5-BA3D-BE7FCA79A0C5}"/>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13766345-8FAD-438A-8CDE-E0449A4AFEB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81A2E476-F4C0-4527-931D-D984E32BEE2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1107D58-D6D0-4A89-A9EE-87ACFD30478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274FD629-19F4-4CC3-ADF6-58EA6D23C0B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4B52F786-2A3B-4BFB-9F7E-5C54D944E57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0D69EB03-D978-448D-8C46-AB6F931E385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F2010197-E3E8-49A1-9269-A8C3B0D33DB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B03147D8-C3DF-4BC6-89F9-A267098EE7F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DD38E8FA-2B6A-457C-A5D4-13A8BC9F1CE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541680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FF0000"/>
                                      </p:to>
                                    </p:animClr>
                                    <p:animClr clrSpc="rgb" dir="cw">
                                      <p:cBhvr>
                                        <p:cTn id="37" dur="500" fill="hold"/>
                                        <p:tgtEl>
                                          <p:spTgt spid="17">
                                            <p:txEl>
                                              <p:pRg st="3" end="3"/>
                                            </p:txEl>
                                          </p:spTgt>
                                        </p:tgtEl>
                                        <p:attrNameLst>
                                          <p:attrName>fillcolor</p:attrName>
                                        </p:attrNameLst>
                                      </p:cBhvr>
                                      <p:to>
                                        <a:srgbClr val="FF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FF0000"/>
                                      </p:to>
                                    </p:animClr>
                                    <p:animClr clrSpc="rgb" dir="cw">
                                      <p:cBhvr>
                                        <p:cTn id="48" dur="500" fill="hold"/>
                                        <p:tgtEl>
                                          <p:spTgt spid="17">
                                            <p:txEl>
                                              <p:pRg st="4" end="4"/>
                                            </p:txEl>
                                          </p:spTgt>
                                        </p:tgtEl>
                                        <p:attrNameLst>
                                          <p:attrName>fillcolor</p:attrName>
                                        </p:attrNameLst>
                                      </p:cBhvr>
                                      <p:to>
                                        <a:srgbClr val="FF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0-#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262979"/>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Modern Language Association (MLA) [2/4]</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Block Quotes: quotations longer than 4 lines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Placed separately indented by 1 inch</a:t>
            </a:r>
          </a:p>
          <a:p>
            <a:pPr lvl="1" indent="-457200" algn="just">
              <a:lnSpc>
                <a:spcPct val="150000"/>
              </a:lnSpc>
              <a:buFont typeface="Arial" panose="020B0604020202020204" pitchFamily="34" charset="0"/>
              <a:buChar char="•"/>
            </a:pPr>
            <a:r>
              <a:rPr lang="en-US" sz="2000" i="1" dirty="0">
                <a:solidFill>
                  <a:schemeClr val="bg1">
                    <a:lumMod val="85000"/>
                  </a:schemeClr>
                </a:solidFill>
                <a:latin typeface="Candara" pitchFamily="34" charset="0"/>
                <a:cs typeface="Arial" pitchFamily="34" charset="0"/>
              </a:rPr>
              <a:t>At the conclusion of Lord of the Flies, Ralph and the other boys realize the horror of their actions:</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The tears began to flow and sobs shook him. He gave himself up to them now for the first time on the island; great, shuddering spasms of grief that seemed to wrench his whole body. His voice rose under the black smoke before the burning wreckage of the island; and infected by that emotion, the other little boys began to shake and sob too. (186)</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4704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895150C-302F-4DEE-9EF7-02CAA1AE40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7733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DCD8DF8-ADEB-4008-83B6-3D37DAB9DCFF}"/>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88B969F5-97D9-454F-8BB3-EBA8537FDE1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B4F681CC-E3DF-496B-A9AE-3C97435D3E8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06892BF-55BE-4B67-B8FF-C092FAD263C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15CF094-D714-4971-9261-0D95EEC147B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C99B131D-D015-40B5-A477-FF3F6452229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C35B68B-FE1C-474B-9F45-ED95A3B873D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82E0C4E-E102-4652-A058-3DA8A0A7914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F8CBE6A8-F246-45D4-BB24-E7FE6449227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199EA0C2-DF23-4C20-8AC8-D7DFC734E82E}"/>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E4EAE979-A3A4-47A8-AC0D-C10E107F1EA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30216F5F-37E0-423E-BE23-1EF18345F29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CB0F23F9-4E2C-4994-9A71-DE8757AAD43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D241C30-52A9-4A05-A91E-D3D5895ECA5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69FE9F0A-7AD4-496F-B938-62EA0679353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6789A3E4-6C4B-4E31-BFE9-A90043BACE7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E06AE41F-DADD-4BAC-9200-98294193A01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7D8555D4-E00A-4412-B528-F20C01F729D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38AECA21-A9F8-4C95-B603-88F6869EFB0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12228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FF0000"/>
                                      </p:to>
                                    </p:animClr>
                                    <p:animClr clrSpc="rgb" dir="cw">
                                      <p:cBhvr>
                                        <p:cTn id="37" dur="500" fill="hold"/>
                                        <p:tgtEl>
                                          <p:spTgt spid="17">
                                            <p:txEl>
                                              <p:pRg st="3" end="3"/>
                                            </p:txEl>
                                          </p:spTgt>
                                        </p:tgtEl>
                                        <p:attrNameLst>
                                          <p:attrName>fillcolor</p:attrName>
                                        </p:attrNameLst>
                                      </p:cBhvr>
                                      <p:to>
                                        <a:srgbClr val="FF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par>
                                <p:cTn id="44" presetID="19" presetClass="emph" presetSubtype="0" fill="hold" nodeType="withEffect">
                                  <p:stCondLst>
                                    <p:cond delay="0"/>
                                  </p:stCondLst>
                                  <p:childTnLst>
                                    <p:animClr clrSpc="rgb" dir="cw">
                                      <p:cBhvr override="childStyle">
                                        <p:cTn id="45" dur="500" fill="hold"/>
                                        <p:tgtEl>
                                          <p:spTgt spid="17">
                                            <p:txEl>
                                              <p:pRg st="4" end="4"/>
                                            </p:txEl>
                                          </p:spTgt>
                                        </p:tgtEl>
                                        <p:attrNameLst>
                                          <p:attrName>style.color</p:attrName>
                                        </p:attrNameLst>
                                      </p:cBhvr>
                                      <p:to>
                                        <a:srgbClr val="FF0000"/>
                                      </p:to>
                                    </p:animClr>
                                    <p:animClr clrSpc="rgb" dir="cw">
                                      <p:cBhvr>
                                        <p:cTn id="46" dur="500" fill="hold"/>
                                        <p:tgtEl>
                                          <p:spTgt spid="17">
                                            <p:txEl>
                                              <p:pRg st="4" end="4"/>
                                            </p:txEl>
                                          </p:spTgt>
                                        </p:tgtEl>
                                        <p:attrNameLst>
                                          <p:attrName>fillcolor</p:attrName>
                                        </p:attrNameLst>
                                      </p:cBhvr>
                                      <p:to>
                                        <a:srgbClr val="FF0000"/>
                                      </p:to>
                                    </p:animClr>
                                    <p:set>
                                      <p:cBhvr>
                                        <p:cTn id="47" dur="500" fill="hold"/>
                                        <p:tgtEl>
                                          <p:spTgt spid="17">
                                            <p:txEl>
                                              <p:pRg st="4" end="4"/>
                                            </p:txEl>
                                          </p:spTgt>
                                        </p:tgtEl>
                                        <p:attrNameLst>
                                          <p:attrName>fill.type</p:attrName>
                                        </p:attrNameLst>
                                      </p:cBhvr>
                                      <p:to>
                                        <p:strVal val="solid"/>
                                      </p:to>
                                    </p:set>
                                    <p:set>
                                      <p:cBhvr>
                                        <p:cTn id="48" dur="500" fill="hold"/>
                                        <p:tgtEl>
                                          <p:spTgt spid="17">
                                            <p:txEl>
                                              <p:pRg st="4" end="4"/>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Modern Language Association (MLA) [3/4]</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Indirect Quote: First suggestion is that try to cite directly</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Name the primary source in your original phrase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Include the secondary source in parentheses with qtd. in (quoted in)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Include indirect source in work cited list. For example:</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Jackson stated that... (qtd. in Johns 14)</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4704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E895150C-302F-4DEE-9EF7-02CAA1AE409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7733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331667B3-2A8E-4559-B951-005EFE77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6049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9032CB6-11D7-42C7-9B8A-EE37B0D78CC1}"/>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4298A645-5267-4553-BD98-3D71B8C32EC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5F91A5DD-DDDE-438E-A62C-4C8C206EFA7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9285384-E685-4D68-BA21-D0B3D20A8ED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3AAA027-A1CF-4DD2-95C9-3676CAD529D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09289549-DC49-4693-AE30-4A1E3E7B279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63A89475-D2FA-42E9-AF7B-FD9ED3C5C02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162CE9C4-2CB5-4D26-A9E8-9A7387B063B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46A566FF-BD97-4DE6-8B32-EA04C1AB8F5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BFDFC6DB-0DE0-4F1B-A321-AE53F1E49899}"/>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6F9F432B-E6D2-4466-B5FD-16DE408109C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FB41C91B-7D1F-421D-BF4A-E61EB60C302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9FACAB99-1B28-493A-811A-E190CCB785F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60FF36DE-E3DA-4BFD-80BC-A362C468A62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CEABB626-5ED5-4C1F-B819-5A5A53F795F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2B40693E-0F4D-4CE1-90FF-4EB63AB5673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A68B6EC7-43F6-4611-9D74-1389B6CB701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15B56EAA-7886-437C-8F81-066899C01C5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8A3BF5C7-CBD3-4662-8A60-245CA511CA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033876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0-#ppt_w/2"/>
                                          </p:val>
                                        </p:tav>
                                        <p:tav tm="100000">
                                          <p:val>
                                            <p:strVal val="#ppt_x"/>
                                          </p:val>
                                        </p:tav>
                                      </p:tavLst>
                                    </p:anim>
                                    <p:anim calcmode="lin" valueType="num">
                                      <p:cBhvr additive="base">
                                        <p:cTn id="32"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5"/>
                                        </p:tgtEl>
                                        <p:attrNameLst>
                                          <p:attrName>style.visibility</p:attrName>
                                        </p:attrNameLst>
                                      </p:cBhvr>
                                      <p:to>
                                        <p:strVal val="visible"/>
                                      </p:to>
                                    </p:set>
                                    <p:anim calcmode="lin" valueType="num">
                                      <p:cBhvr additive="base">
                                        <p:cTn id="42" dur="500" fill="hold"/>
                                        <p:tgtEl>
                                          <p:spTgt spid="25"/>
                                        </p:tgtEl>
                                        <p:attrNameLst>
                                          <p:attrName>ppt_x</p:attrName>
                                        </p:attrNameLst>
                                      </p:cBhvr>
                                      <p:tavLst>
                                        <p:tav tm="0">
                                          <p:val>
                                            <p:strVal val="0-#ppt_w/2"/>
                                          </p:val>
                                        </p:tav>
                                        <p:tav tm="100000">
                                          <p:val>
                                            <p:strVal val="#ppt_x"/>
                                          </p:val>
                                        </p:tav>
                                      </p:tavLst>
                                    </p:anim>
                                    <p:anim calcmode="lin" valueType="num">
                                      <p:cBhvr additive="base">
                                        <p:cTn id="43"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19" presetClass="emph" presetSubtype="0" fill="hold" nodeType="withEffect">
                                  <p:stCondLst>
                                    <p:cond delay="0"/>
                                  </p:stCondLst>
                                  <p:childTnLst>
                                    <p:animClr clrSpc="rgb" dir="cw">
                                      <p:cBhvr override="childStyle">
                                        <p:cTn id="52" dur="500" fill="hold"/>
                                        <p:tgtEl>
                                          <p:spTgt spid="17">
                                            <p:txEl>
                                              <p:pRg st="5" end="5"/>
                                            </p:txEl>
                                          </p:spTgt>
                                        </p:tgtEl>
                                        <p:attrNameLst>
                                          <p:attrName>style.color</p:attrName>
                                        </p:attrNameLst>
                                      </p:cBhvr>
                                      <p:to>
                                        <a:srgbClr val="FF0000"/>
                                      </p:to>
                                    </p:animClr>
                                    <p:animClr clrSpc="rgb" dir="cw">
                                      <p:cBhvr>
                                        <p:cTn id="53" dur="500" fill="hold"/>
                                        <p:tgtEl>
                                          <p:spTgt spid="17">
                                            <p:txEl>
                                              <p:pRg st="5" end="5"/>
                                            </p:txEl>
                                          </p:spTgt>
                                        </p:tgtEl>
                                        <p:attrNameLst>
                                          <p:attrName>fillcolor</p:attrName>
                                        </p:attrNameLst>
                                      </p:cBhvr>
                                      <p:to>
                                        <a:srgbClr val="FF0000"/>
                                      </p:to>
                                    </p:animClr>
                                    <p:set>
                                      <p:cBhvr>
                                        <p:cTn id="54" dur="500" fill="hold"/>
                                        <p:tgtEl>
                                          <p:spTgt spid="17">
                                            <p:txEl>
                                              <p:pRg st="5" end="5"/>
                                            </p:txEl>
                                          </p:spTgt>
                                        </p:tgtEl>
                                        <p:attrNameLst>
                                          <p:attrName>fill.type</p:attrName>
                                        </p:attrNameLst>
                                      </p:cBhvr>
                                      <p:to>
                                        <p:strVal val="solid"/>
                                      </p:to>
                                    </p:set>
                                    <p:set>
                                      <p:cBhvr>
                                        <p:cTn id="55" dur="500" fill="hold"/>
                                        <p:tgtEl>
                                          <p:spTgt spid="17">
                                            <p:txEl>
                                              <p:pRg st="5" end="5"/>
                                            </p:txEl>
                                          </p:spTgt>
                                        </p:tgtEl>
                                        <p:attrNameLst>
                                          <p:attrName>fill.on</p:attrName>
                                        </p:attrNameLst>
                                      </p:cBhvr>
                                      <p:to>
                                        <p:strVal val="true"/>
                                      </p:to>
                                    </p:set>
                                  </p:childTnLst>
                                </p:cTn>
                              </p:par>
                              <p:par>
                                <p:cTn id="56" presetID="2" presetClass="entr" presetSubtype="8"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 calcmode="lin" valueType="num">
                                      <p:cBhvr additive="base">
                                        <p:cTn id="58" dur="500" fill="hold"/>
                                        <p:tgtEl>
                                          <p:spTgt spid="21"/>
                                        </p:tgtEl>
                                        <p:attrNameLst>
                                          <p:attrName>ppt_x</p:attrName>
                                        </p:attrNameLst>
                                      </p:cBhvr>
                                      <p:tavLst>
                                        <p:tav tm="0">
                                          <p:val>
                                            <p:strVal val="0-#ppt_w/2"/>
                                          </p:val>
                                        </p:tav>
                                        <p:tav tm="100000">
                                          <p:val>
                                            <p:strVal val="#ppt_x"/>
                                          </p:val>
                                        </p:tav>
                                      </p:tavLst>
                                    </p:anim>
                                    <p:anim calcmode="lin" valueType="num">
                                      <p:cBhvr additive="base">
                                        <p:cTn id="59"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87798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Modern Language Association (MLA) [4/4]</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2-3 authors:</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Studies have shown that more and more teachers are changing careers after their first year of teaching. (</a:t>
            </a:r>
            <a:r>
              <a:rPr lang="en-US" sz="2000" i="1" dirty="0" err="1">
                <a:solidFill>
                  <a:schemeClr val="bg1">
                    <a:lumMod val="85000"/>
                  </a:schemeClr>
                </a:solidFill>
                <a:latin typeface="Candara" pitchFamily="34" charset="0"/>
                <a:cs typeface="Arial" pitchFamily="34" charset="0"/>
              </a:rPr>
              <a:t>Posamentier</a:t>
            </a:r>
            <a:r>
              <a:rPr lang="en-US" sz="2000" i="1" dirty="0">
                <a:solidFill>
                  <a:schemeClr val="bg1">
                    <a:lumMod val="85000"/>
                  </a:schemeClr>
                </a:solidFill>
                <a:latin typeface="Candara" pitchFamily="34" charset="0"/>
                <a:cs typeface="Arial" pitchFamily="34" charset="0"/>
              </a:rPr>
              <a:t>, Jaye, and </a:t>
            </a:r>
            <a:r>
              <a:rPr lang="en-US" sz="2000" i="1" dirty="0" err="1">
                <a:solidFill>
                  <a:schemeClr val="bg1">
                    <a:lumMod val="85000"/>
                  </a:schemeClr>
                </a:solidFill>
                <a:latin typeface="Candara" pitchFamily="34" charset="0"/>
                <a:cs typeface="Arial" pitchFamily="34" charset="0"/>
              </a:rPr>
              <a:t>Krulik</a:t>
            </a:r>
            <a:r>
              <a:rPr lang="en-US" sz="2000" i="1" dirty="0">
                <a:solidFill>
                  <a:schemeClr val="bg1">
                    <a:lumMod val="85000"/>
                  </a:schemeClr>
                </a:solidFill>
                <a:latin typeface="Candara" pitchFamily="34" charset="0"/>
                <a:cs typeface="Arial" pitchFamily="34" charset="0"/>
              </a:rPr>
              <a:t> 55)</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more than 3 authors:</a:t>
            </a:r>
          </a:p>
          <a:p>
            <a:pPr lvl="2" indent="-457200" algn="just">
              <a:lnSpc>
                <a:spcPct val="150000"/>
              </a:lnSpc>
              <a:buFont typeface="Courier New" panose="02070309020205020404" pitchFamily="49" charset="0"/>
              <a:buChar char="o"/>
            </a:pPr>
            <a:r>
              <a:rPr lang="en-US" sz="2000" i="1" dirty="0" err="1">
                <a:solidFill>
                  <a:schemeClr val="bg1">
                    <a:lumMod val="85000"/>
                  </a:schemeClr>
                </a:solidFill>
                <a:latin typeface="Candara" pitchFamily="34" charset="0"/>
                <a:cs typeface="Arial" pitchFamily="34" charset="0"/>
              </a:rPr>
              <a:t>Stutts</a:t>
            </a:r>
            <a:r>
              <a:rPr lang="en-US" sz="2000" i="1" dirty="0">
                <a:solidFill>
                  <a:schemeClr val="bg1">
                    <a:lumMod val="85000"/>
                  </a:schemeClr>
                </a:solidFill>
                <a:latin typeface="Candara" pitchFamily="34" charset="0"/>
                <a:cs typeface="Arial" pitchFamily="34" charset="0"/>
              </a:rPr>
              <a:t> et. al. argue that language development may also impact development in related parts of the brain (339)</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331667B3-2A8E-4559-B951-005EFE77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6049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3123CB3-3200-4C71-BDA3-A43BFDE77BA6}"/>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58EE8607-81F1-4678-A8EC-BA22A0AA6E8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C66EB3D-43BA-4CCE-ABC8-9C2BBD4D23E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6482C81-32A6-46D0-B62F-EA8DF0C326B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74D8FA6-04F7-4427-AD63-BC21D8F7A1B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838CCA93-000D-4F95-9306-A27B8BFA8F9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A1D0B36-2B7B-424F-ADB2-C0BFB88E08C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803A74D-9889-45C2-8BB8-655AF5D2415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B1F91675-F8BF-4A76-AAFC-EC8F1CF4B7D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02E461C9-E123-4CB5-8F5F-B541DF8D41FD}"/>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ABA91FB0-9CC5-4D47-BDF4-73F749FDD78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8DC5ED75-8E13-41DB-A66D-E16AFA0845A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EBC079AD-5455-4A1B-B4EF-C550207567D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F5BAE8C7-B812-4699-A9A6-6C9A786949F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4024C8BC-462E-41B6-9ACB-3752066B8CA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A5AAFB9A-C51A-4E50-94B1-DEEB3E52025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1CB21C9-3CC4-4743-AA1B-21D6C1537FD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63DF45AC-5CCA-47D7-B3E3-6CCC04BFC7F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1D22D165-1808-4040-A27D-F47FC4B5AAD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715604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FF0000"/>
                                      </p:to>
                                    </p:animClr>
                                    <p:animClr clrSpc="rgb" dir="cw">
                                      <p:cBhvr>
                                        <p:cTn id="24" dur="500" fill="hold"/>
                                        <p:tgtEl>
                                          <p:spTgt spid="17">
                                            <p:txEl>
                                              <p:pRg st="2" end="2"/>
                                            </p:txEl>
                                          </p:spTgt>
                                        </p:tgtEl>
                                        <p:attrNameLst>
                                          <p:attrName>fillcolor</p:attrName>
                                        </p:attrNameLst>
                                      </p:cBhvr>
                                      <p:to>
                                        <a:srgbClr val="FF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FF0000"/>
                                      </p:to>
                                    </p:animClr>
                                    <p:animClr clrSpc="rgb" dir="cw">
                                      <p:cBhvr>
                                        <p:cTn id="36" dur="500" fill="hold"/>
                                        <p:tgtEl>
                                          <p:spTgt spid="17">
                                            <p:txEl>
                                              <p:pRg st="4" end="4"/>
                                            </p:txEl>
                                          </p:spTgt>
                                        </p:tgtEl>
                                        <p:attrNameLst>
                                          <p:attrName>fillcolor</p:attrName>
                                        </p:attrNameLst>
                                      </p:cBhvr>
                                      <p:to>
                                        <a:srgbClr val="FF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2" presetClass="entr" presetSubtype="8"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anim calcmode="lin" valueType="num">
                                      <p:cBhvr additive="base">
                                        <p:cTn id="41" dur="500" fill="hold"/>
                                        <p:tgtEl>
                                          <p:spTgt spid="21"/>
                                        </p:tgtEl>
                                        <p:attrNameLst>
                                          <p:attrName>ppt_x</p:attrName>
                                        </p:attrNameLst>
                                      </p:cBhvr>
                                      <p:tavLst>
                                        <p:tav tm="0">
                                          <p:val>
                                            <p:strVal val="0-#ppt_w/2"/>
                                          </p:val>
                                        </p:tav>
                                        <p:tav tm="100000">
                                          <p:val>
                                            <p:strVal val="#ppt_x"/>
                                          </p:val>
                                        </p:tav>
                                      </p:tavLst>
                                    </p:anim>
                                    <p:anim calcmode="lin" valueType="num">
                                      <p:cBhvr additive="base">
                                        <p:cTn id="42"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032147"/>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Works Cited List [1/2]</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a Book: </a:t>
            </a:r>
            <a:r>
              <a:rPr lang="en-US" sz="2000" dirty="0" err="1">
                <a:solidFill>
                  <a:schemeClr val="bg1">
                    <a:lumMod val="85000"/>
                  </a:schemeClr>
                </a:solidFill>
                <a:latin typeface="Candara" pitchFamily="34" charset="0"/>
                <a:cs typeface="Arial" pitchFamily="34" charset="0"/>
              </a:rPr>
              <a:t>Lastname</a:t>
            </a:r>
            <a:r>
              <a:rPr lang="en-US" sz="2000" dirty="0">
                <a:solidFill>
                  <a:schemeClr val="bg1">
                    <a:lumMod val="85000"/>
                  </a:schemeClr>
                </a:solidFill>
                <a:latin typeface="Candara" pitchFamily="34" charset="0"/>
                <a:cs typeface="Arial" pitchFamily="34" charset="0"/>
              </a:rPr>
              <a:t>, </a:t>
            </a:r>
            <a:r>
              <a:rPr lang="en-US" sz="2000" dirty="0" err="1">
                <a:solidFill>
                  <a:schemeClr val="bg1">
                    <a:lumMod val="85000"/>
                  </a:schemeClr>
                </a:solidFill>
                <a:latin typeface="Candara" pitchFamily="34" charset="0"/>
                <a:cs typeface="Arial" pitchFamily="34" charset="0"/>
              </a:rPr>
              <a:t>Firstname</a:t>
            </a:r>
            <a:r>
              <a:rPr lang="en-US" sz="2000" dirty="0">
                <a:solidFill>
                  <a:schemeClr val="bg1">
                    <a:lumMod val="85000"/>
                  </a:schemeClr>
                </a:solidFill>
                <a:latin typeface="Candara" pitchFamily="34" charset="0"/>
                <a:cs typeface="Arial" pitchFamily="34" charset="0"/>
              </a:rPr>
              <a:t>. Title of Book. City: Publisher, Year. Format</a:t>
            </a:r>
          </a:p>
          <a:p>
            <a:pPr lvl="2" indent="-457200" algn="just">
              <a:lnSpc>
                <a:spcPct val="150000"/>
              </a:lnSpc>
              <a:buFont typeface="Courier New" panose="02070309020205020404" pitchFamily="49" charset="0"/>
              <a:buChar char="o"/>
            </a:pPr>
            <a:r>
              <a:rPr lang="en-US" sz="1600" i="1" dirty="0">
                <a:solidFill>
                  <a:schemeClr val="bg1">
                    <a:lumMod val="85000"/>
                  </a:schemeClr>
                </a:solidFill>
                <a:latin typeface="Candara" pitchFamily="34" charset="0"/>
                <a:cs typeface="Arial" pitchFamily="34" charset="0"/>
              </a:rPr>
              <a:t>Picoult, Jodi. The Storyteller: A Novel. New York: Emily </a:t>
            </a:r>
            <a:r>
              <a:rPr lang="en-US" sz="1600" i="1" dirty="0" err="1">
                <a:solidFill>
                  <a:schemeClr val="bg1">
                    <a:lumMod val="85000"/>
                  </a:schemeClr>
                </a:solidFill>
                <a:latin typeface="Candara" pitchFamily="34" charset="0"/>
                <a:cs typeface="Arial" pitchFamily="34" charset="0"/>
              </a:rPr>
              <a:t>Bestler</a:t>
            </a:r>
            <a:r>
              <a:rPr lang="en-US" sz="1600" i="1" dirty="0">
                <a:solidFill>
                  <a:schemeClr val="bg1">
                    <a:lumMod val="85000"/>
                  </a:schemeClr>
                </a:solidFill>
                <a:latin typeface="Candara" pitchFamily="34" charset="0"/>
                <a:cs typeface="Arial" pitchFamily="34" charset="0"/>
              </a:rPr>
              <a:t>, 2013. Print</a:t>
            </a:r>
          </a:p>
          <a:p>
            <a:pPr lvl="2" indent="-457200" algn="just">
              <a:lnSpc>
                <a:spcPct val="150000"/>
              </a:lnSpc>
              <a:buFont typeface="Courier New" panose="02070309020205020404" pitchFamily="49" charset="0"/>
              <a:buChar char="o"/>
            </a:pPr>
            <a:r>
              <a:rPr lang="en-US" sz="1600" i="1" dirty="0" err="1">
                <a:solidFill>
                  <a:schemeClr val="bg1">
                    <a:lumMod val="85000"/>
                  </a:schemeClr>
                </a:solidFill>
                <a:latin typeface="Candara" pitchFamily="34" charset="0"/>
                <a:cs typeface="Arial" pitchFamily="34" charset="0"/>
              </a:rPr>
              <a:t>Posamentier</a:t>
            </a:r>
            <a:r>
              <a:rPr lang="en-US" sz="1600" i="1" dirty="0">
                <a:solidFill>
                  <a:schemeClr val="bg1">
                    <a:lumMod val="85000"/>
                  </a:schemeClr>
                </a:solidFill>
                <a:latin typeface="Candara" pitchFamily="34" charset="0"/>
                <a:cs typeface="Arial" pitchFamily="34" charset="0"/>
              </a:rPr>
              <a:t>, Alfred S., Daniel Jaye, and Stephen </a:t>
            </a:r>
            <a:r>
              <a:rPr lang="en-US" sz="1600" i="1" dirty="0" err="1">
                <a:solidFill>
                  <a:schemeClr val="bg1">
                    <a:lumMod val="85000"/>
                  </a:schemeClr>
                </a:solidFill>
                <a:latin typeface="Candara" pitchFamily="34" charset="0"/>
                <a:cs typeface="Arial" pitchFamily="34" charset="0"/>
              </a:rPr>
              <a:t>Krulik</a:t>
            </a:r>
            <a:r>
              <a:rPr lang="en-US" sz="1600" i="1" dirty="0">
                <a:solidFill>
                  <a:schemeClr val="bg1">
                    <a:lumMod val="85000"/>
                  </a:schemeClr>
                </a:solidFill>
                <a:latin typeface="Candara" pitchFamily="34" charset="0"/>
                <a:cs typeface="Arial" pitchFamily="34" charset="0"/>
              </a:rPr>
              <a:t>. Exemplary Practices for Secondary Math Teachers.</a:t>
            </a:r>
          </a:p>
          <a:p>
            <a:pPr lvl="2" indent="-457200" algn="just">
              <a:lnSpc>
                <a:spcPct val="150000"/>
              </a:lnSpc>
              <a:buFont typeface="Courier New" panose="02070309020205020404" pitchFamily="49" charset="0"/>
              <a:buChar char="o"/>
            </a:pPr>
            <a:r>
              <a:rPr lang="en-US" sz="1600" i="1" dirty="0">
                <a:solidFill>
                  <a:schemeClr val="bg1">
                    <a:lumMod val="85000"/>
                  </a:schemeClr>
                </a:solidFill>
                <a:latin typeface="Candara" pitchFamily="34" charset="0"/>
                <a:cs typeface="Arial" pitchFamily="34" charset="0"/>
              </a:rPr>
              <a:t>Alexandria: Assn. for Supervision and Curriculum Development, 2007. Print.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Article in a Reference Book: </a:t>
            </a:r>
            <a:r>
              <a:rPr lang="en-US" sz="2000" i="1" dirty="0">
                <a:solidFill>
                  <a:schemeClr val="bg1">
                    <a:lumMod val="85000"/>
                  </a:schemeClr>
                </a:solidFill>
                <a:latin typeface="Candara" pitchFamily="34" charset="0"/>
                <a:cs typeface="Arial" pitchFamily="34" charset="0"/>
              </a:rPr>
              <a:t>Brown, William F. “Collie.” Encyclopedia Americana. Deluxe Library ed. 1997. Print.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an E-Book: </a:t>
            </a:r>
            <a:r>
              <a:rPr lang="en-US" sz="2000" i="1" dirty="0">
                <a:solidFill>
                  <a:schemeClr val="bg1">
                    <a:lumMod val="85000"/>
                  </a:schemeClr>
                </a:solidFill>
                <a:latin typeface="Candara" pitchFamily="34" charset="0"/>
                <a:cs typeface="Arial" pitchFamily="34" charset="0"/>
              </a:rPr>
              <a:t>Rowley, Hazel. Franklin and Eleanor: An Extraordinary Marriage. New York: Farrar, 2010. Kindle file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331667B3-2A8E-4559-B951-005EFE77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95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0C40D6E-1C18-49EB-8849-205032D6DE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9859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9DE91D5E-9761-4B73-A97F-A15EDAE465B3}"/>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50D2D31B-DADB-4E0A-B8D1-69943494D73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2BB239B-ECAE-47E6-AC5E-42798E069ED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B030B5B-EFED-4ED9-9AB2-8D1E7A2C5A7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6124C02-00D0-42A2-BAEC-0A9DC532FD0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7EEAD0D7-6867-4B7C-AC1B-302F9EB20B6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A21AFC6-C2AA-43CA-B159-67C15C2A00A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51BFC57-5E97-4881-ACF8-49653785074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6EA38003-6250-40EE-9DC5-A0BDC3E86A1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320C7FFB-1DC2-4415-91C9-B8D05C3A88A0}"/>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8F0796CB-7992-4B93-A6FF-714F328FD12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65C9CEB9-C2DD-48CA-B43A-B9F2EF3EA60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64B62D1F-3153-442B-B51F-3A74570633D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78E5C5F0-FE14-41E3-8E33-E6DF84FDAD2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91F94675-C5F6-46F2-ACD9-ECE5F152438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9CEBCB4D-9A83-4178-B6F9-370DFBB1363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DAD9908A-6B80-4E65-9745-409900A3C09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E4BE0286-4BEB-4793-A8CE-C39A57BFB14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672A62BB-7E5B-41D6-A080-2E6E396E97B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1821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000000"/>
                                      </p:to>
                                    </p:animClr>
                                    <p:animClr clrSpc="rgb" dir="cw">
                                      <p:cBhvr>
                                        <p:cTn id="24" dur="500" fill="hold"/>
                                        <p:tgtEl>
                                          <p:spTgt spid="17">
                                            <p:txEl>
                                              <p:pRg st="2" end="2"/>
                                            </p:txEl>
                                          </p:spTgt>
                                        </p:tgtEl>
                                        <p:attrNameLst>
                                          <p:attrName>fillcolor</p:attrName>
                                        </p:attrNameLst>
                                      </p:cBhvr>
                                      <p:to>
                                        <a:srgbClr val="00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par>
                                <p:cTn id="32" presetID="19" presetClass="emph" presetSubtype="0" fill="hold" nodeType="withEffect">
                                  <p:stCondLst>
                                    <p:cond delay="0"/>
                                  </p:stCondLst>
                                  <p:childTnLst>
                                    <p:animClr clrSpc="rgb" dir="cw">
                                      <p:cBhvr override="childStyle">
                                        <p:cTn id="33" dur="500" fill="hold"/>
                                        <p:tgtEl>
                                          <p:spTgt spid="17">
                                            <p:txEl>
                                              <p:pRg st="4" end="4"/>
                                            </p:txEl>
                                          </p:spTgt>
                                        </p:tgtEl>
                                        <p:attrNameLst>
                                          <p:attrName>style.color</p:attrName>
                                        </p:attrNameLst>
                                      </p:cBhvr>
                                      <p:to>
                                        <a:srgbClr val="000000"/>
                                      </p:to>
                                    </p:animClr>
                                    <p:animClr clrSpc="rgb" dir="cw">
                                      <p:cBhvr>
                                        <p:cTn id="34" dur="500" fill="hold"/>
                                        <p:tgtEl>
                                          <p:spTgt spid="17">
                                            <p:txEl>
                                              <p:pRg st="4" end="4"/>
                                            </p:txEl>
                                          </p:spTgt>
                                        </p:tgtEl>
                                        <p:attrNameLst>
                                          <p:attrName>fillcolor</p:attrName>
                                        </p:attrNameLst>
                                      </p:cBhvr>
                                      <p:to>
                                        <a:srgbClr val="000000"/>
                                      </p:to>
                                    </p:animClr>
                                    <p:set>
                                      <p:cBhvr>
                                        <p:cTn id="35" dur="500" fill="hold"/>
                                        <p:tgtEl>
                                          <p:spTgt spid="17">
                                            <p:txEl>
                                              <p:pRg st="4" end="4"/>
                                            </p:txEl>
                                          </p:spTgt>
                                        </p:tgtEl>
                                        <p:attrNameLst>
                                          <p:attrName>fill.type</p:attrName>
                                        </p:attrNameLst>
                                      </p:cBhvr>
                                      <p:to>
                                        <p:strVal val="solid"/>
                                      </p:to>
                                    </p:set>
                                    <p:set>
                                      <p:cBhvr>
                                        <p:cTn id="36" dur="500" fill="hold"/>
                                        <p:tgtEl>
                                          <p:spTgt spid="17">
                                            <p:txEl>
                                              <p:pRg st="4" end="4"/>
                                            </p:txEl>
                                          </p:spTgt>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19" presetClass="emph" presetSubtype="0" fill="hold" nodeType="clickEffect">
                                  <p:stCondLst>
                                    <p:cond delay="0"/>
                                  </p:stCondLst>
                                  <p:childTnLst>
                                    <p:animClr clrSpc="rgb" dir="cw">
                                      <p:cBhvr override="childStyle">
                                        <p:cTn id="40" dur="500" fill="hold"/>
                                        <p:tgtEl>
                                          <p:spTgt spid="17">
                                            <p:txEl>
                                              <p:pRg st="5" end="5"/>
                                            </p:txEl>
                                          </p:spTgt>
                                        </p:tgtEl>
                                        <p:attrNameLst>
                                          <p:attrName>style.color</p:attrName>
                                        </p:attrNameLst>
                                      </p:cBhvr>
                                      <p:to>
                                        <a:srgbClr val="000000"/>
                                      </p:to>
                                    </p:animClr>
                                    <p:animClr clrSpc="rgb" dir="cw">
                                      <p:cBhvr>
                                        <p:cTn id="41" dur="500" fill="hold"/>
                                        <p:tgtEl>
                                          <p:spTgt spid="17">
                                            <p:txEl>
                                              <p:pRg st="5" end="5"/>
                                            </p:txEl>
                                          </p:spTgt>
                                        </p:tgtEl>
                                        <p:attrNameLst>
                                          <p:attrName>fillcolor</p:attrName>
                                        </p:attrNameLst>
                                      </p:cBhvr>
                                      <p:to>
                                        <a:srgbClr val="000000"/>
                                      </p:to>
                                    </p:animClr>
                                    <p:set>
                                      <p:cBhvr>
                                        <p:cTn id="42" dur="500" fill="hold"/>
                                        <p:tgtEl>
                                          <p:spTgt spid="17">
                                            <p:txEl>
                                              <p:pRg st="5" end="5"/>
                                            </p:txEl>
                                          </p:spTgt>
                                        </p:tgtEl>
                                        <p:attrNameLst>
                                          <p:attrName>fill.type</p:attrName>
                                        </p:attrNameLst>
                                      </p:cBhvr>
                                      <p:to>
                                        <p:strVal val="solid"/>
                                      </p:to>
                                    </p:set>
                                    <p:set>
                                      <p:cBhvr>
                                        <p:cTn id="43" dur="500" fill="hold"/>
                                        <p:tgtEl>
                                          <p:spTgt spid="17">
                                            <p:txEl>
                                              <p:pRg st="5" end="5"/>
                                            </p:txEl>
                                          </p:spTgt>
                                        </p:tgtEl>
                                        <p:attrNameLst>
                                          <p:attrName>fill.on</p:attrName>
                                        </p:attrNameLst>
                                      </p:cBhvr>
                                      <p:to>
                                        <p:strVal val="true"/>
                                      </p:to>
                                    </p:set>
                                  </p:childTnLst>
                                </p:cTn>
                              </p:par>
                              <p:par>
                                <p:cTn id="44" presetID="2" presetClass="entr" presetSubtype="8"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 calcmode="lin" valueType="num">
                                      <p:cBhvr additive="base">
                                        <p:cTn id="46" dur="500" fill="hold"/>
                                        <p:tgtEl>
                                          <p:spTgt spid="21"/>
                                        </p:tgtEl>
                                        <p:attrNameLst>
                                          <p:attrName>ppt_x</p:attrName>
                                        </p:attrNameLst>
                                      </p:cBhvr>
                                      <p:tavLst>
                                        <p:tav tm="0">
                                          <p:val>
                                            <p:strVal val="0-#ppt_w/2"/>
                                          </p:val>
                                        </p:tav>
                                        <p:tav tm="100000">
                                          <p:val>
                                            <p:strVal val="#ppt_x"/>
                                          </p:val>
                                        </p:tav>
                                      </p:tavLst>
                                    </p:anim>
                                    <p:anim calcmode="lin" valueType="num">
                                      <p:cBhvr additive="base">
                                        <p:cTn id="47"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par>
                                <p:cTn id="55" presetID="2" presetClass="entr" presetSubtype="8"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0-#ppt_w/2"/>
                                          </p:val>
                                        </p:tav>
                                        <p:tav tm="100000">
                                          <p:val>
                                            <p:strVal val="#ppt_x"/>
                                          </p:val>
                                        </p:tav>
                                      </p:tavLst>
                                    </p:anim>
                                    <p:anim calcmode="lin" valueType="num">
                                      <p:cBhvr additive="base">
                                        <p:cTn id="5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216813"/>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Works Cited List [2/2]</a:t>
            </a:r>
          </a:p>
          <a:p>
            <a:pPr lvl="1" indent="-457200" algn="just">
              <a:lnSpc>
                <a:spcPct val="150000"/>
              </a:lnSpc>
              <a:buFont typeface="Arial" panose="020B0604020202020204" pitchFamily="34" charset="0"/>
              <a:buChar char="•"/>
            </a:pPr>
            <a:r>
              <a:rPr lang="en-US" dirty="0" err="1">
                <a:solidFill>
                  <a:schemeClr val="bg1">
                    <a:lumMod val="85000"/>
                  </a:schemeClr>
                </a:solidFill>
                <a:latin typeface="Candara" pitchFamily="34" charset="0"/>
                <a:cs typeface="Arial" pitchFamily="34" charset="0"/>
              </a:rPr>
              <a:t>Lastname</a:t>
            </a:r>
            <a:r>
              <a:rPr lang="en-US" dirty="0">
                <a:solidFill>
                  <a:schemeClr val="bg1">
                    <a:lumMod val="85000"/>
                  </a:schemeClr>
                </a:solidFill>
                <a:latin typeface="Candara" pitchFamily="34" charset="0"/>
                <a:cs typeface="Arial" pitchFamily="34" charset="0"/>
              </a:rPr>
              <a:t>, </a:t>
            </a:r>
            <a:r>
              <a:rPr lang="en-US" dirty="0" err="1">
                <a:solidFill>
                  <a:schemeClr val="bg1">
                    <a:lumMod val="85000"/>
                  </a:schemeClr>
                </a:solidFill>
                <a:latin typeface="Candara" pitchFamily="34" charset="0"/>
                <a:cs typeface="Arial" pitchFamily="34" charset="0"/>
              </a:rPr>
              <a:t>Firstname</a:t>
            </a:r>
            <a:r>
              <a:rPr lang="en-US" dirty="0">
                <a:solidFill>
                  <a:schemeClr val="bg1">
                    <a:lumMod val="85000"/>
                  </a:schemeClr>
                </a:solidFill>
                <a:latin typeface="Candara" pitchFamily="34" charset="0"/>
                <a:cs typeface="Arial" pitchFamily="34" charset="0"/>
              </a:rPr>
              <a:t>. “Article Title.” Journal Title volume. issue (year): page numbers. Database name if applicable. Web. Day month year accessed</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In case of Online Magazine Article: </a:t>
            </a:r>
            <a:r>
              <a:rPr lang="en-US" i="1" dirty="0">
                <a:solidFill>
                  <a:schemeClr val="bg1">
                    <a:lumMod val="85000"/>
                  </a:schemeClr>
                </a:solidFill>
                <a:latin typeface="Candara" pitchFamily="34" charset="0"/>
                <a:cs typeface="Arial" pitchFamily="34" charset="0"/>
              </a:rPr>
              <a:t>Duplet, Franc. “How to Duplicate the Success of a Business.” Successful Jobs Oct. 2003: 55-58. General Business File. Web. 28 Dec. 2008</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In case of Online Journal Article: </a:t>
            </a:r>
            <a:r>
              <a:rPr lang="en-US" i="1" dirty="0" err="1">
                <a:solidFill>
                  <a:schemeClr val="bg1">
                    <a:lumMod val="85000"/>
                  </a:schemeClr>
                </a:solidFill>
                <a:latin typeface="Candara" pitchFamily="34" charset="0"/>
                <a:cs typeface="Arial" pitchFamily="34" charset="0"/>
              </a:rPr>
              <a:t>Liller</a:t>
            </a:r>
            <a:r>
              <a:rPr lang="en-US" i="1" dirty="0">
                <a:solidFill>
                  <a:schemeClr val="bg1">
                    <a:lumMod val="85000"/>
                  </a:schemeClr>
                </a:solidFill>
                <a:latin typeface="Candara" pitchFamily="34" charset="0"/>
                <a:cs typeface="Arial" pitchFamily="34" charset="0"/>
              </a:rPr>
              <a:t>, Karen D. “Let's Sell Health.” Journal of School Health 75.5 (2005): 187-188. Academic Search Premier. Web. 2009</a:t>
            </a:r>
          </a:p>
          <a:p>
            <a:pPr lvl="1"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In case of Online Newspaper Article: </a:t>
            </a:r>
            <a:r>
              <a:rPr lang="en-US" i="1" dirty="0">
                <a:solidFill>
                  <a:schemeClr val="bg1">
                    <a:lumMod val="85000"/>
                  </a:schemeClr>
                </a:solidFill>
                <a:latin typeface="Candara" pitchFamily="34" charset="0"/>
                <a:cs typeface="Arial" pitchFamily="34" charset="0"/>
              </a:rPr>
              <a:t>Robs, Jake. “10 Tips for Negotiating a House Offer.” Miami Herald 14 June 2008: C1+. America's Newspapers. Web. 9 Nov. 2008</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331667B3-2A8E-4559-B951-005EFE77453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572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0C40D6E-1C18-49EB-8849-205032D6DE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985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AE45787-8E0E-4667-8998-87331ED792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31660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6D5A6D00-AE2E-4923-A1EE-FCB9B8EFAE3F}"/>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204926A6-DBC5-45C4-8F82-FA7C760677D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B8F2C89-D3C0-4059-BFFE-586C9F63977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440FD94-24F3-438C-B125-B949FC5F203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D779F7A-0CC0-491C-84CF-5BCF65BB11F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EFC50113-D900-436E-BFCA-F23CEF733C8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E8F3D2F-11D4-43A6-BC15-E118C7902D3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39753E22-A8AC-496D-9CF4-799BE39D94F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CBF0559-790D-48B2-ADB9-2DD3681D2F6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559E8E71-8AE5-4F55-A417-07C5B782156C}"/>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1A31CB35-2792-4670-AE74-8AA4BFB4BD0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ABA06BE2-8A3D-4D28-A3E5-3FB01BFA659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45E51744-2201-45A3-B3E7-3318F0A8261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0379F860-6EDB-4E17-90E2-B5A927AB478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17A691EB-EF78-4A96-9A7F-B8C1CA964D3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703A8020-C41C-4FAB-868D-8A84357D03D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C36BA7E6-0B62-49D1-988A-BFE46CCCE4A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138E7840-9380-4E3D-8567-61353F380F5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103914E4-78A0-4316-B9F8-76A0A65D73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16354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19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189282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What is APA?</a:t>
            </a:r>
          </a:p>
          <a:p>
            <a:pPr lvl="1"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The American Psychological Association (APA) citation style is the most commonly used format for manuscripts in the social sciences.</a:t>
            </a:r>
          </a:p>
          <a:p>
            <a:pPr lvl="1" indent="-457200" algn="just">
              <a:lnSpc>
                <a:spcPct val="150000"/>
              </a:lnSpc>
              <a:buFont typeface="Arial" panose="020B0604020202020204" pitchFamily="34" charset="0"/>
              <a:buChar char="•"/>
            </a:pPr>
            <a:r>
              <a:rPr lang="en-US" altLang="en-US" dirty="0">
                <a:solidFill>
                  <a:schemeClr val="bg1">
                    <a:lumMod val="85000"/>
                  </a:schemeClr>
                </a:solidFill>
                <a:latin typeface="Candara" pitchFamily="34" charset="0"/>
                <a:cs typeface="Arial" pitchFamily="34" charset="0"/>
              </a:rPr>
              <a:t>Author-Date Citation System</a:t>
            </a:r>
            <a:endParaRPr lang="en-US" i="1"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5AE45787-8E0E-4667-8998-87331ED7924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925668"/>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Picture 5.png">
            <a:extLst>
              <a:ext uri="{FF2B5EF4-FFF2-40B4-BE49-F238E27FC236}">
                <a16:creationId xmlns:a16="http://schemas.microsoft.com/office/drawing/2014/main" id="{199ADD97-7F10-47C5-A59F-5CAF9194F5AA}"/>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81521" y="3473548"/>
            <a:ext cx="2172714" cy="309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1" name="Group 20">
            <a:extLst>
              <a:ext uri="{FF2B5EF4-FFF2-40B4-BE49-F238E27FC236}">
                <a16:creationId xmlns:a16="http://schemas.microsoft.com/office/drawing/2014/main" id="{D336C99B-D928-4CE7-8F75-E98E0FBBEC15}"/>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DFA10404-9257-47BA-AA60-EFA09D665F8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9A98EE3-D8CA-46A9-887F-FB5AF5529FF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3E499BE-D75F-420F-A4C1-BF61F5443A34}"/>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2739AFC-31FE-4AD6-A6DD-350FF555A03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BE0FBFAC-51F1-490F-9E29-F99C8FF23F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3B601FC-5CD1-4195-A205-7F253F19459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2048FDBB-BE16-4292-AF46-D90035703C9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C5E21054-1BBB-4E0A-A55A-1F66EF13DA3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C391300C-4681-4A79-A704-75F89945FE33}"/>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D533795A-64CB-4CBE-99AF-9F3B5DCEE2A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B6AF475C-6253-4CB4-9019-4C3168DE5F3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A5A03955-C50F-493F-92E4-2862B81733B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9F7E8D0-191B-40FA-B809-65EC7BD2CBA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CCAF47E8-D538-4CC2-B4EA-C73098C9759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54D54DF9-3A29-405D-9748-10EC2B7DE33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00B44A7B-9618-4487-8371-3EB3B537D67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D25D7334-82E4-4299-84F1-A104D1E8265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080131E6-537B-4869-9124-C8AD5D18E49A}"/>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57451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19" presetClass="emph" presetSubtype="0" fill="hold" nodeType="clickEffect">
                                  <p:stCondLst>
                                    <p:cond delay="0"/>
                                  </p:stCondLst>
                                  <p:childTnLst>
                                    <p:animClr clrSpc="rgb" dir="cw">
                                      <p:cBhvr override="childStyle">
                                        <p:cTn id="17" dur="500" fill="hold"/>
                                        <p:tgtEl>
                                          <p:spTgt spid="17">
                                            <p:txEl>
                                              <p:pRg st="1" end="1"/>
                                            </p:txEl>
                                          </p:spTgt>
                                        </p:tgtEl>
                                        <p:attrNameLst>
                                          <p:attrName>style.color</p:attrName>
                                        </p:attrNameLst>
                                      </p:cBhvr>
                                      <p:to>
                                        <a:srgbClr val="000000"/>
                                      </p:to>
                                    </p:animClr>
                                    <p:animClr clrSpc="rgb" dir="cw">
                                      <p:cBhvr>
                                        <p:cTn id="18" dur="500" fill="hold"/>
                                        <p:tgtEl>
                                          <p:spTgt spid="17">
                                            <p:txEl>
                                              <p:pRg st="1" end="1"/>
                                            </p:txEl>
                                          </p:spTgt>
                                        </p:tgtEl>
                                        <p:attrNameLst>
                                          <p:attrName>fillcolor</p:attrName>
                                        </p:attrNameLst>
                                      </p:cBhvr>
                                      <p:to>
                                        <a:srgbClr val="000000"/>
                                      </p:to>
                                    </p:animClr>
                                    <p:set>
                                      <p:cBhvr>
                                        <p:cTn id="19" dur="500" fill="hold"/>
                                        <p:tgtEl>
                                          <p:spTgt spid="17">
                                            <p:txEl>
                                              <p:pRg st="1" end="1"/>
                                            </p:txEl>
                                          </p:spTgt>
                                        </p:tgtEl>
                                        <p:attrNameLst>
                                          <p:attrName>fill.type</p:attrName>
                                        </p:attrNameLst>
                                      </p:cBhvr>
                                      <p:to>
                                        <p:strVal val="solid"/>
                                      </p:to>
                                    </p:set>
                                    <p:set>
                                      <p:cBhvr>
                                        <p:cTn id="20" dur="500" fill="hold"/>
                                        <p:tgtEl>
                                          <p:spTgt spid="17">
                                            <p:txEl>
                                              <p:pRg st="1" end="1"/>
                                            </p:txEl>
                                          </p:spTgt>
                                        </p:tgtEl>
                                        <p:attrNameLst>
                                          <p:attrName>fill.on</p:attrName>
                                        </p:attrNameLst>
                                      </p:cBhvr>
                                      <p:to>
                                        <p:strVal val="true"/>
                                      </p:to>
                                    </p:set>
                                  </p:childTnLst>
                                </p:cTn>
                              </p:par>
                              <p:par>
                                <p:cTn id="21" presetID="2" presetClass="entr" presetSubtype="8"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 calcmode="lin" valueType="num">
                                      <p:cBhvr additive="base">
                                        <p:cTn id="23" dur="500" fill="hold"/>
                                        <p:tgtEl>
                                          <p:spTgt spid="19"/>
                                        </p:tgtEl>
                                        <p:attrNameLst>
                                          <p:attrName>ppt_x</p:attrName>
                                        </p:attrNameLst>
                                      </p:cBhvr>
                                      <p:tavLst>
                                        <p:tav tm="0">
                                          <p:val>
                                            <p:strVal val="0-#ppt_w/2"/>
                                          </p:val>
                                        </p:tav>
                                        <p:tav tm="100000">
                                          <p:val>
                                            <p:strVal val="#ppt_x"/>
                                          </p:val>
                                        </p:tav>
                                      </p:tavLst>
                                    </p:anim>
                                    <p:anim calcmode="lin" valueType="num">
                                      <p:cBhvr additive="base">
                                        <p:cTn id="2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2" end="2"/>
                                            </p:txEl>
                                          </p:spTgt>
                                        </p:tgtEl>
                                        <p:attrNameLst>
                                          <p:attrName>style.color</p:attrName>
                                        </p:attrNameLst>
                                      </p:cBhvr>
                                      <p:to>
                                        <a:srgbClr val="000000"/>
                                      </p:to>
                                    </p:animClr>
                                    <p:animClr clrSpc="rgb" dir="cw">
                                      <p:cBhvr>
                                        <p:cTn id="29" dur="500" fill="hold"/>
                                        <p:tgtEl>
                                          <p:spTgt spid="17">
                                            <p:txEl>
                                              <p:pRg st="2" end="2"/>
                                            </p:txEl>
                                          </p:spTgt>
                                        </p:tgtEl>
                                        <p:attrNameLst>
                                          <p:attrName>fillcolor</p:attrName>
                                        </p:attrNameLst>
                                      </p:cBhvr>
                                      <p:to>
                                        <a:srgbClr val="000000"/>
                                      </p:to>
                                    </p:animClr>
                                    <p:set>
                                      <p:cBhvr>
                                        <p:cTn id="30" dur="500" fill="hold"/>
                                        <p:tgtEl>
                                          <p:spTgt spid="17">
                                            <p:txEl>
                                              <p:pRg st="2" end="2"/>
                                            </p:txEl>
                                          </p:spTgt>
                                        </p:tgtEl>
                                        <p:attrNameLst>
                                          <p:attrName>fill.type</p:attrName>
                                        </p:attrNameLst>
                                      </p:cBhvr>
                                      <p:to>
                                        <p:strVal val="solid"/>
                                      </p:to>
                                    </p:set>
                                    <p:set>
                                      <p:cBhvr>
                                        <p:cTn id="31" dur="500" fill="hold"/>
                                        <p:tgtEl>
                                          <p:spTgt spid="17">
                                            <p:txEl>
                                              <p:pRg st="2" end="2"/>
                                            </p:txEl>
                                          </p:spTgt>
                                        </p:tgtEl>
                                        <p:attrNameLst>
                                          <p:attrName>fill.on</p:attrName>
                                        </p:attrNameLst>
                                      </p:cBhvr>
                                      <p:to>
                                        <p:strVal val="true"/>
                                      </p:to>
                                    </p:set>
                                  </p:childTnLst>
                                </p:cTn>
                              </p:par>
                              <p:par>
                                <p:cTn id="32" presetID="2" presetClass="entr" presetSubtype="8" fill="hold" nodeType="withEffect">
                                  <p:stCondLst>
                                    <p:cond delay="0"/>
                                  </p:stCondLst>
                                  <p:childTnLst>
                                    <p:set>
                                      <p:cBhvr>
                                        <p:cTn id="33" dur="1" fill="hold">
                                          <p:stCondLst>
                                            <p:cond delay="0"/>
                                          </p:stCondLst>
                                        </p:cTn>
                                        <p:tgtEl>
                                          <p:spTgt spid="22"/>
                                        </p:tgtEl>
                                        <p:attrNameLst>
                                          <p:attrName>style.visibility</p:attrName>
                                        </p:attrNameLst>
                                      </p:cBhvr>
                                      <p:to>
                                        <p:strVal val="visible"/>
                                      </p:to>
                                    </p:set>
                                    <p:anim calcmode="lin" valueType="num">
                                      <p:cBhvr additive="base">
                                        <p:cTn id="34" dur="500" fill="hold"/>
                                        <p:tgtEl>
                                          <p:spTgt spid="22"/>
                                        </p:tgtEl>
                                        <p:attrNameLst>
                                          <p:attrName>ppt_x</p:attrName>
                                        </p:attrNameLst>
                                      </p:cBhvr>
                                      <p:tavLst>
                                        <p:tav tm="0">
                                          <p:val>
                                            <p:strVal val="0-#ppt_w/2"/>
                                          </p:val>
                                        </p:tav>
                                        <p:tav tm="100000">
                                          <p:val>
                                            <p:strVal val="#ppt_x"/>
                                          </p:val>
                                        </p:tav>
                                      </p:tavLst>
                                    </p:anim>
                                    <p:anim calcmode="lin" valueType="num">
                                      <p:cBhvr additive="base">
                                        <p:cTn id="35"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Previous Lecture</a:t>
            </a:r>
          </a:p>
        </p:txBody>
      </p:sp>
      <p:sp>
        <p:nvSpPr>
          <p:cNvPr id="6" name="TextBox 5"/>
          <p:cNvSpPr txBox="1"/>
          <p:nvPr/>
        </p:nvSpPr>
        <p:spPr>
          <a:xfrm>
            <a:off x="829511" y="1802018"/>
            <a:ext cx="7848601" cy="2805063"/>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Basics of Plagiarism</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Quotations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Citations</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Paraphrasing</a:t>
            </a:r>
          </a:p>
          <a:p>
            <a:pPr marL="342900" indent="-342900">
              <a:lnSpc>
                <a:spcPct val="150000"/>
              </a:lnSpc>
              <a:buFont typeface="Wingdings" panose="05000000000000000000" pitchFamily="2" charset="2"/>
              <a:buChar char="q"/>
            </a:pPr>
            <a:r>
              <a:rPr lang="en-US" sz="2400" dirty="0">
                <a:solidFill>
                  <a:schemeClr val="tx1">
                    <a:lumMod val="75000"/>
                    <a:lumOff val="25000"/>
                  </a:schemeClr>
                </a:solidFill>
                <a:latin typeface="Candara" pitchFamily="34" charset="0"/>
                <a:cs typeface="Arial" pitchFamily="34" charset="0"/>
              </a:rPr>
              <a:t>Tips to Avoid Plagiarism</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71B953CE-0E95-47E4-98B9-6E4859AD41C3}"/>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3AE228DF-0134-45EE-9C16-D9E3366AF0D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A1889385-7EAD-452E-A27F-5AA9E2C4290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81CE8386-7EE3-4455-B36B-3A952081C9B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3B280749-A76F-4723-BC03-1BEFB9CD7A1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D9947109-E7BC-49E1-86ED-FCE6F6B01BA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0BD1BA47-9DB9-43A0-9E58-CFBA087AFF7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6F6F9E8-D176-4558-9FAB-5D6F3BDA261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E615E07-5013-4B17-B233-C14B63EA030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374075CE-5454-43CC-95D7-06F4FAF07549}"/>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87FD38E9-153F-4A92-983D-023F12916F4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Rectangle 26">
              <a:extLst>
                <a:ext uri="{FF2B5EF4-FFF2-40B4-BE49-F238E27FC236}">
                  <a16:creationId xmlns:a16="http://schemas.microsoft.com/office/drawing/2014/main" id="{3821E639-9D8E-4302-B79A-5DCA578DE95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02D01D73-34F4-4891-B593-B97F15AF670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F46A103F-4C23-4EFE-BA42-94185065FF6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0" name="Rectangle 29">
              <a:extLst>
                <a:ext uri="{FF2B5EF4-FFF2-40B4-BE49-F238E27FC236}">
                  <a16:creationId xmlns:a16="http://schemas.microsoft.com/office/drawing/2014/main" id="{70D48852-778A-4173-B946-E06B4DB6C71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9B045D2F-AF15-4E73-AF4C-B808FCD528F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90242B1C-3FB0-40F2-A5B9-0E593231690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F385D13F-C3C0-4947-BD7C-3837B72A3E0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3EA1A6B4-CB16-4005-89F3-BC9637E96F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4305795"/>
      </p:ext>
    </p:extLst>
  </p:cSld>
  <p:clrMapOvr>
    <a:masterClrMapping/>
  </p:clrMapOvr>
  <p:transition>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Manuscript format [1/2]</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You should:</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Use a serif typeface, as New Times Roman, for the text. Use a sans serif typeface, as Ariel, for the figure labels.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Double-space the entire manuscript, between body text, titles, headings,  block quotations , reference list and figure captions.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Indent first line of every para one -half inch.</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Align text to left-hand margin, leaving a rough right hand margin.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DE892C5D-C5BB-4F33-BB28-46499579B829}"/>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A39A269A-BAD4-489C-8340-1FF9B1B723C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D1867FAD-80F2-4BA5-A871-FE609500443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FB3BF866-A983-422F-92B8-D37142ABB8E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25F4A93-F41A-466C-8D51-28906EB4073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F467DD7C-2A2D-4013-9C2E-0874408308E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1031F26-3369-4E88-87DC-72E1A81E297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E767DAA-0204-4004-9FDB-5DF0AD928AD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DFD1ED8-8E55-4F59-9196-5CE3B9B499D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428EDA98-C5F3-4D94-9B42-033351C40A9C}"/>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C437B790-2FB8-4A9C-862E-5458021CB79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804F2307-584D-4AC0-8F43-395889D87C3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98FFFBED-471F-4663-B5AA-296814204A5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ACC0587B-F41E-4154-8193-A5F63B78688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D26F9246-55DE-4EA1-9D6A-825BA6BB8A2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E857288F-293B-4923-8E73-D28C843660E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CFB5EBC7-15E8-4A1A-A0E3-339FD0A32AD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C614D31-19E3-43E5-B467-4C0D35A3B47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190FDEF2-3B94-4BD8-9776-B822F1F6E63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344761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000000"/>
                                      </p:to>
                                    </p:animClr>
                                    <p:animClr clrSpc="rgb" dir="cw">
                                      <p:cBhvr>
                                        <p:cTn id="33" dur="500" fill="hold"/>
                                        <p:tgtEl>
                                          <p:spTgt spid="17">
                                            <p:txEl>
                                              <p:pRg st="3" end="3"/>
                                            </p:txEl>
                                          </p:spTgt>
                                        </p:tgtEl>
                                        <p:attrNameLst>
                                          <p:attrName>fillcolor</p:attrName>
                                        </p:attrNameLst>
                                      </p:cBhvr>
                                      <p:to>
                                        <a:srgbClr val="00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9" presetClass="emph" presetSubtype="0" fill="hold" nodeType="clickEffect">
                                  <p:stCondLst>
                                    <p:cond delay="0"/>
                                  </p:stCondLst>
                                  <p:childTnLst>
                                    <p:animClr clrSpc="rgb" dir="cw">
                                      <p:cBhvr override="childStyle">
                                        <p:cTn id="46" dur="500" fill="hold"/>
                                        <p:tgtEl>
                                          <p:spTgt spid="17">
                                            <p:txEl>
                                              <p:pRg st="5" end="5"/>
                                            </p:txEl>
                                          </p:spTgt>
                                        </p:tgtEl>
                                        <p:attrNameLst>
                                          <p:attrName>style.color</p:attrName>
                                        </p:attrNameLst>
                                      </p:cBhvr>
                                      <p:to>
                                        <a:srgbClr val="000000"/>
                                      </p:to>
                                    </p:animClr>
                                    <p:animClr clrSpc="rgb" dir="cw">
                                      <p:cBhvr>
                                        <p:cTn id="47" dur="500" fill="hold"/>
                                        <p:tgtEl>
                                          <p:spTgt spid="17">
                                            <p:txEl>
                                              <p:pRg st="5" end="5"/>
                                            </p:txEl>
                                          </p:spTgt>
                                        </p:tgtEl>
                                        <p:attrNameLst>
                                          <p:attrName>fillcolor</p:attrName>
                                        </p:attrNameLst>
                                      </p:cBhvr>
                                      <p:to>
                                        <a:srgbClr val="000000"/>
                                      </p:to>
                                    </p:animClr>
                                    <p:set>
                                      <p:cBhvr>
                                        <p:cTn id="48" dur="500" fill="hold"/>
                                        <p:tgtEl>
                                          <p:spTgt spid="17">
                                            <p:txEl>
                                              <p:pRg st="5" end="5"/>
                                            </p:txEl>
                                          </p:spTgt>
                                        </p:tgtEl>
                                        <p:attrNameLst>
                                          <p:attrName>fill.type</p:attrName>
                                        </p:attrNameLst>
                                      </p:cBhvr>
                                      <p:to>
                                        <p:strVal val="solid"/>
                                      </p:to>
                                    </p:set>
                                    <p:set>
                                      <p:cBhvr>
                                        <p:cTn id="49"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21</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80851"/>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Manuscript format [2/2]</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You should:</a:t>
            </a:r>
          </a:p>
          <a:p>
            <a:pPr lvl="2" indent="-457200" algn="just">
              <a:lnSpc>
                <a:spcPct val="150000"/>
              </a:lnSpc>
              <a:spcBef>
                <a:spcPts val="1000"/>
              </a:spcBef>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Print on standard-sized paper (8.5”</a:t>
            </a:r>
            <a:r>
              <a:rPr lang="en-US" altLang="ja-JP" sz="2000" dirty="0">
                <a:solidFill>
                  <a:schemeClr val="bg1">
                    <a:lumMod val="85000"/>
                  </a:schemeClr>
                </a:solidFill>
                <a:latin typeface="Candara" pitchFamily="34" charset="0"/>
                <a:cs typeface="Arial" pitchFamily="34" charset="0"/>
              </a:rPr>
              <a:t>x11”) (Letter)</a:t>
            </a:r>
          </a:p>
          <a:p>
            <a:pPr lvl="2" indent="-457200" algn="just">
              <a:lnSpc>
                <a:spcPct val="150000"/>
              </a:lnSpc>
              <a:spcBef>
                <a:spcPts val="1000"/>
              </a:spcBef>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Use 1”</a:t>
            </a:r>
            <a:r>
              <a:rPr lang="en-US" altLang="ja-JP" sz="2000" dirty="0">
                <a:solidFill>
                  <a:schemeClr val="bg1">
                    <a:lumMod val="85000"/>
                  </a:schemeClr>
                </a:solidFill>
                <a:latin typeface="Candara" pitchFamily="34" charset="0"/>
                <a:cs typeface="Arial" pitchFamily="34" charset="0"/>
              </a:rPr>
              <a:t> margins on all sides</a:t>
            </a:r>
          </a:p>
          <a:p>
            <a:pPr lvl="2" indent="-457200" algn="just">
              <a:lnSpc>
                <a:spcPct val="150000"/>
              </a:lnSpc>
              <a:spcBef>
                <a:spcPts val="1000"/>
              </a:spcBef>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Use 12 pt. Times New Roman or a similar font</a:t>
            </a:r>
          </a:p>
          <a:p>
            <a:pPr lvl="2" indent="-457200" algn="just">
              <a:lnSpc>
                <a:spcPct val="150000"/>
              </a:lnSpc>
              <a:spcBef>
                <a:spcPts val="1000"/>
              </a:spcBef>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Include  a page header (running head) in the upper left-hand of every page and a page number in the upper right-hand side of every page</a:t>
            </a:r>
          </a:p>
          <a:p>
            <a:pPr lvl="2" indent="-457200" algn="just">
              <a:lnSpc>
                <a:spcPct val="150000"/>
              </a:lnSpc>
              <a:spcBef>
                <a:spcPts val="1000"/>
              </a:spcBef>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Running head be less than 50 characters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9806482C-286B-4C20-8650-6ED213A5906E}"/>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147777F8-DECA-45B9-A07A-2D50B3C3CE0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F0B176C1-4DC1-481D-BE23-F0432E0DE4C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D5802EE4-2DAB-463E-BF4D-F647A9877AF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A162F54-2BE0-4793-82A4-F5947B0CC85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313D638A-53B0-4BC8-85A2-D2EE22884A6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E6AB22E-6CB8-4D01-A1B2-AE66A630D5A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7585A48-758C-4DCA-A2CD-94D1691F303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115896D9-9601-4729-8369-05507045511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CA8D9E6-3EBC-4096-B474-225C5612D7AC}"/>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EFAB9092-4149-4B8D-A23F-30B07BAAFC4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0E59BE1C-1C2B-4914-BCED-7C55E224CEA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36CDA25F-D589-4146-8EDB-784581A913C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8B0A6132-1001-47E6-AA66-1B2EBCAD21B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45B65548-D87B-4DC2-864C-F56252AD0E5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BDC719C5-5D04-477B-AE88-B36E7F4B1F6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6DED02AA-AA2A-4B1E-AC04-B2AF707E48E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D7C2FC9-3458-4375-BD91-79BFF499C60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0E5EC3F0-243E-41B0-BB18-6F624A9B15A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2941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000000"/>
                                      </p:to>
                                    </p:animClr>
                                    <p:animClr clrSpc="rgb" dir="cw">
                                      <p:cBhvr>
                                        <p:cTn id="33" dur="500" fill="hold"/>
                                        <p:tgtEl>
                                          <p:spTgt spid="17">
                                            <p:txEl>
                                              <p:pRg st="3" end="3"/>
                                            </p:txEl>
                                          </p:spTgt>
                                        </p:tgtEl>
                                        <p:attrNameLst>
                                          <p:attrName>fillcolor</p:attrName>
                                        </p:attrNameLst>
                                      </p:cBhvr>
                                      <p:to>
                                        <a:srgbClr val="00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par>
                    <p:cTn id="36" fill="hold">
                      <p:stCondLst>
                        <p:cond delay="indefinite"/>
                      </p:stCondLst>
                      <p:childTnLst>
                        <p:par>
                          <p:cTn id="37" fill="hold">
                            <p:stCondLst>
                              <p:cond delay="0"/>
                            </p:stCondLst>
                            <p:childTnLst>
                              <p:par>
                                <p:cTn id="38" presetID="19" presetClass="emph" presetSubtype="0" fill="hold" nodeType="clickEffect">
                                  <p:stCondLst>
                                    <p:cond delay="0"/>
                                  </p:stCondLst>
                                  <p:childTnLst>
                                    <p:animClr clrSpc="rgb" dir="cw">
                                      <p:cBhvr override="childStyle">
                                        <p:cTn id="39" dur="500" fill="hold"/>
                                        <p:tgtEl>
                                          <p:spTgt spid="17">
                                            <p:txEl>
                                              <p:pRg st="4" end="4"/>
                                            </p:txEl>
                                          </p:spTgt>
                                        </p:tgtEl>
                                        <p:attrNameLst>
                                          <p:attrName>style.color</p:attrName>
                                        </p:attrNameLst>
                                      </p:cBhvr>
                                      <p:to>
                                        <a:srgbClr val="000000"/>
                                      </p:to>
                                    </p:animClr>
                                    <p:animClr clrSpc="rgb" dir="cw">
                                      <p:cBhvr>
                                        <p:cTn id="40" dur="500" fill="hold"/>
                                        <p:tgtEl>
                                          <p:spTgt spid="17">
                                            <p:txEl>
                                              <p:pRg st="4" end="4"/>
                                            </p:txEl>
                                          </p:spTgt>
                                        </p:tgtEl>
                                        <p:attrNameLst>
                                          <p:attrName>fillcolor</p:attrName>
                                        </p:attrNameLst>
                                      </p:cBhvr>
                                      <p:to>
                                        <a:srgbClr val="000000"/>
                                      </p:to>
                                    </p:animClr>
                                    <p:set>
                                      <p:cBhvr>
                                        <p:cTn id="41" dur="500" fill="hold"/>
                                        <p:tgtEl>
                                          <p:spTgt spid="17">
                                            <p:txEl>
                                              <p:pRg st="4" end="4"/>
                                            </p:txEl>
                                          </p:spTgt>
                                        </p:tgtEl>
                                        <p:attrNameLst>
                                          <p:attrName>fill.type</p:attrName>
                                        </p:attrNameLst>
                                      </p:cBhvr>
                                      <p:to>
                                        <p:strVal val="solid"/>
                                      </p:to>
                                    </p:set>
                                    <p:set>
                                      <p:cBhvr>
                                        <p:cTn id="42" dur="500" fill="hold"/>
                                        <p:tgtEl>
                                          <p:spTgt spid="17">
                                            <p:txEl>
                                              <p:pRg st="4" end="4"/>
                                            </p:txEl>
                                          </p:spTgt>
                                        </p:tgtEl>
                                        <p:attrNameLst>
                                          <p:attrName>fill.on</p:attrName>
                                        </p:attrNameLst>
                                      </p:cBhvr>
                                      <p:to>
                                        <p:strVal val="true"/>
                                      </p:to>
                                    </p:set>
                                  </p:childTnLst>
                                </p:cTn>
                              </p:par>
                            </p:childTnLst>
                          </p:cTn>
                        </p:par>
                      </p:childTnLst>
                    </p:cTn>
                  </p:par>
                  <p:par>
                    <p:cTn id="43" fill="hold">
                      <p:stCondLst>
                        <p:cond delay="indefinite"/>
                      </p:stCondLst>
                      <p:childTnLst>
                        <p:par>
                          <p:cTn id="44" fill="hold">
                            <p:stCondLst>
                              <p:cond delay="0"/>
                            </p:stCondLst>
                            <p:childTnLst>
                              <p:par>
                                <p:cTn id="45" presetID="19" presetClass="emph" presetSubtype="0" fill="hold" nodeType="clickEffect">
                                  <p:stCondLst>
                                    <p:cond delay="0"/>
                                  </p:stCondLst>
                                  <p:childTnLst>
                                    <p:animClr clrSpc="rgb" dir="cw">
                                      <p:cBhvr override="childStyle">
                                        <p:cTn id="46" dur="500" fill="hold"/>
                                        <p:tgtEl>
                                          <p:spTgt spid="17">
                                            <p:txEl>
                                              <p:pRg st="5" end="5"/>
                                            </p:txEl>
                                          </p:spTgt>
                                        </p:tgtEl>
                                        <p:attrNameLst>
                                          <p:attrName>style.color</p:attrName>
                                        </p:attrNameLst>
                                      </p:cBhvr>
                                      <p:to>
                                        <a:srgbClr val="000000"/>
                                      </p:to>
                                    </p:animClr>
                                    <p:animClr clrSpc="rgb" dir="cw">
                                      <p:cBhvr>
                                        <p:cTn id="47" dur="500" fill="hold"/>
                                        <p:tgtEl>
                                          <p:spTgt spid="17">
                                            <p:txEl>
                                              <p:pRg st="5" end="5"/>
                                            </p:txEl>
                                          </p:spTgt>
                                        </p:tgtEl>
                                        <p:attrNameLst>
                                          <p:attrName>fillcolor</p:attrName>
                                        </p:attrNameLst>
                                      </p:cBhvr>
                                      <p:to>
                                        <a:srgbClr val="000000"/>
                                      </p:to>
                                    </p:animClr>
                                    <p:set>
                                      <p:cBhvr>
                                        <p:cTn id="48" dur="500" fill="hold"/>
                                        <p:tgtEl>
                                          <p:spTgt spid="17">
                                            <p:txEl>
                                              <p:pRg st="5" end="5"/>
                                            </p:txEl>
                                          </p:spTgt>
                                        </p:tgtEl>
                                        <p:attrNameLst>
                                          <p:attrName>fill.type</p:attrName>
                                        </p:attrNameLst>
                                      </p:cBhvr>
                                      <p:to>
                                        <p:strVal val="solid"/>
                                      </p:to>
                                    </p:set>
                                    <p:set>
                                      <p:cBhvr>
                                        <p:cTn id="49" dur="500" fill="hold"/>
                                        <p:tgtEl>
                                          <p:spTgt spid="17">
                                            <p:txEl>
                                              <p:pRg st="5" end="5"/>
                                            </p:txEl>
                                          </p:spTgt>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9" presetClass="emph" presetSubtype="0" fill="hold" nodeType="clickEffect">
                                  <p:stCondLst>
                                    <p:cond delay="0"/>
                                  </p:stCondLst>
                                  <p:childTnLst>
                                    <p:animClr clrSpc="rgb" dir="cw">
                                      <p:cBhvr override="childStyle">
                                        <p:cTn id="53" dur="500" fill="hold"/>
                                        <p:tgtEl>
                                          <p:spTgt spid="17">
                                            <p:txEl>
                                              <p:pRg st="6" end="6"/>
                                            </p:txEl>
                                          </p:spTgt>
                                        </p:tgtEl>
                                        <p:attrNameLst>
                                          <p:attrName>style.color</p:attrName>
                                        </p:attrNameLst>
                                      </p:cBhvr>
                                      <p:to>
                                        <a:srgbClr val="000000"/>
                                      </p:to>
                                    </p:animClr>
                                    <p:animClr clrSpc="rgb" dir="cw">
                                      <p:cBhvr>
                                        <p:cTn id="54" dur="500" fill="hold"/>
                                        <p:tgtEl>
                                          <p:spTgt spid="17">
                                            <p:txEl>
                                              <p:pRg st="6" end="6"/>
                                            </p:txEl>
                                          </p:spTgt>
                                        </p:tgtEl>
                                        <p:attrNameLst>
                                          <p:attrName>fillcolor</p:attrName>
                                        </p:attrNameLst>
                                      </p:cBhvr>
                                      <p:to>
                                        <a:srgbClr val="000000"/>
                                      </p:to>
                                    </p:animClr>
                                    <p:set>
                                      <p:cBhvr>
                                        <p:cTn id="55" dur="500" fill="hold"/>
                                        <p:tgtEl>
                                          <p:spTgt spid="17">
                                            <p:txEl>
                                              <p:pRg st="6" end="6"/>
                                            </p:txEl>
                                          </p:spTgt>
                                        </p:tgtEl>
                                        <p:attrNameLst>
                                          <p:attrName>fill.type</p:attrName>
                                        </p:attrNameLst>
                                      </p:cBhvr>
                                      <p:to>
                                        <p:strVal val="solid"/>
                                      </p:to>
                                    </p:set>
                                    <p:set>
                                      <p:cBhvr>
                                        <p:cTn id="56" dur="500" fill="hold"/>
                                        <p:tgtEl>
                                          <p:spTgt spid="17">
                                            <p:txEl>
                                              <p:pRg st="6" end="6"/>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22</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Page 1: Title Page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Running head: capitalized, top left hand corner</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Page number: top right-hand corner</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Full title of paper: centered, upper and lower case letters (&lt;12 words)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Name of author: centered</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Author’s affiliation: centered</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Author’s note with more info about affiliation: bottom of page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Double spaced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D7D1BD9-9F4E-4D34-B426-52D512CDAB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41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56D0980-74AF-4D92-8082-CAE8FE8DFA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3463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C4A7F14F-F77C-4813-9F6C-151B99BA0DA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4654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1C4E301B-8DA0-401A-B4F9-8B9CFA722E5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39706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D006FECA-ACF9-498E-A3CF-02B31CB216D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47578"/>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710F13EA-BC27-4F35-8DA5-1B57AD58BA6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6102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Group 25">
            <a:extLst>
              <a:ext uri="{FF2B5EF4-FFF2-40B4-BE49-F238E27FC236}">
                <a16:creationId xmlns:a16="http://schemas.microsoft.com/office/drawing/2014/main" id="{D23D04F6-3CB4-464D-85B9-52F609019649}"/>
              </a:ext>
            </a:extLst>
          </p:cNvPr>
          <p:cNvGrpSpPr/>
          <p:nvPr/>
        </p:nvGrpSpPr>
        <p:grpSpPr>
          <a:xfrm>
            <a:off x="0" y="6756400"/>
            <a:ext cx="9144000" cy="101600"/>
            <a:chOff x="0" y="5791200"/>
            <a:chExt cx="8084345" cy="330200"/>
          </a:xfrm>
        </p:grpSpPr>
        <p:sp>
          <p:nvSpPr>
            <p:cNvPr id="27" name="Rectangle 26">
              <a:extLst>
                <a:ext uri="{FF2B5EF4-FFF2-40B4-BE49-F238E27FC236}">
                  <a16:creationId xmlns:a16="http://schemas.microsoft.com/office/drawing/2014/main" id="{ADF6BB37-6387-44F4-870E-99D921327A1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DFD1EA7-C140-4485-998B-78D74B447F8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0BD4E8A2-F3A0-4F18-A9A4-12568053DAA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DEADAF05-CC7F-4CE4-B671-4441ED5C1B3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2DC47896-869D-446A-9140-1548220643D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5AA21AA8-30F2-4C49-9768-64B2EC18CCA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35F6186C-B7AD-4ADB-8D8E-7AC922A1991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59B8743A-667C-4588-98D2-DABD9F1C630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5ED661FF-D0B7-4E1E-BACC-D047F127DB0A}"/>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B9ADF552-4A6D-457A-9FE1-D326223C519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7E07EA57-17A8-4490-AD73-4EED64FC251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C7B0891F-BFA8-464F-99E2-BBF6417829C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09B6196F-C45C-40FB-8EEC-0F53D726444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722DDDDA-F519-4BDF-B2CD-03020295C61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2B89836B-5D65-492C-822E-128DABE9A13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30627CDE-1570-4A00-BA0B-8D96FFEFF85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89848710-356A-443E-8DAA-649E86DB661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6019D151-1889-4F91-A39D-A4168FAA070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32202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0-#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0-#ppt_w/2"/>
                                          </p:val>
                                        </p:tav>
                                        <p:tav tm="100000">
                                          <p:val>
                                            <p:strVal val="#ppt_x"/>
                                          </p:val>
                                        </p:tav>
                                      </p:tavLst>
                                    </p:anim>
                                    <p:anim calcmode="lin" valueType="num">
                                      <p:cBhvr additive="base">
                                        <p:cTn id="7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19" presetClass="emph" presetSubtype="0" fill="hold" nodeType="clickEffect">
                                  <p:stCondLst>
                                    <p:cond delay="0"/>
                                  </p:stCondLst>
                                  <p:childTnLst>
                                    <p:animClr clrSpc="rgb" dir="cw">
                                      <p:cBhvr override="childStyle">
                                        <p:cTn id="80" dur="500" fill="hold"/>
                                        <p:tgtEl>
                                          <p:spTgt spid="17">
                                            <p:txEl>
                                              <p:pRg st="7" end="7"/>
                                            </p:txEl>
                                          </p:spTgt>
                                        </p:tgtEl>
                                        <p:attrNameLst>
                                          <p:attrName>style.color</p:attrName>
                                        </p:attrNameLst>
                                      </p:cBhvr>
                                      <p:to>
                                        <a:srgbClr val="000000"/>
                                      </p:to>
                                    </p:animClr>
                                    <p:animClr clrSpc="rgb" dir="cw">
                                      <p:cBhvr>
                                        <p:cTn id="81" dur="500" fill="hold"/>
                                        <p:tgtEl>
                                          <p:spTgt spid="17">
                                            <p:txEl>
                                              <p:pRg st="7" end="7"/>
                                            </p:txEl>
                                          </p:spTgt>
                                        </p:tgtEl>
                                        <p:attrNameLst>
                                          <p:attrName>fillcolor</p:attrName>
                                        </p:attrNameLst>
                                      </p:cBhvr>
                                      <p:to>
                                        <a:srgbClr val="000000"/>
                                      </p:to>
                                    </p:animClr>
                                    <p:set>
                                      <p:cBhvr>
                                        <p:cTn id="82" dur="500" fill="hold"/>
                                        <p:tgtEl>
                                          <p:spTgt spid="17">
                                            <p:txEl>
                                              <p:pRg st="7" end="7"/>
                                            </p:txEl>
                                          </p:spTgt>
                                        </p:tgtEl>
                                        <p:attrNameLst>
                                          <p:attrName>fill.type</p:attrName>
                                        </p:attrNameLst>
                                      </p:cBhvr>
                                      <p:to>
                                        <p:strVal val="solid"/>
                                      </p:to>
                                    </p:set>
                                    <p:set>
                                      <p:cBhvr>
                                        <p:cTn id="83" dur="500" fill="hold"/>
                                        <p:tgtEl>
                                          <p:spTgt spid="17">
                                            <p:txEl>
                                              <p:pRg st="7" end="7"/>
                                            </p:txEl>
                                          </p:spTgt>
                                        </p:tgtEl>
                                        <p:attrNameLst>
                                          <p:attrName>fill.on</p:attrName>
                                        </p:attrNameLst>
                                      </p:cBhvr>
                                      <p:to>
                                        <p:strVal val="true"/>
                                      </p:to>
                                    </p:set>
                                  </p:childTnLst>
                                </p:cTn>
                              </p:par>
                              <p:par>
                                <p:cTn id="84" presetID="2" presetClass="entr" presetSubtype="8" fill="hold" nodeType="withEffect">
                                  <p:stCondLst>
                                    <p:cond delay="0"/>
                                  </p:stCondLst>
                                  <p:childTnLst>
                                    <p:set>
                                      <p:cBhvr>
                                        <p:cTn id="85" dur="1" fill="hold">
                                          <p:stCondLst>
                                            <p:cond delay="0"/>
                                          </p:stCondLst>
                                        </p:cTn>
                                        <p:tgtEl>
                                          <p:spTgt spid="25"/>
                                        </p:tgtEl>
                                        <p:attrNameLst>
                                          <p:attrName>style.visibility</p:attrName>
                                        </p:attrNameLst>
                                      </p:cBhvr>
                                      <p:to>
                                        <p:strVal val="visible"/>
                                      </p:to>
                                    </p:set>
                                    <p:anim calcmode="lin" valueType="num">
                                      <p:cBhvr additive="base">
                                        <p:cTn id="86" dur="500" fill="hold"/>
                                        <p:tgtEl>
                                          <p:spTgt spid="25"/>
                                        </p:tgtEl>
                                        <p:attrNameLst>
                                          <p:attrName>ppt_x</p:attrName>
                                        </p:attrNameLst>
                                      </p:cBhvr>
                                      <p:tavLst>
                                        <p:tav tm="0">
                                          <p:val>
                                            <p:strVal val="0-#ppt_w/2"/>
                                          </p:val>
                                        </p:tav>
                                        <p:tav tm="100000">
                                          <p:val>
                                            <p:strVal val="#ppt_x"/>
                                          </p:val>
                                        </p:tav>
                                      </p:tavLst>
                                    </p:anim>
                                    <p:anim calcmode="lin" valueType="num">
                                      <p:cBhvr additive="base">
                                        <p:cTn id="87"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Page 1: Title Page Sample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5" descr="APA Title Page.jpg">
            <a:extLst>
              <a:ext uri="{FF2B5EF4-FFF2-40B4-BE49-F238E27FC236}">
                <a16:creationId xmlns:a16="http://schemas.microsoft.com/office/drawing/2014/main" id="{D2806BC9-9EDA-41BA-8218-83FF3E75A2E1}"/>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360026" y="2247887"/>
            <a:ext cx="3385821" cy="4346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27" name="Rounded Rectangular Callout 4">
            <a:extLst>
              <a:ext uri="{FF2B5EF4-FFF2-40B4-BE49-F238E27FC236}">
                <a16:creationId xmlns:a16="http://schemas.microsoft.com/office/drawing/2014/main" id="{6EFE92E5-8EE1-4A1E-B914-075B4269A3C9}"/>
              </a:ext>
            </a:extLst>
          </p:cNvPr>
          <p:cNvSpPr/>
          <p:nvPr/>
        </p:nvSpPr>
        <p:spPr bwMode="auto">
          <a:xfrm>
            <a:off x="1092687" y="2407581"/>
            <a:ext cx="3453057" cy="1486719"/>
          </a:xfrm>
          <a:prstGeom prst="wedgeRoundRectCallout">
            <a:avLst>
              <a:gd name="adj1" fmla="val 85691"/>
              <a:gd name="adj2" fmla="val -35788"/>
              <a:gd name="adj3" fmla="val 16667"/>
            </a:avLst>
          </a:prstGeom>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a:lstStyle/>
          <a:p>
            <a:pPr eaLnBrk="0" hangingPunct="0">
              <a:defRPr/>
            </a:pPr>
            <a:r>
              <a:rPr lang="en-US" sz="2000" b="1" dirty="0">
                <a:latin typeface="Candara" panose="020E0502030303020204" pitchFamily="34" charset="0"/>
                <a:ea typeface="ＭＳ Ｐゴシック" pitchFamily="-108" charset="-128"/>
                <a:cs typeface="ＭＳ Ｐゴシック" pitchFamily="-108" charset="-128"/>
              </a:rPr>
              <a:t>Page header:</a:t>
            </a:r>
          </a:p>
          <a:p>
            <a:pPr eaLnBrk="0" hangingPunct="0">
              <a:defRPr/>
            </a:pPr>
            <a:r>
              <a:rPr lang="en-US" sz="2000" dirty="0">
                <a:latin typeface="Candara" panose="020E0502030303020204" pitchFamily="34" charset="0"/>
                <a:ea typeface="ＭＳ Ｐゴシック" pitchFamily="-108" charset="-128"/>
                <a:cs typeface="ＭＳ Ｐゴシック" pitchFamily="-108" charset="-128"/>
              </a:rPr>
              <a:t>(use Insert Page Header)</a:t>
            </a:r>
          </a:p>
          <a:p>
            <a:pPr eaLnBrk="0" hangingPunct="0">
              <a:defRPr/>
            </a:pPr>
            <a:r>
              <a:rPr lang="en-US" sz="2000" dirty="0">
                <a:latin typeface="Candara" panose="020E0502030303020204" pitchFamily="34" charset="0"/>
                <a:ea typeface="ＭＳ Ｐゴシック" pitchFamily="-108" charset="-128"/>
                <a:cs typeface="ＭＳ Ｐゴシック" pitchFamily="-108" charset="-128"/>
              </a:rPr>
              <a:t>title flush left + page number flush right.</a:t>
            </a:r>
          </a:p>
        </p:txBody>
      </p:sp>
      <p:sp useBgFill="1">
        <p:nvSpPr>
          <p:cNvPr id="28" name="Rounded Rectangular Callout 7">
            <a:extLst>
              <a:ext uri="{FF2B5EF4-FFF2-40B4-BE49-F238E27FC236}">
                <a16:creationId xmlns:a16="http://schemas.microsoft.com/office/drawing/2014/main" id="{1C296418-5A2B-4023-9482-97B60F14DE90}"/>
              </a:ext>
            </a:extLst>
          </p:cNvPr>
          <p:cNvSpPr/>
          <p:nvPr/>
        </p:nvSpPr>
        <p:spPr bwMode="auto">
          <a:xfrm>
            <a:off x="1086764" y="4191000"/>
            <a:ext cx="3526526" cy="1797639"/>
          </a:xfrm>
          <a:prstGeom prst="wedgeRoundRectCallout">
            <a:avLst>
              <a:gd name="adj1" fmla="val 105726"/>
              <a:gd name="adj2" fmla="val -79993"/>
              <a:gd name="adj3" fmla="val 16667"/>
            </a:avLst>
          </a:prstGeom>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defRPr/>
            </a:pPr>
            <a:r>
              <a:rPr lang="en-US" sz="2000" dirty="0">
                <a:latin typeface="Candara" panose="020E0502030303020204" pitchFamily="34" charset="0"/>
                <a:cs typeface="ＭＳ Ｐゴシック" charset="0"/>
              </a:rPr>
              <a:t>Title:</a:t>
            </a:r>
          </a:p>
          <a:p>
            <a:pPr>
              <a:defRPr/>
            </a:pPr>
            <a:r>
              <a:rPr lang="en-US" sz="2000" b="0" dirty="0">
                <a:latin typeface="Candara" panose="020E0502030303020204" pitchFamily="34" charset="0"/>
                <a:cs typeface="ＭＳ Ｐゴシック" charset="0"/>
              </a:rPr>
              <a:t>(in the upper half of the page, centered)</a:t>
            </a:r>
          </a:p>
          <a:p>
            <a:pPr>
              <a:defRPr/>
            </a:pPr>
            <a:r>
              <a:rPr lang="en-US" sz="2000" b="0" dirty="0">
                <a:latin typeface="Candara" panose="020E0502030303020204" pitchFamily="34" charset="0"/>
                <a:cs typeface="ＭＳ Ｐゴシック" charset="0"/>
              </a:rPr>
              <a:t>name (no title or degree) + affiliation (university, etc.)</a:t>
            </a:r>
          </a:p>
          <a:p>
            <a:pPr>
              <a:defRPr/>
            </a:pPr>
            <a:endParaRPr lang="en-US" sz="2000" b="0" dirty="0">
              <a:latin typeface="Candara" panose="020E0502030303020204" pitchFamily="34" charset="0"/>
              <a:cs typeface="ＭＳ Ｐゴシック" charset="0"/>
            </a:endParaRPr>
          </a:p>
        </p:txBody>
      </p:sp>
      <p:grpSp>
        <p:nvGrpSpPr>
          <p:cNvPr id="21" name="Group 20">
            <a:extLst>
              <a:ext uri="{FF2B5EF4-FFF2-40B4-BE49-F238E27FC236}">
                <a16:creationId xmlns:a16="http://schemas.microsoft.com/office/drawing/2014/main" id="{790212AA-4B83-4788-9EDB-09E2769DD312}"/>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C63E926A-B457-46BB-8E21-8FCB98C4B49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3745BBA-8117-4C5D-AD7D-6410B12BB9A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817652D-9E07-4408-9B80-0EAB9FC3466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C9424D15-11F0-4454-9F17-1F28D5C878B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A7737194-97C6-4F8C-A288-A54C1450740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AD9511FC-28BE-415D-80E9-C1E23C1EFF7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98D92D50-97DB-4318-8380-85F08944FF9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0A504878-520F-445B-8352-1BD6D7292CC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A60A2289-7EE2-4365-A0F9-657A79B5F76A}"/>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CA789641-323F-4161-BBFD-DE68E7F9E06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26D82E78-C9EC-419B-9D57-CE6AA4A8F24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57ADC19A-4391-4718-927A-61874354FC1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0B7A6EF8-6C76-491C-98F5-88C6E3DF01B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D168E410-D136-4B37-95A7-6412A5F9519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ACE4BBAB-8196-454F-BFF9-1A8A8580CDF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58157A99-8D83-442C-B6C4-290F8E5C3D2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4C8582C9-75F3-432F-BE39-02A3F0DE6AB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04C8437A-6357-4356-857A-E013B036EB5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86188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03132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Page 2: Abstract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Left aligned and justified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150-250 words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For keywords, first indent and then italicize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D7D1BD9-9F4E-4D34-B426-52D512CDAB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41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56D0980-74AF-4D92-8082-CAE8FE8DFA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3463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9D350DD4-165D-4639-968A-39F552C9DDD9}"/>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29ED10F3-BB50-4CD0-AB9B-E0AFE594207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A62548CA-1F4D-48E1-B477-8CB1D68BCC6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D107D3AE-E9CE-42E3-B078-E171EF14123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7C7FAAC-A5CC-4A80-AC56-78D7067B8E3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63C59DBC-646B-4E80-9BCF-E41DD1AFDA3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FF9B472E-BCA2-4848-A5B1-B9354933B58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ECC6C2A4-C30A-4F0C-8815-4983AB6F19A3}"/>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2DF4427-3AD7-4747-BB6C-80212DE3CB1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CF85BA7F-0AFD-4317-B79B-2C06002E86CC}"/>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569E4673-B9EE-4DC8-96FC-01D4E21591B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2707F5EA-34B1-4574-A73F-0E97EEADE24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FC82523A-0D18-440F-A1E3-612C8803632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D86BCE21-CA32-4993-B14B-78C20B26142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D202E374-439F-45F5-8DE5-5BCE93B62EE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FA7998C8-9BC5-4535-938A-8C20942B07F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194ECC31-CCF3-4216-BC1A-B02AAFB3020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000ED0DE-FA28-4A67-9920-8C7737D728F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1425323E-EB16-4701-B68C-DE34E934C8E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72120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646331"/>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Page 2: Abstract Sample</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7" descr="Picture 5.png">
            <a:extLst>
              <a:ext uri="{FF2B5EF4-FFF2-40B4-BE49-F238E27FC236}">
                <a16:creationId xmlns:a16="http://schemas.microsoft.com/office/drawing/2014/main" id="{432AD3E1-EFF2-4EFD-89F0-56A202D8C80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55809" y="2204355"/>
            <a:ext cx="3505200" cy="452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23" name="Rounded Rectangular Callout 5">
            <a:extLst>
              <a:ext uri="{FF2B5EF4-FFF2-40B4-BE49-F238E27FC236}">
                <a16:creationId xmlns:a16="http://schemas.microsoft.com/office/drawing/2014/main" id="{68608332-1BF2-4842-BE3A-07F932FCBCE2}"/>
              </a:ext>
            </a:extLst>
          </p:cNvPr>
          <p:cNvSpPr/>
          <p:nvPr/>
        </p:nvSpPr>
        <p:spPr bwMode="auto">
          <a:xfrm>
            <a:off x="624249" y="2424997"/>
            <a:ext cx="3352800" cy="1758045"/>
          </a:xfrm>
          <a:prstGeom prst="wedgeRoundRectCallout">
            <a:avLst>
              <a:gd name="adj1" fmla="val 96419"/>
              <a:gd name="adj2" fmla="val -35363"/>
              <a:gd name="adj3" fmla="val 16667"/>
            </a:avLst>
          </a:prstGeom>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a:lstStyle/>
          <a:p>
            <a:pPr eaLnBrk="0" hangingPunct="0">
              <a:defRPr/>
            </a:pPr>
            <a:r>
              <a:rPr lang="en-US" sz="2000" dirty="0">
                <a:latin typeface="Candara" panose="020E0502030303020204" pitchFamily="34" charset="0"/>
                <a:ea typeface="ＭＳ Ｐゴシック" pitchFamily="72" charset="-128"/>
              </a:rPr>
              <a:t>Page header: do NOT include </a:t>
            </a:r>
            <a:r>
              <a:rPr lang="ja-JP" altLang="en-US" sz="2000" dirty="0">
                <a:latin typeface="Candara" panose="020E0502030303020204" pitchFamily="34" charset="0"/>
                <a:ea typeface="ＭＳ Ｐゴシック" pitchFamily="72" charset="-128"/>
              </a:rPr>
              <a:t>“</a:t>
            </a:r>
            <a:r>
              <a:rPr lang="en-US" altLang="ja-JP" sz="2000" dirty="0">
                <a:latin typeface="Candara" panose="020E0502030303020204" pitchFamily="34" charset="0"/>
                <a:ea typeface="ＭＳ Ｐゴシック" pitchFamily="72" charset="-128"/>
              </a:rPr>
              <a:t>Running head:</a:t>
            </a:r>
            <a:r>
              <a:rPr lang="ja-JP" altLang="en-US" sz="2000" dirty="0">
                <a:latin typeface="Candara" panose="020E0502030303020204" pitchFamily="34" charset="0"/>
                <a:ea typeface="ＭＳ Ｐゴシック" pitchFamily="72" charset="-128"/>
              </a:rPr>
              <a:t>”</a:t>
            </a:r>
            <a:endParaRPr lang="en-US" altLang="ja-JP" sz="2000" dirty="0">
              <a:latin typeface="Candara" panose="020E0502030303020204" pitchFamily="34" charset="0"/>
              <a:ea typeface="ＭＳ Ｐゴシック" pitchFamily="72" charset="-128"/>
            </a:endParaRPr>
          </a:p>
          <a:p>
            <a:pPr eaLnBrk="0" hangingPunct="0">
              <a:defRPr/>
            </a:pPr>
            <a:endParaRPr lang="en-US" sz="2000" dirty="0">
              <a:latin typeface="Candara" panose="020E0502030303020204" pitchFamily="34" charset="0"/>
              <a:ea typeface="ＭＳ Ｐゴシック" pitchFamily="72" charset="-128"/>
            </a:endParaRPr>
          </a:p>
          <a:p>
            <a:pPr eaLnBrk="0" hangingPunct="0">
              <a:defRPr/>
            </a:pPr>
            <a:r>
              <a:rPr lang="en-US" sz="2000" dirty="0">
                <a:latin typeface="Candara" panose="020E0502030303020204" pitchFamily="34" charset="0"/>
                <a:ea typeface="ＭＳ Ｐゴシック" pitchFamily="72" charset="-128"/>
              </a:rPr>
              <a:t>Abstract: Left aligned, at the top of the page</a:t>
            </a:r>
          </a:p>
        </p:txBody>
      </p:sp>
      <p:sp useBgFill="1">
        <p:nvSpPr>
          <p:cNvPr id="24" name="Rounded Rectangular Callout 6">
            <a:extLst>
              <a:ext uri="{FF2B5EF4-FFF2-40B4-BE49-F238E27FC236}">
                <a16:creationId xmlns:a16="http://schemas.microsoft.com/office/drawing/2014/main" id="{44D34CF7-2F52-479F-81DB-536CC09D280B}"/>
              </a:ext>
            </a:extLst>
          </p:cNvPr>
          <p:cNvSpPr/>
          <p:nvPr/>
        </p:nvSpPr>
        <p:spPr bwMode="auto">
          <a:xfrm>
            <a:off x="624249" y="4464955"/>
            <a:ext cx="3352800" cy="1631045"/>
          </a:xfrm>
          <a:prstGeom prst="wedgeRoundRectCallout">
            <a:avLst>
              <a:gd name="adj1" fmla="val 94730"/>
              <a:gd name="adj2" fmla="val -81513"/>
              <a:gd name="adj3" fmla="val 16667"/>
            </a:avLst>
          </a:prstGeom>
          <a:ln w="9525" cap="flat" cmpd="sng" algn="c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prstDash val="solid"/>
            <a:round/>
            <a:headEnd type="none" w="med" len="med"/>
            <a:tailEnd type="none" w="med" len="med"/>
          </a:ln>
          <a:effectLst/>
        </p:spPr>
        <p:txBody>
          <a:bodyPr/>
          <a:lstStyle>
            <a:lvl1pPr eaLnBrk="0" hangingPunct="0">
              <a:defRPr sz="2400" b="1">
                <a:solidFill>
                  <a:schemeClr val="tx1"/>
                </a:solidFill>
                <a:latin typeface="Arial" charset="0"/>
                <a:ea typeface="ＭＳ Ｐゴシック" charset="0"/>
                <a:cs typeface="Arial" charset="0"/>
              </a:defRPr>
            </a:lvl1pPr>
            <a:lvl2pPr marL="37931725" indent="-37474525" eaLnBrk="0" hangingPunct="0">
              <a:defRPr sz="2400" b="1">
                <a:solidFill>
                  <a:schemeClr val="tx1"/>
                </a:solidFill>
                <a:latin typeface="Arial" charset="0"/>
                <a:ea typeface="Arial" charset="0"/>
                <a:cs typeface="Arial" charset="0"/>
              </a:defRPr>
            </a:lvl2pPr>
            <a:lvl3pPr eaLnBrk="0" hangingPunct="0">
              <a:defRPr sz="2400" b="1">
                <a:solidFill>
                  <a:schemeClr val="tx1"/>
                </a:solidFill>
                <a:latin typeface="Arial" charset="0"/>
                <a:ea typeface="Arial" charset="0"/>
                <a:cs typeface="Arial" charset="0"/>
              </a:defRPr>
            </a:lvl3pPr>
            <a:lvl4pPr eaLnBrk="0" hangingPunct="0">
              <a:defRPr sz="2400" b="1">
                <a:solidFill>
                  <a:schemeClr val="tx1"/>
                </a:solidFill>
                <a:latin typeface="Arial" charset="0"/>
                <a:ea typeface="Arial" charset="0"/>
                <a:cs typeface="Arial" charset="0"/>
              </a:defRPr>
            </a:lvl4pPr>
            <a:lvl5pPr eaLnBrk="0" hangingPunct="0">
              <a:defRPr sz="2400" b="1">
                <a:solidFill>
                  <a:schemeClr val="tx1"/>
                </a:solidFill>
                <a:latin typeface="Arial" charset="0"/>
                <a:ea typeface="Arial" charset="0"/>
                <a:cs typeface="Arial" charset="0"/>
              </a:defRPr>
            </a:lvl5pPr>
            <a:lvl6pPr marL="457200" eaLnBrk="0" fontAlgn="base" hangingPunct="0">
              <a:spcBef>
                <a:spcPct val="0"/>
              </a:spcBef>
              <a:spcAft>
                <a:spcPct val="0"/>
              </a:spcAft>
              <a:defRPr sz="2400" b="1">
                <a:solidFill>
                  <a:schemeClr val="tx1"/>
                </a:solidFill>
                <a:latin typeface="Arial" charset="0"/>
                <a:ea typeface="Arial" charset="0"/>
                <a:cs typeface="Arial" charset="0"/>
              </a:defRPr>
            </a:lvl6pPr>
            <a:lvl7pPr marL="914400" eaLnBrk="0" fontAlgn="base" hangingPunct="0">
              <a:spcBef>
                <a:spcPct val="0"/>
              </a:spcBef>
              <a:spcAft>
                <a:spcPct val="0"/>
              </a:spcAft>
              <a:defRPr sz="2400" b="1">
                <a:solidFill>
                  <a:schemeClr val="tx1"/>
                </a:solidFill>
                <a:latin typeface="Arial" charset="0"/>
                <a:ea typeface="Arial" charset="0"/>
                <a:cs typeface="Arial" charset="0"/>
              </a:defRPr>
            </a:lvl7pPr>
            <a:lvl8pPr marL="1371600" eaLnBrk="0" fontAlgn="base" hangingPunct="0">
              <a:spcBef>
                <a:spcPct val="0"/>
              </a:spcBef>
              <a:spcAft>
                <a:spcPct val="0"/>
              </a:spcAft>
              <a:defRPr sz="2400" b="1">
                <a:solidFill>
                  <a:schemeClr val="tx1"/>
                </a:solidFill>
                <a:latin typeface="Arial" charset="0"/>
                <a:ea typeface="Arial" charset="0"/>
                <a:cs typeface="Arial" charset="0"/>
              </a:defRPr>
            </a:lvl8pPr>
            <a:lvl9pPr marL="1828800" eaLnBrk="0" fontAlgn="base" hangingPunct="0">
              <a:spcBef>
                <a:spcPct val="0"/>
              </a:spcBef>
              <a:spcAft>
                <a:spcPct val="0"/>
              </a:spcAft>
              <a:defRPr sz="2400" b="1">
                <a:solidFill>
                  <a:schemeClr val="tx1"/>
                </a:solidFill>
                <a:latin typeface="Arial" charset="0"/>
                <a:ea typeface="Arial" charset="0"/>
                <a:cs typeface="Arial" charset="0"/>
              </a:defRPr>
            </a:lvl9pPr>
          </a:lstStyle>
          <a:p>
            <a:pPr>
              <a:defRPr/>
            </a:pPr>
            <a:r>
              <a:rPr lang="en-US" sz="2000" b="0">
                <a:latin typeface="Candara" panose="020E0502030303020204" pitchFamily="34" charset="0"/>
                <a:cs typeface="ＭＳ Ｐゴシック" charset="0"/>
              </a:rPr>
              <a:t>Write a 150- to 250- word summary of your paper in an accurate, concise, and specific manner.</a:t>
            </a:r>
          </a:p>
        </p:txBody>
      </p:sp>
      <p:grpSp>
        <p:nvGrpSpPr>
          <p:cNvPr id="21" name="Group 20">
            <a:extLst>
              <a:ext uri="{FF2B5EF4-FFF2-40B4-BE49-F238E27FC236}">
                <a16:creationId xmlns:a16="http://schemas.microsoft.com/office/drawing/2014/main" id="{E75EF223-B76D-48CB-A977-177AAED44DB4}"/>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2A96DB71-3297-4705-B082-396A7BF85B3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0C7081C4-928B-480F-B6DC-EA4F723D71D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009C219-C9C4-4880-A0CC-68D03EC3810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9322ECB-21C3-4DC6-9E92-E5294F6A197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6C183E16-BC81-482F-92D4-D98995E32A2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14AC389A-1299-427A-B788-EBDE25EDCA2C}"/>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3AAB85B2-E01A-4E43-9A0F-C4632BA4B0A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72318EBC-C369-410D-A172-B541C1C4E6A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393782A4-FEDF-4F60-BF51-B888560C11A3}"/>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466CF221-EFCB-4AC2-ADD4-03EFF65E425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B805C9CE-34E7-4357-BBB8-3D335353DF8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74A30735-6A6A-40D5-9186-AA41A52FD15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09DE8205-333F-4411-AED1-A336F560154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F249651D-6C5E-4221-9AC9-9816A68C91E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DB19A744-7053-4DA0-9C31-ED3FDDAD82A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73A83C09-9488-421F-B375-FA2B7106294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9D8D3D8F-33A3-4B24-A143-572823CC58A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884F0EC2-484A-46CB-85C6-B67463E8F72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015686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95465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Page 2: Main Body (Text)</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Title of the paper centered at the top of the page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Double-spacing with all sections following each other without a break</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Identify the sources you use in the paper in parenthetical in-text citations</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D7D1BD9-9F4E-4D34-B426-52D512CDAB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841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56D0980-74AF-4D92-8082-CAE8FE8DFA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8486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2326DEDC-7831-44DC-A6A8-F18FE84B0154}"/>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627ED8F6-CE6C-4F11-9052-D80A26A4664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AB431D9-2455-469C-ACAC-AA5C3F3FF96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EB17572-37C8-4C47-A818-552913A1C319}"/>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C41AB33F-CDE5-4BE2-9FBE-8F66D0609E9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322DFB20-4631-4281-9070-244F9C6105F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056323C-58BA-4E03-B84B-278EA32B79B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6B75C3B-A63B-4867-BDC1-66EB0EA00CA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DD568EB4-1C2E-4ADA-9FD6-B48135C4298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58B44321-1541-4AF4-8639-3997D684242F}"/>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C30BD7D9-7B2C-4DB4-9599-D12B5D70A65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D13054F-5F6B-4836-8B7C-1A9707691BA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642F8DE-D301-4BDE-B63F-24AE2F5BA16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D6A15E3E-24FB-4C72-AA6E-86A2F16EF69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B2CEBCA7-F321-4CD5-9845-EAE49131243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4BDE42EB-014B-45CF-9F8E-ED4A4503E9A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7CD02258-EFE6-4C53-80D6-BB0D3E61443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1632D58F-61C6-490E-B434-24B1DDC8867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375F961E-643D-430C-8A34-930B0F6D13F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48084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Basics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This means that the author's last name and the year of publication for the source should appear in the </a:t>
            </a:r>
            <a:r>
              <a:rPr lang="en-US" sz="2000" b="1" dirty="0">
                <a:solidFill>
                  <a:schemeClr val="bg1">
                    <a:lumMod val="85000"/>
                  </a:schemeClr>
                </a:solidFill>
                <a:latin typeface="Candara" pitchFamily="34" charset="0"/>
                <a:cs typeface="Arial" pitchFamily="34" charset="0"/>
              </a:rPr>
              <a:t>text</a:t>
            </a:r>
            <a:r>
              <a:rPr lang="en-US" sz="2000" dirty="0">
                <a:solidFill>
                  <a:schemeClr val="bg1">
                    <a:lumMod val="85000"/>
                  </a:schemeClr>
                </a:solidFill>
                <a:latin typeface="Candara" pitchFamily="34" charset="0"/>
                <a:cs typeface="Arial" pitchFamily="34" charset="0"/>
              </a:rPr>
              <a:t>, e.g., (Ahmad, 2016). </a:t>
            </a:r>
            <a:endParaRPr lang="en-US" alt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In-text citations help readers locate the cited source in the References section of the paper. </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Whenever you use a source, provide in parenthesis: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the author</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s name and the date of publication</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for quotations and close paraphrases, provide the author</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s name, date of publication, and a page number</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6D7D1BD9-9F4E-4D34-B426-52D512CDAB0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3539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56D0980-74AF-4D92-8082-CAE8FE8DFA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3718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79386FCF-23EF-4CCD-BC2E-4546ADCA2998}"/>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53B0AEFE-62F2-4EF1-8AC7-E98CE709671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9679A30-1B32-45A8-910B-5469BEB7241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8BCC8EBA-1A03-439C-A1D9-CD63EE77C065}"/>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FEFB9328-4F54-442F-9227-57B29C623B1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B08E0F10-7BB9-419B-BCA1-CAF84D1B38D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19A3B33A-6C4D-4330-9242-4BD9957972C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63F1435-8B11-4C01-A46F-1204C640356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191E9A0E-BC3B-46F8-A5A4-4872EEDD769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308A8C9A-B903-4B06-88CC-142917038759}"/>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85E161AA-B279-4B5A-ACFD-E6959F12A20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B7CA0D7-C120-45FD-AC7C-7C730F32C84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9A116A87-0DC4-4DA9-A0D6-6A8126E1D7E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C3CC631B-89AF-4926-8993-2C781C7D4B6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88352554-3FB8-4CAB-8302-AE7DBE930B4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0EB50733-7B44-4420-BB50-4AB6E2128AB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541A4DA0-6590-4295-BA71-041401B32FC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EF9536C9-1353-422B-9DC0-2D2FC25D144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D924E2CB-DA8A-4725-B23F-C422EB3E39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979802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par>
                                <p:cTn id="44" presetID="19" presetClass="emph" presetSubtype="0" fill="hold" nodeType="withEffect">
                                  <p:stCondLst>
                                    <p:cond delay="0"/>
                                  </p:stCondLst>
                                  <p:childTnLst>
                                    <p:animClr clrSpc="rgb" dir="cw">
                                      <p:cBhvr override="childStyle">
                                        <p:cTn id="45" dur="500" fill="hold"/>
                                        <p:tgtEl>
                                          <p:spTgt spid="17">
                                            <p:txEl>
                                              <p:pRg st="4" end="4"/>
                                            </p:txEl>
                                          </p:spTgt>
                                        </p:tgtEl>
                                        <p:attrNameLst>
                                          <p:attrName>style.color</p:attrName>
                                        </p:attrNameLst>
                                      </p:cBhvr>
                                      <p:to>
                                        <a:srgbClr val="000000"/>
                                      </p:to>
                                    </p:animClr>
                                    <p:animClr clrSpc="rgb" dir="cw">
                                      <p:cBhvr>
                                        <p:cTn id="46" dur="500" fill="hold"/>
                                        <p:tgtEl>
                                          <p:spTgt spid="17">
                                            <p:txEl>
                                              <p:pRg st="4" end="4"/>
                                            </p:txEl>
                                          </p:spTgt>
                                        </p:tgtEl>
                                        <p:attrNameLst>
                                          <p:attrName>fillcolor</p:attrName>
                                        </p:attrNameLst>
                                      </p:cBhvr>
                                      <p:to>
                                        <a:srgbClr val="000000"/>
                                      </p:to>
                                    </p:animClr>
                                    <p:set>
                                      <p:cBhvr>
                                        <p:cTn id="47" dur="500" fill="hold"/>
                                        <p:tgtEl>
                                          <p:spTgt spid="17">
                                            <p:txEl>
                                              <p:pRg st="4" end="4"/>
                                            </p:txEl>
                                          </p:spTgt>
                                        </p:tgtEl>
                                        <p:attrNameLst>
                                          <p:attrName>fill.type</p:attrName>
                                        </p:attrNameLst>
                                      </p:cBhvr>
                                      <p:to>
                                        <p:strVal val="solid"/>
                                      </p:to>
                                    </p:set>
                                    <p:set>
                                      <p:cBhvr>
                                        <p:cTn id="48" dur="500" fill="hold"/>
                                        <p:tgtEl>
                                          <p:spTgt spid="17">
                                            <p:txEl>
                                              <p:pRg st="4" end="4"/>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500" fill="hold"/>
                                        <p:tgtEl>
                                          <p:spTgt spid="17">
                                            <p:txEl>
                                              <p:pRg st="5" end="5"/>
                                            </p:txEl>
                                          </p:spTgt>
                                        </p:tgtEl>
                                        <p:attrNameLst>
                                          <p:attrName>style.color</p:attrName>
                                        </p:attrNameLst>
                                      </p:cBhvr>
                                      <p:to>
                                        <a:srgbClr val="000000"/>
                                      </p:to>
                                    </p:animClr>
                                    <p:animClr clrSpc="rgb" dir="cw">
                                      <p:cBhvr>
                                        <p:cTn id="51" dur="500" fill="hold"/>
                                        <p:tgtEl>
                                          <p:spTgt spid="17">
                                            <p:txEl>
                                              <p:pRg st="5" end="5"/>
                                            </p:txEl>
                                          </p:spTgt>
                                        </p:tgtEl>
                                        <p:attrNameLst>
                                          <p:attrName>fillcolor</p:attrName>
                                        </p:attrNameLst>
                                      </p:cBhvr>
                                      <p:to>
                                        <a:srgbClr val="00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8598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Formatting Quotations</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quoting, introduce the quotation with a signal phrase. Make sure to include the author</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s name, the year of publication, the page number, but keep the citation brief – do not repeat the information. For example:</a:t>
            </a:r>
          </a:p>
          <a:p>
            <a:pPr lvl="2" indent="-457200" algn="just">
              <a:lnSpc>
                <a:spcPct val="150000"/>
              </a:lnSpc>
              <a:buFont typeface="Courier New" panose="02070309020205020404" pitchFamily="49" charset="0"/>
              <a:buChar char="o"/>
            </a:pPr>
            <a:r>
              <a:rPr lang="en-US" altLang="en-US" dirty="0" err="1">
                <a:solidFill>
                  <a:schemeClr val="bg1">
                    <a:lumMod val="85000"/>
                  </a:schemeClr>
                </a:solidFill>
                <a:latin typeface="Candara" pitchFamily="34" charset="0"/>
                <a:cs typeface="Arial" pitchFamily="34" charset="0"/>
              </a:rPr>
              <a:t>Caruth</a:t>
            </a:r>
            <a:r>
              <a:rPr lang="en-US" altLang="en-US" dirty="0">
                <a:solidFill>
                  <a:schemeClr val="bg1">
                    <a:lumMod val="85000"/>
                  </a:schemeClr>
                </a:solidFill>
                <a:latin typeface="Candara" pitchFamily="34" charset="0"/>
                <a:cs typeface="Arial" pitchFamily="34" charset="0"/>
              </a:rPr>
              <a:t> (1996) states that a traumatic response frequently entails a “</a:t>
            </a:r>
            <a:r>
              <a:rPr lang="en-US" altLang="ja-JP" dirty="0">
                <a:solidFill>
                  <a:schemeClr val="bg1">
                    <a:lumMod val="85000"/>
                  </a:schemeClr>
                </a:solidFill>
                <a:latin typeface="Candara" pitchFamily="34" charset="0"/>
                <a:cs typeface="Arial" pitchFamily="34" charset="0"/>
              </a:rPr>
              <a:t>delayed, uncontrolled repetitive appearance of hallucinations and other intrusive phenomena” (p.11). 	</a:t>
            </a:r>
          </a:p>
          <a:p>
            <a:pPr lvl="2" indent="-457200" algn="just">
              <a:lnSpc>
                <a:spcPct val="150000"/>
              </a:lnSpc>
              <a:buFont typeface="Courier New" panose="02070309020205020404" pitchFamily="49" charset="0"/>
              <a:buChar char="o"/>
            </a:pPr>
            <a:r>
              <a:rPr lang="en-US" altLang="en-US" dirty="0">
                <a:solidFill>
                  <a:schemeClr val="bg1">
                    <a:lumMod val="85000"/>
                  </a:schemeClr>
                </a:solidFill>
                <a:latin typeface="Candara" pitchFamily="34" charset="0"/>
                <a:cs typeface="Arial" pitchFamily="34" charset="0"/>
              </a:rPr>
              <a:t> A traumatic response frequently entails a “</a:t>
            </a:r>
            <a:r>
              <a:rPr lang="en-US" altLang="ja-JP" dirty="0">
                <a:solidFill>
                  <a:schemeClr val="bg1">
                    <a:lumMod val="85000"/>
                  </a:schemeClr>
                </a:solidFill>
                <a:latin typeface="Candara" pitchFamily="34" charset="0"/>
                <a:cs typeface="Arial" pitchFamily="34" charset="0"/>
              </a:rPr>
              <a:t>delayed, uncontrolled repetitive appearance of hallucinations and  other  intrusive phenomena</a:t>
            </a:r>
            <a:r>
              <a:rPr lang="ja-JP" altLang="en-US" dirty="0">
                <a:solidFill>
                  <a:schemeClr val="bg1">
                    <a:lumMod val="85000"/>
                  </a:schemeClr>
                </a:solidFill>
                <a:latin typeface="Candara" pitchFamily="34" charset="0"/>
                <a:cs typeface="Arial" pitchFamily="34" charset="0"/>
              </a:rPr>
              <a:t>”</a:t>
            </a:r>
            <a:r>
              <a:rPr lang="en-US" altLang="ja-JP" dirty="0">
                <a:solidFill>
                  <a:schemeClr val="bg1">
                    <a:lumMod val="85000"/>
                  </a:schemeClr>
                </a:solidFill>
                <a:latin typeface="Candara" pitchFamily="34" charset="0"/>
                <a:cs typeface="Arial" pitchFamily="34" charset="0"/>
              </a:rPr>
              <a:t> (</a:t>
            </a:r>
            <a:r>
              <a:rPr lang="en-US" altLang="ja-JP" dirty="0" err="1">
                <a:solidFill>
                  <a:schemeClr val="bg1">
                    <a:lumMod val="85000"/>
                  </a:schemeClr>
                </a:solidFill>
                <a:latin typeface="Candara" pitchFamily="34" charset="0"/>
                <a:cs typeface="Arial" pitchFamily="34" charset="0"/>
              </a:rPr>
              <a:t>Caruth</a:t>
            </a:r>
            <a:r>
              <a:rPr lang="en-US" altLang="ja-JP" dirty="0">
                <a:solidFill>
                  <a:schemeClr val="bg1">
                    <a:lumMod val="85000"/>
                  </a:schemeClr>
                </a:solidFill>
                <a:latin typeface="Candara" pitchFamily="34" charset="0"/>
                <a:cs typeface="Arial" pitchFamily="34" charset="0"/>
              </a:rPr>
              <a:t>, 1996, p.11).</a:t>
            </a:r>
            <a:endParaRPr lang="en-US" alt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73E7ACFB-CFA0-4414-8B50-403151084563}"/>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0AFF2735-D41A-41BF-A500-334727048BF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65A06A24-8843-423D-BD5A-045A3DB2730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E135047-EC91-4B9D-BDE7-01315160535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2F7483D4-03C6-40E9-BAAE-BF174CBF4FB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F158842A-C208-4B45-9901-FDD2EC019F7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228EA9E-2F31-4412-ACF1-21D5936799C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93B8D8F-475D-487B-BE32-460C0DBB0A3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68E2CF7-D54E-4634-8499-7543B858B0A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1182B29-5894-4184-B738-8C3BA22243D1}"/>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36E57695-31D8-4BC9-800A-57D2E4E19E1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878FAED5-206C-48FE-B622-6DFC08382B8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8A6E0DFF-5509-47EE-9A1E-0D3FE94DBD1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35A0984-D2EF-4641-9FC5-E24C7721F65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14DE86CE-E18B-4CAB-BB35-7754FF9E83F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86A95FF4-AD6B-4D33-9E4E-B5BC9644FBE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15646FB-65FD-412E-A61A-BEA0742655E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5BD85272-7A87-4947-B549-73D91DB9DDE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E72C6588-E5CC-40EB-B6A0-71DE4934F6E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2318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FF0000"/>
                                      </p:to>
                                    </p:animClr>
                                    <p:animClr clrSpc="rgb" dir="cw">
                                      <p:cBhvr>
                                        <p:cTn id="33" dur="500" fill="hold"/>
                                        <p:tgtEl>
                                          <p:spTgt spid="17">
                                            <p:txEl>
                                              <p:pRg st="3" end="3"/>
                                            </p:txEl>
                                          </p:spTgt>
                                        </p:tgtEl>
                                        <p:attrNameLst>
                                          <p:attrName>fillcolor</p:attrName>
                                        </p:attrNameLst>
                                      </p:cBhvr>
                                      <p:to>
                                        <a:srgbClr val="FF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29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Formatting a Summary or Paraphrase</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Provide the </a:t>
            </a:r>
            <a:r>
              <a:rPr lang="en-US" altLang="en-US" sz="2000" b="1" dirty="0">
                <a:solidFill>
                  <a:schemeClr val="bg1">
                    <a:lumMod val="85000"/>
                  </a:schemeClr>
                </a:solidFill>
                <a:latin typeface="Candara" pitchFamily="34" charset="0"/>
                <a:cs typeface="Arial" pitchFamily="34" charset="0"/>
              </a:rPr>
              <a:t>author</a:t>
            </a:r>
            <a:r>
              <a:rPr lang="ja-JP" altLang="en-US" sz="2000" b="1" dirty="0">
                <a:solidFill>
                  <a:schemeClr val="bg1">
                    <a:lumMod val="85000"/>
                  </a:schemeClr>
                </a:solidFill>
                <a:latin typeface="Candara" pitchFamily="34" charset="0"/>
                <a:cs typeface="Arial" pitchFamily="34" charset="0"/>
              </a:rPr>
              <a:t>’</a:t>
            </a:r>
            <a:r>
              <a:rPr lang="en-US" altLang="ja-JP" sz="2000" b="1" dirty="0">
                <a:solidFill>
                  <a:schemeClr val="bg1">
                    <a:lumMod val="85000"/>
                  </a:schemeClr>
                </a:solidFill>
                <a:latin typeface="Candara" pitchFamily="34" charset="0"/>
                <a:cs typeface="Arial" pitchFamily="34" charset="0"/>
              </a:rPr>
              <a:t>s last name </a:t>
            </a:r>
            <a:r>
              <a:rPr lang="en-US" altLang="ja-JP" sz="2000" dirty="0">
                <a:solidFill>
                  <a:schemeClr val="bg1">
                    <a:lumMod val="85000"/>
                  </a:schemeClr>
                </a:solidFill>
                <a:latin typeface="Candara" pitchFamily="34" charset="0"/>
                <a:cs typeface="Arial" pitchFamily="34" charset="0"/>
              </a:rPr>
              <a:t>and the </a:t>
            </a:r>
            <a:r>
              <a:rPr lang="en-US" altLang="ja-JP" sz="2000" b="1" dirty="0">
                <a:solidFill>
                  <a:schemeClr val="bg1">
                    <a:lumMod val="85000"/>
                  </a:schemeClr>
                </a:solidFill>
                <a:latin typeface="Candara" pitchFamily="34" charset="0"/>
                <a:cs typeface="Arial" pitchFamily="34" charset="0"/>
              </a:rPr>
              <a:t>year of </a:t>
            </a:r>
            <a:r>
              <a:rPr lang="en-US" altLang="en-US" sz="2000" b="1" dirty="0">
                <a:solidFill>
                  <a:schemeClr val="bg1">
                    <a:lumMod val="85000"/>
                  </a:schemeClr>
                </a:solidFill>
                <a:latin typeface="Candara" pitchFamily="34" charset="0"/>
                <a:cs typeface="Arial" pitchFamily="34" charset="0"/>
              </a:rPr>
              <a:t>publication </a:t>
            </a:r>
            <a:r>
              <a:rPr lang="en-US" altLang="en-US" sz="2000" dirty="0">
                <a:solidFill>
                  <a:schemeClr val="bg1">
                    <a:lumMod val="85000"/>
                  </a:schemeClr>
                </a:solidFill>
                <a:latin typeface="Candara" pitchFamily="34" charset="0"/>
                <a:cs typeface="Arial" pitchFamily="34" charset="0"/>
              </a:rPr>
              <a:t>in parenthesis after a summary or a paraphrase.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For example:</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Though feminist studies focus solely on women’s experiences, they err by collectively perpetuating the masculine-centered impressions (</a:t>
            </a:r>
            <a:r>
              <a:rPr lang="en-US" altLang="en-US" sz="2000" dirty="0" err="1">
                <a:solidFill>
                  <a:schemeClr val="bg1">
                    <a:lumMod val="85000"/>
                  </a:schemeClr>
                </a:solidFill>
                <a:latin typeface="Candara" pitchFamily="34" charset="0"/>
                <a:cs typeface="Arial" pitchFamily="34" charset="0"/>
              </a:rPr>
              <a:t>Fussell</a:t>
            </a:r>
            <a:r>
              <a:rPr lang="en-US" altLang="en-US" sz="2000" dirty="0">
                <a:solidFill>
                  <a:schemeClr val="bg1">
                    <a:lumMod val="85000"/>
                  </a:schemeClr>
                </a:solidFill>
                <a:latin typeface="Candara" pitchFamily="34" charset="0"/>
                <a:cs typeface="Arial" pitchFamily="34" charset="0"/>
              </a:rPr>
              <a:t>, 1975).</a:t>
            </a:r>
            <a:endParaRPr lang="en-US" alt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CA4F3CA2-5D1A-41ED-8822-EFF0CB0043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1459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EB88AE5D-33CA-4920-A8C8-B413E1DDF640}"/>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D3301E5D-411D-4639-ADC4-B4D1AA44ED8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D3E54D97-2B1E-4F90-82E9-C1581123F57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55C0992B-0E02-488F-B03B-AF57800E887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4B02BFAA-8EDD-4D3E-B438-AFE1DDE24A8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E7763992-C801-4889-BA2C-6D302470D02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BADB42A-A8F1-4EAC-850D-FB308BA3701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7B1F65B-46B5-4DBD-9644-A35D67C8098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58EC9762-509A-459F-94F7-8E05F234A46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F0183D8E-8BFD-4BCE-A233-925B58F62052}"/>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F2459234-7F40-4DAC-8BD8-13649CBC4D9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5B6D0F35-EC1C-4796-BDF0-ED9C4CA8670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6C19964C-DF77-455B-9F72-25322F9EBD7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F28F235-63DC-4BE2-A320-4029D66A220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419BC967-712D-4C88-BAA5-AD698BB8086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47B3C96A-9D0A-41F6-B726-80D9925770D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3399BCE9-AAC0-4997-B500-906406FD872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51ED4B55-85AE-4399-84A7-39CD1F740BB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C647D789-D1FE-4FE4-81E3-C5A864E9C21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78517"/>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19" presetClass="emph" presetSubtype="0" fill="hold" nodeType="withEffect">
                                  <p:stCondLst>
                                    <p:cond delay="0"/>
                                  </p:stCondLst>
                                  <p:childTnLst>
                                    <p:animClr clrSpc="rgb" dir="cw">
                                      <p:cBhvr override="childStyle">
                                        <p:cTn id="30" dur="500" fill="hold"/>
                                        <p:tgtEl>
                                          <p:spTgt spid="17">
                                            <p:txEl>
                                              <p:pRg st="3" end="3"/>
                                            </p:txEl>
                                          </p:spTgt>
                                        </p:tgtEl>
                                        <p:attrNameLst>
                                          <p:attrName>style.color</p:attrName>
                                        </p:attrNameLst>
                                      </p:cBhvr>
                                      <p:to>
                                        <a:srgbClr val="FF0000"/>
                                      </p:to>
                                    </p:animClr>
                                    <p:animClr clrSpc="rgb" dir="cw">
                                      <p:cBhvr>
                                        <p:cTn id="31" dur="500" fill="hold"/>
                                        <p:tgtEl>
                                          <p:spTgt spid="17">
                                            <p:txEl>
                                              <p:pRg st="3" end="3"/>
                                            </p:txEl>
                                          </p:spTgt>
                                        </p:tgtEl>
                                        <p:attrNameLst>
                                          <p:attrName>fillcolor</p:attrName>
                                        </p:attrNameLst>
                                      </p:cBhvr>
                                      <p:to>
                                        <a:srgbClr val="FF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2" presetClass="entr" presetSubtype="8"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0-#ppt_w/2"/>
                                          </p:val>
                                        </p:tav>
                                        <p:tav tm="100000">
                                          <p:val>
                                            <p:strVal val="#ppt_x"/>
                                          </p:val>
                                        </p:tav>
                                      </p:tavLst>
                                    </p:anim>
                                    <p:anim calcmode="lin" valueType="num">
                                      <p:cBhvr additive="base">
                                        <p:cTn id="3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Citation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Documentation of original source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Street address for the quote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Reference to a published/ unpublished source</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Goes parallel with your writing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Not to be overlooked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Mark all the sites for citations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611087"/>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8329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038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9D10332E-AA64-4762-A5E5-964D110FFB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958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AEE7297A-AFAC-4A47-9ACC-E3A138E804E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1242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6642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D030EABB-B492-42F0-BEE1-1B94444BE7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7466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36D4F059-02DA-42EB-AE5B-6928DCF19FAC}"/>
              </a:ext>
            </a:extLst>
          </p:cNvPr>
          <p:cNvGrpSpPr/>
          <p:nvPr/>
        </p:nvGrpSpPr>
        <p:grpSpPr>
          <a:xfrm>
            <a:off x="0" y="6756400"/>
            <a:ext cx="9144000" cy="101600"/>
            <a:chOff x="0" y="5791200"/>
            <a:chExt cx="8084345" cy="330200"/>
          </a:xfrm>
        </p:grpSpPr>
        <p:sp>
          <p:nvSpPr>
            <p:cNvPr id="28" name="Rectangle 27">
              <a:extLst>
                <a:ext uri="{FF2B5EF4-FFF2-40B4-BE49-F238E27FC236}">
                  <a16:creationId xmlns:a16="http://schemas.microsoft.com/office/drawing/2014/main" id="{17E87D95-6E29-43BD-8F4A-9F238516184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92621D0D-177E-40C4-BB62-622EF673FE6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9D117EB1-592E-4021-96CB-43F66945B62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2F3819B-152F-4B4E-AC86-797F5A7EAB6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2" name="Rectangle 31">
              <a:extLst>
                <a:ext uri="{FF2B5EF4-FFF2-40B4-BE49-F238E27FC236}">
                  <a16:creationId xmlns:a16="http://schemas.microsoft.com/office/drawing/2014/main" id="{BA252BD0-0FDF-4901-B0B4-55CD66D6F6D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8290526B-D0A2-42D5-A315-3DC6788AC5C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ED06329F-1B0F-430F-8E68-5692D5F19C0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5" name="Rectangle 34">
              <a:extLst>
                <a:ext uri="{FF2B5EF4-FFF2-40B4-BE49-F238E27FC236}">
                  <a16:creationId xmlns:a16="http://schemas.microsoft.com/office/drawing/2014/main" id="{B11DDE4E-9074-4AC2-8CDA-BD994270FC9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6" name="Group 35">
            <a:extLst>
              <a:ext uri="{FF2B5EF4-FFF2-40B4-BE49-F238E27FC236}">
                <a16:creationId xmlns:a16="http://schemas.microsoft.com/office/drawing/2014/main" id="{DDEBA325-C21F-457B-901C-125B5B615BD2}"/>
              </a:ext>
            </a:extLst>
          </p:cNvPr>
          <p:cNvGrpSpPr/>
          <p:nvPr/>
        </p:nvGrpSpPr>
        <p:grpSpPr>
          <a:xfrm rot="10800000">
            <a:off x="0" y="1"/>
            <a:ext cx="9144000" cy="101600"/>
            <a:chOff x="0" y="5791200"/>
            <a:chExt cx="8084345" cy="330200"/>
          </a:xfrm>
        </p:grpSpPr>
        <p:sp>
          <p:nvSpPr>
            <p:cNvPr id="37" name="Rectangle 36">
              <a:extLst>
                <a:ext uri="{FF2B5EF4-FFF2-40B4-BE49-F238E27FC236}">
                  <a16:creationId xmlns:a16="http://schemas.microsoft.com/office/drawing/2014/main" id="{ED09B67D-592B-4AFC-9DE1-B4AADAF6B55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2CA5FDCE-7984-4935-B3BA-12B36E32059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9C3F70F5-8093-4073-A89E-CB93D9FC8D0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7F5E33F0-59E4-49AD-B5E2-CB12079D7C7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1" name="Rectangle 50">
              <a:extLst>
                <a:ext uri="{FF2B5EF4-FFF2-40B4-BE49-F238E27FC236}">
                  <a16:creationId xmlns:a16="http://schemas.microsoft.com/office/drawing/2014/main" id="{478B6DB6-A6CC-476A-8B37-619AEDFFEAB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BD6395EC-D1B5-4F7E-8A16-D337D2145D1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4643C44E-F0B1-4237-9FE5-CCF97844B92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4" name="Rectangle 53">
              <a:extLst>
                <a:ext uri="{FF2B5EF4-FFF2-40B4-BE49-F238E27FC236}">
                  <a16:creationId xmlns:a16="http://schemas.microsoft.com/office/drawing/2014/main" id="{A7F205DE-5AD1-469E-B334-F3E7B47CBAD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5" name="Picture 54" descr="https://upload.wikimedia.org/wikipedia/en/thumb/f/fa/COMSATS_Logo.svg/1024px-COMSATS_Logo.svg.png">
            <a:extLst>
              <a:ext uri="{FF2B5EF4-FFF2-40B4-BE49-F238E27FC236}">
                <a16:creationId xmlns:a16="http://schemas.microsoft.com/office/drawing/2014/main" id="{0D3D65ED-B849-4EAA-B73D-B4150EE45A8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327845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0-#ppt_w/2"/>
                                          </p:val>
                                        </p:tav>
                                        <p:tav tm="100000">
                                          <p:val>
                                            <p:strVal val="#ppt_x"/>
                                          </p:val>
                                        </p:tav>
                                      </p:tavLst>
                                    </p:anim>
                                    <p:anim calcmode="lin" valueType="num">
                                      <p:cBhvr additive="base">
                                        <p:cTn id="43"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0-#ppt_w/2"/>
                                          </p:val>
                                        </p:tav>
                                        <p:tav tm="100000">
                                          <p:val>
                                            <p:strVal val="#ppt_x"/>
                                          </p:val>
                                        </p:tav>
                                      </p:tavLst>
                                    </p:anim>
                                    <p:anim calcmode="lin" valueType="num">
                                      <p:cBhvr additive="base">
                                        <p:cTn id="54"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2"/>
                                        </p:tgtEl>
                                        <p:attrNameLst>
                                          <p:attrName>style.visibility</p:attrName>
                                        </p:attrNameLst>
                                      </p:cBhvr>
                                      <p:to>
                                        <p:strVal val="visible"/>
                                      </p:to>
                                    </p:set>
                                    <p:anim calcmode="lin" valueType="num">
                                      <p:cBhvr additive="base">
                                        <p:cTn id="64" dur="500" fill="hold"/>
                                        <p:tgtEl>
                                          <p:spTgt spid="22"/>
                                        </p:tgtEl>
                                        <p:attrNameLst>
                                          <p:attrName>ppt_x</p:attrName>
                                        </p:attrNameLst>
                                      </p:cBhvr>
                                      <p:tavLst>
                                        <p:tav tm="0">
                                          <p:val>
                                            <p:strVal val="0-#ppt_w/2"/>
                                          </p:val>
                                        </p:tav>
                                        <p:tav tm="100000">
                                          <p:val>
                                            <p:strVal val="#ppt_x"/>
                                          </p:val>
                                        </p:tav>
                                      </p:tavLst>
                                    </p:anim>
                                    <p:anim calcmode="lin" valueType="num">
                                      <p:cBhvr additive="base">
                                        <p:cTn id="65"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0-#ppt_w/2"/>
                                          </p:val>
                                        </p:tav>
                                        <p:tav tm="100000">
                                          <p:val>
                                            <p:strVal val="#ppt_x"/>
                                          </p:val>
                                        </p:tav>
                                      </p:tavLst>
                                    </p:anim>
                                    <p:anim calcmode="lin" valueType="num">
                                      <p:cBhvr additive="base">
                                        <p:cTn id="7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87798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Formatting a Summary or Paraphrase</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Several authors with different dates: Include the author</a:t>
            </a:r>
            <a:r>
              <a:rPr lang="en-US" altLang="ja-JP" sz="2000" dirty="0">
                <a:solidFill>
                  <a:schemeClr val="bg1">
                    <a:lumMod val="85000"/>
                  </a:schemeClr>
                </a:solidFill>
                <a:latin typeface="Candara" pitchFamily="34" charset="0"/>
                <a:cs typeface="Arial" pitchFamily="34" charset="0"/>
              </a:rPr>
              <a:t>s name in a signal phrase followed by the year of publication in parenthesis.</a:t>
            </a:r>
            <a:endParaRPr lang="en-US" alt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For example:</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Recently, the history of warfare has been significantly revised by </a:t>
            </a:r>
            <a:r>
              <a:rPr lang="en-US" altLang="en-US" sz="2000" dirty="0" err="1">
                <a:solidFill>
                  <a:schemeClr val="bg1">
                    <a:lumMod val="85000"/>
                  </a:schemeClr>
                </a:solidFill>
                <a:latin typeface="Candara" pitchFamily="34" charset="0"/>
                <a:cs typeface="Arial" pitchFamily="34" charset="0"/>
              </a:rPr>
              <a:t>Higonnet</a:t>
            </a:r>
            <a:r>
              <a:rPr lang="en-US" altLang="en-US" sz="2000" dirty="0">
                <a:solidFill>
                  <a:schemeClr val="bg1">
                    <a:lumMod val="85000"/>
                  </a:schemeClr>
                </a:solidFill>
                <a:latin typeface="Candara" pitchFamily="34" charset="0"/>
                <a:cs typeface="Arial" pitchFamily="34" charset="0"/>
              </a:rPr>
              <a:t> et al. (1987), Marcus (1989), and </a:t>
            </a:r>
            <a:r>
              <a:rPr lang="en-US" altLang="en-US" sz="2000" dirty="0" err="1">
                <a:solidFill>
                  <a:schemeClr val="bg1">
                    <a:lumMod val="85000"/>
                  </a:schemeClr>
                </a:solidFill>
                <a:latin typeface="Candara" pitchFamily="34" charset="0"/>
                <a:cs typeface="Arial" pitchFamily="34" charset="0"/>
              </a:rPr>
              <a:t>Raitt</a:t>
            </a:r>
            <a:r>
              <a:rPr lang="en-US" altLang="en-US" sz="2000" dirty="0">
                <a:solidFill>
                  <a:schemeClr val="bg1">
                    <a:lumMod val="85000"/>
                  </a:schemeClr>
                </a:solidFill>
                <a:latin typeface="Candara" pitchFamily="34" charset="0"/>
                <a:cs typeface="Arial" pitchFamily="34" charset="0"/>
              </a:rPr>
              <a:t> and Tate (1997) to include women</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s personal and cultural responses to battle and its resultant traumatic effects.</a:t>
            </a:r>
            <a:endParaRPr lang="en-US" alt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CA4F3CA2-5D1A-41ED-8822-EFF0CB0043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1459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85A3E2CE-8900-4ABF-9AEF-214BC43E15D5}"/>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3B38D475-82E8-4B9D-8358-42775E01254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ED286A71-479F-4E61-93E3-E221694E186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CC8586A4-41D3-499A-8917-59AE38C5A16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40EADD71-B47B-481F-AB19-4CD356DFDF4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4A7BFE86-634D-4752-A5DB-4A301886112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4003097-6F53-45D7-A101-A9A34333AA8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FE6AD77-A56A-46F1-A996-1B8BC6F5649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FDC89C88-B649-4F82-9673-A70788C9121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CA8FF400-53D5-484D-9C9A-EA0CFB57C57D}"/>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A4E8F0D3-42C9-45D1-B042-205B9EE951B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6EF76161-5E10-40A0-A46F-03FC1139D2F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9AA5A237-248E-4076-A09D-7B51D20F08C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B2AB74BF-17B0-49E4-94EC-037326A63F9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5D39A0B3-AB52-4549-89BC-84FA0A9243A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9C43890-7FC8-46C3-85A7-0E655318E93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E2B366AB-271E-49F4-87C6-9E04716D491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BEAD6754-A6CC-4D00-A251-D3B1D6D7280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680A3E43-C9BE-4D9D-891A-A83B7028541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987048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19" presetClass="emph" presetSubtype="0" fill="hold" nodeType="withEffect">
                                  <p:stCondLst>
                                    <p:cond delay="0"/>
                                  </p:stCondLst>
                                  <p:childTnLst>
                                    <p:animClr clrSpc="rgb" dir="cw">
                                      <p:cBhvr override="childStyle">
                                        <p:cTn id="30" dur="500" fill="hold"/>
                                        <p:tgtEl>
                                          <p:spTgt spid="17">
                                            <p:txEl>
                                              <p:pRg st="3" end="3"/>
                                            </p:txEl>
                                          </p:spTgt>
                                        </p:tgtEl>
                                        <p:attrNameLst>
                                          <p:attrName>style.color</p:attrName>
                                        </p:attrNameLst>
                                      </p:cBhvr>
                                      <p:to>
                                        <a:srgbClr val="FF0000"/>
                                      </p:to>
                                    </p:animClr>
                                    <p:animClr clrSpc="rgb" dir="cw">
                                      <p:cBhvr>
                                        <p:cTn id="31" dur="500" fill="hold"/>
                                        <p:tgtEl>
                                          <p:spTgt spid="17">
                                            <p:txEl>
                                              <p:pRg st="3" end="3"/>
                                            </p:txEl>
                                          </p:spTgt>
                                        </p:tgtEl>
                                        <p:attrNameLst>
                                          <p:attrName>fillcolor</p:attrName>
                                        </p:attrNameLst>
                                      </p:cBhvr>
                                      <p:to>
                                        <a:srgbClr val="FF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2" presetClass="entr" presetSubtype="8"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0-#ppt_w/2"/>
                                          </p:val>
                                        </p:tav>
                                        <p:tav tm="100000">
                                          <p:val>
                                            <p:strVal val="#ppt_x"/>
                                          </p:val>
                                        </p:tav>
                                      </p:tavLst>
                                    </p:anim>
                                    <p:anim calcmode="lin" valueType="num">
                                      <p:cBhvr additive="base">
                                        <p:cTn id="3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31</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Signal Words/Phrases</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Introduce quotations with signal phrases, e.g.</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According to X. (2008), </a:t>
            </a:r>
            <a:r>
              <a:rPr lang="en-US" altLang="ja-JP" sz="2000" dirty="0">
                <a:solidFill>
                  <a:schemeClr val="bg1">
                    <a:lumMod val="85000"/>
                  </a:schemeClr>
                </a:solidFill>
                <a:latin typeface="Candara" pitchFamily="34" charset="0"/>
                <a:cs typeface="Arial" pitchFamily="34" charset="0"/>
              </a:rPr>
              <a:t>“…” (p. 3).</a:t>
            </a:r>
            <a:endParaRPr lang="en-US" altLang="en-US" sz="2000" dirty="0">
              <a:solidFill>
                <a:schemeClr val="bg1">
                  <a:lumMod val="85000"/>
                </a:schemeClr>
              </a:solidFill>
              <a:latin typeface="Candara" pitchFamily="34" charset="0"/>
              <a:cs typeface="Arial" pitchFamily="34" charset="0"/>
            </a:endParaRP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X. (2008) argued that </a:t>
            </a:r>
            <a:r>
              <a:rPr lang="en-US" altLang="ja-JP" sz="2000" dirty="0">
                <a:solidFill>
                  <a:schemeClr val="bg1">
                    <a:lumMod val="85000"/>
                  </a:schemeClr>
                </a:solidFill>
                <a:latin typeface="Candara" pitchFamily="34" charset="0"/>
                <a:cs typeface="Arial" pitchFamily="34" charset="0"/>
              </a:rPr>
              <a:t>“…” (p. 3).</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Use such signal verbs as: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acknowledged, contended, maintained, responded, reported, argued, concluded, etc.</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Use the past tense or the present perfect tense of verbs in signal phrases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CA4F3CA2-5D1A-41ED-8822-EFF0CB00435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657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F3B5D52C-06A0-4C07-8D16-E26737866D4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4378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0BA56662-1642-4450-9508-D5EFEEB6A839}"/>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5F2B6C7C-EC06-46A1-AD99-89C1A22743D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2345871-96EB-46ED-9E6D-151BA16C9F1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110398D9-F30F-4A3A-B291-C238BAE5B77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9CCA8C5-800F-49C6-96FD-F8251099A45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2B04D8F1-C5EE-46A4-8D02-F5168497702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48571F3-ED25-4CA2-A8DC-212A49452BD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14203B3-4ABC-4750-BD57-5BB6E43B8FA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006EDF15-E638-40B4-BB0A-DCD01315899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22B878CB-19D4-4771-9F22-78A2F46987D1}"/>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2EF64C2E-9BAC-4785-94D5-912D6379584F}"/>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AF17E70A-6FCA-4F65-820D-12CDDE89EF0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FF3BD6DF-51F2-453A-88EB-3CEA278FC2C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6B64ED41-B241-44E4-A4EB-258790BA207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4EED9AA0-7599-47CD-BEAA-578B1F7D6EE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AF5EB60D-20B6-4CAD-B35E-5853CB37F2E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BE97B747-3063-484C-AAEF-5B01701B5BA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661A113D-306F-439A-9D04-C3698041320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40866A67-1553-4380-949D-1EE048DC441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9671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FF0000"/>
                                      </p:to>
                                    </p:animClr>
                                    <p:animClr clrSpc="rgb" dir="cw">
                                      <p:cBhvr>
                                        <p:cTn id="24" dur="500" fill="hold"/>
                                        <p:tgtEl>
                                          <p:spTgt spid="17">
                                            <p:txEl>
                                              <p:pRg st="2" end="2"/>
                                            </p:txEl>
                                          </p:spTgt>
                                        </p:tgtEl>
                                        <p:attrNameLst>
                                          <p:attrName>fillcolor</p:attrName>
                                        </p:attrNameLst>
                                      </p:cBhvr>
                                      <p:to>
                                        <a:srgbClr val="FF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par>
                                <p:cTn id="27" presetID="19" presetClass="emph" presetSubtype="0" fill="hold" nodeType="withEffect">
                                  <p:stCondLst>
                                    <p:cond delay="0"/>
                                  </p:stCondLst>
                                  <p:childTnLst>
                                    <p:animClr clrSpc="rgb" dir="cw">
                                      <p:cBhvr override="childStyle">
                                        <p:cTn id="28" dur="500" fill="hold"/>
                                        <p:tgtEl>
                                          <p:spTgt spid="17">
                                            <p:txEl>
                                              <p:pRg st="3" end="3"/>
                                            </p:txEl>
                                          </p:spTgt>
                                        </p:tgtEl>
                                        <p:attrNameLst>
                                          <p:attrName>style.color</p:attrName>
                                        </p:attrNameLst>
                                      </p:cBhvr>
                                      <p:to>
                                        <a:srgbClr val="FF0000"/>
                                      </p:to>
                                    </p:animClr>
                                    <p:animClr clrSpc="rgb" dir="cw">
                                      <p:cBhvr>
                                        <p:cTn id="29" dur="500" fill="hold"/>
                                        <p:tgtEl>
                                          <p:spTgt spid="17">
                                            <p:txEl>
                                              <p:pRg st="3" end="3"/>
                                            </p:txEl>
                                          </p:spTgt>
                                        </p:tgtEl>
                                        <p:attrNameLst>
                                          <p:attrName>fillcolor</p:attrName>
                                        </p:attrNameLst>
                                      </p:cBhvr>
                                      <p:to>
                                        <a:srgbClr val="FF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2" presetClass="entr" presetSubtype="8"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par>
                                <p:cTn id="43" presetID="19" presetClass="emph" presetSubtype="0" fill="hold" nodeType="withEffect">
                                  <p:stCondLst>
                                    <p:cond delay="0"/>
                                  </p:stCondLst>
                                  <p:childTnLst>
                                    <p:animClr clrSpc="rgb" dir="cw">
                                      <p:cBhvr override="childStyle">
                                        <p:cTn id="44" dur="500" fill="hold"/>
                                        <p:tgtEl>
                                          <p:spTgt spid="17">
                                            <p:txEl>
                                              <p:pRg st="5" end="5"/>
                                            </p:txEl>
                                          </p:spTgt>
                                        </p:tgtEl>
                                        <p:attrNameLst>
                                          <p:attrName>style.color</p:attrName>
                                        </p:attrNameLst>
                                      </p:cBhvr>
                                      <p:to>
                                        <a:srgbClr val="FF0000"/>
                                      </p:to>
                                    </p:animClr>
                                    <p:animClr clrSpc="rgb" dir="cw">
                                      <p:cBhvr>
                                        <p:cTn id="45" dur="500" fill="hold"/>
                                        <p:tgtEl>
                                          <p:spTgt spid="17">
                                            <p:txEl>
                                              <p:pRg st="5" end="5"/>
                                            </p:txEl>
                                          </p:spTgt>
                                        </p:tgtEl>
                                        <p:attrNameLst>
                                          <p:attrName>fillcolor</p:attrName>
                                        </p:attrNameLst>
                                      </p:cBhvr>
                                      <p:to>
                                        <a:srgbClr val="FF0000"/>
                                      </p:to>
                                    </p:animClr>
                                    <p:set>
                                      <p:cBhvr>
                                        <p:cTn id="46" dur="500" fill="hold"/>
                                        <p:tgtEl>
                                          <p:spTgt spid="17">
                                            <p:txEl>
                                              <p:pRg st="5" end="5"/>
                                            </p:txEl>
                                          </p:spTgt>
                                        </p:tgtEl>
                                        <p:attrNameLst>
                                          <p:attrName>fill.type</p:attrName>
                                        </p:attrNameLst>
                                      </p:cBhvr>
                                      <p:to>
                                        <p:strVal val="solid"/>
                                      </p:to>
                                    </p:set>
                                    <p:set>
                                      <p:cBhvr>
                                        <p:cTn id="47" dur="500" fill="hold"/>
                                        <p:tgtEl>
                                          <p:spTgt spid="17">
                                            <p:txEl>
                                              <p:pRg st="5" end="5"/>
                                            </p:txEl>
                                          </p:spTgt>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nodeType="clickEffect">
                                  <p:stCondLst>
                                    <p:cond delay="0"/>
                                  </p:stCondLst>
                                  <p:childTnLst>
                                    <p:animClr clrSpc="rgb" dir="cw">
                                      <p:cBhvr override="childStyle">
                                        <p:cTn id="51" dur="500" fill="hold"/>
                                        <p:tgtEl>
                                          <p:spTgt spid="17">
                                            <p:txEl>
                                              <p:pRg st="6" end="6"/>
                                            </p:txEl>
                                          </p:spTgt>
                                        </p:tgtEl>
                                        <p:attrNameLst>
                                          <p:attrName>style.color</p:attrName>
                                        </p:attrNameLst>
                                      </p:cBhvr>
                                      <p:to>
                                        <a:srgbClr val="000000"/>
                                      </p:to>
                                    </p:animClr>
                                    <p:animClr clrSpc="rgb" dir="cw">
                                      <p:cBhvr>
                                        <p:cTn id="52" dur="500" fill="hold"/>
                                        <p:tgtEl>
                                          <p:spTgt spid="17">
                                            <p:txEl>
                                              <p:pRg st="6" end="6"/>
                                            </p:txEl>
                                          </p:spTgt>
                                        </p:tgtEl>
                                        <p:attrNameLst>
                                          <p:attrName>fillcolor</p:attrName>
                                        </p:attrNameLst>
                                      </p:cBhvr>
                                      <p:to>
                                        <a:srgbClr val="000000"/>
                                      </p:to>
                                    </p:animClr>
                                    <p:set>
                                      <p:cBhvr>
                                        <p:cTn id="53" dur="500" fill="hold"/>
                                        <p:tgtEl>
                                          <p:spTgt spid="17">
                                            <p:txEl>
                                              <p:pRg st="6" end="6"/>
                                            </p:txEl>
                                          </p:spTgt>
                                        </p:tgtEl>
                                        <p:attrNameLst>
                                          <p:attrName>fill.type</p:attrName>
                                        </p:attrNameLst>
                                      </p:cBhvr>
                                      <p:to>
                                        <p:strVal val="solid"/>
                                      </p:to>
                                    </p:set>
                                    <p:set>
                                      <p:cBhvr>
                                        <p:cTn id="54" dur="500" fill="hold"/>
                                        <p:tgtEl>
                                          <p:spTgt spid="17">
                                            <p:txEl>
                                              <p:pRg st="6" end="6"/>
                                            </p:txEl>
                                          </p:spTgt>
                                        </p:tgtEl>
                                        <p:attrNameLst>
                                          <p:attrName>fill.on</p:attrName>
                                        </p:attrNameLst>
                                      </p:cBhvr>
                                      <p:to>
                                        <p:strVal val="true"/>
                                      </p:to>
                                    </p:set>
                                  </p:childTnLst>
                                </p:cTn>
                              </p:par>
                              <p:par>
                                <p:cTn id="55" presetID="2" presetClass="entr" presetSubtype="8"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anim calcmode="lin" valueType="num">
                                      <p:cBhvr additive="base">
                                        <p:cTn id="57" dur="500" fill="hold"/>
                                        <p:tgtEl>
                                          <p:spTgt spid="21"/>
                                        </p:tgtEl>
                                        <p:attrNameLst>
                                          <p:attrName>ppt_x</p:attrName>
                                        </p:attrNameLst>
                                      </p:cBhvr>
                                      <p:tavLst>
                                        <p:tav tm="0">
                                          <p:val>
                                            <p:strVal val="0-#ppt_w/2"/>
                                          </p:val>
                                        </p:tav>
                                        <p:tav tm="100000">
                                          <p:val>
                                            <p:strVal val="#ppt_x"/>
                                          </p:val>
                                        </p:tav>
                                      </p:tavLst>
                                    </p:anim>
                                    <p:anim calcmode="lin" valueType="num">
                                      <p:cBhvr additive="base">
                                        <p:cTn id="5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32</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801314"/>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A Work with Two Authors</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a work with two authors, use “</a:t>
            </a:r>
            <a:r>
              <a:rPr lang="en-US" altLang="ja-JP" sz="2000" dirty="0">
                <a:solidFill>
                  <a:schemeClr val="bg1">
                    <a:lumMod val="85000"/>
                  </a:schemeClr>
                </a:solidFill>
                <a:latin typeface="Candara" pitchFamily="34" charset="0"/>
                <a:cs typeface="Arial" pitchFamily="34" charset="0"/>
              </a:rPr>
              <a:t>and”</a:t>
            </a:r>
            <a:r>
              <a:rPr lang="en-US" altLang="en-US" sz="2000" dirty="0">
                <a:solidFill>
                  <a:schemeClr val="bg1">
                    <a:lumMod val="85000"/>
                  </a:schemeClr>
                </a:solidFill>
                <a:latin typeface="Candara" pitchFamily="34" charset="0"/>
                <a:cs typeface="Arial" pitchFamily="34" charset="0"/>
              </a:rPr>
              <a:t> in between authors’</a:t>
            </a:r>
            <a:r>
              <a:rPr lang="en-US" altLang="ja-JP" sz="2000" dirty="0">
                <a:solidFill>
                  <a:schemeClr val="bg1">
                    <a:lumMod val="85000"/>
                  </a:schemeClr>
                </a:solidFill>
                <a:latin typeface="Candara" pitchFamily="34" charset="0"/>
                <a:cs typeface="Arial" pitchFamily="34" charset="0"/>
              </a:rPr>
              <a:t> name in the signal phrase yet “&amp;” between their names in parenthesis.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According to feminist researchers </a:t>
            </a:r>
            <a:r>
              <a:rPr lang="en-US" altLang="en-US" sz="2000" dirty="0" err="1">
                <a:solidFill>
                  <a:schemeClr val="bg1">
                    <a:lumMod val="85000"/>
                  </a:schemeClr>
                </a:solidFill>
                <a:latin typeface="Candara" pitchFamily="34" charset="0"/>
                <a:cs typeface="Arial" pitchFamily="34" charset="0"/>
              </a:rPr>
              <a:t>Raitt</a:t>
            </a:r>
            <a:r>
              <a:rPr lang="en-US" altLang="en-US" sz="2000" dirty="0">
                <a:solidFill>
                  <a:schemeClr val="bg1">
                    <a:lumMod val="85000"/>
                  </a:schemeClr>
                </a:solidFill>
                <a:latin typeface="Candara" pitchFamily="34" charset="0"/>
                <a:cs typeface="Arial" pitchFamily="34" charset="0"/>
              </a:rPr>
              <a:t> and Tate (1997), “</a:t>
            </a:r>
            <a:r>
              <a:rPr lang="en-US" altLang="ja-JP" sz="2000" dirty="0">
                <a:solidFill>
                  <a:schemeClr val="bg1">
                    <a:lumMod val="85000"/>
                  </a:schemeClr>
                </a:solidFill>
                <a:latin typeface="Candara" pitchFamily="34" charset="0"/>
                <a:cs typeface="Arial" pitchFamily="34" charset="0"/>
              </a:rPr>
              <a:t>It is no longer true to claim that women’s</a:t>
            </a:r>
            <a:r>
              <a:rPr lang="en-US" altLang="en-US" sz="2000" dirty="0">
                <a:solidFill>
                  <a:schemeClr val="bg1">
                    <a:lumMod val="85000"/>
                  </a:schemeClr>
                </a:solidFill>
                <a:latin typeface="Candara" pitchFamily="34" charset="0"/>
                <a:cs typeface="Arial" pitchFamily="34" charset="0"/>
              </a:rPr>
              <a:t> responses to the war have been ignored</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 (p. 2).</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Some feminists researchers question that “</a:t>
            </a:r>
            <a:r>
              <a:rPr lang="en-US" altLang="ja-JP" sz="2000" dirty="0">
                <a:solidFill>
                  <a:schemeClr val="bg1">
                    <a:lumMod val="85000"/>
                  </a:schemeClr>
                </a:solidFill>
                <a:latin typeface="Candara" pitchFamily="34" charset="0"/>
                <a:cs typeface="Arial" pitchFamily="34" charset="0"/>
              </a:rPr>
              <a:t>women’s </a:t>
            </a:r>
            <a:r>
              <a:rPr lang="en-US" altLang="en-US" sz="2000" dirty="0">
                <a:solidFill>
                  <a:schemeClr val="bg1">
                    <a:lumMod val="85000"/>
                  </a:schemeClr>
                </a:solidFill>
                <a:latin typeface="Candara" pitchFamily="34" charset="0"/>
                <a:cs typeface="Arial" pitchFamily="34" charset="0"/>
              </a:rPr>
              <a:t>responses to the war have been ignored</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 (</a:t>
            </a:r>
            <a:r>
              <a:rPr lang="en-US" altLang="ja-JP" sz="2000" dirty="0" err="1">
                <a:solidFill>
                  <a:schemeClr val="bg1">
                    <a:lumMod val="85000"/>
                  </a:schemeClr>
                </a:solidFill>
                <a:latin typeface="Candara" pitchFamily="34" charset="0"/>
                <a:cs typeface="Arial" pitchFamily="34" charset="0"/>
              </a:rPr>
              <a:t>Raitt</a:t>
            </a:r>
            <a:r>
              <a:rPr lang="en-US" altLang="ja-JP" sz="2000" dirty="0">
                <a:solidFill>
                  <a:schemeClr val="bg1">
                    <a:lumMod val="85000"/>
                  </a:schemeClr>
                </a:solidFill>
                <a:latin typeface="Candara" pitchFamily="34" charset="0"/>
                <a:cs typeface="Arial" pitchFamily="34" charset="0"/>
              </a:rPr>
              <a:t> &amp;</a:t>
            </a:r>
            <a:r>
              <a:rPr lang="en-US" altLang="en-US" sz="2000" dirty="0">
                <a:solidFill>
                  <a:schemeClr val="bg1">
                    <a:lumMod val="85000"/>
                  </a:schemeClr>
                </a:solidFill>
                <a:latin typeface="Candara" pitchFamily="34" charset="0"/>
                <a:cs typeface="Arial" pitchFamily="34" charset="0"/>
              </a:rPr>
              <a:t> Tate, 1997, p. 2).</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F1A92181-A3C1-4E13-BDF7-0A71D6515FA9}"/>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83B80F78-BDD8-4898-8C93-C95662ECCB1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5C5EA4EE-A9E3-4A49-9C84-C8EE73C6EFB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25D6CA5-E5A4-4177-9FEA-7616B3C37E1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818EC75-E66A-4068-9B86-6A8D346B869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A0639EDC-50F9-4DF2-AF18-A60DA23ABFC8}"/>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E8987702-010D-483B-A0A4-68B3CB240BF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DF30FFB-7860-4AA4-A514-229679A4EF9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B652DA12-9DB1-47E6-8063-41595ABE030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3AD5B7A1-7BCF-41D1-915F-9AA0DCE097B4}"/>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ADDD36E5-0611-411A-8EBE-1674D616106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1B625C53-C764-441C-9F3B-970EAE9A31F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3CA6EA87-2AD4-4A82-8A8A-0A3BEBF0D85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FBCF307A-FDA3-488D-BD54-00C1BEF336E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E8D90D8D-7954-4777-A0C6-DFF9C7BA21C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96CECD86-EE61-48CB-B052-4012B27C2F2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EEC1C12E-0B8B-4A8B-972C-C316FD8EE0F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3FF5A0C8-C4C9-4E4F-8C1D-A83C9E0EFB0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5892E055-F4FF-4D34-AC01-1F5BFECB934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33843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FF0000"/>
                                      </p:to>
                                    </p:animClr>
                                    <p:animClr clrSpc="rgb" dir="cw">
                                      <p:cBhvr>
                                        <p:cTn id="33" dur="500" fill="hold"/>
                                        <p:tgtEl>
                                          <p:spTgt spid="17">
                                            <p:txEl>
                                              <p:pRg st="3" end="3"/>
                                            </p:txEl>
                                          </p:spTgt>
                                        </p:tgtEl>
                                        <p:attrNameLst>
                                          <p:attrName>fillcolor</p:attrName>
                                        </p:attrNameLst>
                                      </p:cBhvr>
                                      <p:to>
                                        <a:srgbClr val="FF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A Work with Three to Five Authors</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a work with three to five authors, identify all authors in the signal phrase or in parenthesis.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t>
            </a:r>
            <a:r>
              <a:rPr lang="en-US" altLang="en-US" sz="2000" dirty="0" err="1">
                <a:solidFill>
                  <a:schemeClr val="bg1">
                    <a:lumMod val="85000"/>
                  </a:schemeClr>
                </a:solidFill>
                <a:latin typeface="Candara" pitchFamily="34" charset="0"/>
                <a:cs typeface="Arial" pitchFamily="34" charset="0"/>
              </a:rPr>
              <a:t>Harklau</a:t>
            </a:r>
            <a:r>
              <a:rPr lang="en-US" altLang="en-US" sz="2000" dirty="0">
                <a:solidFill>
                  <a:schemeClr val="bg1">
                    <a:lumMod val="85000"/>
                  </a:schemeClr>
                </a:solidFill>
                <a:latin typeface="Candara" pitchFamily="34" charset="0"/>
                <a:cs typeface="Arial" pitchFamily="34" charset="0"/>
              </a:rPr>
              <a:t>, Siegal, and </a:t>
            </a:r>
            <a:r>
              <a:rPr lang="en-US" altLang="en-US" sz="2000" dirty="0" err="1">
                <a:solidFill>
                  <a:schemeClr val="bg1">
                    <a:lumMod val="85000"/>
                  </a:schemeClr>
                </a:solidFill>
                <a:latin typeface="Candara" pitchFamily="34" charset="0"/>
                <a:cs typeface="Arial" pitchFamily="34" charset="0"/>
              </a:rPr>
              <a:t>Losey</a:t>
            </a:r>
            <a:r>
              <a:rPr lang="en-US" altLang="en-US" sz="2000" dirty="0">
                <a:solidFill>
                  <a:schemeClr val="bg1">
                    <a:lumMod val="85000"/>
                  </a:schemeClr>
                </a:solidFill>
                <a:latin typeface="Candara" pitchFamily="34" charset="0"/>
                <a:cs typeface="Arial" pitchFamily="34" charset="0"/>
              </a:rPr>
              <a:t>, 1999)</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 subsequent citations, only use the first author’s last name followed by “et al.” in the signal phrase or in parentheses.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t>
            </a:r>
            <a:r>
              <a:rPr lang="en-US" altLang="en-US" sz="2000" dirty="0" err="1">
                <a:solidFill>
                  <a:schemeClr val="bg1">
                    <a:lumMod val="85000"/>
                  </a:schemeClr>
                </a:solidFill>
                <a:latin typeface="Candara" pitchFamily="34" charset="0"/>
                <a:cs typeface="Arial" pitchFamily="34" charset="0"/>
              </a:rPr>
              <a:t>Harklau</a:t>
            </a:r>
            <a:r>
              <a:rPr lang="en-US" altLang="en-US" sz="2000" dirty="0">
                <a:solidFill>
                  <a:schemeClr val="bg1">
                    <a:lumMod val="85000"/>
                  </a:schemeClr>
                </a:solidFill>
                <a:latin typeface="Candara" pitchFamily="34" charset="0"/>
                <a:cs typeface="Arial" pitchFamily="34" charset="0"/>
              </a:rPr>
              <a:t> et al., 1993)</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F0600D3E-35B9-468D-B385-A0EA5A91C5D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6578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193456AA-380F-439B-A9F2-BF4D95CB9511}"/>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437260B2-0283-46B5-A41A-3ECEBC3065F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4B3629E-21C5-481F-8BD1-40FC768978F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FBA4735-3BF0-4146-A521-04EACEB3BD1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077E13B2-1633-49B6-B3FC-AAB9B90E719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45E8CF45-4C37-47EF-9AEA-2A9EEE7FB19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91D2D9D-33B8-4B1E-8431-835686109B5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C0B7DB2-3C6E-4138-B80A-D57C7EC2B72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754C9C0-9A2C-4266-8524-8E927DC77CC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D2504232-55B8-4634-BC7B-00C6BA4BD689}"/>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FC93318A-B31E-4664-91E1-BE5CC9F7775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67C469B1-E781-4664-83D3-4225E704921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1E867B6F-7B47-4DA2-A977-F08782A81BE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4C2CAB21-7CE0-4230-B204-CF6248683E9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66D5D329-40FB-4CD4-AE34-3560CB681E4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7978D96D-A1A1-4D9D-8C0A-BCB3ABB371B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C8069D95-F038-4FF6-A308-C2872AEF932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C1E8D0E0-AC14-4039-92D2-E2D089616FB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1CE984DE-6E3D-4A7D-B854-A4734695AE2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24813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FF0000"/>
                                      </p:to>
                                    </p:animClr>
                                    <p:animClr clrSpc="rgb" dir="cw">
                                      <p:cBhvr>
                                        <p:cTn id="20" dur="500" fill="hold"/>
                                        <p:tgtEl>
                                          <p:spTgt spid="17">
                                            <p:txEl>
                                              <p:pRg st="2" end="2"/>
                                            </p:txEl>
                                          </p:spTgt>
                                        </p:tgtEl>
                                        <p:attrNameLst>
                                          <p:attrName>fillcolor</p:attrName>
                                        </p:attrNameLst>
                                      </p:cBhvr>
                                      <p:to>
                                        <a:srgbClr val="FF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FF0000"/>
                                      </p:to>
                                    </p:animClr>
                                    <p:animClr clrSpc="rgb" dir="cw">
                                      <p:cBhvr>
                                        <p:cTn id="36" dur="500" fill="hold"/>
                                        <p:tgtEl>
                                          <p:spTgt spid="17">
                                            <p:txEl>
                                              <p:pRg st="4" end="4"/>
                                            </p:txEl>
                                          </p:spTgt>
                                        </p:tgtEl>
                                        <p:attrNameLst>
                                          <p:attrName>fillcolor</p:attrName>
                                        </p:attrNameLst>
                                      </p:cBhvr>
                                      <p:to>
                                        <a:srgbClr val="FF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2" presetClass="entr" presetSubtype="8"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49299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A Work with Six and More Authors</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a work with six and more authors, identify the first author's</a:t>
            </a:r>
            <a:r>
              <a:rPr lang="en-US" altLang="ja-JP" sz="2000" dirty="0">
                <a:solidFill>
                  <a:schemeClr val="bg1">
                    <a:lumMod val="85000"/>
                  </a:schemeClr>
                </a:solidFill>
                <a:latin typeface="Candara" pitchFamily="34" charset="0"/>
                <a:cs typeface="Arial" pitchFamily="34" charset="0"/>
              </a:rPr>
              <a:t> name followed by “et al.”</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Smith et al. (2006) maintained that…</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(Smith et al., 2006)</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40FF6B34-79F6-4347-8D9E-EDE5500AA493}"/>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CCCEAFC9-9C83-4E31-BD4D-A3608B8C4E4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D9C126C-4582-4B57-9624-5F9E5CEFFFA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5162D6F-702C-4D58-94D3-5F4E34C7917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9961A6C3-ED44-4C67-BA80-E482A45215F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2A31A8CA-C1C1-4322-B746-A19984AAB5D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8E7C8BC-CAF0-4630-B908-53D57B0B68D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9AF3BCF-ED8D-4124-9121-90B63969093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9E3AF61-D765-4980-A087-6EA05E25E476}"/>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1993AF54-5D49-45AE-96C4-037321D8F45D}"/>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81F0452D-C7D0-416B-876B-07FEDBCAC67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7B16D936-B398-403A-B612-F129FFAF639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D2B2C2CF-06D9-4F73-9A48-CF5C80F256B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89BCF099-B925-423E-A140-EBABE8994F9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4570E95D-7AD7-4234-8824-3BDCC8D9F7F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885842F6-D5EC-43A9-B27F-405D6F2D209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0F167792-C907-4163-AD62-5370773579A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4E31A202-2714-4995-9E25-836923B9652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6A5000F5-05C6-4F0A-BF9D-D4A0B332EF8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406602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000000"/>
                                      </p:to>
                                    </p:animClr>
                                    <p:animClr clrSpc="rgb" dir="cw">
                                      <p:cBhvr>
                                        <p:cTn id="20" dur="500" fill="hold"/>
                                        <p:tgtEl>
                                          <p:spTgt spid="17">
                                            <p:txEl>
                                              <p:pRg st="2" end="2"/>
                                            </p:txEl>
                                          </p:spTgt>
                                        </p:tgtEl>
                                        <p:attrNameLst>
                                          <p:attrName>fillcolor</p:attrName>
                                        </p:attrNameLst>
                                      </p:cBhvr>
                                      <p:to>
                                        <a:srgbClr val="00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19" presetClass="emph" presetSubtype="0" fill="hold" nodeType="withEffect">
                                  <p:stCondLst>
                                    <p:cond delay="0"/>
                                  </p:stCondLst>
                                  <p:childTnLst>
                                    <p:animClr clrSpc="rgb" dir="cw">
                                      <p:cBhvr override="childStyle">
                                        <p:cTn id="24" dur="500" fill="hold"/>
                                        <p:tgtEl>
                                          <p:spTgt spid="17">
                                            <p:txEl>
                                              <p:pRg st="3" end="3"/>
                                            </p:txEl>
                                          </p:spTgt>
                                        </p:tgtEl>
                                        <p:attrNameLst>
                                          <p:attrName>style.color</p:attrName>
                                        </p:attrNameLst>
                                      </p:cBhvr>
                                      <p:to>
                                        <a:srgbClr val="000000"/>
                                      </p:to>
                                    </p:animClr>
                                    <p:animClr clrSpc="rgb" dir="cw">
                                      <p:cBhvr>
                                        <p:cTn id="25" dur="500" fill="hold"/>
                                        <p:tgtEl>
                                          <p:spTgt spid="17">
                                            <p:txEl>
                                              <p:pRg st="3" end="3"/>
                                            </p:txEl>
                                          </p:spTgt>
                                        </p:tgtEl>
                                        <p:attrNameLst>
                                          <p:attrName>fillcolor</p:attrName>
                                        </p:attrNameLst>
                                      </p:cBhvr>
                                      <p:to>
                                        <a:srgbClr val="000000"/>
                                      </p:to>
                                    </p:animClr>
                                    <p:set>
                                      <p:cBhvr>
                                        <p:cTn id="26" dur="500" fill="hold"/>
                                        <p:tgtEl>
                                          <p:spTgt spid="17">
                                            <p:txEl>
                                              <p:pRg st="3" end="3"/>
                                            </p:txEl>
                                          </p:spTgt>
                                        </p:tgtEl>
                                        <p:attrNameLst>
                                          <p:attrName>fill.type</p:attrName>
                                        </p:attrNameLst>
                                      </p:cBhvr>
                                      <p:to>
                                        <p:strVal val="solid"/>
                                      </p:to>
                                    </p:set>
                                    <p:set>
                                      <p:cBhvr>
                                        <p:cTn id="27" dur="500" fill="hold"/>
                                        <p:tgtEl>
                                          <p:spTgt spid="17">
                                            <p:txEl>
                                              <p:pRg st="3" end="3"/>
                                            </p:txEl>
                                          </p:spTgt>
                                        </p:tgtEl>
                                        <p:attrNameLst>
                                          <p:attrName>fill.on</p:attrName>
                                        </p:attrNameLst>
                                      </p:cBhvr>
                                      <p:to>
                                        <p:strVal val="true"/>
                                      </p:to>
                                    </p:set>
                                  </p:childTnLst>
                                </p:cTn>
                              </p:par>
                              <p:par>
                                <p:cTn id="28" presetID="2" presetClass="entr" presetSubtype="8"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0-#ppt_w/2"/>
                                          </p:val>
                                        </p:tav>
                                        <p:tav tm="100000">
                                          <p:val>
                                            <p:strVal val="#ppt_x"/>
                                          </p:val>
                                        </p:tav>
                                      </p:tavLst>
                                    </p:anim>
                                    <p:anim calcmode="lin" valueType="num">
                                      <p:cBhvr additive="base">
                                        <p:cTn id="31"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262979"/>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Organization</a:t>
            </a:r>
            <a:endParaRPr lang="en-US" altLang="en-US" dirty="0"/>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an organization, mention the organization the first time when you cite the source in the signal phrase or the parenthetical citation.</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The data collected by the Food and Drug Administration (2008) confirmed that… </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If the organization has a well-known abbreviation, include the abbreviation in brackets the first time the source is cited and then use only the abbreviation in later citations.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Food and Drug Administration (FDA) confirmed… FDA’s</a:t>
            </a:r>
            <a:r>
              <a:rPr lang="en-US" altLang="ja-JP" sz="2000" dirty="0">
                <a:solidFill>
                  <a:schemeClr val="bg1">
                    <a:lumMod val="85000"/>
                  </a:schemeClr>
                </a:solidFill>
                <a:latin typeface="Candara" pitchFamily="34" charset="0"/>
                <a:cs typeface="Arial" pitchFamily="34" charset="0"/>
              </a:rPr>
              <a:t> experts tested…</a:t>
            </a:r>
            <a:endParaRPr lang="en-US" alt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196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DF5AC1E3-CBE0-4957-9B4A-A6552569B476}"/>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A0BB3DBA-05DC-40DB-8F3F-7477F71A1BE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C7E3BA95-2005-46D0-822F-CB993E94552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E79FEE2-B493-4985-AA6D-EFDDC801C661}"/>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E7F87B4E-0D81-4DC4-AB44-FDC42120FA1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D8A69CE5-DF7B-4B31-BE47-98041B9B6B9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45DA80F-BD48-4838-A4F9-1EECB7CD54C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A742D635-D55E-4688-837E-6DA5FD55CA7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154B842D-17D4-47E3-9621-BC4E048193AF}"/>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7898E9E9-D9FC-44D9-8DD1-B5B5E3FFBCCB}"/>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130BAA69-DD2F-4777-9335-67B3BDE8655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2C29C2FA-39D0-4173-9265-31BDDB67B64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4CECADB7-3873-44C4-82F1-64BDEC5293A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53F20114-0E93-45D6-9812-B813F6C133F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76D60691-B396-4773-9D60-E359E83B871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328F2A1C-0DC3-4336-A152-4A763095B5B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55F52850-89DC-4665-8B56-FCE5D4579FCA}"/>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0B7E2B9B-ED72-4463-BA1B-28C74D2EC22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263AAC20-402F-4483-BECC-7BD53660138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06022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FF0000"/>
                                      </p:to>
                                    </p:animClr>
                                    <p:animClr clrSpc="rgb" dir="cw">
                                      <p:cBhvr>
                                        <p:cTn id="24" dur="500" fill="hold"/>
                                        <p:tgtEl>
                                          <p:spTgt spid="17">
                                            <p:txEl>
                                              <p:pRg st="2" end="2"/>
                                            </p:txEl>
                                          </p:spTgt>
                                        </p:tgtEl>
                                        <p:attrNameLst>
                                          <p:attrName>fillcolor</p:attrName>
                                        </p:attrNameLst>
                                      </p:cBhvr>
                                      <p:to>
                                        <a:srgbClr val="FF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FF0000"/>
                                      </p:to>
                                    </p:animClr>
                                    <p:animClr clrSpc="rgb" dir="cw">
                                      <p:cBhvr>
                                        <p:cTn id="36" dur="500" fill="hold"/>
                                        <p:tgtEl>
                                          <p:spTgt spid="17">
                                            <p:txEl>
                                              <p:pRg st="4" end="4"/>
                                            </p:txEl>
                                          </p:spTgt>
                                        </p:tgtEl>
                                        <p:attrNameLst>
                                          <p:attrName>fillcolor</p:attrName>
                                        </p:attrNameLst>
                                      </p:cBhvr>
                                      <p:to>
                                        <a:srgbClr val="FF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2" presetClass="entr" presetSubtype="8"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877985"/>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Same Last Name or Same Author</a:t>
            </a:r>
            <a:endParaRPr lang="en-US" altLang="en-US" dirty="0"/>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authors with the same last names, use first initials with the last names.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(B. Kachru, 2005; Y. Kachru, 2008)</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two or more works by the same author published in the same year, use lower-case letters (a, b, c) with the year of publication to order the references.</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Smith’</a:t>
            </a:r>
            <a:r>
              <a:rPr lang="en-US" altLang="ja-JP" sz="2000" dirty="0">
                <a:solidFill>
                  <a:schemeClr val="bg1">
                    <a:lumMod val="85000"/>
                  </a:schemeClr>
                </a:solidFill>
                <a:latin typeface="Candara" pitchFamily="34" charset="0"/>
                <a:cs typeface="Arial" pitchFamily="34" charset="0"/>
              </a:rPr>
              <a:t>s (1998a) study of adolescent immigrants…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8108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3FCE5220-BF3A-4E39-A317-B4F671436D50}"/>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25BEB1B4-E9F0-475D-8DBD-EB17337A1A1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5FFA975-5E9D-4753-902E-C9B86926DFF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0C5004EB-F6D6-47DA-8605-E0EB9AF259D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B1513FB-534F-4510-A8D3-C686C58C727A}"/>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C0437FD6-A904-4EC7-AB77-BEECDFD1ABD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0E16FF0D-0E8C-429F-AC7D-ECBAE2102378}"/>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4948A4F2-6784-4649-9A44-A3D4CE12CAE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19F68BE-4949-4CCB-85FC-C7222EEF0E6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531F941B-4F80-46C0-9A99-A79A481F6887}"/>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DE318550-9B22-4B47-BA20-C6C1777F3CF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672B4FB8-7C26-4322-AD6E-B54A5C32F32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092749EE-43BB-466D-BBFA-85ECAD1BBED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534DB1BF-0422-42DD-AE78-86AB78B1821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53A1E452-DABC-41B6-B481-0FF1C97DBB1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C8645AEA-FBAB-409A-91C9-A82A8A7D3FE7}"/>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DC639A06-CA7A-408F-861F-02A9E63B628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6C9A9825-BA77-483A-B3F5-198C2E00B8B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7DCB451E-83CA-4C3A-ABC2-6A8BFE2103E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17719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par>
                                <p:cTn id="22" presetID="19" presetClass="emph" presetSubtype="0" fill="hold" nodeType="withEffect">
                                  <p:stCondLst>
                                    <p:cond delay="0"/>
                                  </p:stCondLst>
                                  <p:childTnLst>
                                    <p:animClr clrSpc="rgb" dir="cw">
                                      <p:cBhvr override="childStyle">
                                        <p:cTn id="23" dur="500" fill="hold"/>
                                        <p:tgtEl>
                                          <p:spTgt spid="17">
                                            <p:txEl>
                                              <p:pRg st="2" end="2"/>
                                            </p:txEl>
                                          </p:spTgt>
                                        </p:tgtEl>
                                        <p:attrNameLst>
                                          <p:attrName>style.color</p:attrName>
                                        </p:attrNameLst>
                                      </p:cBhvr>
                                      <p:to>
                                        <a:srgbClr val="FF0000"/>
                                      </p:to>
                                    </p:animClr>
                                    <p:animClr clrSpc="rgb" dir="cw">
                                      <p:cBhvr>
                                        <p:cTn id="24" dur="500" fill="hold"/>
                                        <p:tgtEl>
                                          <p:spTgt spid="17">
                                            <p:txEl>
                                              <p:pRg st="2" end="2"/>
                                            </p:txEl>
                                          </p:spTgt>
                                        </p:tgtEl>
                                        <p:attrNameLst>
                                          <p:attrName>fillcolor</p:attrName>
                                        </p:attrNameLst>
                                      </p:cBhvr>
                                      <p:to>
                                        <a:srgbClr val="FF0000"/>
                                      </p:to>
                                    </p:animClr>
                                    <p:set>
                                      <p:cBhvr>
                                        <p:cTn id="25" dur="500" fill="hold"/>
                                        <p:tgtEl>
                                          <p:spTgt spid="17">
                                            <p:txEl>
                                              <p:pRg st="2" end="2"/>
                                            </p:txEl>
                                          </p:spTgt>
                                        </p:tgtEl>
                                        <p:attrNameLst>
                                          <p:attrName>fill.type</p:attrName>
                                        </p:attrNameLst>
                                      </p:cBhvr>
                                      <p:to>
                                        <p:strVal val="solid"/>
                                      </p:to>
                                    </p:set>
                                    <p:set>
                                      <p:cBhvr>
                                        <p:cTn id="26" dur="500" fill="hold"/>
                                        <p:tgtEl>
                                          <p:spTgt spid="17">
                                            <p:txEl>
                                              <p:pRg st="2" end="2"/>
                                            </p:txEl>
                                          </p:spTgt>
                                        </p:tgtEl>
                                        <p:attrNameLst>
                                          <p:attrName>fill.on</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9" presetClass="emph" presetSubtype="0" fill="hold" nodeType="clickEffect">
                                  <p:stCondLst>
                                    <p:cond delay="0"/>
                                  </p:stCondLst>
                                  <p:childTnLst>
                                    <p:animClr clrSpc="rgb" dir="cw">
                                      <p:cBhvr override="childStyle">
                                        <p:cTn id="30" dur="500" fill="hold"/>
                                        <p:tgtEl>
                                          <p:spTgt spid="17">
                                            <p:txEl>
                                              <p:pRg st="3" end="3"/>
                                            </p:txEl>
                                          </p:spTgt>
                                        </p:tgtEl>
                                        <p:attrNameLst>
                                          <p:attrName>style.color</p:attrName>
                                        </p:attrNameLst>
                                      </p:cBhvr>
                                      <p:to>
                                        <a:srgbClr val="000000"/>
                                      </p:to>
                                    </p:animClr>
                                    <p:animClr clrSpc="rgb" dir="cw">
                                      <p:cBhvr>
                                        <p:cTn id="31" dur="500" fill="hold"/>
                                        <p:tgtEl>
                                          <p:spTgt spid="17">
                                            <p:txEl>
                                              <p:pRg st="3" end="3"/>
                                            </p:txEl>
                                          </p:spTgt>
                                        </p:tgtEl>
                                        <p:attrNameLst>
                                          <p:attrName>fillcolor</p:attrName>
                                        </p:attrNameLst>
                                      </p:cBhvr>
                                      <p:to>
                                        <a:srgbClr val="00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FF0000"/>
                                      </p:to>
                                    </p:animClr>
                                    <p:animClr clrSpc="rgb" dir="cw">
                                      <p:cBhvr>
                                        <p:cTn id="36" dur="500" fill="hold"/>
                                        <p:tgtEl>
                                          <p:spTgt spid="17">
                                            <p:txEl>
                                              <p:pRg st="4" end="4"/>
                                            </p:txEl>
                                          </p:spTgt>
                                        </p:tgtEl>
                                        <p:attrNameLst>
                                          <p:attrName>fillcolor</p:attrName>
                                        </p:attrNameLst>
                                      </p:cBhvr>
                                      <p:to>
                                        <a:srgbClr val="FF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2" presetClass="entr" presetSubtype="8"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Personal Communication</a:t>
            </a:r>
            <a:endParaRPr lang="en-US" altLang="en-US" dirty="0"/>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interviews, letters, e-mails, etc., include the communicator’</a:t>
            </a:r>
            <a:r>
              <a:rPr lang="en-US" altLang="ja-JP" sz="2000" dirty="0">
                <a:solidFill>
                  <a:schemeClr val="bg1">
                    <a:lumMod val="85000"/>
                  </a:schemeClr>
                </a:solidFill>
                <a:latin typeface="Candara" pitchFamily="34" charset="0"/>
                <a:cs typeface="Arial" pitchFamily="34" charset="0"/>
              </a:rPr>
              <a:t>s name, the fact that it was personal communication, and the date of the communication.</a:t>
            </a:r>
          </a:p>
          <a:p>
            <a:pPr lvl="1" indent="-457200" algn="just">
              <a:lnSpc>
                <a:spcPct val="150000"/>
              </a:lnSpc>
              <a:buFont typeface="Arial" panose="020B0604020202020204" pitchFamily="34" charset="0"/>
              <a:buChar char="•"/>
            </a:pPr>
            <a:r>
              <a:rPr lang="en-US" altLang="ja-JP" sz="2000" dirty="0">
                <a:solidFill>
                  <a:schemeClr val="bg1">
                    <a:lumMod val="85000"/>
                  </a:schemeClr>
                </a:solidFill>
                <a:latin typeface="Candara" pitchFamily="34" charset="0"/>
                <a:cs typeface="Arial" pitchFamily="34" charset="0"/>
              </a:rPr>
              <a:t> Do not include personal communication in the reference list.</a:t>
            </a:r>
            <a:endParaRPr lang="en-US" altLang="en-US" sz="2000" dirty="0">
              <a:solidFill>
                <a:schemeClr val="bg1">
                  <a:lumMod val="85000"/>
                </a:schemeClr>
              </a:solidFill>
              <a:latin typeface="Candara" pitchFamily="34" charset="0"/>
              <a:cs typeface="Arial" pitchFamily="34" charset="0"/>
            </a:endParaRP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 P. Smith also claimed that many of her students had difficulties with APA style (personal communication, November 3, 2002).</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(E. Robbins, personal communication, January 4, 2001).</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8108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85B088A8-C354-4D38-8E97-793ED78AC797}"/>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A0D763EC-8799-4A71-928C-D742557876F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AD06A34F-61E8-40B4-BE6C-5EE3B728072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DCFEEF5C-FE0B-4CF2-8955-80A8099B920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8DF92FB5-BFAD-4CDA-8DD8-702116C9779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16BDA733-D112-4BB8-9115-DBD980ECF85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3EE969AC-F99F-4E62-823F-2753E80EC82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4E27B36-F713-4DCC-A0B5-34A96002F8D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99E16B4-04D7-470E-B778-0E5AF50FFA0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1FB63014-C103-4BE3-84F6-CF9644BF124C}"/>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5EB61FB8-D97C-429B-9B2B-6898D7F54A7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D0645455-F1EA-4F4B-AB37-09E0E94A446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2AFAAF6E-97C7-412A-9A0B-F48B8143127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25A49D0-8699-46D1-86C6-CEDBD3CA7CC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2DE5DC33-B5BB-4927-93CF-DD8F23DD925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300094C3-E1DB-41E4-8CF0-D44960A4414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126DB2DB-F546-4D96-8EE3-FD35A354D76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61EA75C7-014C-4017-95B4-6AFD17C706B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B09A5CB8-A48F-41D4-8F06-0A85E7A6527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9989952"/>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19" presetClass="emph" presetSubtype="0" fill="hold" nodeType="withEffect">
                                  <p:stCondLst>
                                    <p:cond delay="0"/>
                                  </p:stCondLst>
                                  <p:childTnLst>
                                    <p:animClr clrSpc="rgb" dir="cw">
                                      <p:cBhvr override="childStyle">
                                        <p:cTn id="30" dur="500" fill="hold"/>
                                        <p:tgtEl>
                                          <p:spTgt spid="17">
                                            <p:txEl>
                                              <p:pRg st="3" end="3"/>
                                            </p:txEl>
                                          </p:spTgt>
                                        </p:tgtEl>
                                        <p:attrNameLst>
                                          <p:attrName>style.color</p:attrName>
                                        </p:attrNameLst>
                                      </p:cBhvr>
                                      <p:to>
                                        <a:srgbClr val="FF0000"/>
                                      </p:to>
                                    </p:animClr>
                                    <p:animClr clrSpc="rgb" dir="cw">
                                      <p:cBhvr>
                                        <p:cTn id="31" dur="500" fill="hold"/>
                                        <p:tgtEl>
                                          <p:spTgt spid="17">
                                            <p:txEl>
                                              <p:pRg st="3" end="3"/>
                                            </p:txEl>
                                          </p:spTgt>
                                        </p:tgtEl>
                                        <p:attrNameLst>
                                          <p:attrName>fillcolor</p:attrName>
                                        </p:attrNameLst>
                                      </p:cBhvr>
                                      <p:to>
                                        <a:srgbClr val="FF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7">
                                            <p:txEl>
                                              <p:pRg st="4" end="4"/>
                                            </p:txEl>
                                          </p:spTgt>
                                        </p:tgtEl>
                                        <p:attrNameLst>
                                          <p:attrName>style.color</p:attrName>
                                        </p:attrNameLst>
                                      </p:cBhvr>
                                      <p:to>
                                        <a:srgbClr val="FF0000"/>
                                      </p:to>
                                    </p:animClr>
                                    <p:animClr clrSpc="rgb" dir="cw">
                                      <p:cBhvr>
                                        <p:cTn id="36" dur="500" fill="hold"/>
                                        <p:tgtEl>
                                          <p:spTgt spid="17">
                                            <p:txEl>
                                              <p:pRg st="4" end="4"/>
                                            </p:txEl>
                                          </p:spTgt>
                                        </p:tgtEl>
                                        <p:attrNameLst>
                                          <p:attrName>fillcolor</p:attrName>
                                        </p:attrNameLst>
                                      </p:cBhvr>
                                      <p:to>
                                        <a:srgbClr val="FF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par>
                                <p:cTn id="39" presetID="2" presetClass="entr" presetSubtype="8"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0-#ppt_w/2"/>
                                          </p:val>
                                        </p:tav>
                                        <p:tav tm="100000">
                                          <p:val>
                                            <p:strVal val="#ppt_x"/>
                                          </p:val>
                                        </p:tav>
                                      </p:tavLst>
                                    </p:anim>
                                    <p:anim calcmode="lin" valueType="num">
                                      <p:cBhvr additive="base">
                                        <p:cTn id="4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In-text Citations: </a:t>
            </a:r>
            <a:r>
              <a:rPr lang="en-US" sz="2400" b="1" dirty="0">
                <a:latin typeface="Candara" pitchFamily="34" charset="0"/>
                <a:cs typeface="Arial" pitchFamily="34" charset="0"/>
              </a:rPr>
              <a:t>Electronic Sources</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When citing an electronic document, whenever possible, cite it in the author-date style.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If electronic source lacks page numbers, locate and identify paragraph number/paragraph heading.</a:t>
            </a:r>
          </a:p>
          <a:p>
            <a:pPr lvl="2" indent="-457200" algn="just">
              <a:lnSpc>
                <a:spcPct val="150000"/>
              </a:lnSpc>
              <a:buFont typeface="Courier New" panose="02070309020205020404" pitchFamily="49" charset="0"/>
              <a:buChar char="o"/>
            </a:pPr>
            <a:r>
              <a:rPr lang="en-US" altLang="en-US" sz="2000" dirty="0">
                <a:solidFill>
                  <a:schemeClr val="bg1">
                    <a:lumMod val="85000"/>
                  </a:schemeClr>
                </a:solidFill>
                <a:latin typeface="Candara" pitchFamily="34" charset="0"/>
                <a:cs typeface="Arial" pitchFamily="34" charset="0"/>
              </a:rPr>
              <a:t>According to Smith (1997), ... (Mind over Matter section, para. 6).</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27017"/>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917BFC52-F385-4B20-B156-D502280DCBCB}"/>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1210BEA5-82C6-45A6-9436-F1565447E41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59E788AC-5CA8-42A7-803E-A3E84F6E9BE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EA7A321-8D33-4B75-9C7B-665375880FD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2093AE04-7965-426A-9840-5ADA245EB81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6799801F-18FF-40FD-B41D-645ED8EFA24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943296B-44B6-4D7D-9B14-08237B27422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60E33DA-72FB-45E8-89E1-14B20DFB792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AD47937-2AD3-465C-BDF0-14A5B866AC9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39AE2EB8-2B59-4E0C-8258-F9FC67A8A8A9}"/>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863D5964-9980-4C25-B0D7-BAB60F3FD8E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E623C882-2F50-4809-91D1-090E45666D3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BAA97C27-06F7-4074-A643-FF5E677D743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4263DAD-DAA2-40E7-91CC-49358FA9AC4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62F7814C-AEFC-4BD7-929E-1E677548B4C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9BBC0CC4-7AD2-4C6D-8968-288717E3C94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780091AE-A1B4-47DE-848B-EE30B98637C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8E1F2053-8213-4D60-90A8-07CB8FA0F08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B0D150E1-C25C-435A-90EA-96352005B67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85777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19" presetClass="emph" presetSubtype="0" fill="hold" nodeType="withEffect">
                                  <p:stCondLst>
                                    <p:cond delay="0"/>
                                  </p:stCondLst>
                                  <p:childTnLst>
                                    <p:animClr clrSpc="rgb" dir="cw">
                                      <p:cBhvr override="childStyle">
                                        <p:cTn id="30" dur="500" fill="hold"/>
                                        <p:tgtEl>
                                          <p:spTgt spid="17">
                                            <p:txEl>
                                              <p:pRg st="3" end="3"/>
                                            </p:txEl>
                                          </p:spTgt>
                                        </p:tgtEl>
                                        <p:attrNameLst>
                                          <p:attrName>style.color</p:attrName>
                                        </p:attrNameLst>
                                      </p:cBhvr>
                                      <p:to>
                                        <a:srgbClr val="FF0000"/>
                                      </p:to>
                                    </p:animClr>
                                    <p:animClr clrSpc="rgb" dir="cw">
                                      <p:cBhvr>
                                        <p:cTn id="31" dur="500" fill="hold"/>
                                        <p:tgtEl>
                                          <p:spTgt spid="17">
                                            <p:txEl>
                                              <p:pRg st="3" end="3"/>
                                            </p:txEl>
                                          </p:spTgt>
                                        </p:tgtEl>
                                        <p:attrNameLst>
                                          <p:attrName>fillcolor</p:attrName>
                                        </p:attrNameLst>
                                      </p:cBhvr>
                                      <p:to>
                                        <a:srgbClr val="FF0000"/>
                                      </p:to>
                                    </p:animClr>
                                    <p:set>
                                      <p:cBhvr>
                                        <p:cTn id="32" dur="500" fill="hold"/>
                                        <p:tgtEl>
                                          <p:spTgt spid="17">
                                            <p:txEl>
                                              <p:pRg st="3" end="3"/>
                                            </p:txEl>
                                          </p:spTgt>
                                        </p:tgtEl>
                                        <p:attrNameLst>
                                          <p:attrName>fill.type</p:attrName>
                                        </p:attrNameLst>
                                      </p:cBhvr>
                                      <p:to>
                                        <p:strVal val="solid"/>
                                      </p:to>
                                    </p:set>
                                    <p:set>
                                      <p:cBhvr>
                                        <p:cTn id="33" dur="500" fill="hold"/>
                                        <p:tgtEl>
                                          <p:spTgt spid="17">
                                            <p:txEl>
                                              <p:pRg st="3" end="3"/>
                                            </p:txEl>
                                          </p:spTgt>
                                        </p:tgtEl>
                                        <p:attrNameLst>
                                          <p:attrName>fill.on</p:attrName>
                                        </p:attrNameLst>
                                      </p:cBhvr>
                                      <p:to>
                                        <p:strVal val="true"/>
                                      </p:to>
                                    </p:set>
                                  </p:childTnLst>
                                </p:cTn>
                              </p:par>
                              <p:par>
                                <p:cTn id="34" presetID="2" presetClass="entr" presetSubtype="8"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 calcmode="lin" valueType="num">
                                      <p:cBhvr additive="base">
                                        <p:cTn id="36" dur="500" fill="hold"/>
                                        <p:tgtEl>
                                          <p:spTgt spid="20"/>
                                        </p:tgtEl>
                                        <p:attrNameLst>
                                          <p:attrName>ppt_x</p:attrName>
                                        </p:attrNameLst>
                                      </p:cBhvr>
                                      <p:tavLst>
                                        <p:tav tm="0">
                                          <p:val>
                                            <p:strVal val="0-#ppt_w/2"/>
                                          </p:val>
                                        </p:tav>
                                        <p:tav tm="100000">
                                          <p:val>
                                            <p:strVal val="#ppt_x"/>
                                          </p:val>
                                        </p:tav>
                                      </p:tavLst>
                                    </p:anim>
                                    <p:anim calcmode="lin" valueType="num">
                                      <p:cBhvr additive="base">
                                        <p:cTn id="37"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39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4248179" cy="4801314"/>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Reference Page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Center the title (References) at the top of the page. Do not bold it.</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Double-space reference entries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Flush left the first line of the entry and indent subsequent lines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Order entries alphabetically by the author</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s surnames</a:t>
            </a:r>
            <a:endParaRPr lang="en-US" alt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47439"/>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C295387A-7545-4519-8E0B-0F88C3131AE9}"/>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8351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C0F98A65-A86D-40FC-9A5E-DB9E17483C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340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Picture 1.png">
            <a:extLst>
              <a:ext uri="{FF2B5EF4-FFF2-40B4-BE49-F238E27FC236}">
                <a16:creationId xmlns:a16="http://schemas.microsoft.com/office/drawing/2014/main" id="{CC2809A5-6074-4277-BACD-3BFC4377CD87}"/>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6343" r="6781" b="19026"/>
          <a:stretch/>
        </p:blipFill>
        <p:spPr bwMode="auto">
          <a:xfrm>
            <a:off x="5370275" y="2096939"/>
            <a:ext cx="3392725" cy="40723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1847A1BE-D895-420A-9C21-3F5BD00686C0}"/>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18E43DBF-00EA-405E-B438-9BEF4FC3376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8C4B41D-9422-45F2-AC53-34C418D06E2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9F248BE0-AAE5-40FF-A5A0-5559828DEF7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ADAE965-A98C-4331-8D25-BB5D5A92374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69164984-347C-4870-9437-B7AAEE1E7B2D}"/>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CB460186-09FA-4583-9135-523485AD9D1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BBDA7188-2AF9-45F7-A52D-D8BB93EA6FC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4DF409B2-442A-4D50-91D6-E8093448A27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1C143BDC-4AF0-4F30-9A26-C0A3D6215F9B}"/>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DD1D4A83-698A-4696-8485-996EAFE88A1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F2739736-661E-460C-BE53-E10589E8D822}"/>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2FA5C078-476B-4408-A3F4-534F1B9CAB1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648750B-A6E3-48ED-AFB2-A33A3B1D42A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6D0AF2C5-BE1E-44AF-9773-0F3253F0CDE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3ECC777C-0B38-4599-BF86-11B96DED24B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2D30F604-3BC2-4493-B0D5-6F74BC68CF4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FF5D3F4B-8BFF-491B-9810-B95214F2A2E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5A9CC6F2-F72F-42CE-BE35-C4DE16A93F54}"/>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099533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262979"/>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What needs to be documented?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exact </a:t>
            </a:r>
            <a:r>
              <a:rPr lang="en-US" sz="2000" b="1" dirty="0">
                <a:solidFill>
                  <a:schemeClr val="bg1">
                    <a:lumMod val="85000"/>
                  </a:schemeClr>
                </a:solidFill>
                <a:latin typeface="Candara" pitchFamily="34" charset="0"/>
                <a:cs typeface="Arial" pitchFamily="34" charset="0"/>
              </a:rPr>
              <a:t>words</a:t>
            </a:r>
            <a:r>
              <a:rPr lang="en-US" sz="2000" dirty="0">
                <a:solidFill>
                  <a:schemeClr val="bg1">
                    <a:lumMod val="85000"/>
                  </a:schemeClr>
                </a:solidFill>
                <a:latin typeface="Candara" pitchFamily="34" charset="0"/>
                <a:cs typeface="Arial" pitchFamily="34" charset="0"/>
              </a:rPr>
              <a:t> or a </a:t>
            </a:r>
            <a:r>
              <a:rPr lang="en-US" sz="2000" b="1" dirty="0">
                <a:solidFill>
                  <a:schemeClr val="bg1">
                    <a:lumMod val="85000"/>
                  </a:schemeClr>
                </a:solidFill>
                <a:latin typeface="Candara" pitchFamily="34" charset="0"/>
                <a:cs typeface="Arial" pitchFamily="34" charset="0"/>
              </a:rPr>
              <a:t>unique phrases </a:t>
            </a:r>
            <a:r>
              <a:rPr lang="en-US" sz="2000" dirty="0">
                <a:solidFill>
                  <a:schemeClr val="bg1">
                    <a:lumMod val="85000"/>
                  </a:schemeClr>
                </a:solidFill>
                <a:latin typeface="Candara" pitchFamily="34" charset="0"/>
                <a:cs typeface="Arial" pitchFamily="34" charset="0"/>
              </a:rPr>
              <a:t>have been copied.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a:t>
            </a:r>
            <a:r>
              <a:rPr lang="en-US" sz="2000" b="1" dirty="0">
                <a:solidFill>
                  <a:schemeClr val="bg1">
                    <a:lumMod val="85000"/>
                  </a:schemeClr>
                </a:solidFill>
                <a:latin typeface="Candara" pitchFamily="34" charset="0"/>
                <a:cs typeface="Arial" pitchFamily="34" charset="0"/>
              </a:rPr>
              <a:t>ideas</a:t>
            </a:r>
            <a:r>
              <a:rPr lang="en-US" sz="2000" dirty="0">
                <a:solidFill>
                  <a:schemeClr val="bg1">
                    <a:lumMod val="85000"/>
                  </a:schemeClr>
                </a:solidFill>
                <a:latin typeface="Candara" pitchFamily="34" charset="0"/>
                <a:cs typeface="Arial" pitchFamily="34" charset="0"/>
              </a:rPr>
              <a:t> presented in a book, magazine, newspaper, web page, TV program, letter, advertisement or any other medium have been incorporated in work.</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any </a:t>
            </a:r>
            <a:r>
              <a:rPr lang="en-US" sz="2000" b="1" dirty="0">
                <a:solidFill>
                  <a:schemeClr val="bg1">
                    <a:lumMod val="85000"/>
                  </a:schemeClr>
                </a:solidFill>
                <a:latin typeface="Candara" pitchFamily="34" charset="0"/>
                <a:cs typeface="Arial" pitchFamily="34" charset="0"/>
              </a:rPr>
              <a:t>diagrams, illustrations, charts, pictures </a:t>
            </a:r>
            <a:r>
              <a:rPr lang="en-US" sz="2000" dirty="0">
                <a:solidFill>
                  <a:schemeClr val="bg1">
                    <a:lumMod val="85000"/>
                  </a:schemeClr>
                </a:solidFill>
                <a:latin typeface="Candara" pitchFamily="34" charset="0"/>
                <a:cs typeface="Arial" pitchFamily="34" charset="0"/>
              </a:rPr>
              <a:t>or </a:t>
            </a:r>
            <a:r>
              <a:rPr lang="en-US" sz="2000" b="1" dirty="0">
                <a:solidFill>
                  <a:schemeClr val="bg1">
                    <a:lumMod val="85000"/>
                  </a:schemeClr>
                </a:solidFill>
                <a:latin typeface="Candara" pitchFamily="34" charset="0"/>
                <a:cs typeface="Arial" pitchFamily="34" charset="0"/>
              </a:rPr>
              <a:t>other visual material</a:t>
            </a:r>
            <a:r>
              <a:rPr lang="en-US" sz="2000" dirty="0">
                <a:solidFill>
                  <a:schemeClr val="bg1">
                    <a:lumMod val="85000"/>
                  </a:schemeClr>
                </a:solidFill>
                <a:latin typeface="Candara" pitchFamily="34" charset="0"/>
                <a:cs typeface="Arial" pitchFamily="34" charset="0"/>
              </a:rPr>
              <a:t> has been reprinted.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a:t>
            </a:r>
            <a:r>
              <a:rPr lang="en-US" sz="2000" b="1" dirty="0">
                <a:solidFill>
                  <a:schemeClr val="bg1">
                    <a:lumMod val="85000"/>
                  </a:schemeClr>
                </a:solidFill>
                <a:latin typeface="Candara" pitchFamily="34" charset="0"/>
                <a:cs typeface="Arial" pitchFamily="34" charset="0"/>
              </a:rPr>
              <a:t>information</a:t>
            </a:r>
            <a:r>
              <a:rPr lang="en-US" sz="2000" dirty="0">
                <a:solidFill>
                  <a:schemeClr val="bg1">
                    <a:lumMod val="85000"/>
                  </a:schemeClr>
                </a:solidFill>
                <a:latin typeface="Candara" pitchFamily="34" charset="0"/>
                <a:cs typeface="Arial" pitchFamily="34" charset="0"/>
              </a:rPr>
              <a:t> is gained through </a:t>
            </a:r>
            <a:r>
              <a:rPr lang="en-US" sz="2000" b="1" dirty="0">
                <a:solidFill>
                  <a:schemeClr val="bg1">
                    <a:lumMod val="85000"/>
                  </a:schemeClr>
                </a:solidFill>
                <a:latin typeface="Candara" pitchFamily="34" charset="0"/>
                <a:cs typeface="Arial" pitchFamily="34" charset="0"/>
              </a:rPr>
              <a:t>interviewing</a:t>
            </a:r>
            <a:r>
              <a:rPr lang="en-US" sz="2000" dirty="0">
                <a:solidFill>
                  <a:schemeClr val="bg1">
                    <a:lumMod val="85000"/>
                  </a:schemeClr>
                </a:solidFill>
                <a:latin typeface="Candara" pitchFamily="34" charset="0"/>
                <a:cs typeface="Arial" pitchFamily="34" charset="0"/>
              </a:rPr>
              <a:t> or </a:t>
            </a:r>
            <a:r>
              <a:rPr lang="en-US" sz="2000" b="1" dirty="0">
                <a:solidFill>
                  <a:schemeClr val="bg1">
                    <a:lumMod val="85000"/>
                  </a:schemeClr>
                </a:solidFill>
                <a:latin typeface="Candara" pitchFamily="34" charset="0"/>
                <a:cs typeface="Arial" pitchFamily="34" charset="0"/>
              </a:rPr>
              <a:t>conversing</a:t>
            </a:r>
            <a:r>
              <a:rPr lang="en-US" sz="2000" dirty="0">
                <a:solidFill>
                  <a:schemeClr val="bg1">
                    <a:lumMod val="85000"/>
                  </a:schemeClr>
                </a:solidFill>
                <a:latin typeface="Candara" pitchFamily="34" charset="0"/>
                <a:cs typeface="Arial" pitchFamily="34" charset="0"/>
              </a:rPr>
              <a:t> with another person, face to face, on phone or in writing.</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any </a:t>
            </a:r>
            <a:r>
              <a:rPr lang="en-US" sz="2000" b="1" dirty="0">
                <a:solidFill>
                  <a:schemeClr val="bg1">
                    <a:lumMod val="85000"/>
                  </a:schemeClr>
                </a:solidFill>
                <a:latin typeface="Candara" pitchFamily="34" charset="0"/>
                <a:cs typeface="Arial" pitchFamily="34" charset="0"/>
              </a:rPr>
              <a:t>electronically available material </a:t>
            </a:r>
            <a:r>
              <a:rPr lang="en-US" sz="2000" dirty="0">
                <a:solidFill>
                  <a:schemeClr val="bg1">
                    <a:lumMod val="85000"/>
                  </a:schemeClr>
                </a:solidFill>
                <a:latin typeface="Candara" pitchFamily="34" charset="0"/>
                <a:cs typeface="Arial" pitchFamily="34" charset="0"/>
              </a:rPr>
              <a:t>including images, audio or video has been reused.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624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9D10332E-AA64-4762-A5E5-964D110FFB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3679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76655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D030EABB-B492-42F0-BEE1-1B94444BE7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908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7D6A2E4A-A452-4EA9-920D-A18518685948}"/>
              </a:ext>
            </a:extLst>
          </p:cNvPr>
          <p:cNvGrpSpPr/>
          <p:nvPr/>
        </p:nvGrpSpPr>
        <p:grpSpPr>
          <a:xfrm>
            <a:off x="0" y="6756400"/>
            <a:ext cx="9144000" cy="101600"/>
            <a:chOff x="0" y="5791200"/>
            <a:chExt cx="8084345" cy="330200"/>
          </a:xfrm>
        </p:grpSpPr>
        <p:sp>
          <p:nvSpPr>
            <p:cNvPr id="27" name="Rectangle 26">
              <a:extLst>
                <a:ext uri="{FF2B5EF4-FFF2-40B4-BE49-F238E27FC236}">
                  <a16:creationId xmlns:a16="http://schemas.microsoft.com/office/drawing/2014/main" id="{5BC161C8-845F-4E15-A438-4F61A39E6F5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6E55F916-1C66-441D-AB5B-B673CE06E9A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8319B83-1E7D-4EC1-8F64-13EF461F7FA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30A8710-8921-4F14-9D47-16A06F1EEF1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1" name="Rectangle 30">
              <a:extLst>
                <a:ext uri="{FF2B5EF4-FFF2-40B4-BE49-F238E27FC236}">
                  <a16:creationId xmlns:a16="http://schemas.microsoft.com/office/drawing/2014/main" id="{E25B8640-55D4-46C7-BC70-498DE3BD288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CB1B5624-3991-4358-8274-511CF217F5E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31A1E0AC-4842-469B-8532-DC0846EFF7C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4" name="Rectangle 33">
              <a:extLst>
                <a:ext uri="{FF2B5EF4-FFF2-40B4-BE49-F238E27FC236}">
                  <a16:creationId xmlns:a16="http://schemas.microsoft.com/office/drawing/2014/main" id="{C3E40D29-A74C-40E3-AE9C-C47CE26E278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5" name="Group 34">
            <a:extLst>
              <a:ext uri="{FF2B5EF4-FFF2-40B4-BE49-F238E27FC236}">
                <a16:creationId xmlns:a16="http://schemas.microsoft.com/office/drawing/2014/main" id="{2811743F-689A-4EF9-B179-24CB22558E21}"/>
              </a:ext>
            </a:extLst>
          </p:cNvPr>
          <p:cNvGrpSpPr/>
          <p:nvPr/>
        </p:nvGrpSpPr>
        <p:grpSpPr>
          <a:xfrm rot="10800000">
            <a:off x="0" y="1"/>
            <a:ext cx="9144000" cy="101600"/>
            <a:chOff x="0" y="5791200"/>
            <a:chExt cx="8084345" cy="330200"/>
          </a:xfrm>
        </p:grpSpPr>
        <p:sp>
          <p:nvSpPr>
            <p:cNvPr id="36" name="Rectangle 35">
              <a:extLst>
                <a:ext uri="{FF2B5EF4-FFF2-40B4-BE49-F238E27FC236}">
                  <a16:creationId xmlns:a16="http://schemas.microsoft.com/office/drawing/2014/main" id="{C9CD2E16-2834-427F-9601-0CF69F3EF93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7909383F-93D7-43DC-A32F-74EB30F1327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2C711A7E-9C75-4517-B0F4-1FBBF14C2CB2}"/>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A34A6098-3E38-41CA-A94F-7E3FF6B3686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50" name="Rectangle 49">
              <a:extLst>
                <a:ext uri="{FF2B5EF4-FFF2-40B4-BE49-F238E27FC236}">
                  <a16:creationId xmlns:a16="http://schemas.microsoft.com/office/drawing/2014/main" id="{61F024BD-682A-4DDB-A228-BE6C6CEB473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78A25C96-7155-4F3D-A39F-922D7164F55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12146557-E38E-4FB8-996B-0E86D1DC2C67}"/>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3" name="Rectangle 52">
              <a:extLst>
                <a:ext uri="{FF2B5EF4-FFF2-40B4-BE49-F238E27FC236}">
                  <a16:creationId xmlns:a16="http://schemas.microsoft.com/office/drawing/2014/main" id="{B5CC2C9A-8642-402D-9515-37EC54D15E7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4" name="Picture 53" descr="https://upload.wikimedia.org/wikipedia/en/thumb/f/fa/COMSATS_Logo.svg/1024px-COMSATS_Logo.svg.png">
            <a:extLst>
              <a:ext uri="{FF2B5EF4-FFF2-40B4-BE49-F238E27FC236}">
                <a16:creationId xmlns:a16="http://schemas.microsoft.com/office/drawing/2014/main" id="{DD890D97-B436-43BA-8CB1-690971C8164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97429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additive="base">
                                        <p:cTn id="53" dur="500" fill="hold"/>
                                        <p:tgtEl>
                                          <p:spTgt spid="23"/>
                                        </p:tgtEl>
                                        <p:attrNameLst>
                                          <p:attrName>ppt_x</p:attrName>
                                        </p:attrNameLst>
                                      </p:cBhvr>
                                      <p:tavLst>
                                        <p:tav tm="0">
                                          <p:val>
                                            <p:strVal val="0-#ppt_w/2"/>
                                          </p:val>
                                        </p:tav>
                                        <p:tav tm="100000">
                                          <p:val>
                                            <p:strVal val="#ppt_x"/>
                                          </p:val>
                                        </p:tav>
                                      </p:tavLst>
                                    </p:anim>
                                    <p:anim calcmode="lin" valueType="num">
                                      <p:cBhvr additive="base">
                                        <p:cTn id="54"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5"/>
                                        </p:tgtEl>
                                        <p:attrNameLst>
                                          <p:attrName>style.visibility</p:attrName>
                                        </p:attrNameLst>
                                      </p:cBhvr>
                                      <p:to>
                                        <p:strVal val="visible"/>
                                      </p:to>
                                    </p:set>
                                    <p:anim calcmode="lin" valueType="num">
                                      <p:cBhvr additive="base">
                                        <p:cTn id="64" dur="500" fill="hold"/>
                                        <p:tgtEl>
                                          <p:spTgt spid="25"/>
                                        </p:tgtEl>
                                        <p:attrNameLst>
                                          <p:attrName>ppt_x</p:attrName>
                                        </p:attrNameLst>
                                      </p:cBhvr>
                                      <p:tavLst>
                                        <p:tav tm="0">
                                          <p:val>
                                            <p:strVal val="0-#ppt_w/2"/>
                                          </p:val>
                                        </p:tav>
                                        <p:tav tm="100000">
                                          <p:val>
                                            <p:strVal val="#ppt_x"/>
                                          </p:val>
                                        </p:tav>
                                      </p:tavLst>
                                    </p:anim>
                                    <p:anim calcmode="lin" valueType="num">
                                      <p:cBhvr additive="base">
                                        <p:cTn id="65"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Reference Basics [1/2]</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Invert authors’</a:t>
            </a:r>
            <a:r>
              <a:rPr lang="en-US" altLang="ja-JP" sz="2000" dirty="0">
                <a:solidFill>
                  <a:schemeClr val="bg1">
                    <a:lumMod val="85000"/>
                  </a:schemeClr>
                </a:solidFill>
                <a:latin typeface="Candara" pitchFamily="34" charset="0"/>
                <a:cs typeface="Arial" pitchFamily="34" charset="0"/>
              </a:rPr>
              <a:t> names (last name first followed by initials: “Smith, J.Q.”)</a:t>
            </a:r>
            <a:endParaRPr lang="en-US" alt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Alphabetize reference list entries the last name of the first author of each work</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Capitalize only the first letter of the first word of a title and subtitle, the first word after a colon or a dash in the title, and proper nouns. Do not capitalize the first letter of the second word in a hyphenated compound word.</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270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557BD00-3310-4151-8BE5-2465E5EC42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871" y="3920434"/>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09889752-FA19-48B4-AD9B-6061E149174D}"/>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E6EB8D67-9830-4F51-9801-74EDD0AA52A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7EA70D65-5353-4999-984A-A243CFCF80C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998877B1-5C5F-4DAF-A9E6-A4C417FE65D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7DD7B89F-255E-469C-BAE1-51777A4BD23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C6910129-6AF8-4BCD-98BB-F23D38A9AF6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58F4FED4-8D74-4902-97A4-23F149924A0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23378BB-5C28-4B47-8631-5E7984B4283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4277AA90-AF50-44D5-8867-507F0E78BAE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92D76DAC-BFE3-46AB-A5FC-A82A95626DB1}"/>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CDB5BA41-A2BE-4DE7-B7E1-81A407E0902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8D87ADA7-97F6-432B-90E2-F0AB83296B8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DC93EB08-D771-4CAF-9C24-5EF6D8F9D44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D6552E20-F3C6-4A80-9256-B8B9695BB3E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4EE33663-5B13-40DA-8325-26EF67EED09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3CB7D304-A333-4926-87E7-2FEF938B541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489E678B-5F0C-4DA1-8FCE-4B9123E2EC8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7C5A0BA2-E945-435E-A78E-E5E6984FB14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5A535CCD-B0F5-49BF-97D1-0ADE4D1953A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0381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41</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49299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Reference Basics [2/2]</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Capitalize all major words in journal titles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Italicize titles of longer works such as books and journals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Do not italicize, underline, or put quotes around the titles of shorter works such as journal articles or essays in edited collections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0270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557BD00-3310-4151-8BE5-2465E5EC42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1044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B771C25F-12CC-4C43-BAFF-9F949435C8A6}"/>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B01A73B3-ECE3-4D81-8756-35AB7ABD23F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1B30BB0B-1F50-4957-B57F-336799FC701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5F041D54-040A-48C3-B5C6-CB122A9A6F2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C59F049-2DF1-4AF0-B968-CFFA5C18FBD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7" name="Rectangle 26">
              <a:extLst>
                <a:ext uri="{FF2B5EF4-FFF2-40B4-BE49-F238E27FC236}">
                  <a16:creationId xmlns:a16="http://schemas.microsoft.com/office/drawing/2014/main" id="{4BD29677-AF81-4E71-AD53-FCF705F2B9D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16340C45-24BB-449C-892F-AB74C0C0D10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61B059E-3BDD-4CB6-9A5D-FE22082F18B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FA44D576-D85D-4536-9D71-684BD3ABF6D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1" name="Group 30">
            <a:extLst>
              <a:ext uri="{FF2B5EF4-FFF2-40B4-BE49-F238E27FC236}">
                <a16:creationId xmlns:a16="http://schemas.microsoft.com/office/drawing/2014/main" id="{A1CEE224-BC9D-4F38-B836-461CD28ED068}"/>
              </a:ext>
            </a:extLst>
          </p:cNvPr>
          <p:cNvGrpSpPr/>
          <p:nvPr/>
        </p:nvGrpSpPr>
        <p:grpSpPr>
          <a:xfrm rot="10800000">
            <a:off x="0" y="1"/>
            <a:ext cx="9144000" cy="101600"/>
            <a:chOff x="0" y="5791200"/>
            <a:chExt cx="8084345" cy="330200"/>
          </a:xfrm>
        </p:grpSpPr>
        <p:sp>
          <p:nvSpPr>
            <p:cNvPr id="32" name="Rectangle 31">
              <a:extLst>
                <a:ext uri="{FF2B5EF4-FFF2-40B4-BE49-F238E27FC236}">
                  <a16:creationId xmlns:a16="http://schemas.microsoft.com/office/drawing/2014/main" id="{D091BE3C-629B-46F2-BC01-F142E95C21C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D113D8BE-3005-4A04-AAC0-CEEA897AA0D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8DDD21BE-2426-44D7-BF5E-65365090486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79C8DEB3-AA67-497B-AB78-9FCC1EA3547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6" name="Rectangle 35">
              <a:extLst>
                <a:ext uri="{FF2B5EF4-FFF2-40B4-BE49-F238E27FC236}">
                  <a16:creationId xmlns:a16="http://schemas.microsoft.com/office/drawing/2014/main" id="{6921EE2D-3FF1-48A8-BB11-04B7E64FF58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44A24CFA-4301-42F0-B0F2-EC6DBBAAAA7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31FE9412-24A9-43C4-828C-16A1D54C5C5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F938638E-1DC6-4C1E-9C46-793EA6C5B1F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0" name="Picture 49" descr="https://upload.wikimedia.org/wikipedia/en/thumb/f/fa/COMSATS_Logo.svg/1024px-COMSATS_Logo.svg.png">
            <a:extLst>
              <a:ext uri="{FF2B5EF4-FFF2-40B4-BE49-F238E27FC236}">
                <a16:creationId xmlns:a16="http://schemas.microsoft.com/office/drawing/2014/main" id="{5FA94D4C-CEAD-4696-8685-6016FD9CF29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953575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0-#ppt_w/2"/>
                                          </p:val>
                                        </p:tav>
                                        <p:tav tm="100000">
                                          <p:val>
                                            <p:strVal val="#ppt_x"/>
                                          </p:val>
                                        </p:tav>
                                      </p:tavLst>
                                    </p:anim>
                                    <p:anim calcmode="lin" valueType="num">
                                      <p:cBhvr additive="base">
                                        <p:cTn id="32"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0"/>
                                        </p:tgtEl>
                                        <p:attrNameLst>
                                          <p:attrName>style.visibility</p:attrName>
                                        </p:attrNameLst>
                                      </p:cBhvr>
                                      <p:to>
                                        <p:strVal val="visible"/>
                                      </p:to>
                                    </p:set>
                                    <p:anim calcmode="lin" valueType="num">
                                      <p:cBhvr additive="base">
                                        <p:cTn id="42" dur="500" fill="hold"/>
                                        <p:tgtEl>
                                          <p:spTgt spid="20"/>
                                        </p:tgtEl>
                                        <p:attrNameLst>
                                          <p:attrName>ppt_x</p:attrName>
                                        </p:attrNameLst>
                                      </p:cBhvr>
                                      <p:tavLst>
                                        <p:tav tm="0">
                                          <p:val>
                                            <p:strVal val="0-#ppt_w/2"/>
                                          </p:val>
                                        </p:tav>
                                        <p:tav tm="100000">
                                          <p:val>
                                            <p:strVal val="#ppt_x"/>
                                          </p:val>
                                        </p:tav>
                                      </p:tavLst>
                                    </p:anim>
                                    <p:anim calcmode="lin" valueType="num">
                                      <p:cBhvr additive="base">
                                        <p:cTn id="4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42</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801314"/>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Making the References List</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APA is a complex system of citation. When compiling the reference list, the strategy below might be useful:</a:t>
            </a:r>
            <a:endParaRPr lang="en-US" altLang="en-US" dirty="0"/>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Identify the type of source: Is it a book? A journal article? A webpage? </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Find a sample of citing such source in the textbook or in OWL APA Guide: </a:t>
            </a:r>
            <a:r>
              <a:rPr lang="en-US" altLang="en-US" sz="2000" dirty="0">
                <a:solidFill>
                  <a:schemeClr val="bg1">
                    <a:lumMod val="85000"/>
                  </a:schemeClr>
                </a:solidFill>
                <a:latin typeface="Candara" pitchFamily="34" charset="0"/>
                <a:cs typeface="Arial" pitchFamily="34" charset="0"/>
                <a:hlinkClick r:id="rId4"/>
              </a:rPr>
              <a:t>http://owl.english.purdue.edu/owl/resource/560/01/</a:t>
            </a:r>
            <a:endParaRPr lang="en-US" alt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ja-JP" sz="2000" dirty="0">
                <a:solidFill>
                  <a:schemeClr val="bg1">
                    <a:lumMod val="85000"/>
                  </a:schemeClr>
                </a:solidFill>
                <a:latin typeface="Candara" pitchFamily="34" charset="0"/>
                <a:cs typeface="Arial" pitchFamily="34" charset="0"/>
              </a:rPr>
              <a:t>“Mirror” the sample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Make sure that the entries are listed in the alphabetical order and the subsequent lines are indented (Recall References: Basics)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302701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557BD00-3310-4151-8BE5-2465E5EC42BC}"/>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5871" y="39403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F6EE5A12-BF0F-411A-BA1B-F258164FC73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4870123"/>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59FD6250-1B5A-4EE2-AD54-4CB35C9478F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90500" y="5301219"/>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8071011A-737E-467E-9747-0DEF6D478948}"/>
              </a:ext>
            </a:extLst>
          </p:cNvPr>
          <p:cNvGrpSpPr/>
          <p:nvPr/>
        </p:nvGrpSpPr>
        <p:grpSpPr>
          <a:xfrm>
            <a:off x="0" y="6756400"/>
            <a:ext cx="9144000" cy="101600"/>
            <a:chOff x="0" y="5791200"/>
            <a:chExt cx="8084345" cy="330200"/>
          </a:xfrm>
        </p:grpSpPr>
        <p:sp>
          <p:nvSpPr>
            <p:cNvPr id="25" name="Rectangle 24">
              <a:extLst>
                <a:ext uri="{FF2B5EF4-FFF2-40B4-BE49-F238E27FC236}">
                  <a16:creationId xmlns:a16="http://schemas.microsoft.com/office/drawing/2014/main" id="{2DF31F85-FEA3-4C47-8239-57614E598C2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61250AD-E93B-4459-9F67-EC0E6CCEA520}"/>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C0809CC-657F-4BAB-BDCF-B732966A4C0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086E67D7-1737-4864-BDAB-494CE58A5942}"/>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9" name="Rectangle 28">
              <a:extLst>
                <a:ext uri="{FF2B5EF4-FFF2-40B4-BE49-F238E27FC236}">
                  <a16:creationId xmlns:a16="http://schemas.microsoft.com/office/drawing/2014/main" id="{F575508E-A6F4-4E89-A5D4-324FC1980D6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4904B870-B48F-472C-8B50-A88AE17E9D5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1930BA63-358D-4D0C-B775-E3F5195491F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11D73D7C-ED37-4BED-B8D1-00E67E48B3E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3" name="Group 32">
            <a:extLst>
              <a:ext uri="{FF2B5EF4-FFF2-40B4-BE49-F238E27FC236}">
                <a16:creationId xmlns:a16="http://schemas.microsoft.com/office/drawing/2014/main" id="{B11CEAB9-B5C1-421B-BBC8-1E84E2B7A089}"/>
              </a:ext>
            </a:extLst>
          </p:cNvPr>
          <p:cNvGrpSpPr/>
          <p:nvPr/>
        </p:nvGrpSpPr>
        <p:grpSpPr>
          <a:xfrm rot="10800000">
            <a:off x="0" y="1"/>
            <a:ext cx="9144000" cy="101600"/>
            <a:chOff x="0" y="5791200"/>
            <a:chExt cx="8084345" cy="330200"/>
          </a:xfrm>
        </p:grpSpPr>
        <p:sp>
          <p:nvSpPr>
            <p:cNvPr id="34" name="Rectangle 33">
              <a:extLst>
                <a:ext uri="{FF2B5EF4-FFF2-40B4-BE49-F238E27FC236}">
                  <a16:creationId xmlns:a16="http://schemas.microsoft.com/office/drawing/2014/main" id="{7974C146-12CC-4615-A0B6-12FE4D8F97F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0475DC57-371F-4ADC-A7CF-F40FF7F7E653}"/>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092B1FF0-D802-4313-9D1F-D4D5C49C0B0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6552316A-FD97-47B1-96D2-A454EF8C5767}"/>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8" name="Rectangle 37">
              <a:extLst>
                <a:ext uri="{FF2B5EF4-FFF2-40B4-BE49-F238E27FC236}">
                  <a16:creationId xmlns:a16="http://schemas.microsoft.com/office/drawing/2014/main" id="{056F2A36-1CC2-49FA-AC00-34D4A72061A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938A3876-4D85-42AD-B8C0-14A1F42D320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7C6E4821-C760-4259-A63C-4D8FAC4B4D7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7FE8AB88-4EF8-4817-BB2D-D1A3422F367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2" name="Picture 51" descr="https://upload.wikimedia.org/wikipedia/en/thumb/f/fa/COMSATS_Logo.svg/1024px-COMSATS_Logo.svg.png">
            <a:extLst>
              <a:ext uri="{FF2B5EF4-FFF2-40B4-BE49-F238E27FC236}">
                <a16:creationId xmlns:a16="http://schemas.microsoft.com/office/drawing/2014/main" id="{630D256E-B518-4479-A67A-6F6D9ADD5D6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457538"/>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 calcmode="lin" valueType="num">
                                      <p:cBhvr additive="base">
                                        <p:cTn id="53" dur="500" fill="hold"/>
                                        <p:tgtEl>
                                          <p:spTgt spid="22"/>
                                        </p:tgtEl>
                                        <p:attrNameLst>
                                          <p:attrName>ppt_x</p:attrName>
                                        </p:attrNameLst>
                                      </p:cBhvr>
                                      <p:tavLst>
                                        <p:tav tm="0">
                                          <p:val>
                                            <p:strVal val="0-#ppt_w/2"/>
                                          </p:val>
                                        </p:tav>
                                        <p:tav tm="100000">
                                          <p:val>
                                            <p:strVal val="#ppt_x"/>
                                          </p:val>
                                        </p:tav>
                                      </p:tavLst>
                                    </p:anim>
                                    <p:anim calcmode="lin" valueType="num">
                                      <p:cBhvr additive="base">
                                        <p:cTn id="54"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 calcmode="lin" valueType="num">
                                      <p:cBhvr additive="base">
                                        <p:cTn id="64" dur="500" fill="hold"/>
                                        <p:tgtEl>
                                          <p:spTgt spid="23"/>
                                        </p:tgtEl>
                                        <p:attrNameLst>
                                          <p:attrName>ppt_x</p:attrName>
                                        </p:attrNameLst>
                                      </p:cBhvr>
                                      <p:tavLst>
                                        <p:tav tm="0">
                                          <p:val>
                                            <p:strVal val="0-#ppt_w/2"/>
                                          </p:val>
                                        </p:tav>
                                        <p:tav tm="100000">
                                          <p:val>
                                            <p:strVal val="#ppt_x"/>
                                          </p:val>
                                        </p:tav>
                                      </p:tavLst>
                                    </p:anim>
                                    <p:anim calcmode="lin" valueType="num">
                                      <p:cBhvr additive="base">
                                        <p:cTn id="65"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43</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8598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APA Tables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Label tables with an Arabic numeral and provide a title. The label and the title appear on separate lines above the table, flush-left and single-spaced. </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Cite a source in a note below the table.</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Table 1 : Internet users in Europe</a:t>
            </a:r>
          </a:p>
          <a:p>
            <a:r>
              <a:rPr lang="en-US" altLang="en-US" dirty="0"/>
              <a:t>	</a:t>
            </a:r>
          </a:p>
          <a:p>
            <a:endParaRPr lang="en-US" altLang="en-US" dirty="0"/>
          </a:p>
          <a:p>
            <a:endParaRPr lang="en-US" altLang="en-US" dirty="0"/>
          </a:p>
          <a:p>
            <a:endParaRPr lang="en-US" altLang="en-US" dirty="0"/>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Note: The data are adapted from “</a:t>
            </a:r>
            <a:r>
              <a:rPr lang="en-US" altLang="ja-JP" sz="2000" dirty="0">
                <a:solidFill>
                  <a:schemeClr val="bg1">
                    <a:lumMod val="85000"/>
                  </a:schemeClr>
                </a:solidFill>
                <a:latin typeface="Candara" pitchFamily="34" charset="0"/>
                <a:cs typeface="Arial" pitchFamily="34" charset="0"/>
              </a:rPr>
              <a:t>The European Union and Russia” (2007). Retrieved from h</a:t>
            </a:r>
            <a:r>
              <a:rPr lang="en-US" altLang="en-US" sz="2000" dirty="0">
                <a:solidFill>
                  <a:schemeClr val="bg1">
                    <a:lumMod val="85000"/>
                  </a:schemeClr>
                </a:solidFill>
                <a:latin typeface="Candara" pitchFamily="34" charset="0"/>
                <a:cs typeface="Arial" pitchFamily="34" charset="0"/>
              </a:rPr>
              <a:t>ttp://epp.eurostat.ec.europa.eu</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05258F97-2D1A-4C52-BEBB-607856B843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1223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D557BD00-3310-4151-8BE5-2465E5EC42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5871" y="394036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59FD6250-1B5A-4EE2-AD54-4CB35C9478F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770" y="5496785"/>
            <a:ext cx="838200" cy="64960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4" name="Table 23">
            <a:extLst>
              <a:ext uri="{FF2B5EF4-FFF2-40B4-BE49-F238E27FC236}">
                <a16:creationId xmlns:a16="http://schemas.microsoft.com/office/drawing/2014/main" id="{8FF450C7-BABF-4AC7-8578-B3DFA63F238D}"/>
              </a:ext>
            </a:extLst>
          </p:cNvPr>
          <p:cNvGraphicFramePr>
            <a:graphicFrameLocks noGrp="1"/>
          </p:cNvGraphicFramePr>
          <p:nvPr>
            <p:extLst>
              <p:ext uri="{D42A27DB-BD31-4B8C-83A1-F6EECF244321}">
                <p14:modId xmlns:p14="http://schemas.microsoft.com/office/powerpoint/2010/main" val="2295579662"/>
              </p:ext>
            </p:extLst>
          </p:nvPr>
        </p:nvGraphicFramePr>
        <p:xfrm>
          <a:off x="3591928" y="4434574"/>
          <a:ext cx="3303104" cy="1085154"/>
        </p:xfrm>
        <a:graphic>
          <a:graphicData uri="http://schemas.openxmlformats.org/drawingml/2006/table">
            <a:tbl>
              <a:tblPr/>
              <a:tblGrid>
                <a:gridCol w="1610263">
                  <a:extLst>
                    <a:ext uri="{9D8B030D-6E8A-4147-A177-3AD203B41FA5}">
                      <a16:colId xmlns:a16="http://schemas.microsoft.com/office/drawing/2014/main" val="20000"/>
                    </a:ext>
                  </a:extLst>
                </a:gridCol>
                <a:gridCol w="1692841">
                  <a:extLst>
                    <a:ext uri="{9D8B030D-6E8A-4147-A177-3AD203B41FA5}">
                      <a16:colId xmlns:a16="http://schemas.microsoft.com/office/drawing/2014/main" val="20001"/>
                    </a:ext>
                  </a:extLst>
                </a:gridCol>
              </a:tblGrid>
              <a:tr h="68898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pitchFamily="-108" charset="-128"/>
                          <a:cs typeface="ＭＳ Ｐゴシック" pitchFamily="-108" charset="-128"/>
                        </a:rPr>
                        <a:t>Country</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pitchFamily="-108" charset="-128"/>
                          <a:cs typeface="ＭＳ Ｐゴシック" pitchFamily="-108" charset="-128"/>
                        </a:rPr>
                        <a:t>Regular users</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892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pitchFamily="-108" charset="-128"/>
                          <a:cs typeface="ＭＳ Ｐゴシック" pitchFamily="-108" charset="-128"/>
                        </a:rPr>
                        <a:t>France</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ndara" panose="020E0502030303020204" pitchFamily="34" charset="0"/>
                          <a:ea typeface="ＭＳ Ｐゴシック" pitchFamily="-108" charset="-128"/>
                          <a:cs typeface="ＭＳ Ｐゴシック" pitchFamily="-108" charset="-128"/>
                        </a:rPr>
                        <a:t>9 ml</a:t>
                      </a:r>
                    </a:p>
                  </a:txBody>
                  <a:tcPr marT="45685" marB="4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25" name="Group 24">
            <a:extLst>
              <a:ext uri="{FF2B5EF4-FFF2-40B4-BE49-F238E27FC236}">
                <a16:creationId xmlns:a16="http://schemas.microsoft.com/office/drawing/2014/main" id="{78D57FC6-C81D-447A-AE2C-89C6B9F7D9AC}"/>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E05B83FC-CE3C-4447-87E9-38AACA094DA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FD8ADC6-93F2-466C-9DB5-58CD11ABE28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1700769-CAAB-4A1A-B369-DCF48E6E116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3E77C337-AD88-4A0B-A6D5-22592CE65EB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D1FAC353-3CC4-47B3-909D-8881FED6331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ED93AC43-5021-4A85-A05A-25AAD3B932B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D90D82A3-1AD9-4FF0-8E95-7615637DCFD4}"/>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7BF24167-FC06-4525-9319-D7012A3C6114}"/>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8103FD7F-535A-45A3-855A-10CD834727B0}"/>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934839C9-AF41-4966-80AB-0FC7FA7510F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35457DF2-4506-40EE-BA90-DB2E0318F2D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E1A4EF2-5A51-496A-8B2D-9EA8A629672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F628F867-F037-45AD-B412-885E40F9CB3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9" name="Rectangle 48">
              <a:extLst>
                <a:ext uri="{FF2B5EF4-FFF2-40B4-BE49-F238E27FC236}">
                  <a16:creationId xmlns:a16="http://schemas.microsoft.com/office/drawing/2014/main" id="{98DA5B99-A9F7-4661-93D0-1F9C7F4EBFC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78FF3A7A-7F45-4D3E-B93B-E73C5FB046F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49A2CEDC-7F6D-4B4D-B913-EC3893ABC55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E232D4A2-0531-4443-A1D0-AE98924145A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1745EBB8-BADD-4FE1-B5CF-97A1D3710CB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648650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8" end="8"/>
                                            </p:txEl>
                                          </p:spTgt>
                                        </p:tgtEl>
                                        <p:attrNameLst>
                                          <p:attrName>style.color</p:attrName>
                                        </p:attrNameLst>
                                      </p:cBhvr>
                                      <p:to>
                                        <a:srgbClr val="000000"/>
                                      </p:to>
                                    </p:animClr>
                                    <p:animClr clrSpc="rgb" dir="cw">
                                      <p:cBhvr>
                                        <p:cTn id="51" dur="500" fill="hold"/>
                                        <p:tgtEl>
                                          <p:spTgt spid="17">
                                            <p:txEl>
                                              <p:pRg st="8" end="8"/>
                                            </p:txEl>
                                          </p:spTgt>
                                        </p:tgtEl>
                                        <p:attrNameLst>
                                          <p:attrName>fillcolor</p:attrName>
                                        </p:attrNameLst>
                                      </p:cBhvr>
                                      <p:to>
                                        <a:srgbClr val="000000"/>
                                      </p:to>
                                    </p:animClr>
                                    <p:set>
                                      <p:cBhvr>
                                        <p:cTn id="52" dur="500" fill="hold"/>
                                        <p:tgtEl>
                                          <p:spTgt spid="17">
                                            <p:txEl>
                                              <p:pRg st="8" end="8"/>
                                            </p:txEl>
                                          </p:spTgt>
                                        </p:tgtEl>
                                        <p:attrNameLst>
                                          <p:attrName>fill.type</p:attrName>
                                        </p:attrNameLst>
                                      </p:cBhvr>
                                      <p:to>
                                        <p:strVal val="solid"/>
                                      </p:to>
                                    </p:set>
                                    <p:set>
                                      <p:cBhvr>
                                        <p:cTn id="53" dur="500" fill="hold"/>
                                        <p:tgtEl>
                                          <p:spTgt spid="17">
                                            <p:txEl>
                                              <p:pRg st="8" end="8"/>
                                            </p:txEl>
                                          </p:spTgt>
                                        </p:tgtEl>
                                        <p:attrNameLst>
                                          <p:attrName>fill.on</p:attrName>
                                        </p:attrNameLst>
                                      </p:cBhvr>
                                      <p:to>
                                        <p:strVal val="true"/>
                                      </p:to>
                                    </p:set>
                                  </p:childTnLst>
                                </p:cTn>
                              </p:par>
                              <p:par>
                                <p:cTn id="54" presetID="2" presetClass="entr" presetSubtype="8"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anim calcmode="lin" valueType="num">
                                      <p:cBhvr additive="base">
                                        <p:cTn id="56" dur="500" fill="hold"/>
                                        <p:tgtEl>
                                          <p:spTgt spid="23"/>
                                        </p:tgtEl>
                                        <p:attrNameLst>
                                          <p:attrName>ppt_x</p:attrName>
                                        </p:attrNameLst>
                                      </p:cBhvr>
                                      <p:tavLst>
                                        <p:tav tm="0">
                                          <p:val>
                                            <p:strVal val="0-#ppt_w/2"/>
                                          </p:val>
                                        </p:tav>
                                        <p:tav tm="100000">
                                          <p:val>
                                            <p:strVal val="#ppt_x"/>
                                          </p:val>
                                        </p:tav>
                                      </p:tavLst>
                                    </p:anim>
                                    <p:anim calcmode="lin" valueType="num">
                                      <p:cBhvr additive="base">
                                        <p:cTn id="57"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44</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Book: Format &amp; Example</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Author’s last name, first initial. (Publication date). Book title. Additional information. City of publication: Publishing company.</a:t>
            </a:r>
            <a:endParaRPr lang="en-US" altLang="en-US" sz="2000" dirty="0">
              <a:solidFill>
                <a:schemeClr val="bg1">
                  <a:lumMod val="85000"/>
                </a:schemeClr>
              </a:solidFill>
              <a:latin typeface="Candara" pitchFamily="34" charset="0"/>
              <a:cs typeface="Arial" pitchFamily="34" charset="0"/>
            </a:endParaRP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Allen, T. (1974). </a:t>
            </a:r>
            <a:r>
              <a:rPr lang="en-US" sz="2000" i="1" dirty="0">
                <a:solidFill>
                  <a:schemeClr val="bg1">
                    <a:lumMod val="85000"/>
                  </a:schemeClr>
                </a:solidFill>
                <a:latin typeface="Candara" pitchFamily="34" charset="0"/>
                <a:cs typeface="Arial" pitchFamily="34" charset="0"/>
              </a:rPr>
              <a:t>Vanishing wildlife of North America</a:t>
            </a:r>
            <a:r>
              <a:rPr lang="en-US" sz="2000" dirty="0">
                <a:solidFill>
                  <a:schemeClr val="bg1">
                    <a:lumMod val="85000"/>
                  </a:schemeClr>
                </a:solidFill>
                <a:latin typeface="Candara" pitchFamily="34" charset="0"/>
                <a:cs typeface="Arial" pitchFamily="34" charset="0"/>
              </a:rPr>
              <a:t>. Washington, D.C.: National Geographic Society.</a:t>
            </a:r>
          </a:p>
          <a:p>
            <a:pPr lvl="2" indent="-457200" algn="just">
              <a:lnSpc>
                <a:spcPct val="150000"/>
              </a:lnSpc>
              <a:buFont typeface="Courier New" panose="02070309020205020404" pitchFamily="49" charset="0"/>
              <a:buChar char="o"/>
            </a:pPr>
            <a:r>
              <a:rPr lang="en-US" sz="2000" dirty="0" err="1">
                <a:solidFill>
                  <a:schemeClr val="bg1">
                    <a:lumMod val="85000"/>
                  </a:schemeClr>
                </a:solidFill>
                <a:latin typeface="Candara" pitchFamily="34" charset="0"/>
                <a:cs typeface="Arial" pitchFamily="34" charset="0"/>
              </a:rPr>
              <a:t>Boorstin</a:t>
            </a:r>
            <a:r>
              <a:rPr lang="en-US" sz="2000" dirty="0">
                <a:solidFill>
                  <a:schemeClr val="bg1">
                    <a:lumMod val="85000"/>
                  </a:schemeClr>
                </a:solidFill>
                <a:latin typeface="Candara" pitchFamily="34" charset="0"/>
                <a:cs typeface="Arial" pitchFamily="34" charset="0"/>
              </a:rPr>
              <a:t>, D. (1992). </a:t>
            </a:r>
            <a:r>
              <a:rPr lang="en-US" sz="2000" i="1" dirty="0">
                <a:solidFill>
                  <a:schemeClr val="bg1">
                    <a:lumMod val="85000"/>
                  </a:schemeClr>
                </a:solidFill>
                <a:latin typeface="Candara" pitchFamily="34" charset="0"/>
                <a:cs typeface="Arial" pitchFamily="34" charset="0"/>
              </a:rPr>
              <a:t>The creators: A history of the heroes of the imagination</a:t>
            </a:r>
            <a:r>
              <a:rPr lang="en-US" sz="2000" dirty="0">
                <a:solidFill>
                  <a:schemeClr val="bg1">
                    <a:lumMod val="85000"/>
                  </a:schemeClr>
                </a:solidFill>
                <a:latin typeface="Candara" pitchFamily="34" charset="0"/>
                <a:cs typeface="Arial" pitchFamily="34" charset="0"/>
              </a:rPr>
              <a:t>. New York: Random House.</a:t>
            </a:r>
            <a:endParaRPr lang="en-US" alt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620AFA6C-813C-4D03-B4CD-ACCB15DB00E0}"/>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9C84916D-39BB-4401-95F1-E876608E458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C12F75CE-2F4D-4603-9A9B-23B0CF2CECF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94FDA16F-13C4-4155-8028-6C3FBD514DD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3DF46C2-8BA8-418F-9049-29A5AC60784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4D898F89-706E-4CE0-B98C-4F3F9C6EB77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AEEA8F5-DBC4-453E-9AAB-4E9A706DC45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F9907FD4-9385-4BA7-956F-F304A1FE78B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9E282C4A-3285-40D8-8B66-21BCF8D2FE7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72C4425C-F254-423D-8916-C3CBBBD53E78}"/>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16E601C5-02AB-49FF-8338-59FF3314440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FFFE0A70-33B4-4FA0-9BE4-114496E4C025}"/>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48BA725A-9EB3-4154-ADCE-16206D769D4D}"/>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8A45F228-E15D-427E-B4A9-B829EBBB851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D9FB5694-B040-424B-8317-1DFFFBE8513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8CFA5EDC-747B-4262-9F00-6844A7944846}"/>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84B49016-5F37-4662-93B5-71E2A36DC81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97F060A3-01E4-4BAB-901A-13B8CAE441F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218F1731-A0AA-439A-AA38-1CBE091D5271}"/>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653051"/>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FF0000"/>
                                      </p:to>
                                    </p:animClr>
                                    <p:animClr clrSpc="rgb" dir="cw">
                                      <p:cBhvr>
                                        <p:cTn id="33" dur="500" fill="hold"/>
                                        <p:tgtEl>
                                          <p:spTgt spid="17">
                                            <p:txEl>
                                              <p:pRg st="3" end="3"/>
                                            </p:txEl>
                                          </p:spTgt>
                                        </p:tgtEl>
                                        <p:attrNameLst>
                                          <p:attrName>fillcolor</p:attrName>
                                        </p:attrNameLst>
                                      </p:cBhvr>
                                      <p:to>
                                        <a:srgbClr val="FF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Encyclopedia &amp;Dictionary: Format &amp; Example</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Author’s last name, first initial. (Date). Title of Article. Title of Encyclopedia (Volume, pages). City of publication: Publishing company.</a:t>
            </a:r>
            <a:endParaRPr lang="en-US" altLang="en-US" sz="2000" dirty="0">
              <a:solidFill>
                <a:schemeClr val="bg1">
                  <a:lumMod val="85000"/>
                </a:schemeClr>
              </a:solidFill>
              <a:latin typeface="Candara" pitchFamily="34" charset="0"/>
              <a:cs typeface="Arial" pitchFamily="34" charset="0"/>
            </a:endParaRPr>
          </a:p>
          <a:p>
            <a:pPr lvl="2" indent="-457200" algn="just">
              <a:lnSpc>
                <a:spcPct val="150000"/>
              </a:lnSpc>
              <a:buFont typeface="Courier New" panose="02070309020205020404" pitchFamily="49" charset="0"/>
              <a:buChar char="o"/>
            </a:pPr>
            <a:r>
              <a:rPr lang="en-US" sz="2000" dirty="0">
                <a:solidFill>
                  <a:schemeClr val="bg1">
                    <a:lumMod val="85000"/>
                  </a:schemeClr>
                </a:solidFill>
                <a:latin typeface="Candara" pitchFamily="34" charset="0"/>
                <a:cs typeface="Arial" pitchFamily="34" charset="0"/>
              </a:rPr>
              <a:t>Bergmann, P. G. (1993). Relativity. </a:t>
            </a:r>
            <a:r>
              <a:rPr lang="en-US" sz="2000" i="1" dirty="0">
                <a:solidFill>
                  <a:schemeClr val="bg1">
                    <a:lumMod val="85000"/>
                  </a:schemeClr>
                </a:solidFill>
                <a:latin typeface="Candara" pitchFamily="34" charset="0"/>
                <a:cs typeface="Arial" pitchFamily="34" charset="0"/>
              </a:rPr>
              <a:t>In the new encyclopedia </a:t>
            </a:r>
            <a:r>
              <a:rPr lang="en-US" sz="2000" i="1" dirty="0" err="1">
                <a:solidFill>
                  <a:schemeClr val="bg1">
                    <a:lumMod val="85000"/>
                  </a:schemeClr>
                </a:solidFill>
                <a:latin typeface="Candara" pitchFamily="34" charset="0"/>
                <a:cs typeface="Arial" pitchFamily="34" charset="0"/>
              </a:rPr>
              <a:t>britannica</a:t>
            </a:r>
            <a:r>
              <a:rPr lang="en-US" sz="2000" dirty="0">
                <a:solidFill>
                  <a:schemeClr val="bg1">
                    <a:lumMod val="85000"/>
                  </a:schemeClr>
                </a:solidFill>
                <a:latin typeface="Candara" pitchFamily="34" charset="0"/>
                <a:cs typeface="Arial" pitchFamily="34" charset="0"/>
              </a:rPr>
              <a:t> (Vol. 26, pp. 501-508). Chicago: 	Encyclopedia Britannica.</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Merriam-Webster's collegiate dictionary</a:t>
            </a:r>
            <a:r>
              <a:rPr lang="en-US" sz="2000" dirty="0">
                <a:solidFill>
                  <a:schemeClr val="bg1">
                    <a:lumMod val="85000"/>
                  </a:schemeClr>
                </a:solidFill>
                <a:latin typeface="Candara" pitchFamily="34" charset="0"/>
                <a:cs typeface="Arial" pitchFamily="34" charset="0"/>
              </a:rPr>
              <a:t> (10th ed.). (1993). Springfield, MA: Merriam-Webster.</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07A05EBB-4179-4D2A-BB5F-B6D849898114}"/>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2C6238E5-7459-4C48-B6FC-1570DF5CA53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3FCDB211-E686-45E3-9B4D-B3483909116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F2A8BC1-20A3-4FB7-BDB3-86041CF9D59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68993387-2BC5-4B74-B573-4E4045D392D6}"/>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C2D83FDD-47DD-4014-8522-FBDEC696A2B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3D24BD73-87E6-45E7-ABD4-A5EDFECF913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F575572-2E5C-4D3B-B16C-7DD864C749C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EA1374EE-D1AD-43FC-9821-FBAB3A5A673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E68691C7-9E06-4193-BB44-1E8407C91F4A}"/>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DC54AC9A-DE7F-4E07-86A5-8F85099FEDA2}"/>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8A59979C-0D4C-4936-886F-62AAEA89BFA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65AFB909-3B98-45F8-969B-40DD4B2BFB1B}"/>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0CA48B14-EEE5-43A8-9F9A-8A2F82D7C05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2EBBFE56-ADFC-4852-8B00-DE677BFB3B0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6D001CBB-D85D-4793-BC9D-B108C1442C6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1D3181EA-D84E-4D40-A67E-4DF9C626564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C5FA420C-910A-44A9-9986-BA2AC8F3CEB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0392D5FE-53A9-4CCC-A578-F6BDA8EB638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961998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FF0000"/>
                                      </p:to>
                                    </p:animClr>
                                    <p:animClr clrSpc="rgb" dir="cw">
                                      <p:cBhvr>
                                        <p:cTn id="26" dur="500" fill="hold"/>
                                        <p:tgtEl>
                                          <p:spTgt spid="17">
                                            <p:txEl>
                                              <p:pRg st="2" end="2"/>
                                            </p:txEl>
                                          </p:spTgt>
                                        </p:tgtEl>
                                        <p:attrNameLst>
                                          <p:attrName>fillcolor</p:attrName>
                                        </p:attrNameLst>
                                      </p:cBhvr>
                                      <p:to>
                                        <a:srgbClr val="FF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9" presetClass="emph" presetSubtype="0" fill="hold" nodeType="clickEffect">
                                  <p:stCondLst>
                                    <p:cond delay="0"/>
                                  </p:stCondLst>
                                  <p:childTnLst>
                                    <p:animClr clrSpc="rgb" dir="cw">
                                      <p:cBhvr override="childStyle">
                                        <p:cTn id="32" dur="500" fill="hold"/>
                                        <p:tgtEl>
                                          <p:spTgt spid="17">
                                            <p:txEl>
                                              <p:pRg st="3" end="3"/>
                                            </p:txEl>
                                          </p:spTgt>
                                        </p:tgtEl>
                                        <p:attrNameLst>
                                          <p:attrName>style.color</p:attrName>
                                        </p:attrNameLst>
                                      </p:cBhvr>
                                      <p:to>
                                        <a:srgbClr val="FF0000"/>
                                      </p:to>
                                    </p:animClr>
                                    <p:animClr clrSpc="rgb" dir="cw">
                                      <p:cBhvr>
                                        <p:cTn id="33" dur="500" fill="hold"/>
                                        <p:tgtEl>
                                          <p:spTgt spid="17">
                                            <p:txEl>
                                              <p:pRg st="3" end="3"/>
                                            </p:txEl>
                                          </p:spTgt>
                                        </p:tgtEl>
                                        <p:attrNameLst>
                                          <p:attrName>fillcolor</p:attrName>
                                        </p:attrNameLst>
                                      </p:cBhvr>
                                      <p:to>
                                        <a:srgbClr val="FF0000"/>
                                      </p:to>
                                    </p:animClr>
                                    <p:set>
                                      <p:cBhvr>
                                        <p:cTn id="34" dur="500" fill="hold"/>
                                        <p:tgtEl>
                                          <p:spTgt spid="17">
                                            <p:txEl>
                                              <p:pRg st="3" end="3"/>
                                            </p:txEl>
                                          </p:spTgt>
                                        </p:tgtEl>
                                        <p:attrNameLst>
                                          <p:attrName>fill.type</p:attrName>
                                        </p:attrNameLst>
                                      </p:cBhvr>
                                      <p:to>
                                        <p:strVal val="solid"/>
                                      </p:to>
                                    </p:set>
                                    <p:set>
                                      <p:cBhvr>
                                        <p:cTn id="35" dur="500" fill="hold"/>
                                        <p:tgtEl>
                                          <p:spTgt spid="17">
                                            <p:txEl>
                                              <p:pRg st="3" end="3"/>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98598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Magazine and Newspaper Article: Format &amp; Example</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Author's last name, first initial. (Publication date). Article title. Periodical title, volume number(issue number if available), inclusive pages.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pp or p without volume number/ in case of newspapers in APA</a:t>
            </a:r>
            <a:endParaRPr lang="en-US" altLang="en-US" sz="2000" dirty="0">
              <a:solidFill>
                <a:schemeClr val="bg1">
                  <a:lumMod val="85000"/>
                </a:schemeClr>
              </a:solidFill>
              <a:latin typeface="Candara" pitchFamily="34" charset="0"/>
              <a:cs typeface="Arial" pitchFamily="34" charset="0"/>
            </a:endParaRPr>
          </a:p>
          <a:p>
            <a:pPr lvl="2"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Harlow, H. F. (1983). Fundamentals for preparing psychology journal articles. Journal of Comparative and Physiological Psychology, 55, 893-896.</a:t>
            </a:r>
          </a:p>
          <a:p>
            <a:pPr lvl="2"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Henry, W. A., III. (1990, April 9). Making the grade in today's schools. Time, 135, 28-31.</a:t>
            </a:r>
          </a:p>
          <a:p>
            <a:pPr lvl="2" indent="-457200" algn="just">
              <a:lnSpc>
                <a:spcPct val="150000"/>
              </a:lnSpc>
              <a:buFont typeface="Arial" panose="020B0604020202020204" pitchFamily="34" charset="0"/>
              <a:buChar char="•"/>
            </a:pPr>
            <a:r>
              <a:rPr lang="en-US" dirty="0">
                <a:solidFill>
                  <a:schemeClr val="bg1">
                    <a:lumMod val="85000"/>
                  </a:schemeClr>
                </a:solidFill>
                <a:latin typeface="Candara" pitchFamily="34" charset="0"/>
                <a:cs typeface="Arial" pitchFamily="34" charset="0"/>
              </a:rPr>
              <a:t>Trillin, C. (1993, February 15). Culture shopping. New Yorker, pp. 48-51.</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B890F7F-40F3-44E8-A9F2-9CA0913358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6578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26E65903-D399-4318-A108-A919054E96A2}"/>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B21EBD56-262E-47BC-9E6C-76D0324178F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442AC356-7DBE-49AC-B421-316066744A9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EAD92B1-BD3D-4F48-B0E9-154EB4BA44F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FC34A6B1-B15E-473A-B9DE-FADDD420B02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67489343-DA92-4AAA-8D47-6579F1421ED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C3ABB56F-081D-414E-9D3B-6FD635D2DA7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71254946-7171-4245-97A9-794BB25641B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D6A02993-F66A-4FE3-A130-E593AE0B910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5E306785-F4E4-4BA5-A1C8-92CEBE163823}"/>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6B77C836-77FE-419E-8B7C-F28341EB12B3}"/>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6877FC77-7AEE-4270-988C-2FE82A161DA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EBD42792-111B-4F47-A879-D67BB5812EF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A9EF0F57-B6E1-4D38-9170-302A154E5A9F}"/>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75B5516F-F9CC-4BDB-B68E-F4651053C4B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A0C12C27-7C46-4010-ACA8-AA56ECE075D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81A181A7-5E5F-4DB1-A629-75E57A9F41C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E228C5E1-8BFC-4E00-A454-D89F84EC408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1A8978E2-11EE-46A6-8401-3854D2FC267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649682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FF0000"/>
                                      </p:to>
                                    </p:animClr>
                                    <p:animClr clrSpc="rgb" dir="cw">
                                      <p:cBhvr>
                                        <p:cTn id="37" dur="500" fill="hold"/>
                                        <p:tgtEl>
                                          <p:spTgt spid="17">
                                            <p:txEl>
                                              <p:pRg st="3" end="3"/>
                                            </p:txEl>
                                          </p:spTgt>
                                        </p:tgtEl>
                                        <p:attrNameLst>
                                          <p:attrName>fillcolor</p:attrName>
                                        </p:attrNameLst>
                                      </p:cBhvr>
                                      <p:to>
                                        <a:srgbClr val="FF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9" presetClass="emph" presetSubtype="0" fill="hold" nodeType="clickEffect">
                                  <p:stCondLst>
                                    <p:cond delay="0"/>
                                  </p:stCondLst>
                                  <p:childTnLst>
                                    <p:animClr clrSpc="rgb" dir="cw">
                                      <p:cBhvr override="childStyle">
                                        <p:cTn id="43" dur="500" fill="hold"/>
                                        <p:tgtEl>
                                          <p:spTgt spid="17">
                                            <p:txEl>
                                              <p:pRg st="4" end="4"/>
                                            </p:txEl>
                                          </p:spTgt>
                                        </p:tgtEl>
                                        <p:attrNameLst>
                                          <p:attrName>style.color</p:attrName>
                                        </p:attrNameLst>
                                      </p:cBhvr>
                                      <p:to>
                                        <a:srgbClr val="FF0000"/>
                                      </p:to>
                                    </p:animClr>
                                    <p:animClr clrSpc="rgb" dir="cw">
                                      <p:cBhvr>
                                        <p:cTn id="44" dur="500" fill="hold"/>
                                        <p:tgtEl>
                                          <p:spTgt spid="17">
                                            <p:txEl>
                                              <p:pRg st="4" end="4"/>
                                            </p:txEl>
                                          </p:spTgt>
                                        </p:tgtEl>
                                        <p:attrNameLst>
                                          <p:attrName>fillcolor</p:attrName>
                                        </p:attrNameLst>
                                      </p:cBhvr>
                                      <p:to>
                                        <a:srgbClr val="FF0000"/>
                                      </p:to>
                                    </p:animClr>
                                    <p:set>
                                      <p:cBhvr>
                                        <p:cTn id="45" dur="500" fill="hold"/>
                                        <p:tgtEl>
                                          <p:spTgt spid="17">
                                            <p:txEl>
                                              <p:pRg st="4" end="4"/>
                                            </p:txEl>
                                          </p:spTgt>
                                        </p:tgtEl>
                                        <p:attrNameLst>
                                          <p:attrName>fill.type</p:attrName>
                                        </p:attrNameLst>
                                      </p:cBhvr>
                                      <p:to>
                                        <p:strVal val="solid"/>
                                      </p:to>
                                    </p:set>
                                    <p:set>
                                      <p:cBhvr>
                                        <p:cTn id="46" dur="500" fill="hold"/>
                                        <p:tgtEl>
                                          <p:spTgt spid="17">
                                            <p:txEl>
                                              <p:pRg st="4" end="4"/>
                                            </p:txEl>
                                          </p:spTgt>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9" presetClass="emph" presetSubtype="0" fill="hold" nodeType="clickEffect">
                                  <p:stCondLst>
                                    <p:cond delay="0"/>
                                  </p:stCondLst>
                                  <p:childTnLst>
                                    <p:animClr clrSpc="rgb" dir="cw">
                                      <p:cBhvr override="childStyle">
                                        <p:cTn id="50" dur="500" fill="hold"/>
                                        <p:tgtEl>
                                          <p:spTgt spid="17">
                                            <p:txEl>
                                              <p:pRg st="5" end="5"/>
                                            </p:txEl>
                                          </p:spTgt>
                                        </p:tgtEl>
                                        <p:attrNameLst>
                                          <p:attrName>style.color</p:attrName>
                                        </p:attrNameLst>
                                      </p:cBhvr>
                                      <p:to>
                                        <a:srgbClr val="FF0000"/>
                                      </p:to>
                                    </p:animClr>
                                    <p:animClr clrSpc="rgb" dir="cw">
                                      <p:cBhvr>
                                        <p:cTn id="51" dur="500" fill="hold"/>
                                        <p:tgtEl>
                                          <p:spTgt spid="17">
                                            <p:txEl>
                                              <p:pRg st="5" end="5"/>
                                            </p:txEl>
                                          </p:spTgt>
                                        </p:tgtEl>
                                        <p:attrNameLst>
                                          <p:attrName>fillcolor</p:attrName>
                                        </p:attrNameLst>
                                      </p:cBhvr>
                                      <p:to>
                                        <a:srgbClr val="FF000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341632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Website or Webpage: Format &amp; Example [1/2]</a:t>
            </a:r>
            <a:endParaRPr lang="en-US" altLang="en-US" sz="2400" b="1"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Online Periodical: Author's name. (Date of publication). Title of article. </a:t>
            </a:r>
            <a:r>
              <a:rPr lang="en-US" sz="2000" i="1" dirty="0">
                <a:solidFill>
                  <a:schemeClr val="bg1">
                    <a:lumMod val="85000"/>
                  </a:schemeClr>
                </a:solidFill>
                <a:latin typeface="Candara" pitchFamily="34" charset="0"/>
                <a:cs typeface="Arial" pitchFamily="34" charset="0"/>
              </a:rPr>
              <a:t>Title of Periodical</a:t>
            </a:r>
            <a:r>
              <a:rPr lang="en-US" sz="2000" dirty="0">
                <a:solidFill>
                  <a:schemeClr val="bg1">
                    <a:lumMod val="85000"/>
                  </a:schemeClr>
                </a:solidFill>
                <a:latin typeface="Candara" pitchFamily="34" charset="0"/>
                <a:cs typeface="Arial" pitchFamily="34" charset="0"/>
              </a:rPr>
              <a:t>, volume number, Retrieved month day, year, from full URL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case of Online Document: Author's name. (Date of publication). </a:t>
            </a:r>
            <a:r>
              <a:rPr lang="en-US" sz="2000" i="1" dirty="0">
                <a:solidFill>
                  <a:schemeClr val="bg1">
                    <a:lumMod val="85000"/>
                  </a:schemeClr>
                </a:solidFill>
                <a:latin typeface="Candara" pitchFamily="34" charset="0"/>
                <a:cs typeface="Arial" pitchFamily="34" charset="0"/>
              </a:rPr>
              <a:t>Title of work</a:t>
            </a:r>
            <a:r>
              <a:rPr lang="en-US" sz="2000" dirty="0">
                <a:solidFill>
                  <a:schemeClr val="bg1">
                    <a:lumMod val="85000"/>
                  </a:schemeClr>
                </a:solidFill>
                <a:latin typeface="Candara" pitchFamily="34" charset="0"/>
                <a:cs typeface="Arial" pitchFamily="34" charset="0"/>
              </a:rPr>
              <a:t>. Retrieved month day, year, from full URL</a:t>
            </a:r>
            <a:endParaRPr lang="en-US"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B890F7F-40F3-44E8-A9F2-9CA0913358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65785"/>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5E52A18A-798E-42CD-BD0B-CF7BB385D823}"/>
              </a:ext>
            </a:extLst>
          </p:cNvPr>
          <p:cNvGrpSpPr/>
          <p:nvPr/>
        </p:nvGrpSpPr>
        <p:grpSpPr>
          <a:xfrm>
            <a:off x="0" y="6756400"/>
            <a:ext cx="9144000" cy="101600"/>
            <a:chOff x="0" y="5791200"/>
            <a:chExt cx="8084345" cy="330200"/>
          </a:xfrm>
        </p:grpSpPr>
        <p:sp>
          <p:nvSpPr>
            <p:cNvPr id="22" name="Rectangle 21">
              <a:extLst>
                <a:ext uri="{FF2B5EF4-FFF2-40B4-BE49-F238E27FC236}">
                  <a16:creationId xmlns:a16="http://schemas.microsoft.com/office/drawing/2014/main" id="{AFB863AC-9C4B-4A82-9902-1BC6C276E17A}"/>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6C0FC61A-B2AD-4DDD-9DB4-A97649A508B9}"/>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ED84EFA-A395-40BF-8158-87022DE898D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62B07B5-878E-4351-A1A9-61A00D455F1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6" name="Rectangle 25">
              <a:extLst>
                <a:ext uri="{FF2B5EF4-FFF2-40B4-BE49-F238E27FC236}">
                  <a16:creationId xmlns:a16="http://schemas.microsoft.com/office/drawing/2014/main" id="{CA818579-A314-4B1E-BFCE-A938FF66729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4D33BCC9-0CD1-4335-9B27-B50BA599EE8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88FBEA7F-62FE-462D-9FEC-F5A323EA653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816E30DF-54B5-4BD6-A4C7-0B6502151B5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0" name="Group 29">
            <a:extLst>
              <a:ext uri="{FF2B5EF4-FFF2-40B4-BE49-F238E27FC236}">
                <a16:creationId xmlns:a16="http://schemas.microsoft.com/office/drawing/2014/main" id="{B26A858B-898C-4B06-925E-44E507CA8B53}"/>
              </a:ext>
            </a:extLst>
          </p:cNvPr>
          <p:cNvGrpSpPr/>
          <p:nvPr/>
        </p:nvGrpSpPr>
        <p:grpSpPr>
          <a:xfrm rot="10800000">
            <a:off x="0" y="1"/>
            <a:ext cx="9144000" cy="101600"/>
            <a:chOff x="0" y="5791200"/>
            <a:chExt cx="8084345" cy="330200"/>
          </a:xfrm>
        </p:grpSpPr>
        <p:sp>
          <p:nvSpPr>
            <p:cNvPr id="31" name="Rectangle 30">
              <a:extLst>
                <a:ext uri="{FF2B5EF4-FFF2-40B4-BE49-F238E27FC236}">
                  <a16:creationId xmlns:a16="http://schemas.microsoft.com/office/drawing/2014/main" id="{EC726E85-6DFB-49FF-B337-EEF342DFC73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59BEC79F-96C0-4699-9764-AD1CE4C9955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61E0AA21-477D-4E0D-B4FC-B2C20D71B00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229FFF97-361E-4CC3-BCD2-8EAA3230C0E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5" name="Rectangle 34">
              <a:extLst>
                <a:ext uri="{FF2B5EF4-FFF2-40B4-BE49-F238E27FC236}">
                  <a16:creationId xmlns:a16="http://schemas.microsoft.com/office/drawing/2014/main" id="{4F719B35-4E72-404A-A3A2-434886F39E6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4464F182-DC08-42D2-8769-08D38A2F625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4DE03010-2023-4EE8-9FBC-5FE204F37C3E}"/>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E1D87565-EC92-4485-BE3C-C5F647343A1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49" name="Picture 48" descr="https://upload.wikimedia.org/wikipedia/en/thumb/f/fa/COMSATS_Logo.svg/1024px-COMSATS_Logo.svg.png">
            <a:extLst>
              <a:ext uri="{FF2B5EF4-FFF2-40B4-BE49-F238E27FC236}">
                <a16:creationId xmlns:a16="http://schemas.microsoft.com/office/drawing/2014/main" id="{4450FDEC-BF43-416F-9F84-8A54A4A906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5675779"/>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additive="base">
                                        <p:cTn id="31" dur="500" fill="hold"/>
                                        <p:tgtEl>
                                          <p:spTgt spid="20"/>
                                        </p:tgtEl>
                                        <p:attrNameLst>
                                          <p:attrName>ppt_x</p:attrName>
                                        </p:attrNameLst>
                                      </p:cBhvr>
                                      <p:tavLst>
                                        <p:tav tm="0">
                                          <p:val>
                                            <p:strVal val="0-#ppt_w/2"/>
                                          </p:val>
                                        </p:tav>
                                        <p:tav tm="100000">
                                          <p:val>
                                            <p:strVal val="#ppt_x"/>
                                          </p:val>
                                        </p:tav>
                                      </p:tavLst>
                                    </p:anim>
                                    <p:anim calcmode="lin" valueType="num">
                                      <p:cBhvr additive="base">
                                        <p:cTn id="32"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078313"/>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Website or Webpage: Format &amp; Example [2/2]</a:t>
            </a:r>
            <a:endParaRPr lang="en-US" altLang="en-US" sz="2400" b="1" dirty="0">
              <a:latin typeface="Candara" pitchFamily="34" charset="0"/>
              <a:cs typeface="Arial" pitchFamily="34" charset="0"/>
            </a:endParaRP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Devitt, T. (2001, August 2). Lightning injures four at music festival. The Why? Files. Retrieved January 23, 2002, from http://whyfiles.org/137lightning/index.html</a:t>
            </a: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Dove, R. (1998). Lady freedom among us. The Electronic Text Center. Retrieved June 19, 1998, from Alderman Library, University of Virginia website: http://etext.lib.virginia.edu/subjects/afam.html </a:t>
            </a: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Note: If a document is contained within a large and complex website (such as that for a university or a government agency), identify the host organization and the relevant program or department before giving the URL for the document itself. Precede the URL with a colon.</a:t>
            </a: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Fredrickson, B. L. (2000, March 7). Cultivating positive emotions to optimize health and well-being. Prevention &amp; Treatment, 3, Article 0001a. Retrieved November 20, 2000, from http://journals.apa.org/prevention/volume3/pre0030001a.html</a:t>
            </a: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GVU's 8th WWW user survey. (</a:t>
            </a:r>
            <a:r>
              <a:rPr lang="en-US" sz="1200" dirty="0" err="1">
                <a:solidFill>
                  <a:schemeClr val="bg1">
                    <a:lumMod val="85000"/>
                  </a:schemeClr>
                </a:solidFill>
                <a:latin typeface="Candara" pitchFamily="34" charset="0"/>
                <a:cs typeface="Arial" pitchFamily="34" charset="0"/>
              </a:rPr>
              <a:t>n.d.</a:t>
            </a:r>
            <a:r>
              <a:rPr lang="en-US" sz="1200" dirty="0">
                <a:solidFill>
                  <a:schemeClr val="bg1">
                    <a:lumMod val="85000"/>
                  </a:schemeClr>
                </a:solidFill>
                <a:latin typeface="Candara" pitchFamily="34" charset="0"/>
                <a:cs typeface="Arial" pitchFamily="34" charset="0"/>
              </a:rPr>
              <a:t>). Retrieved August 8, 2000, from http://www.cc.gatech.edu/gvu/usersurveys/survey1997-10/</a:t>
            </a: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Health Canada. (2002, February). The safety of genetically modified food crops. Retrieved March 22, 2005, from http://www.hcsc.gc.ca/english/protection/biologics_genetics/gen_mod_foods/genmodebk.html</a:t>
            </a:r>
          </a:p>
          <a:p>
            <a:pPr marL="171450" lvl="1" indent="-171450" algn="just">
              <a:lnSpc>
                <a:spcPct val="150000"/>
              </a:lnSpc>
              <a:buFont typeface="Arial" panose="020B0604020202020204" pitchFamily="34" charset="0"/>
              <a:buChar char="•"/>
            </a:pPr>
            <a:r>
              <a:rPr lang="en-US" sz="1200" dirty="0">
                <a:solidFill>
                  <a:schemeClr val="bg1">
                    <a:lumMod val="85000"/>
                  </a:schemeClr>
                </a:solidFill>
                <a:latin typeface="Candara" pitchFamily="34" charset="0"/>
                <a:cs typeface="Arial" pitchFamily="34" charset="0"/>
              </a:rPr>
              <a:t>Hilts, P. J. (1999, February 16). In forecasting their emotions, most people flunk out. New York Times. Retrieved November 21, 2000, from http://www.nytimes.com</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2B902B9C-EED3-4DCB-82DD-0A03382CE325}"/>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5FF89109-CB16-48A6-9AC7-5F22A0D55E26}"/>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87074C47-55D0-4EF2-A742-CED82D1FD5EE}"/>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6DA94A50-C18F-4299-A3CD-CD7654B54DE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EFF272B4-E6BF-4559-A775-BEBC9A50730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F5C28E9-A8C0-4321-BA60-FE4B277B142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B0F63E37-829C-4951-9696-267C30A5FF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4364FD11-B457-47C7-A0DD-B85CDF7753C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B7E041F3-24A2-4321-8BD2-5CC5A7AA337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CB693C0A-4E57-4360-9506-4B2974B83BCD}"/>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596B3072-5768-4F1F-ADBD-9BFEEFBA1D1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5744AE73-8DD1-4A24-BFD9-53DD7177E246}"/>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D424DA2C-E3BF-453E-BE07-DBE5CF8A852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E6C5467E-23E9-4C71-8F25-386D26A22AE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3" name="Rectangle 32">
              <a:extLst>
                <a:ext uri="{FF2B5EF4-FFF2-40B4-BE49-F238E27FC236}">
                  <a16:creationId xmlns:a16="http://schemas.microsoft.com/office/drawing/2014/main" id="{18F9E7AC-24A6-4D3F-9930-CCA96B1599F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F2DBC6CA-9E4F-453F-AD26-4426D88F67A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74531046-3C51-45AD-964A-E6FDAB79F07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A8135B49-94D2-4F37-9882-2110DF667DA1}"/>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C16A9D73-A614-440E-9A79-098D2D1C630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2256065"/>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childTnLst>
                          </p:cTn>
                        </p:par>
                      </p:childTnLst>
                    </p:cTn>
                  </p:par>
                  <p:par>
                    <p:cTn id="18" fill="hold">
                      <p:stCondLst>
                        <p:cond delay="indefinite"/>
                      </p:stCondLst>
                      <p:childTnLst>
                        <p:par>
                          <p:cTn id="19" fill="hold">
                            <p:stCondLst>
                              <p:cond delay="0"/>
                            </p:stCondLst>
                            <p:childTnLst>
                              <p:par>
                                <p:cTn id="20" presetID="19" presetClass="emph" presetSubtype="0" fill="hold" nodeType="clickEffect">
                                  <p:stCondLst>
                                    <p:cond delay="0"/>
                                  </p:stCondLst>
                                  <p:childTnLst>
                                    <p:animClr clrSpc="rgb" dir="cw">
                                      <p:cBhvr override="childStyle">
                                        <p:cTn id="21" dur="500" fill="hold"/>
                                        <p:tgtEl>
                                          <p:spTgt spid="17">
                                            <p:txEl>
                                              <p:pRg st="2" end="2"/>
                                            </p:txEl>
                                          </p:spTgt>
                                        </p:tgtEl>
                                        <p:attrNameLst>
                                          <p:attrName>style.color</p:attrName>
                                        </p:attrNameLst>
                                      </p:cBhvr>
                                      <p:to>
                                        <a:srgbClr val="000000"/>
                                      </p:to>
                                    </p:animClr>
                                    <p:animClr clrSpc="rgb" dir="cw">
                                      <p:cBhvr>
                                        <p:cTn id="22" dur="500" fill="hold"/>
                                        <p:tgtEl>
                                          <p:spTgt spid="17">
                                            <p:txEl>
                                              <p:pRg st="2" end="2"/>
                                            </p:txEl>
                                          </p:spTgt>
                                        </p:tgtEl>
                                        <p:attrNameLst>
                                          <p:attrName>fillcolor</p:attrName>
                                        </p:attrNameLst>
                                      </p:cBhvr>
                                      <p:to>
                                        <a:srgbClr val="000000"/>
                                      </p:to>
                                    </p:animClr>
                                    <p:set>
                                      <p:cBhvr>
                                        <p:cTn id="23" dur="500" fill="hold"/>
                                        <p:tgtEl>
                                          <p:spTgt spid="17">
                                            <p:txEl>
                                              <p:pRg st="2" end="2"/>
                                            </p:txEl>
                                          </p:spTgt>
                                        </p:tgtEl>
                                        <p:attrNameLst>
                                          <p:attrName>fill.type</p:attrName>
                                        </p:attrNameLst>
                                      </p:cBhvr>
                                      <p:to>
                                        <p:strVal val="solid"/>
                                      </p:to>
                                    </p:set>
                                    <p:set>
                                      <p:cBhvr>
                                        <p:cTn id="24" dur="500" fill="hold"/>
                                        <p:tgtEl>
                                          <p:spTgt spid="17">
                                            <p:txEl>
                                              <p:pRg st="2" end="2"/>
                                            </p:txEl>
                                          </p:spTgt>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17">
                                            <p:txEl>
                                              <p:pRg st="3" end="3"/>
                                            </p:txEl>
                                          </p:spTgt>
                                        </p:tgtEl>
                                        <p:attrNameLst>
                                          <p:attrName>style.color</p:attrName>
                                        </p:attrNameLst>
                                      </p:cBhvr>
                                      <p:to>
                                        <a:srgbClr val="000000"/>
                                      </p:to>
                                    </p:animClr>
                                    <p:animClr clrSpc="rgb" dir="cw">
                                      <p:cBhvr>
                                        <p:cTn id="29" dur="500" fill="hold"/>
                                        <p:tgtEl>
                                          <p:spTgt spid="17">
                                            <p:txEl>
                                              <p:pRg st="3" end="3"/>
                                            </p:txEl>
                                          </p:spTgt>
                                        </p:tgtEl>
                                        <p:attrNameLst>
                                          <p:attrName>fillcolor</p:attrName>
                                        </p:attrNameLst>
                                      </p:cBhvr>
                                      <p:to>
                                        <a:srgbClr val="000000"/>
                                      </p:to>
                                    </p:animClr>
                                    <p:set>
                                      <p:cBhvr>
                                        <p:cTn id="30" dur="500" fill="hold"/>
                                        <p:tgtEl>
                                          <p:spTgt spid="17">
                                            <p:txEl>
                                              <p:pRg st="3" end="3"/>
                                            </p:txEl>
                                          </p:spTgt>
                                        </p:tgtEl>
                                        <p:attrNameLst>
                                          <p:attrName>fill.type</p:attrName>
                                        </p:attrNameLst>
                                      </p:cBhvr>
                                      <p:to>
                                        <p:strVal val="solid"/>
                                      </p:to>
                                    </p:set>
                                    <p:set>
                                      <p:cBhvr>
                                        <p:cTn id="31" dur="500" fill="hold"/>
                                        <p:tgtEl>
                                          <p:spTgt spid="17">
                                            <p:txEl>
                                              <p:pRg st="3" end="3"/>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9" presetClass="emph" presetSubtype="0" fill="hold" nodeType="clickEffect">
                                  <p:stCondLst>
                                    <p:cond delay="0"/>
                                  </p:stCondLst>
                                  <p:childTnLst>
                                    <p:animClr clrSpc="rgb" dir="cw">
                                      <p:cBhvr override="childStyle">
                                        <p:cTn id="35" dur="500" fill="hold"/>
                                        <p:tgtEl>
                                          <p:spTgt spid="17">
                                            <p:txEl>
                                              <p:pRg st="4" end="4"/>
                                            </p:txEl>
                                          </p:spTgt>
                                        </p:tgtEl>
                                        <p:attrNameLst>
                                          <p:attrName>style.color</p:attrName>
                                        </p:attrNameLst>
                                      </p:cBhvr>
                                      <p:to>
                                        <a:srgbClr val="000000"/>
                                      </p:to>
                                    </p:animClr>
                                    <p:animClr clrSpc="rgb" dir="cw">
                                      <p:cBhvr>
                                        <p:cTn id="36" dur="500" fill="hold"/>
                                        <p:tgtEl>
                                          <p:spTgt spid="17">
                                            <p:txEl>
                                              <p:pRg st="4" end="4"/>
                                            </p:txEl>
                                          </p:spTgt>
                                        </p:tgtEl>
                                        <p:attrNameLst>
                                          <p:attrName>fillcolor</p:attrName>
                                        </p:attrNameLst>
                                      </p:cBhvr>
                                      <p:to>
                                        <a:srgbClr val="000000"/>
                                      </p:to>
                                    </p:animClr>
                                    <p:set>
                                      <p:cBhvr>
                                        <p:cTn id="37" dur="500" fill="hold"/>
                                        <p:tgtEl>
                                          <p:spTgt spid="17">
                                            <p:txEl>
                                              <p:pRg st="4" end="4"/>
                                            </p:txEl>
                                          </p:spTgt>
                                        </p:tgtEl>
                                        <p:attrNameLst>
                                          <p:attrName>fill.type</p:attrName>
                                        </p:attrNameLst>
                                      </p:cBhvr>
                                      <p:to>
                                        <p:strVal val="solid"/>
                                      </p:to>
                                    </p:set>
                                    <p:set>
                                      <p:cBhvr>
                                        <p:cTn id="38" dur="500" fill="hold"/>
                                        <p:tgtEl>
                                          <p:spTgt spid="17">
                                            <p:txEl>
                                              <p:pRg st="4" end="4"/>
                                            </p:txEl>
                                          </p:spTgt>
                                        </p:tgtEl>
                                        <p:attrNameLst>
                                          <p:attrName>fill.on</p:attrName>
                                        </p:attrNameLst>
                                      </p:cBhvr>
                                      <p:to>
                                        <p:strVal val="true"/>
                                      </p:to>
                                    </p:set>
                                  </p:childTnLst>
                                </p:cTn>
                              </p:par>
                            </p:childTnLst>
                          </p:cTn>
                        </p:par>
                      </p:childTnLst>
                    </p:cTn>
                  </p:par>
                  <p:par>
                    <p:cTn id="39" fill="hold">
                      <p:stCondLst>
                        <p:cond delay="indefinite"/>
                      </p:stCondLst>
                      <p:childTnLst>
                        <p:par>
                          <p:cTn id="40" fill="hold">
                            <p:stCondLst>
                              <p:cond delay="0"/>
                            </p:stCondLst>
                            <p:childTnLst>
                              <p:par>
                                <p:cTn id="41" presetID="19" presetClass="emph" presetSubtype="0" fill="hold" nodeType="clickEffect">
                                  <p:stCondLst>
                                    <p:cond delay="0"/>
                                  </p:stCondLst>
                                  <p:childTnLst>
                                    <p:animClr clrSpc="rgb" dir="cw">
                                      <p:cBhvr override="childStyle">
                                        <p:cTn id="42" dur="500" fill="hold"/>
                                        <p:tgtEl>
                                          <p:spTgt spid="17">
                                            <p:txEl>
                                              <p:pRg st="5" end="5"/>
                                            </p:txEl>
                                          </p:spTgt>
                                        </p:tgtEl>
                                        <p:attrNameLst>
                                          <p:attrName>style.color</p:attrName>
                                        </p:attrNameLst>
                                      </p:cBhvr>
                                      <p:to>
                                        <a:srgbClr val="000000"/>
                                      </p:to>
                                    </p:animClr>
                                    <p:animClr clrSpc="rgb" dir="cw">
                                      <p:cBhvr>
                                        <p:cTn id="43" dur="500" fill="hold"/>
                                        <p:tgtEl>
                                          <p:spTgt spid="17">
                                            <p:txEl>
                                              <p:pRg st="5" end="5"/>
                                            </p:txEl>
                                          </p:spTgt>
                                        </p:tgtEl>
                                        <p:attrNameLst>
                                          <p:attrName>fillcolor</p:attrName>
                                        </p:attrNameLst>
                                      </p:cBhvr>
                                      <p:to>
                                        <a:srgbClr val="000000"/>
                                      </p:to>
                                    </p:animClr>
                                    <p:set>
                                      <p:cBhvr>
                                        <p:cTn id="44" dur="500" fill="hold"/>
                                        <p:tgtEl>
                                          <p:spTgt spid="17">
                                            <p:txEl>
                                              <p:pRg st="5" end="5"/>
                                            </p:txEl>
                                          </p:spTgt>
                                        </p:tgtEl>
                                        <p:attrNameLst>
                                          <p:attrName>fill.type</p:attrName>
                                        </p:attrNameLst>
                                      </p:cBhvr>
                                      <p:to>
                                        <p:strVal val="solid"/>
                                      </p:to>
                                    </p:set>
                                    <p:set>
                                      <p:cBhvr>
                                        <p:cTn id="45" dur="500" fill="hold"/>
                                        <p:tgtEl>
                                          <p:spTgt spid="17">
                                            <p:txEl>
                                              <p:pRg st="5" end="5"/>
                                            </p:txEl>
                                          </p:spTgt>
                                        </p:tgtEl>
                                        <p:attrNameLst>
                                          <p:attrName>fill.on</p:attrName>
                                        </p:attrNameLst>
                                      </p:cBhvr>
                                      <p:to>
                                        <p:strVal val="true"/>
                                      </p:to>
                                    </p:set>
                                  </p:childTnLst>
                                </p:cTn>
                              </p:par>
                            </p:childTnLst>
                          </p:cTn>
                        </p:par>
                      </p:childTnLst>
                    </p:cTn>
                  </p:par>
                  <p:par>
                    <p:cTn id="46" fill="hold">
                      <p:stCondLst>
                        <p:cond delay="indefinite"/>
                      </p:stCondLst>
                      <p:childTnLst>
                        <p:par>
                          <p:cTn id="47" fill="hold">
                            <p:stCondLst>
                              <p:cond delay="0"/>
                            </p:stCondLst>
                            <p:childTnLst>
                              <p:par>
                                <p:cTn id="48" presetID="19" presetClass="emph" presetSubtype="0" fill="hold" nodeType="clickEffect">
                                  <p:stCondLst>
                                    <p:cond delay="0"/>
                                  </p:stCondLst>
                                  <p:childTnLst>
                                    <p:animClr clrSpc="rgb" dir="cw">
                                      <p:cBhvr override="childStyle">
                                        <p:cTn id="49" dur="500" fill="hold"/>
                                        <p:tgtEl>
                                          <p:spTgt spid="17">
                                            <p:txEl>
                                              <p:pRg st="6" end="6"/>
                                            </p:txEl>
                                          </p:spTgt>
                                        </p:tgtEl>
                                        <p:attrNameLst>
                                          <p:attrName>style.color</p:attrName>
                                        </p:attrNameLst>
                                      </p:cBhvr>
                                      <p:to>
                                        <a:srgbClr val="000000"/>
                                      </p:to>
                                    </p:animClr>
                                    <p:animClr clrSpc="rgb" dir="cw">
                                      <p:cBhvr>
                                        <p:cTn id="50" dur="500" fill="hold"/>
                                        <p:tgtEl>
                                          <p:spTgt spid="17">
                                            <p:txEl>
                                              <p:pRg st="6" end="6"/>
                                            </p:txEl>
                                          </p:spTgt>
                                        </p:tgtEl>
                                        <p:attrNameLst>
                                          <p:attrName>fillcolor</p:attrName>
                                        </p:attrNameLst>
                                      </p:cBhvr>
                                      <p:to>
                                        <a:srgbClr val="000000"/>
                                      </p:to>
                                    </p:animClr>
                                    <p:set>
                                      <p:cBhvr>
                                        <p:cTn id="51" dur="500" fill="hold"/>
                                        <p:tgtEl>
                                          <p:spTgt spid="17">
                                            <p:txEl>
                                              <p:pRg st="6" end="6"/>
                                            </p:txEl>
                                          </p:spTgt>
                                        </p:tgtEl>
                                        <p:attrNameLst>
                                          <p:attrName>fill.type</p:attrName>
                                        </p:attrNameLst>
                                      </p:cBhvr>
                                      <p:to>
                                        <p:strVal val="solid"/>
                                      </p:to>
                                    </p:set>
                                    <p:set>
                                      <p:cBhvr>
                                        <p:cTn id="52" dur="500" fill="hold"/>
                                        <p:tgtEl>
                                          <p:spTgt spid="17">
                                            <p:txEl>
                                              <p:pRg st="6" end="6"/>
                                            </p:txEl>
                                          </p:spTgt>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9" presetClass="emph" presetSubtype="0" fill="hold" nodeType="clickEffect">
                                  <p:stCondLst>
                                    <p:cond delay="0"/>
                                  </p:stCondLst>
                                  <p:childTnLst>
                                    <p:animClr clrSpc="rgb" dir="cw">
                                      <p:cBhvr override="childStyle">
                                        <p:cTn id="56" dur="500" fill="hold"/>
                                        <p:tgtEl>
                                          <p:spTgt spid="17">
                                            <p:txEl>
                                              <p:pRg st="7" end="7"/>
                                            </p:txEl>
                                          </p:spTgt>
                                        </p:tgtEl>
                                        <p:attrNameLst>
                                          <p:attrName>style.color</p:attrName>
                                        </p:attrNameLst>
                                      </p:cBhvr>
                                      <p:to>
                                        <a:srgbClr val="000000"/>
                                      </p:to>
                                    </p:animClr>
                                    <p:animClr clrSpc="rgb" dir="cw">
                                      <p:cBhvr>
                                        <p:cTn id="57" dur="500" fill="hold"/>
                                        <p:tgtEl>
                                          <p:spTgt spid="17">
                                            <p:txEl>
                                              <p:pRg st="7" end="7"/>
                                            </p:txEl>
                                          </p:spTgt>
                                        </p:tgtEl>
                                        <p:attrNameLst>
                                          <p:attrName>fillcolor</p:attrName>
                                        </p:attrNameLst>
                                      </p:cBhvr>
                                      <p:to>
                                        <a:srgbClr val="000000"/>
                                      </p:to>
                                    </p:animClr>
                                    <p:set>
                                      <p:cBhvr>
                                        <p:cTn id="58" dur="500" fill="hold"/>
                                        <p:tgtEl>
                                          <p:spTgt spid="17">
                                            <p:txEl>
                                              <p:pRg st="7" end="7"/>
                                            </p:txEl>
                                          </p:spTgt>
                                        </p:tgtEl>
                                        <p:attrNameLst>
                                          <p:attrName>fill.type</p:attrName>
                                        </p:attrNameLst>
                                      </p:cBhvr>
                                      <p:to>
                                        <p:strVal val="solid"/>
                                      </p:to>
                                    </p:set>
                                    <p:set>
                                      <p:cBhvr>
                                        <p:cTn id="59" dur="500" fill="hold"/>
                                        <p:tgtEl>
                                          <p:spTgt spid="17">
                                            <p:txEl>
                                              <p:pRg st="7" end="7"/>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49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33965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Additional APA Resources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The Purdue OWL http://owl.english.purdue.edu</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 Purdue Writing Lab @ HEAV 226</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Composition textbooks</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 Publication Manual of the American Psychological Association, 6th ed.</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 APA</a:t>
            </a:r>
            <a:r>
              <a:rPr lang="ja-JP" altLang="en-US" sz="2000" dirty="0">
                <a:solidFill>
                  <a:schemeClr val="bg1">
                    <a:lumMod val="85000"/>
                  </a:schemeClr>
                </a:solidFill>
                <a:latin typeface="Candara" pitchFamily="34" charset="0"/>
                <a:cs typeface="Arial" pitchFamily="34" charset="0"/>
              </a:rPr>
              <a:t>’</a:t>
            </a:r>
            <a:r>
              <a:rPr lang="en-US" altLang="ja-JP" sz="2000" dirty="0">
                <a:solidFill>
                  <a:schemeClr val="bg1">
                    <a:lumMod val="85000"/>
                  </a:schemeClr>
                </a:solidFill>
                <a:latin typeface="Candara" pitchFamily="34" charset="0"/>
                <a:cs typeface="Arial" pitchFamily="34" charset="0"/>
              </a:rPr>
              <a:t>s website http://www.apastyle.org</a:t>
            </a:r>
          </a:p>
          <a:p>
            <a:pPr lvl="1" indent="-457200" algn="just">
              <a:lnSpc>
                <a:spcPct val="150000"/>
              </a:lnSpc>
              <a:buFont typeface="Arial" panose="020B0604020202020204" pitchFamily="34" charset="0"/>
              <a:buChar char="•"/>
            </a:pPr>
            <a:r>
              <a:rPr lang="en-US" altLang="ja-JP" sz="2000" dirty="0">
                <a:solidFill>
                  <a:schemeClr val="bg1">
                    <a:lumMod val="85000"/>
                  </a:schemeClr>
                </a:solidFill>
                <a:latin typeface="Candara" pitchFamily="34" charset="0"/>
                <a:cs typeface="Arial" pitchFamily="34" charset="0"/>
              </a:rPr>
              <a:t>https://www.sciencebuddies.org/science-fair-projects/science-fair/writing-a-bibliography-apa-format</a:t>
            </a: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B890F7F-40F3-44E8-A9F2-9CA0913358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657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239DDFE-73E4-4E8F-A10E-F5D4916D87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770" y="306559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F584C303-9D53-4568-8FA8-1CA9612A16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07582"/>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F24730BA-CC97-416E-A7F1-DE5742E1CEB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831756"/>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Image result for blue sketch arrow png">
            <a:extLst>
              <a:ext uri="{FF2B5EF4-FFF2-40B4-BE49-F238E27FC236}">
                <a16:creationId xmlns:a16="http://schemas.microsoft.com/office/drawing/2014/main" id="{60ABA16E-BA63-4F00-AC15-78B74B0746A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9230" y="4373741"/>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Group 24">
            <a:extLst>
              <a:ext uri="{FF2B5EF4-FFF2-40B4-BE49-F238E27FC236}">
                <a16:creationId xmlns:a16="http://schemas.microsoft.com/office/drawing/2014/main" id="{F9AAFDB1-57A1-4681-94A7-A202D9CF4FCB}"/>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1CD164A0-F4EF-47B3-8F2A-5198F057969C}"/>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85191A25-9C4B-4F8F-BB42-9DA22B017F5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2DD5680B-AB11-47C5-B108-E81ADA6682DF}"/>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9FB3F06-1BC6-40B9-85AA-A6F778578BE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80832614-7ECE-4EE0-97F3-7F70E8BEAA1C}"/>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4EED91D0-B44E-49A1-AB90-267274DC252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3C92697B-440F-4C2A-A2B9-59F191BF7D8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8E9C5154-72EE-4509-939E-2883B4E06570}"/>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4B9A9F0E-DA51-40EE-AC15-E4224524A6BB}"/>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6A476146-157B-45A7-AF3C-6F250E4F324D}"/>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F4D70F05-1A74-4F3F-9A80-7D1E48D2AD5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14B08B16-6843-4179-A900-206B7CA88816}"/>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E44D9F52-E74F-402D-9D94-460B86207098}"/>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9" name="Rectangle 48">
              <a:extLst>
                <a:ext uri="{FF2B5EF4-FFF2-40B4-BE49-F238E27FC236}">
                  <a16:creationId xmlns:a16="http://schemas.microsoft.com/office/drawing/2014/main" id="{18CAADD9-47EA-4C82-8173-4E7B4100726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5A8A26F3-6F72-478A-9A7A-27379D0A99F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6A2AEB7D-A86D-4867-A0A4-B7C0A0748419}"/>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1190813E-80F7-4BC5-8F93-F279CAE3403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662FE52D-FC4C-4954-B21C-F442E48D67E9}"/>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694233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9" presetClass="emph" presetSubtype="0" fill="hold" nodeType="clickEffect">
                                  <p:stCondLst>
                                    <p:cond delay="0"/>
                                  </p:stCondLst>
                                  <p:childTnLst>
                                    <p:animClr clrSpc="rgb" dir="cw">
                                      <p:cBhvr override="childStyle">
                                        <p:cTn id="58" dur="500" fill="hold"/>
                                        <p:tgtEl>
                                          <p:spTgt spid="17">
                                            <p:txEl>
                                              <p:pRg st="5" end="5"/>
                                            </p:txEl>
                                          </p:spTgt>
                                        </p:tgtEl>
                                        <p:attrNameLst>
                                          <p:attrName>style.color</p:attrName>
                                        </p:attrNameLst>
                                      </p:cBhvr>
                                      <p:to>
                                        <a:srgbClr val="000000"/>
                                      </p:to>
                                    </p:animClr>
                                    <p:animClr clrSpc="rgb" dir="cw">
                                      <p:cBhvr>
                                        <p:cTn id="59" dur="500" fill="hold"/>
                                        <p:tgtEl>
                                          <p:spTgt spid="17">
                                            <p:txEl>
                                              <p:pRg st="5" end="5"/>
                                            </p:txEl>
                                          </p:spTgt>
                                        </p:tgtEl>
                                        <p:attrNameLst>
                                          <p:attrName>fillcolor</p:attrName>
                                        </p:attrNameLst>
                                      </p:cBhvr>
                                      <p:to>
                                        <a:srgbClr val="000000"/>
                                      </p:to>
                                    </p:animClr>
                                    <p:set>
                                      <p:cBhvr>
                                        <p:cTn id="60" dur="500" fill="hold"/>
                                        <p:tgtEl>
                                          <p:spTgt spid="17">
                                            <p:txEl>
                                              <p:pRg st="5" end="5"/>
                                            </p:txEl>
                                          </p:spTgt>
                                        </p:tgtEl>
                                        <p:attrNameLst>
                                          <p:attrName>fill.type</p:attrName>
                                        </p:attrNameLst>
                                      </p:cBhvr>
                                      <p:to>
                                        <p:strVal val="solid"/>
                                      </p:to>
                                    </p:set>
                                    <p:set>
                                      <p:cBhvr>
                                        <p:cTn id="61" dur="500" fill="hold"/>
                                        <p:tgtEl>
                                          <p:spTgt spid="17">
                                            <p:txEl>
                                              <p:pRg st="5" end="5"/>
                                            </p:txEl>
                                          </p:spTgt>
                                        </p:tgtEl>
                                        <p:attrNameLst>
                                          <p:attrName>fill.on</p:attrName>
                                        </p:attrNameLst>
                                      </p:cBhvr>
                                      <p:to>
                                        <p:strVal val="true"/>
                                      </p:to>
                                    </p:set>
                                  </p:childTnLst>
                                </p:cTn>
                              </p:par>
                              <p:par>
                                <p:cTn id="62" presetID="2" presetClass="entr" presetSubtype="8" fill="hold" nodeType="withEffect">
                                  <p:stCondLst>
                                    <p:cond delay="0"/>
                                  </p:stCondLst>
                                  <p:childTnLst>
                                    <p:set>
                                      <p:cBhvr>
                                        <p:cTn id="63" dur="1" fill="hold">
                                          <p:stCondLst>
                                            <p:cond delay="0"/>
                                          </p:stCondLst>
                                        </p:cTn>
                                        <p:tgtEl>
                                          <p:spTgt spid="24"/>
                                        </p:tgtEl>
                                        <p:attrNameLst>
                                          <p:attrName>style.visibility</p:attrName>
                                        </p:attrNameLst>
                                      </p:cBhvr>
                                      <p:to>
                                        <p:strVal val="visible"/>
                                      </p:to>
                                    </p:set>
                                    <p:anim calcmode="lin" valueType="num">
                                      <p:cBhvr additive="base">
                                        <p:cTn id="64" dur="500" fill="hold"/>
                                        <p:tgtEl>
                                          <p:spTgt spid="24"/>
                                        </p:tgtEl>
                                        <p:attrNameLst>
                                          <p:attrName>ppt_x</p:attrName>
                                        </p:attrNameLst>
                                      </p:cBhvr>
                                      <p:tavLst>
                                        <p:tav tm="0">
                                          <p:val>
                                            <p:strVal val="0-#ppt_w/2"/>
                                          </p:val>
                                        </p:tav>
                                        <p:tav tm="100000">
                                          <p:val>
                                            <p:strVal val="#ppt_x"/>
                                          </p:val>
                                        </p:tav>
                                      </p:tavLst>
                                    </p:anim>
                                    <p:anim calcmode="lin" valueType="num">
                                      <p:cBhvr additive="base">
                                        <p:cTn id="65"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9" presetClass="emph" presetSubtype="0" fill="hold" nodeType="clickEffect">
                                  <p:stCondLst>
                                    <p:cond delay="0"/>
                                  </p:stCondLst>
                                  <p:childTnLst>
                                    <p:animClr clrSpc="rgb" dir="cw">
                                      <p:cBhvr override="childStyle">
                                        <p:cTn id="69" dur="500" fill="hold"/>
                                        <p:tgtEl>
                                          <p:spTgt spid="17">
                                            <p:txEl>
                                              <p:pRg st="6" end="6"/>
                                            </p:txEl>
                                          </p:spTgt>
                                        </p:tgtEl>
                                        <p:attrNameLst>
                                          <p:attrName>style.color</p:attrName>
                                        </p:attrNameLst>
                                      </p:cBhvr>
                                      <p:to>
                                        <a:srgbClr val="000000"/>
                                      </p:to>
                                    </p:animClr>
                                    <p:animClr clrSpc="rgb" dir="cw">
                                      <p:cBhvr>
                                        <p:cTn id="70" dur="500" fill="hold"/>
                                        <p:tgtEl>
                                          <p:spTgt spid="17">
                                            <p:txEl>
                                              <p:pRg st="6" end="6"/>
                                            </p:txEl>
                                          </p:spTgt>
                                        </p:tgtEl>
                                        <p:attrNameLst>
                                          <p:attrName>fillcolor</p:attrName>
                                        </p:attrNameLst>
                                      </p:cBhvr>
                                      <p:to>
                                        <a:srgbClr val="000000"/>
                                      </p:to>
                                    </p:animClr>
                                    <p:set>
                                      <p:cBhvr>
                                        <p:cTn id="71" dur="500" fill="hold"/>
                                        <p:tgtEl>
                                          <p:spTgt spid="17">
                                            <p:txEl>
                                              <p:pRg st="6" end="6"/>
                                            </p:txEl>
                                          </p:spTgt>
                                        </p:tgtEl>
                                        <p:attrNameLst>
                                          <p:attrName>fill.type</p:attrName>
                                        </p:attrNameLst>
                                      </p:cBhvr>
                                      <p:to>
                                        <p:strVal val="solid"/>
                                      </p:to>
                                    </p:set>
                                    <p:set>
                                      <p:cBhvr>
                                        <p:cTn id="72" dur="500" fill="hold"/>
                                        <p:tgtEl>
                                          <p:spTgt spid="17">
                                            <p:txEl>
                                              <p:pRg st="6" end="6"/>
                                            </p:txEl>
                                          </p:spTgt>
                                        </p:tgtEl>
                                        <p:attrNameLst>
                                          <p:attrName>fill.on</p:attrName>
                                        </p:attrNameLst>
                                      </p:cBhvr>
                                      <p:to>
                                        <p:strVal val="true"/>
                                      </p:to>
                                    </p:set>
                                  </p:childTnLst>
                                </p:cTn>
                              </p:par>
                              <p:par>
                                <p:cTn id="73" presetID="2" presetClass="entr" presetSubtype="8" fill="hold" nodeType="withEffect">
                                  <p:stCondLst>
                                    <p:cond delay="0"/>
                                  </p:stCondLst>
                                  <p:childTnLst>
                                    <p:set>
                                      <p:cBhvr>
                                        <p:cTn id="74" dur="1" fill="hold">
                                          <p:stCondLst>
                                            <p:cond delay="0"/>
                                          </p:stCondLst>
                                        </p:cTn>
                                        <p:tgtEl>
                                          <p:spTgt spid="23"/>
                                        </p:tgtEl>
                                        <p:attrNameLst>
                                          <p:attrName>style.visibility</p:attrName>
                                        </p:attrNameLst>
                                      </p:cBhvr>
                                      <p:to>
                                        <p:strVal val="visible"/>
                                      </p:to>
                                    </p:set>
                                    <p:anim calcmode="lin" valueType="num">
                                      <p:cBhvr additive="base">
                                        <p:cTn id="75" dur="500" fill="hold"/>
                                        <p:tgtEl>
                                          <p:spTgt spid="23"/>
                                        </p:tgtEl>
                                        <p:attrNameLst>
                                          <p:attrName>ppt_x</p:attrName>
                                        </p:attrNameLst>
                                      </p:cBhvr>
                                      <p:tavLst>
                                        <p:tav tm="0">
                                          <p:val>
                                            <p:strVal val="0-#ppt_w/2"/>
                                          </p:val>
                                        </p:tav>
                                        <p:tav tm="100000">
                                          <p:val>
                                            <p:strVal val="#ppt_x"/>
                                          </p:val>
                                        </p:tav>
                                      </p:tavLst>
                                    </p:anim>
                                    <p:anim calcmode="lin" valueType="num">
                                      <p:cBhvr additive="base">
                                        <p:cTn id="7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801314"/>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Why must we cite?</a:t>
            </a:r>
          </a:p>
          <a:p>
            <a:pPr lvl="1" indent="-457200" algn="just">
              <a:lnSpc>
                <a:spcPct val="150000"/>
              </a:lnSpc>
              <a:buFont typeface="Arial" panose="020B0604020202020204" pitchFamily="34" charset="0"/>
              <a:buChar char="•"/>
              <a:defRPr/>
            </a:pPr>
            <a:r>
              <a:rPr lang="en-US" sz="2000" dirty="0">
                <a:solidFill>
                  <a:schemeClr val="bg1">
                    <a:lumMod val="85000"/>
                  </a:schemeClr>
                </a:solidFill>
                <a:latin typeface="Candara" pitchFamily="34" charset="0"/>
                <a:cs typeface="Arial" pitchFamily="34" charset="0"/>
              </a:rPr>
              <a:t>To </a:t>
            </a:r>
            <a:r>
              <a:rPr lang="en-US" sz="2000" b="1" dirty="0">
                <a:solidFill>
                  <a:schemeClr val="bg1">
                    <a:lumMod val="85000"/>
                  </a:schemeClr>
                </a:solidFill>
                <a:latin typeface="Candara" pitchFamily="34" charset="0"/>
                <a:cs typeface="Arial" pitchFamily="34" charset="0"/>
              </a:rPr>
              <a:t>acknowledge</a:t>
            </a:r>
            <a:r>
              <a:rPr lang="en-US" sz="2000" dirty="0">
                <a:solidFill>
                  <a:schemeClr val="bg1">
                    <a:lumMod val="85000"/>
                  </a:schemeClr>
                </a:solidFill>
                <a:latin typeface="Candara" pitchFamily="34" charset="0"/>
                <a:cs typeface="Arial" pitchFamily="34" charset="0"/>
              </a:rPr>
              <a:t> and </a:t>
            </a:r>
            <a:r>
              <a:rPr lang="en-US" sz="2000" b="1" dirty="0">
                <a:solidFill>
                  <a:schemeClr val="bg1">
                    <a:lumMod val="85000"/>
                  </a:schemeClr>
                </a:solidFill>
                <a:latin typeface="Candara" pitchFamily="34" charset="0"/>
                <a:cs typeface="Arial" pitchFamily="34" charset="0"/>
              </a:rPr>
              <a:t>give credit </a:t>
            </a:r>
            <a:r>
              <a:rPr lang="en-US" sz="2000" dirty="0">
                <a:solidFill>
                  <a:schemeClr val="bg1">
                    <a:lumMod val="85000"/>
                  </a:schemeClr>
                </a:solidFill>
                <a:latin typeface="Candara" pitchFamily="34" charset="0"/>
                <a:cs typeface="Arial" pitchFamily="34" charset="0"/>
              </a:rPr>
              <a:t>to sources of words, ideas, diagrams, illustrations, quotations borrowed, or any materials summarized or paraphrased.</a:t>
            </a:r>
          </a:p>
          <a:p>
            <a:pPr lvl="1" indent="-457200" algn="just">
              <a:lnSpc>
                <a:spcPct val="150000"/>
              </a:lnSpc>
              <a:buFont typeface="Arial" panose="020B0604020202020204" pitchFamily="34" charset="0"/>
              <a:buChar char="•"/>
              <a:defRPr/>
            </a:pPr>
            <a:r>
              <a:rPr lang="en-US" sz="2000" dirty="0">
                <a:solidFill>
                  <a:schemeClr val="bg1">
                    <a:lumMod val="85000"/>
                  </a:schemeClr>
                </a:solidFill>
                <a:latin typeface="Candara" pitchFamily="34" charset="0"/>
                <a:cs typeface="Arial" pitchFamily="34" charset="0"/>
              </a:rPr>
              <a:t>To show that you are </a:t>
            </a:r>
            <a:r>
              <a:rPr lang="en-US" sz="2000" b="1" dirty="0">
                <a:solidFill>
                  <a:schemeClr val="bg1">
                    <a:lumMod val="85000"/>
                  </a:schemeClr>
                </a:solidFill>
                <a:latin typeface="Candara" pitchFamily="34" charset="0"/>
                <a:cs typeface="Arial" pitchFamily="34" charset="0"/>
              </a:rPr>
              <a:t>respectfully borrowing </a:t>
            </a:r>
            <a:r>
              <a:rPr lang="en-US" sz="2000" dirty="0">
                <a:solidFill>
                  <a:schemeClr val="bg1">
                    <a:lumMod val="85000"/>
                  </a:schemeClr>
                </a:solidFill>
                <a:latin typeface="Candara" pitchFamily="34" charset="0"/>
                <a:cs typeface="Arial" pitchFamily="34" charset="0"/>
              </a:rPr>
              <a:t>other people’s ideas, </a:t>
            </a:r>
            <a:r>
              <a:rPr lang="en-US" sz="2000" b="1" dirty="0">
                <a:solidFill>
                  <a:schemeClr val="bg1">
                    <a:lumMod val="85000"/>
                  </a:schemeClr>
                </a:solidFill>
                <a:latin typeface="Candara" pitchFamily="34" charset="0"/>
                <a:cs typeface="Arial" pitchFamily="34" charset="0"/>
              </a:rPr>
              <a:t>not stealing </a:t>
            </a:r>
            <a:r>
              <a:rPr lang="en-US" sz="2000" dirty="0">
                <a:solidFill>
                  <a:schemeClr val="bg1">
                    <a:lumMod val="85000"/>
                  </a:schemeClr>
                </a:solidFill>
                <a:latin typeface="Candara" pitchFamily="34" charset="0"/>
                <a:cs typeface="Arial" pitchFamily="34" charset="0"/>
              </a:rPr>
              <a:t>them, i.e., to prove that you are not plagiarizing.</a:t>
            </a:r>
          </a:p>
          <a:p>
            <a:pPr lvl="1" indent="-457200" algn="just">
              <a:lnSpc>
                <a:spcPct val="150000"/>
              </a:lnSpc>
              <a:buFont typeface="Arial" panose="020B0604020202020204" pitchFamily="34" charset="0"/>
              <a:buChar char="•"/>
              <a:defRPr/>
            </a:pPr>
            <a:r>
              <a:rPr lang="en-US" sz="2000" dirty="0">
                <a:solidFill>
                  <a:schemeClr val="bg1">
                    <a:lumMod val="85000"/>
                  </a:schemeClr>
                </a:solidFill>
                <a:latin typeface="Candara" pitchFamily="34" charset="0"/>
                <a:cs typeface="Arial" pitchFamily="34" charset="0"/>
              </a:rPr>
              <a:t>To </a:t>
            </a:r>
            <a:r>
              <a:rPr lang="en-US" sz="2000" b="1" dirty="0">
                <a:solidFill>
                  <a:schemeClr val="bg1">
                    <a:lumMod val="85000"/>
                  </a:schemeClr>
                </a:solidFill>
                <a:latin typeface="Candara" pitchFamily="34" charset="0"/>
                <a:cs typeface="Arial" pitchFamily="34" charset="0"/>
              </a:rPr>
              <a:t>enhance the credibility </a:t>
            </a:r>
            <a:r>
              <a:rPr lang="en-US" sz="2000" dirty="0">
                <a:solidFill>
                  <a:schemeClr val="bg1">
                    <a:lumMod val="85000"/>
                  </a:schemeClr>
                </a:solidFill>
                <a:latin typeface="Candara" pitchFamily="34" charset="0"/>
                <a:cs typeface="Arial" pitchFamily="34" charset="0"/>
              </a:rPr>
              <a:t>of your research. By giving the readers an opportunity to check out your sources for accuracy, you inspire reader confidence.</a:t>
            </a:r>
          </a:p>
          <a:p>
            <a:pPr lvl="1" indent="-457200" algn="just">
              <a:lnSpc>
                <a:spcPct val="150000"/>
              </a:lnSpc>
              <a:buFont typeface="Arial" panose="020B0604020202020204" pitchFamily="34" charset="0"/>
              <a:buChar char="•"/>
            </a:pP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19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Image result for blue sketch arrow png">
            <a:extLst>
              <a:ext uri="{FF2B5EF4-FFF2-40B4-BE49-F238E27FC236}">
                <a16:creationId xmlns:a16="http://schemas.microsoft.com/office/drawing/2014/main" id="{D030EABB-B492-42F0-BEE1-1B94444BE7E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505200"/>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00DE64DA-3E53-44BE-85F1-CB10A58C133D}"/>
              </a:ext>
            </a:extLst>
          </p:cNvPr>
          <p:cNvGrpSpPr/>
          <p:nvPr/>
        </p:nvGrpSpPr>
        <p:grpSpPr>
          <a:xfrm>
            <a:off x="0" y="6756400"/>
            <a:ext cx="9144000" cy="101600"/>
            <a:chOff x="0" y="5791200"/>
            <a:chExt cx="8084345" cy="330200"/>
          </a:xfrm>
        </p:grpSpPr>
        <p:sp>
          <p:nvSpPr>
            <p:cNvPr id="23" name="Rectangle 22">
              <a:extLst>
                <a:ext uri="{FF2B5EF4-FFF2-40B4-BE49-F238E27FC236}">
                  <a16:creationId xmlns:a16="http://schemas.microsoft.com/office/drawing/2014/main" id="{D72F5C42-0447-4325-A357-8CD23F98C7F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434D1B81-08FB-4A49-949F-A8B05466197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4FA994F9-ADBD-4BCF-A084-8BDB85AA5B8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77A2E8F7-6E1E-40BB-956B-1730825B18B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852F9BDC-2F4F-4C0D-8CBB-46A992B8916E}"/>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76156B6A-CA72-4B4A-ACF5-60E005201EE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7EBBA9E7-1588-44B0-8BA2-7A1FF76E714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A6563ADD-54DA-405E-A7C5-B629D7098E43}"/>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F3186A2D-A82D-4843-81BC-3BFE3E53732F}"/>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E9D29FFC-FC2F-42B2-ABFA-BD0676581B8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00339CED-6C93-4BA6-9623-C8DA2EB86BA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6DD0A3DC-E9F3-4D7B-8447-C0F624D724B8}"/>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002F7119-56A2-4A88-BE89-729F410CDD6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486D0B7D-B369-43DC-BF84-AE22675B973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F7C81770-52EE-4F5F-9613-6E8006F6AC2E}"/>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F57BE080-1B94-403E-8A02-985D671B1F92}"/>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C5639896-5983-4F33-8648-7B9FF740E42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C5ECE602-007C-4E1C-8F7C-A91A6742992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73669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0-#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0-#ppt_w/2"/>
                                          </p:val>
                                        </p:tav>
                                        <p:tav tm="100000">
                                          <p:val>
                                            <p:strVal val="#ppt_x"/>
                                          </p:val>
                                        </p:tav>
                                      </p:tavLst>
                                    </p:anim>
                                    <p:anim calcmode="lin" valueType="num">
                                      <p:cBhvr additive="base">
                                        <p:cTn id="4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50</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2492990"/>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altLang="en-US" sz="2400" b="1" dirty="0">
                <a:latin typeface="Candara" pitchFamily="34" charset="0"/>
                <a:cs typeface="Arial" pitchFamily="34" charset="0"/>
              </a:rPr>
              <a:t>Citation Made Easy</a:t>
            </a: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Microsoft Word</a:t>
            </a:r>
          </a:p>
          <a:p>
            <a:pPr lvl="1" indent="-457200" algn="just">
              <a:lnSpc>
                <a:spcPct val="150000"/>
              </a:lnSpc>
              <a:buFont typeface="Arial" panose="020B0604020202020204" pitchFamily="34" charset="0"/>
              <a:buChar char="•"/>
            </a:pPr>
            <a:r>
              <a:rPr lang="en-US" altLang="en-US" sz="2000" dirty="0" err="1">
                <a:solidFill>
                  <a:schemeClr val="bg1">
                    <a:lumMod val="85000"/>
                  </a:schemeClr>
                </a:solidFill>
                <a:latin typeface="Candara" pitchFamily="34" charset="0"/>
                <a:cs typeface="Arial" pitchFamily="34" charset="0"/>
              </a:rPr>
              <a:t>Citefast</a:t>
            </a:r>
            <a:endParaRPr lang="en-US" alt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r>
              <a:rPr lang="en-US" altLang="en-US" sz="2000" dirty="0">
                <a:solidFill>
                  <a:schemeClr val="bg1">
                    <a:lumMod val="85000"/>
                  </a:schemeClr>
                </a:solidFill>
                <a:latin typeface="Candara" pitchFamily="34" charset="0"/>
                <a:cs typeface="Arial" pitchFamily="34" charset="0"/>
              </a:rPr>
              <a:t>Bib.me</a:t>
            </a:r>
          </a:p>
          <a:p>
            <a:pPr lvl="1" indent="-457200" algn="just">
              <a:lnSpc>
                <a:spcPct val="150000"/>
              </a:lnSpc>
              <a:buFont typeface="Arial" panose="020B0604020202020204" pitchFamily="34" charset="0"/>
              <a:buChar char="•"/>
            </a:pPr>
            <a:r>
              <a:rPr lang="en-US" altLang="en-US" sz="2000" dirty="0" err="1">
                <a:solidFill>
                  <a:schemeClr val="bg1">
                    <a:lumMod val="85000"/>
                  </a:schemeClr>
                </a:solidFill>
                <a:latin typeface="Candara" pitchFamily="34" charset="0"/>
                <a:cs typeface="Arial" pitchFamily="34" charset="0"/>
              </a:rPr>
              <a:t>Zotero</a:t>
            </a:r>
            <a:endParaRPr lang="en-US" alt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 descr="Image result for blue sketch arrow png">
            <a:extLst>
              <a:ext uri="{FF2B5EF4-FFF2-40B4-BE49-F238E27FC236}">
                <a16:creationId xmlns:a16="http://schemas.microsoft.com/office/drawing/2014/main" id="{3B890F7F-40F3-44E8-A9F2-9CA09133581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65785"/>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Image result for blue sketch arrow png">
            <a:extLst>
              <a:ext uri="{FF2B5EF4-FFF2-40B4-BE49-F238E27FC236}">
                <a16:creationId xmlns:a16="http://schemas.microsoft.com/office/drawing/2014/main" id="{E239DDFE-73E4-4E8F-A10E-F5D4916D87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1770" y="3065597"/>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F584C303-9D53-4568-8FA8-1CA9612A169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607582"/>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0125D03-A199-4F65-8A6A-47D3DC1427F9}"/>
              </a:ext>
            </a:extLst>
          </p:cNvPr>
          <p:cNvGrpSpPr/>
          <p:nvPr/>
        </p:nvGrpSpPr>
        <p:grpSpPr>
          <a:xfrm>
            <a:off x="0" y="6756400"/>
            <a:ext cx="9144000" cy="101600"/>
            <a:chOff x="0" y="5791200"/>
            <a:chExt cx="8084345" cy="330200"/>
          </a:xfrm>
        </p:grpSpPr>
        <p:sp>
          <p:nvSpPr>
            <p:cNvPr id="24" name="Rectangle 23">
              <a:extLst>
                <a:ext uri="{FF2B5EF4-FFF2-40B4-BE49-F238E27FC236}">
                  <a16:creationId xmlns:a16="http://schemas.microsoft.com/office/drawing/2014/main" id="{88DF2F34-B220-44CC-8138-15A7A7C4B5C1}"/>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29A57595-58F6-45C8-8832-9B5C433AE32A}"/>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8A150250-039D-4E0D-8916-F586BE1D6DC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2F949789-C483-4C4D-84B7-11B95FF2EC7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8" name="Rectangle 27">
              <a:extLst>
                <a:ext uri="{FF2B5EF4-FFF2-40B4-BE49-F238E27FC236}">
                  <a16:creationId xmlns:a16="http://schemas.microsoft.com/office/drawing/2014/main" id="{C485F293-C8F0-484C-957A-1966FDBB33B3}"/>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D6156C3E-688E-4C8A-831D-47AE365B01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0" name="Rectangle 29">
              <a:extLst>
                <a:ext uri="{FF2B5EF4-FFF2-40B4-BE49-F238E27FC236}">
                  <a16:creationId xmlns:a16="http://schemas.microsoft.com/office/drawing/2014/main" id="{FF1129E2-45AA-4F2A-8D29-934DA3368C38}"/>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D0C42242-3D2F-48C9-9FBE-A7724F63C70D}"/>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2" name="Group 31">
            <a:extLst>
              <a:ext uri="{FF2B5EF4-FFF2-40B4-BE49-F238E27FC236}">
                <a16:creationId xmlns:a16="http://schemas.microsoft.com/office/drawing/2014/main" id="{92006CB0-ED23-45F4-8A27-DACEA840E0D2}"/>
              </a:ext>
            </a:extLst>
          </p:cNvPr>
          <p:cNvGrpSpPr/>
          <p:nvPr/>
        </p:nvGrpSpPr>
        <p:grpSpPr>
          <a:xfrm rot="10800000">
            <a:off x="0" y="1"/>
            <a:ext cx="9144000" cy="101600"/>
            <a:chOff x="0" y="5791200"/>
            <a:chExt cx="8084345" cy="330200"/>
          </a:xfrm>
        </p:grpSpPr>
        <p:sp>
          <p:nvSpPr>
            <p:cNvPr id="33" name="Rectangle 32">
              <a:extLst>
                <a:ext uri="{FF2B5EF4-FFF2-40B4-BE49-F238E27FC236}">
                  <a16:creationId xmlns:a16="http://schemas.microsoft.com/office/drawing/2014/main" id="{C51B941B-FAB7-4264-BC2E-DFF748093DF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DAC43229-6AFE-4977-B53F-5BA981153BF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D382C7DD-E3DF-4410-981C-6AC1640B416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74AB98B7-E9A7-4F6F-B658-8228065D9BEC}"/>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7" name="Rectangle 36">
              <a:extLst>
                <a:ext uri="{FF2B5EF4-FFF2-40B4-BE49-F238E27FC236}">
                  <a16:creationId xmlns:a16="http://schemas.microsoft.com/office/drawing/2014/main" id="{00704D7B-CC91-4840-A99B-4AF64B20317A}"/>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156601A6-EE6B-42D2-B245-6A48ECC9F9D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9" name="Rectangle 48">
              <a:extLst>
                <a:ext uri="{FF2B5EF4-FFF2-40B4-BE49-F238E27FC236}">
                  <a16:creationId xmlns:a16="http://schemas.microsoft.com/office/drawing/2014/main" id="{8E33C7E6-1D85-4BE3-B0A5-1960BCFF52E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B417355F-7FF2-47AF-A77A-FA33FE7621DA}"/>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1" name="Picture 50" descr="https://upload.wikimedia.org/wikipedia/en/thumb/f/fa/COMSATS_Logo.svg/1024px-COMSATS_Logo.svg.png">
            <a:extLst>
              <a:ext uri="{FF2B5EF4-FFF2-40B4-BE49-F238E27FC236}">
                <a16:creationId xmlns:a16="http://schemas.microsoft.com/office/drawing/2014/main" id="{35465922-C2EA-4A5F-B71B-5553FCD9922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231367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0-#ppt_w/2"/>
                                          </p:val>
                                        </p:tav>
                                        <p:tav tm="100000">
                                          <p:val>
                                            <p:strVal val="#ppt_x"/>
                                          </p:val>
                                        </p:tav>
                                      </p:tavLst>
                                    </p:anim>
                                    <p:anim calcmode="lin" valueType="num">
                                      <p:cBhvr additive="base">
                                        <p:cTn id="43" dur="500" fill="hold"/>
                                        <p:tgtEl>
                                          <p:spTgt spid="21"/>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0-#ppt_w/2"/>
                                          </p:val>
                                        </p:tav>
                                        <p:tav tm="100000">
                                          <p:val>
                                            <p:strVal val="#ppt_x"/>
                                          </p:val>
                                        </p:tav>
                                      </p:tavLst>
                                    </p:anim>
                                    <p:anim calcmode="lin" valueType="num">
                                      <p:cBhvr additive="base">
                                        <p:cTn id="5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51</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80150"/>
            <a:ext cx="7848601" cy="2169825"/>
          </a:xfrm>
          <a:prstGeom prst="rect">
            <a:avLst/>
          </a:prstGeom>
          <a:noFill/>
        </p:spPr>
        <p:txBody>
          <a:bodyPr wrap="square" rtlCol="0">
            <a:spAutoFit/>
          </a:bodyPr>
          <a:lstStyle/>
          <a:p>
            <a:pPr lvl="1" indent="-457200" algn="just" fontAlgn="base">
              <a:lnSpc>
                <a:spcPct val="150000"/>
              </a:lnSpc>
              <a:spcBef>
                <a:spcPct val="0"/>
              </a:spcBef>
              <a:spcAft>
                <a:spcPct val="0"/>
              </a:spcAft>
              <a:buFont typeface="Arial" panose="020B0604020202020204" pitchFamily="34" charset="0"/>
              <a:buChar char="•"/>
            </a:pPr>
            <a:r>
              <a:rPr lang="en-US" altLang="en-US" dirty="0">
                <a:latin typeface="Candara" pitchFamily="34" charset="0"/>
                <a:cs typeface="Arial" pitchFamily="34" charset="0"/>
              </a:rPr>
              <a:t>Lane Community College Library. (2013). MLA Style Quick Sheet. Retrieved from </a:t>
            </a:r>
            <a:r>
              <a:rPr lang="en-US" altLang="en-US" dirty="0">
                <a:latin typeface="Candara" pitchFamily="34" charset="0"/>
                <a:cs typeface="Arial" pitchFamily="34" charset="0"/>
                <a:hlinkClick r:id="rId4"/>
              </a:rPr>
              <a:t>https://library.lanecc.edu/sites/default/files/handouts/mla_quick.pdf</a:t>
            </a:r>
            <a:endParaRPr lang="en-US" dirty="0">
              <a:latin typeface="Candara" pitchFamily="34" charset="0"/>
              <a:cs typeface="Arial" pitchFamily="34" charset="0"/>
            </a:endParaRPr>
          </a:p>
          <a:p>
            <a:pPr lvl="1" indent="-457200" algn="just">
              <a:lnSpc>
                <a:spcPct val="150000"/>
              </a:lnSpc>
              <a:buFont typeface="Arial" panose="020B0604020202020204" pitchFamily="34" charset="0"/>
              <a:buChar char="•"/>
            </a:pPr>
            <a:r>
              <a:rPr lang="en-US" dirty="0">
                <a:latin typeface="Candara" pitchFamily="34" charset="0"/>
                <a:cs typeface="Arial" pitchFamily="34" charset="0"/>
              </a:rPr>
              <a:t>University of Waikato. (2016). APA Referencing. Retrieved from </a:t>
            </a:r>
            <a:r>
              <a:rPr lang="en-US" dirty="0">
                <a:latin typeface="Candara" pitchFamily="34" charset="0"/>
                <a:cs typeface="Arial" pitchFamily="34" charset="0"/>
                <a:hlinkClick r:id="rId5"/>
              </a:rPr>
              <a:t>http://www.waikato.ac.nz/__data/assets/pdf_file/0014/236120/apa-quick-guide.pdf</a:t>
            </a:r>
            <a:r>
              <a:rPr lang="en-US" dirty="0">
                <a:latin typeface="Candara" pitchFamily="34" charset="0"/>
                <a:cs typeface="Arial" pitchFamily="34" charset="0"/>
              </a:rPr>
              <a:t> </a:t>
            </a:r>
          </a:p>
        </p:txBody>
      </p:sp>
      <p:grpSp>
        <p:nvGrpSpPr>
          <p:cNvPr id="16" name="Group 15">
            <a:extLst>
              <a:ext uri="{FF2B5EF4-FFF2-40B4-BE49-F238E27FC236}">
                <a16:creationId xmlns:a16="http://schemas.microsoft.com/office/drawing/2014/main" id="{0C06D9A0-043D-4B9A-A019-006C90DE043C}"/>
              </a:ext>
            </a:extLst>
          </p:cNvPr>
          <p:cNvGrpSpPr/>
          <p:nvPr/>
        </p:nvGrpSpPr>
        <p:grpSpPr>
          <a:xfrm>
            <a:off x="0" y="6756400"/>
            <a:ext cx="9144000" cy="101600"/>
            <a:chOff x="0" y="5791200"/>
            <a:chExt cx="8084345" cy="330200"/>
          </a:xfrm>
        </p:grpSpPr>
        <p:sp>
          <p:nvSpPr>
            <p:cNvPr id="18" name="Rectangle 17">
              <a:extLst>
                <a:ext uri="{FF2B5EF4-FFF2-40B4-BE49-F238E27FC236}">
                  <a16:creationId xmlns:a16="http://schemas.microsoft.com/office/drawing/2014/main" id="{78B1CF27-D0D2-414E-8F9C-50B6C83B7445}"/>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D099FADB-223C-4D45-B944-F8F27A562527}"/>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EA618F07-F5DE-45C7-A54D-5910E60963F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19EF9E2F-5F00-44A9-8511-88AC20ED3C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2" name="Rectangle 21">
              <a:extLst>
                <a:ext uri="{FF2B5EF4-FFF2-40B4-BE49-F238E27FC236}">
                  <a16:creationId xmlns:a16="http://schemas.microsoft.com/office/drawing/2014/main" id="{05D172C2-8882-4907-B38D-92644972C836}"/>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11A139D1-3F07-4984-9ADB-1B653783B941}"/>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3037C609-5C2D-4392-8E7E-3FEE07F62CE1}"/>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A7BAED34-F6F5-4CA7-B9C5-85559DA389B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6" name="Group 25">
            <a:extLst>
              <a:ext uri="{FF2B5EF4-FFF2-40B4-BE49-F238E27FC236}">
                <a16:creationId xmlns:a16="http://schemas.microsoft.com/office/drawing/2014/main" id="{FADAB9F7-B6C6-4842-ABAD-D9DA5E124A3B}"/>
              </a:ext>
            </a:extLst>
          </p:cNvPr>
          <p:cNvGrpSpPr/>
          <p:nvPr/>
        </p:nvGrpSpPr>
        <p:grpSpPr>
          <a:xfrm rot="10800000">
            <a:off x="0" y="1"/>
            <a:ext cx="9144000" cy="101600"/>
            <a:chOff x="0" y="5791200"/>
            <a:chExt cx="8084345" cy="330200"/>
          </a:xfrm>
        </p:grpSpPr>
        <p:sp>
          <p:nvSpPr>
            <p:cNvPr id="27" name="Rectangle 26">
              <a:extLst>
                <a:ext uri="{FF2B5EF4-FFF2-40B4-BE49-F238E27FC236}">
                  <a16:creationId xmlns:a16="http://schemas.microsoft.com/office/drawing/2014/main" id="{6112CCC0-6DF5-400E-B771-162841E91D4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EAE023F1-8744-460F-B3E3-A94C594D079C}"/>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3A396571-FA4B-437B-A6F1-5688308E24A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6CBC53C0-F897-4B3F-B61A-B9A9D3FA14A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1" name="Rectangle 30">
              <a:extLst>
                <a:ext uri="{FF2B5EF4-FFF2-40B4-BE49-F238E27FC236}">
                  <a16:creationId xmlns:a16="http://schemas.microsoft.com/office/drawing/2014/main" id="{856BD618-FFE4-4321-9221-3A839361C009}"/>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C378798F-F611-487E-827A-9A4FD156D9BF}"/>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0E0683BF-3BA4-4530-B77B-A4647D36296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19F76FC8-46BB-4835-A7F2-3AD181ECD1F5}"/>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B6DD4502-9EBD-4EF5-8DB1-B4DCF6ACF87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681298"/>
      </p:ext>
    </p:extLst>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7220" y="735271"/>
            <a:ext cx="4804787"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Conclusions</a:t>
            </a:r>
          </a:p>
        </p:txBody>
      </p:sp>
      <p:sp>
        <p:nvSpPr>
          <p:cNvPr id="6" name="TextBox 5"/>
          <p:cNvSpPr txBox="1"/>
          <p:nvPr/>
        </p:nvSpPr>
        <p:spPr>
          <a:xfrm>
            <a:off x="829511" y="1802018"/>
            <a:ext cx="7848601"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Methods of Citation</a:t>
            </a:r>
          </a:p>
          <a:p>
            <a:pPr marL="342900" indent="-342900">
              <a:lnSpc>
                <a:spcPct val="150000"/>
              </a:lnSpc>
              <a:buFont typeface="Arial" panose="020B0604020202020204" pitchFamily="34" charset="0"/>
              <a:buChar char="•"/>
            </a:pPr>
            <a:r>
              <a:rPr lang="en-US" sz="2400" dirty="0">
                <a:solidFill>
                  <a:schemeClr val="tx1">
                    <a:lumMod val="75000"/>
                    <a:lumOff val="25000"/>
                  </a:schemeClr>
                </a:solidFill>
                <a:latin typeface="Candara" pitchFamily="34" charset="0"/>
                <a:cs typeface="Arial" pitchFamily="34" charset="0"/>
              </a:rPr>
              <a:t>Referencing Styles</a:t>
            </a:r>
          </a:p>
        </p:txBody>
      </p:sp>
      <p:sp>
        <p:nvSpPr>
          <p:cNvPr id="2" name="Slide Number Placeholder 1"/>
          <p:cNvSpPr>
            <a:spLocks noGrp="1"/>
          </p:cNvSpPr>
          <p:nvPr>
            <p:ph type="sldNum" sz="quarter" idx="12"/>
          </p:nvPr>
        </p:nvSpPr>
        <p:spPr/>
        <p:txBody>
          <a:bodyPr/>
          <a:lstStyle/>
          <a:p>
            <a:fld id="{08A8661F-1CDE-4F7E-AE93-7F9785FD6839}" type="slidenum">
              <a:rPr lang="en-US" smtClean="0"/>
              <a:pPr/>
              <a:t>52</a:t>
            </a:fld>
            <a:endParaRPr lang="en-US"/>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09EC0A7-7FC6-4800-86DD-C5FAD5921280}"/>
              </a:ext>
            </a:extLst>
          </p:cNvPr>
          <p:cNvGrpSpPr/>
          <p:nvPr/>
        </p:nvGrpSpPr>
        <p:grpSpPr>
          <a:xfrm>
            <a:off x="0" y="6756400"/>
            <a:ext cx="9144000" cy="101600"/>
            <a:chOff x="0" y="5791200"/>
            <a:chExt cx="8084345" cy="330200"/>
          </a:xfrm>
        </p:grpSpPr>
        <p:sp>
          <p:nvSpPr>
            <p:cNvPr id="17" name="Rectangle 16">
              <a:extLst>
                <a:ext uri="{FF2B5EF4-FFF2-40B4-BE49-F238E27FC236}">
                  <a16:creationId xmlns:a16="http://schemas.microsoft.com/office/drawing/2014/main" id="{20F9D062-5E7D-46CC-8F8A-73D29827CED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8" name="Rectangle 17">
              <a:extLst>
                <a:ext uri="{FF2B5EF4-FFF2-40B4-BE49-F238E27FC236}">
                  <a16:creationId xmlns:a16="http://schemas.microsoft.com/office/drawing/2014/main" id="{D8A6BE26-5E80-40DD-B5E5-7423DC5B25A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19" name="Rectangle 18">
              <a:extLst>
                <a:ext uri="{FF2B5EF4-FFF2-40B4-BE49-F238E27FC236}">
                  <a16:creationId xmlns:a16="http://schemas.microsoft.com/office/drawing/2014/main" id="{3A3C7376-BF7E-4DD0-B9E2-C61621EC139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0" name="Rectangle 19">
              <a:extLst>
                <a:ext uri="{FF2B5EF4-FFF2-40B4-BE49-F238E27FC236}">
                  <a16:creationId xmlns:a16="http://schemas.microsoft.com/office/drawing/2014/main" id="{539B8A19-8582-40FE-98D3-E84583218F41}"/>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1" name="Rectangle 20">
              <a:extLst>
                <a:ext uri="{FF2B5EF4-FFF2-40B4-BE49-F238E27FC236}">
                  <a16:creationId xmlns:a16="http://schemas.microsoft.com/office/drawing/2014/main" id="{9BE2982D-C040-46FF-B660-F5B1B41B879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99A89E49-F7B1-4FC4-82F6-F2B65B521D4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0C367F29-1D5A-463C-8122-3899925F14B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F88E8854-0CB8-4DA0-AB6D-64F850D4F21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5" name="Group 24">
            <a:extLst>
              <a:ext uri="{FF2B5EF4-FFF2-40B4-BE49-F238E27FC236}">
                <a16:creationId xmlns:a16="http://schemas.microsoft.com/office/drawing/2014/main" id="{B307906B-5302-4F5A-B51E-864504C8236D}"/>
              </a:ext>
            </a:extLst>
          </p:cNvPr>
          <p:cNvGrpSpPr/>
          <p:nvPr/>
        </p:nvGrpSpPr>
        <p:grpSpPr>
          <a:xfrm rot="10800000">
            <a:off x="0" y="1"/>
            <a:ext cx="9144000" cy="101600"/>
            <a:chOff x="0" y="5791200"/>
            <a:chExt cx="8084345" cy="330200"/>
          </a:xfrm>
        </p:grpSpPr>
        <p:sp>
          <p:nvSpPr>
            <p:cNvPr id="26" name="Rectangle 25">
              <a:extLst>
                <a:ext uri="{FF2B5EF4-FFF2-40B4-BE49-F238E27FC236}">
                  <a16:creationId xmlns:a16="http://schemas.microsoft.com/office/drawing/2014/main" id="{26D67B8E-5A1B-4825-890C-97F4B0EEB5E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7" name="Rectangle 26">
              <a:extLst>
                <a:ext uri="{FF2B5EF4-FFF2-40B4-BE49-F238E27FC236}">
                  <a16:creationId xmlns:a16="http://schemas.microsoft.com/office/drawing/2014/main" id="{D50E5C5B-E325-45EF-B4AB-8F6119EE87A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8" name="Rectangle 27">
              <a:extLst>
                <a:ext uri="{FF2B5EF4-FFF2-40B4-BE49-F238E27FC236}">
                  <a16:creationId xmlns:a16="http://schemas.microsoft.com/office/drawing/2014/main" id="{C8DB414F-D97A-4F76-BB41-5CBCEFDF789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9" name="Rectangle 28">
              <a:extLst>
                <a:ext uri="{FF2B5EF4-FFF2-40B4-BE49-F238E27FC236}">
                  <a16:creationId xmlns:a16="http://schemas.microsoft.com/office/drawing/2014/main" id="{DA86A5F2-5A51-4191-94C9-7CEAD55B38FB}"/>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0" name="Rectangle 29">
              <a:extLst>
                <a:ext uri="{FF2B5EF4-FFF2-40B4-BE49-F238E27FC236}">
                  <a16:creationId xmlns:a16="http://schemas.microsoft.com/office/drawing/2014/main" id="{5D9436E9-4F73-4EC6-A373-81ADEFE5D695}"/>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FBB5C9DF-0B2E-4F82-8875-BF33DB06A139}"/>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E30E3528-7D03-41C0-8906-A2C2C97B8C5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3FCCC264-64F4-4C61-AC05-8E801D3405A9}"/>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5" name="Picture 34" descr="https://upload.wikimedia.org/wikipedia/en/thumb/f/fa/COMSATS_Logo.svg/1024px-COMSATS_Logo.svg.png">
            <a:extLst>
              <a:ext uri="{FF2B5EF4-FFF2-40B4-BE49-F238E27FC236}">
                <a16:creationId xmlns:a16="http://schemas.microsoft.com/office/drawing/2014/main" id="{F59B2628-7C00-44BE-84DE-44B2F19EC99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907121"/>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6</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4801314"/>
          </a:xfrm>
          <a:prstGeom prst="rect">
            <a:avLst/>
          </a:prstGeom>
          <a:noFill/>
        </p:spPr>
        <p:txBody>
          <a:bodyPr wrap="square" rtlCol="0">
            <a:spAutoFit/>
          </a:bodyPr>
          <a:lstStyle/>
          <a:p>
            <a:pPr lvl="1" indent="-457200" algn="just">
              <a:lnSpc>
                <a:spcPct val="150000"/>
              </a:lnSpc>
              <a:buFont typeface="Wingdings" panose="05000000000000000000" pitchFamily="2" charset="2"/>
              <a:buChar char="q"/>
              <a:defRPr/>
            </a:pPr>
            <a:r>
              <a:rPr lang="en-US" sz="2400" b="1" dirty="0">
                <a:latin typeface="Candara" pitchFamily="34" charset="0"/>
                <a:cs typeface="Arial" pitchFamily="34" charset="0"/>
              </a:rPr>
              <a:t>HEC’s Plagiarism Policy</a:t>
            </a:r>
          </a:p>
          <a:p>
            <a:pPr lvl="1" indent="-457200" algn="just">
              <a:lnSpc>
                <a:spcPct val="150000"/>
              </a:lnSpc>
              <a:buFont typeface="Arial" panose="020B0604020202020204" pitchFamily="34" charset="0"/>
              <a:buChar char="•"/>
              <a:defRPr/>
            </a:pPr>
            <a:r>
              <a:rPr lang="en-US" sz="2000" dirty="0">
                <a:solidFill>
                  <a:schemeClr val="bg1">
                    <a:lumMod val="85000"/>
                  </a:schemeClr>
                </a:solidFill>
                <a:latin typeface="Candara" pitchFamily="34" charset="0"/>
                <a:cs typeface="Arial" pitchFamily="34" charset="0"/>
              </a:rPr>
              <a:t>In the special meeting of the commission held on 14th of April 2007, the following was decided:</a:t>
            </a:r>
          </a:p>
          <a:p>
            <a:pPr lvl="2" indent="-457200" algn="just">
              <a:lnSpc>
                <a:spcPct val="150000"/>
              </a:lnSpc>
              <a:buFont typeface="Courier New" panose="02070309020205020404" pitchFamily="49" charset="0"/>
              <a:buChar char="o"/>
              <a:defRPr/>
            </a:pPr>
            <a:r>
              <a:rPr lang="en-US" sz="2000" i="1" dirty="0">
                <a:solidFill>
                  <a:schemeClr val="bg1">
                    <a:lumMod val="85000"/>
                  </a:schemeClr>
                </a:solidFill>
                <a:latin typeface="Candara" pitchFamily="34" charset="0"/>
                <a:cs typeface="Arial" pitchFamily="34" charset="0"/>
              </a:rPr>
              <a:t>“To preserve academic honesty and sanctity of the degrees awarded by the Universities and Degree Awarding Institutes in Pakistan, HEC will have a zero tolerance policy towards any kind of Plagiarism.”</a:t>
            </a:r>
          </a:p>
          <a:p>
            <a:pPr lvl="1" indent="-457200" algn="just">
              <a:lnSpc>
                <a:spcPct val="150000"/>
              </a:lnSpc>
              <a:buFont typeface="Arial" panose="020B0604020202020204" pitchFamily="34" charset="0"/>
              <a:buChar char="•"/>
              <a:defRPr/>
            </a:pP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defRPr/>
            </a:pPr>
            <a:endParaRPr lang="en-US" sz="2000" dirty="0">
              <a:solidFill>
                <a:schemeClr val="bg1">
                  <a:lumMod val="85000"/>
                </a:schemeClr>
              </a:solidFill>
              <a:latin typeface="Candara" pitchFamily="34" charset="0"/>
              <a:cs typeface="Arial" pitchFamily="34" charset="0"/>
            </a:endParaRPr>
          </a:p>
          <a:p>
            <a:pPr lvl="1" indent="-457200" algn="just">
              <a:lnSpc>
                <a:spcPct val="150000"/>
              </a:lnSpc>
              <a:buFont typeface="Arial" panose="020B0604020202020204" pitchFamily="34" charset="0"/>
              <a:buChar char="•"/>
            </a:pPr>
            <a:endParaRPr lang="en-US" sz="2000" dirty="0">
              <a:solidFill>
                <a:schemeClr val="bg1">
                  <a:lumMod val="85000"/>
                </a:schemeClr>
              </a:solidFill>
              <a:latin typeface="Candara" pitchFamily="34" charset="0"/>
              <a:cs typeface="Arial" pitchFamily="34" charset="0"/>
            </a:endParaRP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9EBFAA4-8537-4117-83A6-075F88AA4088}"/>
              </a:ext>
            </a:extLst>
          </p:cNvPr>
          <p:cNvGrpSpPr/>
          <p:nvPr/>
        </p:nvGrpSpPr>
        <p:grpSpPr>
          <a:xfrm>
            <a:off x="0" y="6756400"/>
            <a:ext cx="9144000" cy="101600"/>
            <a:chOff x="0" y="5791200"/>
            <a:chExt cx="8084345" cy="330200"/>
          </a:xfrm>
        </p:grpSpPr>
        <p:sp>
          <p:nvSpPr>
            <p:cNvPr id="21" name="Rectangle 20">
              <a:extLst>
                <a:ext uri="{FF2B5EF4-FFF2-40B4-BE49-F238E27FC236}">
                  <a16:creationId xmlns:a16="http://schemas.microsoft.com/office/drawing/2014/main" id="{1FF8B28E-BC9D-46B3-B4D2-9BEB224EFC5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B6482B22-EF72-40B7-A054-FDC7F8EE4D7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70F4D92F-CD6F-42C0-8A8F-8ACA7437950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4" name="Rectangle 23">
              <a:extLst>
                <a:ext uri="{FF2B5EF4-FFF2-40B4-BE49-F238E27FC236}">
                  <a16:creationId xmlns:a16="http://schemas.microsoft.com/office/drawing/2014/main" id="{E51D2725-6FB8-43A2-8D54-3EACE859086E}"/>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5" name="Rectangle 24">
              <a:extLst>
                <a:ext uri="{FF2B5EF4-FFF2-40B4-BE49-F238E27FC236}">
                  <a16:creationId xmlns:a16="http://schemas.microsoft.com/office/drawing/2014/main" id="{03C13D52-AEBA-4E91-BE83-0999AA288D90}"/>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ADC9D3C5-3A77-4083-B2F9-845F0076712D}"/>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15E2DE23-5ECD-4B3E-BE9B-71F971AF31F5}"/>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DD782B1D-117A-4155-A37A-4DB168308C6B}"/>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9" name="Group 28">
            <a:extLst>
              <a:ext uri="{FF2B5EF4-FFF2-40B4-BE49-F238E27FC236}">
                <a16:creationId xmlns:a16="http://schemas.microsoft.com/office/drawing/2014/main" id="{FE59EB5F-57A6-45D7-81A5-2C803B934E26}"/>
              </a:ext>
            </a:extLst>
          </p:cNvPr>
          <p:cNvGrpSpPr/>
          <p:nvPr/>
        </p:nvGrpSpPr>
        <p:grpSpPr>
          <a:xfrm rot="10800000">
            <a:off x="0" y="1"/>
            <a:ext cx="9144000" cy="101600"/>
            <a:chOff x="0" y="5791200"/>
            <a:chExt cx="8084345" cy="330200"/>
          </a:xfrm>
        </p:grpSpPr>
        <p:sp>
          <p:nvSpPr>
            <p:cNvPr id="30" name="Rectangle 29">
              <a:extLst>
                <a:ext uri="{FF2B5EF4-FFF2-40B4-BE49-F238E27FC236}">
                  <a16:creationId xmlns:a16="http://schemas.microsoft.com/office/drawing/2014/main" id="{0CB290C0-CDD1-4149-B872-14A93DB9FF40}"/>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DCA239D7-C4A3-4299-B99E-3AE3A53B02F4}"/>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EE9FADD8-FF17-4F06-9224-F2E0BD1984A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3" name="Rectangle 32">
              <a:extLst>
                <a:ext uri="{FF2B5EF4-FFF2-40B4-BE49-F238E27FC236}">
                  <a16:creationId xmlns:a16="http://schemas.microsoft.com/office/drawing/2014/main" id="{63EE99AE-2B8B-4CE3-B48E-B4B6759C7FFD}"/>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4" name="Rectangle 33">
              <a:extLst>
                <a:ext uri="{FF2B5EF4-FFF2-40B4-BE49-F238E27FC236}">
                  <a16:creationId xmlns:a16="http://schemas.microsoft.com/office/drawing/2014/main" id="{111CB9F3-3C08-49DD-95DB-877756B2FB22}"/>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C4F6C58F-E964-4E36-AFF8-C0F2577EE4F2}"/>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70386BE0-7FC0-413F-8202-72D44FD3A3B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DFE33759-1A2F-473D-AF34-F2DD02F1565C}"/>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8" name="Picture 37" descr="https://upload.wikimedia.org/wikipedia/en/thumb/f/fa/COMSATS_Logo.svg/1024px-COMSATS_Logo.svg.png">
            <a:extLst>
              <a:ext uri="{FF2B5EF4-FFF2-40B4-BE49-F238E27FC236}">
                <a16:creationId xmlns:a16="http://schemas.microsoft.com/office/drawing/2014/main" id="{ECB2B788-8530-4B32-A5EE-4E518A95286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9703474"/>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19" presetClass="emph" presetSubtype="0" fill="hold" nodeType="withEffect">
                                  <p:stCondLst>
                                    <p:cond delay="0"/>
                                  </p:stCondLst>
                                  <p:childTnLst>
                                    <p:animClr clrSpc="rgb" dir="cw">
                                      <p:cBhvr override="childStyle">
                                        <p:cTn id="19" dur="500" fill="hold"/>
                                        <p:tgtEl>
                                          <p:spTgt spid="17">
                                            <p:txEl>
                                              <p:pRg st="2" end="2"/>
                                            </p:txEl>
                                          </p:spTgt>
                                        </p:tgtEl>
                                        <p:attrNameLst>
                                          <p:attrName>style.color</p:attrName>
                                        </p:attrNameLst>
                                      </p:cBhvr>
                                      <p:to>
                                        <a:srgbClr val="FF0000"/>
                                      </p:to>
                                    </p:animClr>
                                    <p:animClr clrSpc="rgb" dir="cw">
                                      <p:cBhvr>
                                        <p:cTn id="20" dur="500" fill="hold"/>
                                        <p:tgtEl>
                                          <p:spTgt spid="17">
                                            <p:txEl>
                                              <p:pRg st="2" end="2"/>
                                            </p:txEl>
                                          </p:spTgt>
                                        </p:tgtEl>
                                        <p:attrNameLst>
                                          <p:attrName>fillcolor</p:attrName>
                                        </p:attrNameLst>
                                      </p:cBhvr>
                                      <p:to>
                                        <a:srgbClr val="FF0000"/>
                                      </p:to>
                                    </p:animClr>
                                    <p:set>
                                      <p:cBhvr>
                                        <p:cTn id="21" dur="500" fill="hold"/>
                                        <p:tgtEl>
                                          <p:spTgt spid="17">
                                            <p:txEl>
                                              <p:pRg st="2" end="2"/>
                                            </p:txEl>
                                          </p:spTgt>
                                        </p:tgtEl>
                                        <p:attrNameLst>
                                          <p:attrName>fill.type</p:attrName>
                                        </p:attrNameLst>
                                      </p:cBhvr>
                                      <p:to>
                                        <p:strVal val="solid"/>
                                      </p:to>
                                    </p:set>
                                    <p:set>
                                      <p:cBhvr>
                                        <p:cTn id="22" dur="500" fill="hold"/>
                                        <p:tgtEl>
                                          <p:spTgt spid="17">
                                            <p:txEl>
                                              <p:pRg st="2" end="2"/>
                                            </p:txEl>
                                          </p:spTgt>
                                        </p:tgtEl>
                                        <p:attrNameLst>
                                          <p:attrName>fill.on</p:attrName>
                                        </p:attrNameLst>
                                      </p:cBhvr>
                                      <p:to>
                                        <p:strVal val="true"/>
                                      </p:to>
                                    </p:set>
                                  </p:childTnLst>
                                </p:cTn>
                              </p:par>
                              <p:par>
                                <p:cTn id="23" presetID="2" presetClass="entr" presetSubtype="8"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anim calcmode="lin" valueType="num">
                                      <p:cBhvr additive="base">
                                        <p:cTn id="25" dur="500" fill="hold"/>
                                        <p:tgtEl>
                                          <p:spTgt spid="19"/>
                                        </p:tgtEl>
                                        <p:attrNameLst>
                                          <p:attrName>ppt_x</p:attrName>
                                        </p:attrNameLst>
                                      </p:cBhvr>
                                      <p:tavLst>
                                        <p:tav tm="0">
                                          <p:val>
                                            <p:strVal val="0-#ppt_w/2"/>
                                          </p:val>
                                        </p:tav>
                                        <p:tav tm="100000">
                                          <p:val>
                                            <p:strVal val="#ppt_x"/>
                                          </p:val>
                                        </p:tav>
                                      </p:tavLst>
                                    </p:anim>
                                    <p:anim calcmode="lin" valueType="num">
                                      <p:cBhvr additive="base">
                                        <p:cTn id="2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7</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262979"/>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What need not to be documented?</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Writing your own lived experiences, your own observation and insight, your own thoughts and your own conclusions about a subject.</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you are writing up your own obtained results through lab or field experiments.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you use your own art work, digital photographs, audio and video.</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When you use “common knowledge”- things like folklore, common sense observations, myths, urban legends and historical events (but not historical documents).</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49861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9D10332E-AA64-4762-A5E5-964D110FFB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4401544"/>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331303"/>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D3BB7374-F38A-41BC-824F-E2791B83A557}"/>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2A3F1B5D-A36D-4420-9698-FA47DDEAA517}"/>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AF51D19C-0645-4905-90DE-1C301BC43BD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CAD32A41-E4F0-4BB4-9954-EB1061CB32BA}"/>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6D2D969B-8CBE-4810-860A-D6967DEA1EC0}"/>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B4296EDE-1A29-40C1-9EFE-164D86E7946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814DA3EE-3919-4C2D-A7D6-EA83BBCFF31B}"/>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315690BE-B58C-4D39-B15B-DA438E68DB1B}"/>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4D882E8E-D7E1-45D3-A071-0666B2CE8C3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021931DE-87CD-4FAA-A457-F1DB90F00537}"/>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4252F7DF-4926-4304-B130-03F834105DE8}"/>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C195E7DA-8F15-4908-9F14-571E041A9131}"/>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5C084897-313B-4432-AE5D-64B643BDA9C3}"/>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6D77B7F2-0890-44E2-B3A8-E1EC450EC25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9" name="Rectangle 48">
              <a:extLst>
                <a:ext uri="{FF2B5EF4-FFF2-40B4-BE49-F238E27FC236}">
                  <a16:creationId xmlns:a16="http://schemas.microsoft.com/office/drawing/2014/main" id="{EE6536FC-E46E-4F38-9997-06ED348A81C4}"/>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21E911E1-24B2-40D6-A231-30799B98FA23}"/>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260E3CEC-3D83-4585-83BD-AAC3EDB9678C}"/>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E99CEE2B-F1CC-4F96-9673-2FE440674788}"/>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C45D0915-26C3-4790-BE4C-7CA350E1DEC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206136"/>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9" presetClass="emph" presetSubtype="0" fill="hold" nodeType="clickEffect">
                                  <p:stCondLst>
                                    <p:cond delay="0"/>
                                  </p:stCondLst>
                                  <p:childTnLst>
                                    <p:animClr clrSpc="rgb" dir="cw">
                                      <p:cBhvr override="childStyle">
                                        <p:cTn id="47" dur="500" fill="hold"/>
                                        <p:tgtEl>
                                          <p:spTgt spid="17">
                                            <p:txEl>
                                              <p:pRg st="4" end="4"/>
                                            </p:txEl>
                                          </p:spTgt>
                                        </p:tgtEl>
                                        <p:attrNameLst>
                                          <p:attrName>style.color</p:attrName>
                                        </p:attrNameLst>
                                      </p:cBhvr>
                                      <p:to>
                                        <a:srgbClr val="000000"/>
                                      </p:to>
                                    </p:animClr>
                                    <p:animClr clrSpc="rgb" dir="cw">
                                      <p:cBhvr>
                                        <p:cTn id="48" dur="500" fill="hold"/>
                                        <p:tgtEl>
                                          <p:spTgt spid="17">
                                            <p:txEl>
                                              <p:pRg st="4" end="4"/>
                                            </p:txEl>
                                          </p:spTgt>
                                        </p:tgtEl>
                                        <p:attrNameLst>
                                          <p:attrName>fillcolor</p:attrName>
                                        </p:attrNameLst>
                                      </p:cBhvr>
                                      <p:to>
                                        <a:srgbClr val="000000"/>
                                      </p:to>
                                    </p:animClr>
                                    <p:set>
                                      <p:cBhvr>
                                        <p:cTn id="49" dur="500" fill="hold"/>
                                        <p:tgtEl>
                                          <p:spTgt spid="17">
                                            <p:txEl>
                                              <p:pRg st="4" end="4"/>
                                            </p:txEl>
                                          </p:spTgt>
                                        </p:tgtEl>
                                        <p:attrNameLst>
                                          <p:attrName>fill.type</p:attrName>
                                        </p:attrNameLst>
                                      </p:cBhvr>
                                      <p:to>
                                        <p:strVal val="solid"/>
                                      </p:to>
                                    </p:set>
                                    <p:set>
                                      <p:cBhvr>
                                        <p:cTn id="50" dur="500" fill="hold"/>
                                        <p:tgtEl>
                                          <p:spTgt spid="17">
                                            <p:txEl>
                                              <p:pRg st="4" end="4"/>
                                            </p:txEl>
                                          </p:spTgt>
                                        </p:tgtEl>
                                        <p:attrNameLst>
                                          <p:attrName>fill.on</p:attrName>
                                        </p:attrNameLst>
                                      </p:cBhvr>
                                      <p:to>
                                        <p:strVal val="true"/>
                                      </p:to>
                                    </p:set>
                                  </p:childTnLst>
                                </p:cTn>
                              </p:par>
                              <p:par>
                                <p:cTn id="51" presetID="2" presetClass="entr" presetSubtype="8"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0-#ppt_w/2"/>
                                          </p:val>
                                        </p:tav>
                                        <p:tav tm="100000">
                                          <p:val>
                                            <p:strVal val="#ppt_x"/>
                                          </p:val>
                                        </p:tav>
                                      </p:tavLst>
                                    </p:anim>
                                    <p:anim calcmode="lin" valueType="num">
                                      <p:cBhvr additive="base">
                                        <p:cTn id="54"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8</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89072"/>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Methods of Citation</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a:extLst>
              <a:ext uri="{FF2B5EF4-FFF2-40B4-BE49-F238E27FC236}">
                <a16:creationId xmlns:a16="http://schemas.microsoft.com/office/drawing/2014/main" id="{8A19F177-15E7-4B93-AB5C-1C9A49CA12C1}"/>
              </a:ext>
            </a:extLst>
          </p:cNvPr>
          <p:cNvGraphicFramePr/>
          <p:nvPr>
            <p:extLst>
              <p:ext uri="{D42A27DB-BD31-4B8C-83A1-F6EECF244321}">
                <p14:modId xmlns:p14="http://schemas.microsoft.com/office/powerpoint/2010/main" val="3585615227"/>
              </p:ext>
            </p:extLst>
          </p:nvPr>
        </p:nvGraphicFramePr>
        <p:xfrm>
          <a:off x="463486" y="2031270"/>
          <a:ext cx="7565112" cy="433526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grpSp>
        <p:nvGrpSpPr>
          <p:cNvPr id="19" name="Group 18">
            <a:extLst>
              <a:ext uri="{FF2B5EF4-FFF2-40B4-BE49-F238E27FC236}">
                <a16:creationId xmlns:a16="http://schemas.microsoft.com/office/drawing/2014/main" id="{7846E2BD-D5FE-41FB-AE1B-29B9B76F94DB}"/>
              </a:ext>
            </a:extLst>
          </p:cNvPr>
          <p:cNvGrpSpPr/>
          <p:nvPr/>
        </p:nvGrpSpPr>
        <p:grpSpPr>
          <a:xfrm>
            <a:off x="0" y="6756400"/>
            <a:ext cx="9144000" cy="101600"/>
            <a:chOff x="0" y="5791200"/>
            <a:chExt cx="8084345" cy="330200"/>
          </a:xfrm>
        </p:grpSpPr>
        <p:sp>
          <p:nvSpPr>
            <p:cNvPr id="20" name="Rectangle 19">
              <a:extLst>
                <a:ext uri="{FF2B5EF4-FFF2-40B4-BE49-F238E27FC236}">
                  <a16:creationId xmlns:a16="http://schemas.microsoft.com/office/drawing/2014/main" id="{3173292B-5478-4C7E-974D-6BC7CF4E4DFE}"/>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1" name="Rectangle 20">
              <a:extLst>
                <a:ext uri="{FF2B5EF4-FFF2-40B4-BE49-F238E27FC236}">
                  <a16:creationId xmlns:a16="http://schemas.microsoft.com/office/drawing/2014/main" id="{EBEF7161-8B6C-427B-AEC2-65B5D3ED65FB}"/>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2" name="Rectangle 21">
              <a:extLst>
                <a:ext uri="{FF2B5EF4-FFF2-40B4-BE49-F238E27FC236}">
                  <a16:creationId xmlns:a16="http://schemas.microsoft.com/office/drawing/2014/main" id="{BAE4CC52-55EE-49D1-B651-E260C0846E5C}"/>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3" name="Rectangle 22">
              <a:extLst>
                <a:ext uri="{FF2B5EF4-FFF2-40B4-BE49-F238E27FC236}">
                  <a16:creationId xmlns:a16="http://schemas.microsoft.com/office/drawing/2014/main" id="{8C4A1CD9-93D4-4353-AA3C-CE6273871215}"/>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24" name="Rectangle 23">
              <a:extLst>
                <a:ext uri="{FF2B5EF4-FFF2-40B4-BE49-F238E27FC236}">
                  <a16:creationId xmlns:a16="http://schemas.microsoft.com/office/drawing/2014/main" id="{B42CFDE6-0992-4657-9D18-406E20C3514B}"/>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5" name="Rectangle 24">
              <a:extLst>
                <a:ext uri="{FF2B5EF4-FFF2-40B4-BE49-F238E27FC236}">
                  <a16:creationId xmlns:a16="http://schemas.microsoft.com/office/drawing/2014/main" id="{78561161-3FC3-4919-B2BF-0F28C2D91B95}"/>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6" name="Rectangle 25">
              <a:extLst>
                <a:ext uri="{FF2B5EF4-FFF2-40B4-BE49-F238E27FC236}">
                  <a16:creationId xmlns:a16="http://schemas.microsoft.com/office/drawing/2014/main" id="{97333596-6ACA-4D6E-AE5E-6BFD839CC59F}"/>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D543C942-1111-4FDE-9D80-C73CDD3B1E42}"/>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28" name="Group 27">
            <a:extLst>
              <a:ext uri="{FF2B5EF4-FFF2-40B4-BE49-F238E27FC236}">
                <a16:creationId xmlns:a16="http://schemas.microsoft.com/office/drawing/2014/main" id="{FF6A9B48-D051-47B3-8ECC-20828D3B2183}"/>
              </a:ext>
            </a:extLst>
          </p:cNvPr>
          <p:cNvGrpSpPr/>
          <p:nvPr/>
        </p:nvGrpSpPr>
        <p:grpSpPr>
          <a:xfrm rot="10800000">
            <a:off x="0" y="1"/>
            <a:ext cx="9144000" cy="101600"/>
            <a:chOff x="0" y="5791200"/>
            <a:chExt cx="8084345" cy="330200"/>
          </a:xfrm>
        </p:grpSpPr>
        <p:sp>
          <p:nvSpPr>
            <p:cNvPr id="29" name="Rectangle 28">
              <a:extLst>
                <a:ext uri="{FF2B5EF4-FFF2-40B4-BE49-F238E27FC236}">
                  <a16:creationId xmlns:a16="http://schemas.microsoft.com/office/drawing/2014/main" id="{EC910549-78E4-4A42-8177-FCBD12566424}"/>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0" name="Rectangle 29">
              <a:extLst>
                <a:ext uri="{FF2B5EF4-FFF2-40B4-BE49-F238E27FC236}">
                  <a16:creationId xmlns:a16="http://schemas.microsoft.com/office/drawing/2014/main" id="{2155B419-3FFE-4513-9498-F415E90AD38D}"/>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1" name="Rectangle 30">
              <a:extLst>
                <a:ext uri="{FF2B5EF4-FFF2-40B4-BE49-F238E27FC236}">
                  <a16:creationId xmlns:a16="http://schemas.microsoft.com/office/drawing/2014/main" id="{E842AB69-0DF5-4319-B8E0-62044F696C10}"/>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2" name="Rectangle 31">
              <a:extLst>
                <a:ext uri="{FF2B5EF4-FFF2-40B4-BE49-F238E27FC236}">
                  <a16:creationId xmlns:a16="http://schemas.microsoft.com/office/drawing/2014/main" id="{A1140567-5148-41F1-85C3-BEE2E510EEC9}"/>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33" name="Rectangle 32">
              <a:extLst>
                <a:ext uri="{FF2B5EF4-FFF2-40B4-BE49-F238E27FC236}">
                  <a16:creationId xmlns:a16="http://schemas.microsoft.com/office/drawing/2014/main" id="{C50DDF05-6808-4E68-9F0F-C0A14FCBD69F}"/>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4" name="Rectangle 33">
              <a:extLst>
                <a:ext uri="{FF2B5EF4-FFF2-40B4-BE49-F238E27FC236}">
                  <a16:creationId xmlns:a16="http://schemas.microsoft.com/office/drawing/2014/main" id="{D908E80F-7E4F-4500-9AA7-E2979C5D9964}"/>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5" name="Rectangle 34">
              <a:extLst>
                <a:ext uri="{FF2B5EF4-FFF2-40B4-BE49-F238E27FC236}">
                  <a16:creationId xmlns:a16="http://schemas.microsoft.com/office/drawing/2014/main" id="{FAE530C9-E971-49D3-A4F8-06FC66944A66}"/>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37384491-1665-4BA6-B5D6-007E605A2177}"/>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37" name="Picture 36" descr="https://upload.wikimedia.org/wikipedia/en/thumb/f/fa/COMSATS_Logo.svg/1024px-COMSATS_Logo.svg.png">
            <a:extLst>
              <a:ext uri="{FF2B5EF4-FFF2-40B4-BE49-F238E27FC236}">
                <a16:creationId xmlns:a16="http://schemas.microsoft.com/office/drawing/2014/main" id="{D0B61CD3-6D2E-43E6-9B31-7E4A1E96BF8C}"/>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594263"/>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par>
                          <p:cTn id="11" fill="hold">
                            <p:stCondLst>
                              <p:cond delay="500"/>
                            </p:stCondLst>
                            <p:childTnLst>
                              <p:par>
                                <p:cTn id="12" presetID="10" presetClass="entr" presetSubtype="0" fill="hold" grpId="0" nodeType="afterEffect">
                                  <p:stCondLst>
                                    <p:cond delay="50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 y="735271"/>
            <a:ext cx="6229380" cy="584775"/>
          </a:xfrm>
          <a:prstGeom prst="rect">
            <a:avLst/>
          </a:prstGeom>
          <a:noFill/>
        </p:spPr>
        <p:txBody>
          <a:bodyPr wrap="square" rtlCol="0">
            <a:spAutoFit/>
          </a:bodyPr>
          <a:lstStyle/>
          <a:p>
            <a:r>
              <a:rPr lang="en-US" sz="3200" b="1" dirty="0">
                <a:solidFill>
                  <a:schemeClr val="tx2"/>
                </a:solidFill>
                <a:latin typeface="Candara" pitchFamily="34" charset="0"/>
                <a:cs typeface="Arial" pitchFamily="34" charset="0"/>
              </a:rPr>
              <a:t>Referencing Style</a:t>
            </a:r>
          </a:p>
        </p:txBody>
      </p:sp>
      <p:sp>
        <p:nvSpPr>
          <p:cNvPr id="2" name="Slide Number Placeholder 1"/>
          <p:cNvSpPr>
            <a:spLocks noGrp="1"/>
          </p:cNvSpPr>
          <p:nvPr>
            <p:ph type="sldNum" sz="quarter" idx="12"/>
          </p:nvPr>
        </p:nvSpPr>
        <p:spPr/>
        <p:txBody>
          <a:bodyPr/>
          <a:lstStyle/>
          <a:p>
            <a:fld id="{08A8661F-1CDE-4F7E-AE93-7F9785FD6839}" type="slidenum">
              <a:rPr lang="en-US" smtClean="0"/>
              <a:pPr/>
              <a:t>9</a:t>
            </a:fld>
            <a:endParaRPr lang="en-US" dirty="0"/>
          </a:p>
        </p:txBody>
      </p:sp>
      <p:pic>
        <p:nvPicPr>
          <p:cNvPr id="39" name="Picture 38" descr="https://i.vimeocdn.com/portrait/10125853_300x300"/>
          <p:cNvPicPr>
            <a:picLocks noChangeAspect="1" noChangeArrowheads="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7602847" y="456159"/>
            <a:ext cx="1143000" cy="1143000"/>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p:cNvGrpSpPr/>
          <p:nvPr/>
        </p:nvGrpSpPr>
        <p:grpSpPr>
          <a:xfrm rot="10800000" flipV="1">
            <a:off x="857221" y="1405300"/>
            <a:ext cx="6037811" cy="45719"/>
            <a:chOff x="0" y="5791200"/>
            <a:chExt cx="8084345" cy="330200"/>
          </a:xfrm>
        </p:grpSpPr>
        <p:sp>
          <p:nvSpPr>
            <p:cNvPr id="41" name="Rectangle 40"/>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7467600" y="304800"/>
            <a:ext cx="1371600" cy="14365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C80B0919-06D2-4C60-B061-C536325BEDA4}"/>
              </a:ext>
            </a:extLst>
          </p:cNvPr>
          <p:cNvSpPr txBox="1"/>
          <p:nvPr/>
        </p:nvSpPr>
        <p:spPr>
          <a:xfrm>
            <a:off x="857221" y="1600200"/>
            <a:ext cx="7848601" cy="5170646"/>
          </a:xfrm>
          <a:prstGeom prst="rect">
            <a:avLst/>
          </a:prstGeom>
          <a:noFill/>
        </p:spPr>
        <p:txBody>
          <a:bodyPr wrap="square" rtlCol="0">
            <a:spAutoFit/>
          </a:bodyPr>
          <a:lstStyle/>
          <a:p>
            <a:pPr lvl="1" indent="-457200" algn="just">
              <a:lnSpc>
                <a:spcPct val="150000"/>
              </a:lnSpc>
              <a:buFont typeface="Wingdings" panose="05000000000000000000" pitchFamily="2" charset="2"/>
              <a:buChar char="q"/>
            </a:pPr>
            <a:r>
              <a:rPr lang="en-US" sz="2400" b="1" dirty="0">
                <a:latin typeface="Candara" pitchFamily="34" charset="0"/>
                <a:cs typeface="Arial" pitchFamily="34" charset="0"/>
              </a:rPr>
              <a:t>Footnotes</a:t>
            </a:r>
            <a:endParaRPr lang="en-US" dirty="0">
              <a:latin typeface="Arial" charset="0"/>
              <a:cs typeface="Arial" charset="0"/>
            </a:endParaRP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Place a superscript number after the last word of the quotation.</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Place the same superscript number at the beginning of the Footnote at the bottom of the same page where the citation occurs.</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Example:</a:t>
            </a:r>
          </a:p>
          <a:p>
            <a:pPr lvl="2" indent="-457200" algn="just">
              <a:lnSpc>
                <a:spcPct val="150000"/>
              </a:lnSpc>
              <a:buFont typeface="Courier New" panose="02070309020205020404" pitchFamily="49" charset="0"/>
              <a:buChar char="o"/>
            </a:pPr>
            <a:r>
              <a:rPr lang="en-US" sz="2000" i="1" dirty="0">
                <a:solidFill>
                  <a:schemeClr val="bg1">
                    <a:lumMod val="85000"/>
                  </a:schemeClr>
                </a:solidFill>
                <a:latin typeface="Candara" pitchFamily="34" charset="0"/>
                <a:cs typeface="Arial" pitchFamily="34" charset="0"/>
              </a:rPr>
              <a:t>In traditional British East Africa, there are certain social and cultural restrictions for young females.</a:t>
            </a:r>
            <a:r>
              <a:rPr lang="en-US" sz="2000" i="1" baseline="30000" dirty="0">
                <a:solidFill>
                  <a:schemeClr val="bg1">
                    <a:lumMod val="85000"/>
                  </a:schemeClr>
                </a:solidFill>
                <a:latin typeface="Candara" pitchFamily="34" charset="0"/>
                <a:cs typeface="Arial" pitchFamily="34" charset="0"/>
              </a:rPr>
              <a:t>6</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[6] Sigmund Freud, Totem and Taboo (New York: Random, 1918) 17. </a:t>
            </a:r>
          </a:p>
          <a:p>
            <a:pPr lvl="1" indent="-457200" algn="just">
              <a:lnSpc>
                <a:spcPct val="150000"/>
              </a:lnSpc>
              <a:buFont typeface="Arial" panose="020B0604020202020204" pitchFamily="34" charset="0"/>
              <a:buChar char="•"/>
            </a:pPr>
            <a:r>
              <a:rPr lang="en-US" sz="2000" dirty="0">
                <a:solidFill>
                  <a:schemeClr val="bg1">
                    <a:lumMod val="85000"/>
                  </a:schemeClr>
                </a:solidFill>
                <a:latin typeface="Candara" pitchFamily="34" charset="0"/>
                <a:cs typeface="Arial" pitchFamily="34" charset="0"/>
              </a:rPr>
              <a:t>In your work cited page, you write:</a:t>
            </a:r>
          </a:p>
          <a:p>
            <a:pPr lvl="2" indent="-457200" algn="just">
              <a:lnSpc>
                <a:spcPct val="150000"/>
              </a:lnSpc>
              <a:buFont typeface="Courier New" panose="02070309020205020404" pitchFamily="49" charset="0"/>
              <a:buChar char="o"/>
            </a:pPr>
            <a:r>
              <a:rPr lang="en-US" dirty="0">
                <a:solidFill>
                  <a:schemeClr val="bg1">
                    <a:lumMod val="85000"/>
                  </a:schemeClr>
                </a:solidFill>
                <a:latin typeface="Candara" pitchFamily="34" charset="0"/>
                <a:cs typeface="Arial" pitchFamily="34" charset="0"/>
              </a:rPr>
              <a:t>Freud, Sigmund. Totem and Taboo. New York: Random, 1918.</a:t>
            </a:r>
          </a:p>
        </p:txBody>
      </p:sp>
      <p:pic>
        <p:nvPicPr>
          <p:cNvPr id="18" name="Picture 2" descr="Image result for orange tick png">
            <a:extLst>
              <a:ext uri="{FF2B5EF4-FFF2-40B4-BE49-F238E27FC236}">
                <a16:creationId xmlns:a16="http://schemas.microsoft.com/office/drawing/2014/main" id="{900CA3EA-D121-4364-9A2E-C2B4A0DA8CD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4400" y="1524000"/>
            <a:ext cx="426912" cy="46713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Image result for blue sketch arrow png">
            <a:extLst>
              <a:ext uri="{FF2B5EF4-FFF2-40B4-BE49-F238E27FC236}">
                <a16:creationId xmlns:a16="http://schemas.microsoft.com/office/drawing/2014/main" id="{1A8BE99D-A277-4244-A922-B17A4A9FC6F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13360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Image result for blue sketch arrow png">
            <a:extLst>
              <a:ext uri="{FF2B5EF4-FFF2-40B4-BE49-F238E27FC236}">
                <a16:creationId xmlns:a16="http://schemas.microsoft.com/office/drawing/2014/main" id="{28CF4608-01F2-485A-B856-CE6CE398D4F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2598480"/>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digital world png">
            <a:extLst>
              <a:ext uri="{FF2B5EF4-FFF2-40B4-BE49-F238E27FC236}">
                <a16:creationId xmlns:a16="http://schemas.microsoft.com/office/drawing/2014/main" id="{05C60B7A-1CEF-466F-9BF7-2D67C7C55D8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19165" y="173399"/>
            <a:ext cx="1164466" cy="116446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Image result for blue sketch arrow png">
            <a:extLst>
              <a:ext uri="{FF2B5EF4-FFF2-40B4-BE49-F238E27FC236}">
                <a16:creationId xmlns:a16="http://schemas.microsoft.com/office/drawing/2014/main" id="{9D10332E-AA64-4762-A5E5-964D110FFB6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3964891"/>
            <a:ext cx="838200" cy="64960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Image result for blue sketch arrow png">
            <a:extLst>
              <a:ext uri="{FF2B5EF4-FFF2-40B4-BE49-F238E27FC236}">
                <a16:creationId xmlns:a16="http://schemas.microsoft.com/office/drawing/2014/main" id="{A6D45986-56B3-434D-B399-F09A7862F9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0500" y="5706746"/>
            <a:ext cx="838200" cy="649605"/>
          </a:xfrm>
          <a:prstGeom prst="rect">
            <a:avLst/>
          </a:prstGeom>
          <a:noFill/>
          <a:extLst>
            <a:ext uri="{909E8E84-426E-40DD-AFC4-6F175D3DCCD1}">
              <a14:hiddenFill xmlns:a14="http://schemas.microsoft.com/office/drawing/2010/main">
                <a:solidFill>
                  <a:srgbClr val="FFFFFF"/>
                </a:solidFill>
              </a14:hiddenFill>
            </a:ext>
          </a:extLst>
        </p:spPr>
      </p:pic>
      <p:grpSp>
        <p:nvGrpSpPr>
          <p:cNvPr id="24" name="Group 23">
            <a:extLst>
              <a:ext uri="{FF2B5EF4-FFF2-40B4-BE49-F238E27FC236}">
                <a16:creationId xmlns:a16="http://schemas.microsoft.com/office/drawing/2014/main" id="{284CBCF6-C969-4E39-9F54-6711A351BF3A}"/>
              </a:ext>
            </a:extLst>
          </p:cNvPr>
          <p:cNvGrpSpPr/>
          <p:nvPr/>
        </p:nvGrpSpPr>
        <p:grpSpPr>
          <a:xfrm>
            <a:off x="0" y="6756400"/>
            <a:ext cx="9144000" cy="101600"/>
            <a:chOff x="0" y="5791200"/>
            <a:chExt cx="8084345" cy="330200"/>
          </a:xfrm>
        </p:grpSpPr>
        <p:sp>
          <p:nvSpPr>
            <p:cNvPr id="26" name="Rectangle 25">
              <a:extLst>
                <a:ext uri="{FF2B5EF4-FFF2-40B4-BE49-F238E27FC236}">
                  <a16:creationId xmlns:a16="http://schemas.microsoft.com/office/drawing/2014/main" id="{B2849DFC-AB76-4F3A-964A-CBF5034E9C19}"/>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7" name="Rectangle 26">
              <a:extLst>
                <a:ext uri="{FF2B5EF4-FFF2-40B4-BE49-F238E27FC236}">
                  <a16:creationId xmlns:a16="http://schemas.microsoft.com/office/drawing/2014/main" id="{5C31BADD-0A89-4BFE-BFB4-18D3DC359658}"/>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8" name="Rectangle 27">
              <a:extLst>
                <a:ext uri="{FF2B5EF4-FFF2-40B4-BE49-F238E27FC236}">
                  <a16:creationId xmlns:a16="http://schemas.microsoft.com/office/drawing/2014/main" id="{F610B6F3-9718-41F8-8A5C-C421DA2A1017}"/>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29" name="Rectangle 28">
              <a:extLst>
                <a:ext uri="{FF2B5EF4-FFF2-40B4-BE49-F238E27FC236}">
                  <a16:creationId xmlns:a16="http://schemas.microsoft.com/office/drawing/2014/main" id="{CEFEB510-F8E2-4BDB-A347-B945CA3AD034}"/>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latin typeface="Candara" panose="020E0502030303020204" pitchFamily="34" charset="0"/>
              </a:endParaRPr>
            </a:p>
          </p:txBody>
        </p:sp>
        <p:sp>
          <p:nvSpPr>
            <p:cNvPr id="30" name="Rectangle 29">
              <a:extLst>
                <a:ext uri="{FF2B5EF4-FFF2-40B4-BE49-F238E27FC236}">
                  <a16:creationId xmlns:a16="http://schemas.microsoft.com/office/drawing/2014/main" id="{6CBA28D9-09D4-4A13-B31A-D85671345D11}"/>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1" name="Rectangle 30">
              <a:extLst>
                <a:ext uri="{FF2B5EF4-FFF2-40B4-BE49-F238E27FC236}">
                  <a16:creationId xmlns:a16="http://schemas.microsoft.com/office/drawing/2014/main" id="{5C747842-7FC2-4509-B5F2-177D9EA3EA30}"/>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2" name="Rectangle 31">
              <a:extLst>
                <a:ext uri="{FF2B5EF4-FFF2-40B4-BE49-F238E27FC236}">
                  <a16:creationId xmlns:a16="http://schemas.microsoft.com/office/drawing/2014/main" id="{10D29418-1B29-4753-B357-A93ACF55F8E0}"/>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sp>
          <p:nvSpPr>
            <p:cNvPr id="33" name="Rectangle 32">
              <a:extLst>
                <a:ext uri="{FF2B5EF4-FFF2-40B4-BE49-F238E27FC236}">
                  <a16:creationId xmlns:a16="http://schemas.microsoft.com/office/drawing/2014/main" id="{E32488E1-0A90-4040-9A54-7F7E69D4D96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latin typeface="Candara" panose="020E0502030303020204" pitchFamily="34" charset="0"/>
              </a:endParaRPr>
            </a:p>
          </p:txBody>
        </p:sp>
      </p:grpSp>
      <p:grpSp>
        <p:nvGrpSpPr>
          <p:cNvPr id="34" name="Group 33">
            <a:extLst>
              <a:ext uri="{FF2B5EF4-FFF2-40B4-BE49-F238E27FC236}">
                <a16:creationId xmlns:a16="http://schemas.microsoft.com/office/drawing/2014/main" id="{CABE1AF1-AA47-41F0-936A-EA8CBC6A1DAD}"/>
              </a:ext>
            </a:extLst>
          </p:cNvPr>
          <p:cNvGrpSpPr/>
          <p:nvPr/>
        </p:nvGrpSpPr>
        <p:grpSpPr>
          <a:xfrm rot="10800000">
            <a:off x="0" y="1"/>
            <a:ext cx="9144000" cy="101600"/>
            <a:chOff x="0" y="5791200"/>
            <a:chExt cx="8084345" cy="330200"/>
          </a:xfrm>
        </p:grpSpPr>
        <p:sp>
          <p:nvSpPr>
            <p:cNvPr id="35" name="Rectangle 34">
              <a:extLst>
                <a:ext uri="{FF2B5EF4-FFF2-40B4-BE49-F238E27FC236}">
                  <a16:creationId xmlns:a16="http://schemas.microsoft.com/office/drawing/2014/main" id="{905AE088-2312-47C5-B390-730ACC60028B}"/>
                </a:ext>
              </a:extLst>
            </p:cNvPr>
            <p:cNvSpPr/>
            <p:nvPr/>
          </p:nvSpPr>
          <p:spPr>
            <a:xfrm>
              <a:off x="0" y="5791200"/>
              <a:ext cx="1064261" cy="330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6" name="Rectangle 35">
              <a:extLst>
                <a:ext uri="{FF2B5EF4-FFF2-40B4-BE49-F238E27FC236}">
                  <a16:creationId xmlns:a16="http://schemas.microsoft.com/office/drawing/2014/main" id="{3DA0AB7D-3BE6-4495-BB1D-E05C7648AF0F}"/>
                </a:ext>
              </a:extLst>
            </p:cNvPr>
            <p:cNvSpPr/>
            <p:nvPr/>
          </p:nvSpPr>
          <p:spPr>
            <a:xfrm>
              <a:off x="1066800" y="5791200"/>
              <a:ext cx="997745" cy="3302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7" name="Rectangle 36">
              <a:extLst>
                <a:ext uri="{FF2B5EF4-FFF2-40B4-BE49-F238E27FC236}">
                  <a16:creationId xmlns:a16="http://schemas.microsoft.com/office/drawing/2014/main" id="{572867B1-5341-493B-8B16-588FFD8D8B2E}"/>
                </a:ext>
              </a:extLst>
            </p:cNvPr>
            <p:cNvSpPr/>
            <p:nvPr/>
          </p:nvSpPr>
          <p:spPr>
            <a:xfrm>
              <a:off x="2057400" y="5791200"/>
              <a:ext cx="997745" cy="3302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8" name="Rectangle 37">
              <a:extLst>
                <a:ext uri="{FF2B5EF4-FFF2-40B4-BE49-F238E27FC236}">
                  <a16:creationId xmlns:a16="http://schemas.microsoft.com/office/drawing/2014/main" id="{9DA54A2F-5512-4CEA-9537-0E655D987613}"/>
                </a:ext>
              </a:extLst>
            </p:cNvPr>
            <p:cNvSpPr/>
            <p:nvPr/>
          </p:nvSpPr>
          <p:spPr>
            <a:xfrm>
              <a:off x="3048000" y="5791200"/>
              <a:ext cx="997745" cy="33020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dirty="0"/>
            </a:p>
          </p:txBody>
        </p:sp>
        <p:sp>
          <p:nvSpPr>
            <p:cNvPr id="49" name="Rectangle 48">
              <a:extLst>
                <a:ext uri="{FF2B5EF4-FFF2-40B4-BE49-F238E27FC236}">
                  <a16:creationId xmlns:a16="http://schemas.microsoft.com/office/drawing/2014/main" id="{6912796E-51DA-463E-9FB7-A9E62F662377}"/>
                </a:ext>
              </a:extLst>
            </p:cNvPr>
            <p:cNvSpPr/>
            <p:nvPr/>
          </p:nvSpPr>
          <p:spPr>
            <a:xfrm>
              <a:off x="4038600" y="5791200"/>
              <a:ext cx="997745" cy="330200"/>
            </a:xfrm>
            <a:prstGeom prst="rect">
              <a:avLst/>
            </a:prstGeom>
            <a:solidFill>
              <a:srgbClr val="235F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0" name="Rectangle 49">
              <a:extLst>
                <a:ext uri="{FF2B5EF4-FFF2-40B4-BE49-F238E27FC236}">
                  <a16:creationId xmlns:a16="http://schemas.microsoft.com/office/drawing/2014/main" id="{862A88ED-8B16-4F85-86BA-02386666C3FA}"/>
                </a:ext>
              </a:extLst>
            </p:cNvPr>
            <p:cNvSpPr/>
            <p:nvPr/>
          </p:nvSpPr>
          <p:spPr>
            <a:xfrm>
              <a:off x="5029200" y="5791200"/>
              <a:ext cx="1122463" cy="330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1" name="Rectangle 50">
              <a:extLst>
                <a:ext uri="{FF2B5EF4-FFF2-40B4-BE49-F238E27FC236}">
                  <a16:creationId xmlns:a16="http://schemas.microsoft.com/office/drawing/2014/main" id="{F2507C08-34DD-4E8A-B557-8B0F55E6BB9D}"/>
                </a:ext>
              </a:extLst>
            </p:cNvPr>
            <p:cNvSpPr/>
            <p:nvPr/>
          </p:nvSpPr>
          <p:spPr>
            <a:xfrm>
              <a:off x="6096000" y="5791200"/>
              <a:ext cx="997745" cy="3302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2" name="Rectangle 51">
              <a:extLst>
                <a:ext uri="{FF2B5EF4-FFF2-40B4-BE49-F238E27FC236}">
                  <a16:creationId xmlns:a16="http://schemas.microsoft.com/office/drawing/2014/main" id="{1023F880-9C24-42F4-AF0B-6E7392A2EB2E}"/>
                </a:ext>
              </a:extLst>
            </p:cNvPr>
            <p:cNvSpPr/>
            <p:nvPr/>
          </p:nvSpPr>
          <p:spPr>
            <a:xfrm>
              <a:off x="7086600" y="5791200"/>
              <a:ext cx="997745" cy="330200"/>
            </a:xfrm>
            <a:prstGeom prst="rect">
              <a:avLst/>
            </a:prstGeom>
            <a:solidFill>
              <a:srgbClr val="5440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grpSp>
      <p:pic>
        <p:nvPicPr>
          <p:cNvPr id="53" name="Picture 52" descr="https://upload.wikimedia.org/wikipedia/en/thumb/f/fa/COMSATS_Logo.svg/1024px-COMSATS_Logo.svg.png">
            <a:extLst>
              <a:ext uri="{FF2B5EF4-FFF2-40B4-BE49-F238E27FC236}">
                <a16:creationId xmlns:a16="http://schemas.microsoft.com/office/drawing/2014/main" id="{C68AF4CF-1A33-4217-940F-18E0FEA8A3E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18663" y="101601"/>
            <a:ext cx="1425337" cy="1425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065470"/>
      </p:ext>
    </p:extLst>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fade">
                                      <p:cBhvr>
                                        <p:cTn id="7" dur="500"/>
                                        <p:tgtEl>
                                          <p:spTgt spid="1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childTnLst>
                          </p:cTn>
                        </p:par>
                      </p:childTnLst>
                    </p:cTn>
                  </p:par>
                  <p:par>
                    <p:cTn id="11" fill="hold">
                      <p:stCondLst>
                        <p:cond delay="indefinite"/>
                      </p:stCondLst>
                      <p:childTnLst>
                        <p:par>
                          <p:cTn id="12" fill="hold">
                            <p:stCondLst>
                              <p:cond delay="0"/>
                            </p:stCondLst>
                            <p:childTnLst>
                              <p:par>
                                <p:cTn id="13" presetID="19" presetClass="emph" presetSubtype="0" fill="hold" nodeType="clickEffect">
                                  <p:stCondLst>
                                    <p:cond delay="0"/>
                                  </p:stCondLst>
                                  <p:childTnLst>
                                    <p:animClr clrSpc="rgb" dir="cw">
                                      <p:cBhvr override="childStyle">
                                        <p:cTn id="14" dur="500" fill="hold"/>
                                        <p:tgtEl>
                                          <p:spTgt spid="17">
                                            <p:txEl>
                                              <p:pRg st="1" end="1"/>
                                            </p:txEl>
                                          </p:spTgt>
                                        </p:tgtEl>
                                        <p:attrNameLst>
                                          <p:attrName>style.color</p:attrName>
                                        </p:attrNameLst>
                                      </p:cBhvr>
                                      <p:to>
                                        <a:srgbClr val="000000"/>
                                      </p:to>
                                    </p:animClr>
                                    <p:animClr clrSpc="rgb" dir="cw">
                                      <p:cBhvr>
                                        <p:cTn id="15" dur="500" fill="hold"/>
                                        <p:tgtEl>
                                          <p:spTgt spid="17">
                                            <p:txEl>
                                              <p:pRg st="1" end="1"/>
                                            </p:txEl>
                                          </p:spTgt>
                                        </p:tgtEl>
                                        <p:attrNameLst>
                                          <p:attrName>fillcolor</p:attrName>
                                        </p:attrNameLst>
                                      </p:cBhvr>
                                      <p:to>
                                        <a:srgbClr val="000000"/>
                                      </p:to>
                                    </p:animClr>
                                    <p:set>
                                      <p:cBhvr>
                                        <p:cTn id="16" dur="500" fill="hold"/>
                                        <p:tgtEl>
                                          <p:spTgt spid="17">
                                            <p:txEl>
                                              <p:pRg st="1" end="1"/>
                                            </p:txEl>
                                          </p:spTgt>
                                        </p:tgtEl>
                                        <p:attrNameLst>
                                          <p:attrName>fill.type</p:attrName>
                                        </p:attrNameLst>
                                      </p:cBhvr>
                                      <p:to>
                                        <p:strVal val="solid"/>
                                      </p:to>
                                    </p:set>
                                    <p:set>
                                      <p:cBhvr>
                                        <p:cTn id="17" dur="500" fill="hold"/>
                                        <p:tgtEl>
                                          <p:spTgt spid="17">
                                            <p:txEl>
                                              <p:pRg st="1" end="1"/>
                                            </p:txEl>
                                          </p:spTgt>
                                        </p:tgtEl>
                                        <p:attrNameLst>
                                          <p:attrName>fill.on</p:attrName>
                                        </p:attrNameLst>
                                      </p:cBhvr>
                                      <p:to>
                                        <p:strVal val="true"/>
                                      </p:to>
                                    </p:set>
                                  </p:childTnLst>
                                </p:cTn>
                              </p:par>
                              <p:par>
                                <p:cTn id="18" presetID="2" presetClass="entr" presetSubtype="8" fill="hold" nodeType="withEffect">
                                  <p:stCondLst>
                                    <p:cond delay="0"/>
                                  </p:stCondLst>
                                  <p:childTnLst>
                                    <p:set>
                                      <p:cBhvr>
                                        <p:cTn id="19" dur="1" fill="hold">
                                          <p:stCondLst>
                                            <p:cond delay="0"/>
                                          </p:stCondLst>
                                        </p:cTn>
                                        <p:tgtEl>
                                          <p:spTgt spid="19"/>
                                        </p:tgtEl>
                                        <p:attrNameLst>
                                          <p:attrName>style.visibility</p:attrName>
                                        </p:attrNameLst>
                                      </p:cBhvr>
                                      <p:to>
                                        <p:strVal val="visible"/>
                                      </p:to>
                                    </p:set>
                                    <p:anim calcmode="lin" valueType="num">
                                      <p:cBhvr additive="base">
                                        <p:cTn id="20" dur="500" fill="hold"/>
                                        <p:tgtEl>
                                          <p:spTgt spid="19"/>
                                        </p:tgtEl>
                                        <p:attrNameLst>
                                          <p:attrName>ppt_x</p:attrName>
                                        </p:attrNameLst>
                                      </p:cBhvr>
                                      <p:tavLst>
                                        <p:tav tm="0">
                                          <p:val>
                                            <p:strVal val="0-#ppt_w/2"/>
                                          </p:val>
                                        </p:tav>
                                        <p:tav tm="100000">
                                          <p:val>
                                            <p:strVal val="#ppt_x"/>
                                          </p:val>
                                        </p:tav>
                                      </p:tavLst>
                                    </p:anim>
                                    <p:anim calcmode="lin" valueType="num">
                                      <p:cBhvr additive="base">
                                        <p:cTn id="21"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9" presetClass="emph" presetSubtype="0" fill="hold" nodeType="clickEffect">
                                  <p:stCondLst>
                                    <p:cond delay="0"/>
                                  </p:stCondLst>
                                  <p:childTnLst>
                                    <p:animClr clrSpc="rgb" dir="cw">
                                      <p:cBhvr override="childStyle">
                                        <p:cTn id="25" dur="500" fill="hold"/>
                                        <p:tgtEl>
                                          <p:spTgt spid="17">
                                            <p:txEl>
                                              <p:pRg st="2" end="2"/>
                                            </p:txEl>
                                          </p:spTgt>
                                        </p:tgtEl>
                                        <p:attrNameLst>
                                          <p:attrName>style.color</p:attrName>
                                        </p:attrNameLst>
                                      </p:cBhvr>
                                      <p:to>
                                        <a:srgbClr val="000000"/>
                                      </p:to>
                                    </p:animClr>
                                    <p:animClr clrSpc="rgb" dir="cw">
                                      <p:cBhvr>
                                        <p:cTn id="26" dur="500" fill="hold"/>
                                        <p:tgtEl>
                                          <p:spTgt spid="17">
                                            <p:txEl>
                                              <p:pRg st="2" end="2"/>
                                            </p:txEl>
                                          </p:spTgt>
                                        </p:tgtEl>
                                        <p:attrNameLst>
                                          <p:attrName>fillcolor</p:attrName>
                                        </p:attrNameLst>
                                      </p:cBhvr>
                                      <p:to>
                                        <a:srgbClr val="000000"/>
                                      </p:to>
                                    </p:animClr>
                                    <p:set>
                                      <p:cBhvr>
                                        <p:cTn id="27" dur="500" fill="hold"/>
                                        <p:tgtEl>
                                          <p:spTgt spid="17">
                                            <p:txEl>
                                              <p:pRg st="2" end="2"/>
                                            </p:txEl>
                                          </p:spTgt>
                                        </p:tgtEl>
                                        <p:attrNameLst>
                                          <p:attrName>fill.type</p:attrName>
                                        </p:attrNameLst>
                                      </p:cBhvr>
                                      <p:to>
                                        <p:strVal val="solid"/>
                                      </p:to>
                                    </p:set>
                                    <p:set>
                                      <p:cBhvr>
                                        <p:cTn id="28" dur="500" fill="hold"/>
                                        <p:tgtEl>
                                          <p:spTgt spid="17">
                                            <p:txEl>
                                              <p:pRg st="2" end="2"/>
                                            </p:txEl>
                                          </p:spTgt>
                                        </p:tgtEl>
                                        <p:attrNameLst>
                                          <p:attrName>fill.on</p:attrName>
                                        </p:attrNameLst>
                                      </p:cBhvr>
                                      <p:to>
                                        <p:strVal val="true"/>
                                      </p:to>
                                    </p:set>
                                  </p:childTnLst>
                                </p:cTn>
                              </p:par>
                              <p:par>
                                <p:cTn id="29" presetID="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9" presetClass="emph" presetSubtype="0" fill="hold" nodeType="clickEffect">
                                  <p:stCondLst>
                                    <p:cond delay="0"/>
                                  </p:stCondLst>
                                  <p:childTnLst>
                                    <p:animClr clrSpc="rgb" dir="cw">
                                      <p:cBhvr override="childStyle">
                                        <p:cTn id="36" dur="500" fill="hold"/>
                                        <p:tgtEl>
                                          <p:spTgt spid="17">
                                            <p:txEl>
                                              <p:pRg st="3" end="3"/>
                                            </p:txEl>
                                          </p:spTgt>
                                        </p:tgtEl>
                                        <p:attrNameLst>
                                          <p:attrName>style.color</p:attrName>
                                        </p:attrNameLst>
                                      </p:cBhvr>
                                      <p:to>
                                        <a:srgbClr val="000000"/>
                                      </p:to>
                                    </p:animClr>
                                    <p:animClr clrSpc="rgb" dir="cw">
                                      <p:cBhvr>
                                        <p:cTn id="37" dur="500" fill="hold"/>
                                        <p:tgtEl>
                                          <p:spTgt spid="17">
                                            <p:txEl>
                                              <p:pRg st="3" end="3"/>
                                            </p:txEl>
                                          </p:spTgt>
                                        </p:tgtEl>
                                        <p:attrNameLst>
                                          <p:attrName>fillcolor</p:attrName>
                                        </p:attrNameLst>
                                      </p:cBhvr>
                                      <p:to>
                                        <a:srgbClr val="000000"/>
                                      </p:to>
                                    </p:animClr>
                                    <p:set>
                                      <p:cBhvr>
                                        <p:cTn id="38" dur="500" fill="hold"/>
                                        <p:tgtEl>
                                          <p:spTgt spid="17">
                                            <p:txEl>
                                              <p:pRg st="3" end="3"/>
                                            </p:txEl>
                                          </p:spTgt>
                                        </p:tgtEl>
                                        <p:attrNameLst>
                                          <p:attrName>fill.type</p:attrName>
                                        </p:attrNameLst>
                                      </p:cBhvr>
                                      <p:to>
                                        <p:strVal val="solid"/>
                                      </p:to>
                                    </p:set>
                                    <p:set>
                                      <p:cBhvr>
                                        <p:cTn id="39" dur="500" fill="hold"/>
                                        <p:tgtEl>
                                          <p:spTgt spid="17">
                                            <p:txEl>
                                              <p:pRg st="3" end="3"/>
                                            </p:txEl>
                                          </p:spTgt>
                                        </p:tgtEl>
                                        <p:attrNameLst>
                                          <p:attrName>fill.on</p:attrName>
                                        </p:attrNameLst>
                                      </p:cBhvr>
                                      <p:to>
                                        <p:strVal val="true"/>
                                      </p:to>
                                    </p:set>
                                  </p:childTnLst>
                                </p:cTn>
                              </p:par>
                              <p:par>
                                <p:cTn id="40" presetID="2" presetClass="entr" presetSubtype="8"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additive="base">
                                        <p:cTn id="42" dur="500" fill="hold"/>
                                        <p:tgtEl>
                                          <p:spTgt spid="23"/>
                                        </p:tgtEl>
                                        <p:attrNameLst>
                                          <p:attrName>ppt_x</p:attrName>
                                        </p:attrNameLst>
                                      </p:cBhvr>
                                      <p:tavLst>
                                        <p:tav tm="0">
                                          <p:val>
                                            <p:strVal val="0-#ppt_w/2"/>
                                          </p:val>
                                        </p:tav>
                                        <p:tav tm="100000">
                                          <p:val>
                                            <p:strVal val="#ppt_x"/>
                                          </p:val>
                                        </p:tav>
                                      </p:tavLst>
                                    </p:anim>
                                    <p:anim calcmode="lin" valueType="num">
                                      <p:cBhvr additive="base">
                                        <p:cTn id="43" dur="500" fill="hold"/>
                                        <p:tgtEl>
                                          <p:spTgt spid="23"/>
                                        </p:tgtEl>
                                        <p:attrNameLst>
                                          <p:attrName>ppt_y</p:attrName>
                                        </p:attrNameLst>
                                      </p:cBhvr>
                                      <p:tavLst>
                                        <p:tav tm="0">
                                          <p:val>
                                            <p:strVal val="#ppt_y"/>
                                          </p:val>
                                        </p:tav>
                                        <p:tav tm="100000">
                                          <p:val>
                                            <p:strVal val="#ppt_y"/>
                                          </p:val>
                                        </p:tav>
                                      </p:tavLst>
                                    </p:anim>
                                  </p:childTnLst>
                                </p:cTn>
                              </p:par>
                              <p:par>
                                <p:cTn id="44" presetID="19" presetClass="emph" presetSubtype="0" fill="hold" nodeType="withEffect">
                                  <p:stCondLst>
                                    <p:cond delay="0"/>
                                  </p:stCondLst>
                                  <p:childTnLst>
                                    <p:animClr clrSpc="rgb" dir="cw">
                                      <p:cBhvr override="childStyle">
                                        <p:cTn id="45" dur="500" fill="hold"/>
                                        <p:tgtEl>
                                          <p:spTgt spid="17">
                                            <p:txEl>
                                              <p:pRg st="4" end="4"/>
                                            </p:txEl>
                                          </p:spTgt>
                                        </p:tgtEl>
                                        <p:attrNameLst>
                                          <p:attrName>style.color</p:attrName>
                                        </p:attrNameLst>
                                      </p:cBhvr>
                                      <p:to>
                                        <a:srgbClr val="000000"/>
                                      </p:to>
                                    </p:animClr>
                                    <p:animClr clrSpc="rgb" dir="cw">
                                      <p:cBhvr>
                                        <p:cTn id="46" dur="500" fill="hold"/>
                                        <p:tgtEl>
                                          <p:spTgt spid="17">
                                            <p:txEl>
                                              <p:pRg st="4" end="4"/>
                                            </p:txEl>
                                          </p:spTgt>
                                        </p:tgtEl>
                                        <p:attrNameLst>
                                          <p:attrName>fillcolor</p:attrName>
                                        </p:attrNameLst>
                                      </p:cBhvr>
                                      <p:to>
                                        <a:srgbClr val="000000"/>
                                      </p:to>
                                    </p:animClr>
                                    <p:set>
                                      <p:cBhvr>
                                        <p:cTn id="47" dur="500" fill="hold"/>
                                        <p:tgtEl>
                                          <p:spTgt spid="17">
                                            <p:txEl>
                                              <p:pRg st="4" end="4"/>
                                            </p:txEl>
                                          </p:spTgt>
                                        </p:tgtEl>
                                        <p:attrNameLst>
                                          <p:attrName>fill.type</p:attrName>
                                        </p:attrNameLst>
                                      </p:cBhvr>
                                      <p:to>
                                        <p:strVal val="solid"/>
                                      </p:to>
                                    </p:set>
                                    <p:set>
                                      <p:cBhvr>
                                        <p:cTn id="48" dur="500" fill="hold"/>
                                        <p:tgtEl>
                                          <p:spTgt spid="17">
                                            <p:txEl>
                                              <p:pRg st="4" end="4"/>
                                            </p:txEl>
                                          </p:spTgt>
                                        </p:tgtEl>
                                        <p:attrNameLst>
                                          <p:attrName>fill.on</p:attrName>
                                        </p:attrNameLst>
                                      </p:cBhvr>
                                      <p:to>
                                        <p:strVal val="true"/>
                                      </p:to>
                                    </p:set>
                                  </p:childTnLst>
                                </p:cTn>
                              </p:par>
                              <p:par>
                                <p:cTn id="49" presetID="19" presetClass="emph" presetSubtype="0" fill="hold" nodeType="withEffect">
                                  <p:stCondLst>
                                    <p:cond delay="0"/>
                                  </p:stCondLst>
                                  <p:childTnLst>
                                    <p:animClr clrSpc="rgb" dir="cw">
                                      <p:cBhvr override="childStyle">
                                        <p:cTn id="50" dur="500" fill="hold"/>
                                        <p:tgtEl>
                                          <p:spTgt spid="17">
                                            <p:txEl>
                                              <p:pRg st="5" end="5"/>
                                            </p:txEl>
                                          </p:spTgt>
                                        </p:tgtEl>
                                        <p:attrNameLst>
                                          <p:attrName>style.color</p:attrName>
                                        </p:attrNameLst>
                                      </p:cBhvr>
                                      <p:to>
                                        <a:srgbClr val="0070C0"/>
                                      </p:to>
                                    </p:animClr>
                                    <p:animClr clrSpc="rgb" dir="cw">
                                      <p:cBhvr>
                                        <p:cTn id="51" dur="500" fill="hold"/>
                                        <p:tgtEl>
                                          <p:spTgt spid="17">
                                            <p:txEl>
                                              <p:pRg st="5" end="5"/>
                                            </p:txEl>
                                          </p:spTgt>
                                        </p:tgtEl>
                                        <p:attrNameLst>
                                          <p:attrName>fillcolor</p:attrName>
                                        </p:attrNameLst>
                                      </p:cBhvr>
                                      <p:to>
                                        <a:srgbClr val="0070C0"/>
                                      </p:to>
                                    </p:animClr>
                                    <p:set>
                                      <p:cBhvr>
                                        <p:cTn id="52" dur="500" fill="hold"/>
                                        <p:tgtEl>
                                          <p:spTgt spid="17">
                                            <p:txEl>
                                              <p:pRg st="5" end="5"/>
                                            </p:txEl>
                                          </p:spTgt>
                                        </p:tgtEl>
                                        <p:attrNameLst>
                                          <p:attrName>fill.type</p:attrName>
                                        </p:attrNameLst>
                                      </p:cBhvr>
                                      <p:to>
                                        <p:strVal val="solid"/>
                                      </p:to>
                                    </p:set>
                                    <p:set>
                                      <p:cBhvr>
                                        <p:cTn id="53" dur="500" fill="hold"/>
                                        <p:tgtEl>
                                          <p:spTgt spid="17">
                                            <p:txEl>
                                              <p:pRg st="5" end="5"/>
                                            </p:txEl>
                                          </p:spTgt>
                                        </p:tgtEl>
                                        <p:attrNameLst>
                                          <p:attrName>fill.on</p:attrName>
                                        </p:attrNameLst>
                                      </p:cBhvr>
                                      <p:to>
                                        <p:strVal val="true"/>
                                      </p:to>
                                    </p:set>
                                  </p:childTnLst>
                                </p:cTn>
                              </p:par>
                            </p:childTnLst>
                          </p:cTn>
                        </p:par>
                      </p:childTnLst>
                    </p:cTn>
                  </p:par>
                  <p:par>
                    <p:cTn id="54" fill="hold">
                      <p:stCondLst>
                        <p:cond delay="indefinite"/>
                      </p:stCondLst>
                      <p:childTnLst>
                        <p:par>
                          <p:cTn id="55" fill="hold">
                            <p:stCondLst>
                              <p:cond delay="0"/>
                            </p:stCondLst>
                            <p:childTnLst>
                              <p:par>
                                <p:cTn id="56" presetID="19" presetClass="emph" presetSubtype="0" fill="hold" nodeType="clickEffect">
                                  <p:stCondLst>
                                    <p:cond delay="0"/>
                                  </p:stCondLst>
                                  <p:childTnLst>
                                    <p:animClr clrSpc="rgb" dir="cw">
                                      <p:cBhvr override="childStyle">
                                        <p:cTn id="57" dur="500" fill="hold"/>
                                        <p:tgtEl>
                                          <p:spTgt spid="17">
                                            <p:txEl>
                                              <p:pRg st="6" end="6"/>
                                            </p:txEl>
                                          </p:spTgt>
                                        </p:tgtEl>
                                        <p:attrNameLst>
                                          <p:attrName>style.color</p:attrName>
                                        </p:attrNameLst>
                                      </p:cBhvr>
                                      <p:to>
                                        <a:srgbClr val="000000"/>
                                      </p:to>
                                    </p:animClr>
                                    <p:animClr clrSpc="rgb" dir="cw">
                                      <p:cBhvr>
                                        <p:cTn id="58" dur="500" fill="hold"/>
                                        <p:tgtEl>
                                          <p:spTgt spid="17">
                                            <p:txEl>
                                              <p:pRg st="6" end="6"/>
                                            </p:txEl>
                                          </p:spTgt>
                                        </p:tgtEl>
                                        <p:attrNameLst>
                                          <p:attrName>fillcolor</p:attrName>
                                        </p:attrNameLst>
                                      </p:cBhvr>
                                      <p:to>
                                        <a:srgbClr val="000000"/>
                                      </p:to>
                                    </p:animClr>
                                    <p:set>
                                      <p:cBhvr>
                                        <p:cTn id="59" dur="500" fill="hold"/>
                                        <p:tgtEl>
                                          <p:spTgt spid="17">
                                            <p:txEl>
                                              <p:pRg st="6" end="6"/>
                                            </p:txEl>
                                          </p:spTgt>
                                        </p:tgtEl>
                                        <p:attrNameLst>
                                          <p:attrName>fill.type</p:attrName>
                                        </p:attrNameLst>
                                      </p:cBhvr>
                                      <p:to>
                                        <p:strVal val="solid"/>
                                      </p:to>
                                    </p:set>
                                    <p:set>
                                      <p:cBhvr>
                                        <p:cTn id="60" dur="500" fill="hold"/>
                                        <p:tgtEl>
                                          <p:spTgt spid="17">
                                            <p:txEl>
                                              <p:pRg st="6" end="6"/>
                                            </p:txEl>
                                          </p:spTgt>
                                        </p:tgtEl>
                                        <p:attrNameLst>
                                          <p:attrName>fill.on</p:attrName>
                                        </p:attrNameLst>
                                      </p:cBhvr>
                                      <p:to>
                                        <p:strVal val="true"/>
                                      </p:to>
                                    </p:set>
                                  </p:childTnLst>
                                </p:cTn>
                              </p:par>
                              <p:par>
                                <p:cTn id="61" presetID="19" presetClass="emph" presetSubtype="0" fill="hold" nodeType="withEffect">
                                  <p:stCondLst>
                                    <p:cond delay="0"/>
                                  </p:stCondLst>
                                  <p:childTnLst>
                                    <p:animClr clrSpc="rgb" dir="cw">
                                      <p:cBhvr override="childStyle">
                                        <p:cTn id="62" dur="500" fill="hold"/>
                                        <p:tgtEl>
                                          <p:spTgt spid="17">
                                            <p:txEl>
                                              <p:pRg st="7" end="7"/>
                                            </p:txEl>
                                          </p:spTgt>
                                        </p:tgtEl>
                                        <p:attrNameLst>
                                          <p:attrName>style.color</p:attrName>
                                        </p:attrNameLst>
                                      </p:cBhvr>
                                      <p:to>
                                        <a:srgbClr val="0070C0"/>
                                      </p:to>
                                    </p:animClr>
                                    <p:animClr clrSpc="rgb" dir="cw">
                                      <p:cBhvr>
                                        <p:cTn id="63" dur="500" fill="hold"/>
                                        <p:tgtEl>
                                          <p:spTgt spid="17">
                                            <p:txEl>
                                              <p:pRg st="7" end="7"/>
                                            </p:txEl>
                                          </p:spTgt>
                                        </p:tgtEl>
                                        <p:attrNameLst>
                                          <p:attrName>fillcolor</p:attrName>
                                        </p:attrNameLst>
                                      </p:cBhvr>
                                      <p:to>
                                        <a:srgbClr val="0070C0"/>
                                      </p:to>
                                    </p:animClr>
                                    <p:set>
                                      <p:cBhvr>
                                        <p:cTn id="64" dur="500" fill="hold"/>
                                        <p:tgtEl>
                                          <p:spTgt spid="17">
                                            <p:txEl>
                                              <p:pRg st="7" end="7"/>
                                            </p:txEl>
                                          </p:spTgt>
                                        </p:tgtEl>
                                        <p:attrNameLst>
                                          <p:attrName>fill.type</p:attrName>
                                        </p:attrNameLst>
                                      </p:cBhvr>
                                      <p:to>
                                        <p:strVal val="solid"/>
                                      </p:to>
                                    </p:set>
                                    <p:set>
                                      <p:cBhvr>
                                        <p:cTn id="65" dur="500" fill="hold"/>
                                        <p:tgtEl>
                                          <p:spTgt spid="17">
                                            <p:txEl>
                                              <p:pRg st="7" end="7"/>
                                            </p:txEl>
                                          </p:spTgt>
                                        </p:tgtEl>
                                        <p:attrNameLst>
                                          <p:attrName>fill.on</p:attrName>
                                        </p:attrNameLst>
                                      </p:cBhvr>
                                      <p:to>
                                        <p:strVal val="true"/>
                                      </p:to>
                                    </p:set>
                                  </p:childTnLst>
                                </p:cTn>
                              </p:par>
                              <p:par>
                                <p:cTn id="66" presetID="2" presetClass="entr" presetSubtype="8" fill="hold" nodeType="withEffect">
                                  <p:stCondLst>
                                    <p:cond delay="0"/>
                                  </p:stCondLst>
                                  <p:childTnLst>
                                    <p:set>
                                      <p:cBhvr>
                                        <p:cTn id="67" dur="1" fill="hold">
                                          <p:stCondLst>
                                            <p:cond delay="0"/>
                                          </p:stCondLst>
                                        </p:cTn>
                                        <p:tgtEl>
                                          <p:spTgt spid="25"/>
                                        </p:tgtEl>
                                        <p:attrNameLst>
                                          <p:attrName>style.visibility</p:attrName>
                                        </p:attrNameLst>
                                      </p:cBhvr>
                                      <p:to>
                                        <p:strVal val="visible"/>
                                      </p:to>
                                    </p:set>
                                    <p:anim calcmode="lin" valueType="num">
                                      <p:cBhvr additive="base">
                                        <p:cTn id="68" dur="500" fill="hold"/>
                                        <p:tgtEl>
                                          <p:spTgt spid="25"/>
                                        </p:tgtEl>
                                        <p:attrNameLst>
                                          <p:attrName>ppt_x</p:attrName>
                                        </p:attrNameLst>
                                      </p:cBhvr>
                                      <p:tavLst>
                                        <p:tav tm="0">
                                          <p:val>
                                            <p:strVal val="0-#ppt_w/2"/>
                                          </p:val>
                                        </p:tav>
                                        <p:tav tm="100000">
                                          <p:val>
                                            <p:strVal val="#ppt_x"/>
                                          </p:val>
                                        </p:tav>
                                      </p:tavLst>
                                    </p:anim>
                                    <p:anim calcmode="lin" valueType="num">
                                      <p:cBhvr additive="base">
                                        <p:cTn id="69" dur="5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Crop">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TM02900720[[fn=Integral]]</Template>
  <TotalTime>8382</TotalTime>
  <Words>3268</Words>
  <Application>Microsoft Office PowerPoint</Application>
  <PresentationFormat>On-screen Show (4:3)</PresentationFormat>
  <Paragraphs>374</Paragraphs>
  <Slides>52</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52</vt:i4>
      </vt:variant>
    </vt:vector>
  </HeadingPairs>
  <TitlesOfParts>
    <vt:vector size="63" baseType="lpstr">
      <vt:lpstr>ＭＳ Ｐゴシック</vt:lpstr>
      <vt:lpstr>Arial</vt:lpstr>
      <vt:lpstr>Calibri</vt:lpstr>
      <vt:lpstr>Calibri Light</vt:lpstr>
      <vt:lpstr>Candara</vt:lpstr>
      <vt:lpstr>Courier New</vt:lpstr>
      <vt:lpstr>Franklin Gothic Book</vt:lpstr>
      <vt:lpstr>Wingdings</vt:lpstr>
      <vt:lpstr>Wingdings 2</vt:lpstr>
      <vt:lpstr>HDOfficeLightV0</vt:lpstr>
      <vt:lpstr>Crop</vt:lpstr>
      <vt:lpstr>HUM 102  Report Writing Skills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COMSATS Institute of Information Technology</dc:title>
  <dc:creator>muniba_nasir</dc:creator>
  <cp:lastModifiedBy>Muzammil Behzad</cp:lastModifiedBy>
  <cp:revision>756</cp:revision>
  <dcterms:created xsi:type="dcterms:W3CDTF">2015-07-28T10:20:14Z</dcterms:created>
  <dcterms:modified xsi:type="dcterms:W3CDTF">2017-11-06T07:05:06Z</dcterms:modified>
</cp:coreProperties>
</file>