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25" r:id="rId2"/>
  </p:sldMasterIdLst>
  <p:notesMasterIdLst>
    <p:notesMasterId r:id="rId45"/>
  </p:notesMasterIdLst>
  <p:sldIdLst>
    <p:sldId id="370" r:id="rId3"/>
    <p:sldId id="894" r:id="rId4"/>
    <p:sldId id="882" r:id="rId5"/>
    <p:sldId id="1041" r:id="rId6"/>
    <p:sldId id="1042" r:id="rId7"/>
    <p:sldId id="1043" r:id="rId8"/>
    <p:sldId id="1044" r:id="rId9"/>
    <p:sldId id="1045" r:id="rId10"/>
    <p:sldId id="1046" r:id="rId11"/>
    <p:sldId id="1047" r:id="rId12"/>
    <p:sldId id="1048" r:id="rId13"/>
    <p:sldId id="1049" r:id="rId14"/>
    <p:sldId id="1050" r:id="rId15"/>
    <p:sldId id="1051" r:id="rId16"/>
    <p:sldId id="1052" r:id="rId17"/>
    <p:sldId id="1053" r:id="rId18"/>
    <p:sldId id="1054" r:id="rId19"/>
    <p:sldId id="1055" r:id="rId20"/>
    <p:sldId id="1056" r:id="rId21"/>
    <p:sldId id="1057" r:id="rId22"/>
    <p:sldId id="1058" r:id="rId23"/>
    <p:sldId id="1059" r:id="rId24"/>
    <p:sldId id="1060" r:id="rId25"/>
    <p:sldId id="1061" r:id="rId26"/>
    <p:sldId id="1062" r:id="rId27"/>
    <p:sldId id="1063" r:id="rId28"/>
    <p:sldId id="1064" r:id="rId29"/>
    <p:sldId id="1065" r:id="rId30"/>
    <p:sldId id="1066" r:id="rId31"/>
    <p:sldId id="1067" r:id="rId32"/>
    <p:sldId id="1068" r:id="rId33"/>
    <p:sldId id="1069" r:id="rId34"/>
    <p:sldId id="1070" r:id="rId35"/>
    <p:sldId id="1071" r:id="rId36"/>
    <p:sldId id="1072" r:id="rId37"/>
    <p:sldId id="1073" r:id="rId38"/>
    <p:sldId id="1074" r:id="rId39"/>
    <p:sldId id="1075" r:id="rId40"/>
    <p:sldId id="1076" r:id="rId41"/>
    <p:sldId id="1077" r:id="rId42"/>
    <p:sldId id="892" r:id="rId43"/>
    <p:sldId id="636" r:id="rId44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0000"/>
    <a:srgbClr val="CBCBCB"/>
    <a:srgbClr val="D3F3FF"/>
    <a:srgbClr val="FFDFDF"/>
    <a:srgbClr val="FFE1E1"/>
    <a:srgbClr val="D5F4FF"/>
    <a:srgbClr val="2F5395"/>
    <a:srgbClr val="FFFFB3"/>
    <a:srgbClr val="7F9ED7"/>
    <a:srgbClr val="FAE9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2" autoAdjust="0"/>
    <p:restoredTop sz="94280" autoAdjust="0"/>
  </p:normalViewPr>
  <p:slideViewPr>
    <p:cSldViewPr>
      <p:cViewPr varScale="1">
        <p:scale>
          <a:sx n="68" d="100"/>
          <a:sy n="68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8515F-6EC2-437A-BB7E-FAEE704D1F72}" type="datetimeFigureOut">
              <a:rPr lang="en-US" smtClean="0"/>
              <a:pPr/>
              <a:t>14-Nov-17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2713" y="1163638"/>
            <a:ext cx="4189412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48D81-7B12-46D2-AC3D-02B3D3820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3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E27A-6829-4858-AC8A-95A2FED96CFA}" type="datetime1">
              <a:rPr lang="en-US" smtClean="0"/>
              <a:pPr/>
              <a:t>14-Nov-17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7837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A453-39ED-4DFC-9998-925390E54FB5}" type="datetime1">
              <a:rPr lang="en-US" smtClean="0"/>
              <a:pPr/>
              <a:t>14-Nov-17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460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752-9D6A-4145-903A-1A342C960588}" type="datetime1">
              <a:rPr lang="en-US" smtClean="0"/>
              <a:pPr/>
              <a:t>14-Nov-17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477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78C478-A667-459C-95C1-602619C7249F}" type="datetime1">
              <a:rPr lang="en-US" smtClean="0"/>
              <a:pPr/>
              <a:t>14-Nov-17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94551694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917F-6980-41B9-9485-1511F98E9C95}" type="datetime1">
              <a:rPr lang="en-US" smtClean="0"/>
              <a:pPr/>
              <a:t>14-Nov-17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87498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818B4-A274-4805-9CF6-EC2C66B36B84}" type="datetime1">
              <a:rPr lang="en-US" smtClean="0"/>
              <a:pPr/>
              <a:t>14-Nov-17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75626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A6E5-3BD5-47D1-8428-41AE205A69C5}" type="datetime1">
              <a:rPr lang="en-US" smtClean="0"/>
              <a:pPr/>
              <a:t>14-Nov-17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10784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1DE9-A90E-4E90-B4EB-55A134E3460F}" type="datetime1">
              <a:rPr lang="en-US" smtClean="0"/>
              <a:pPr/>
              <a:t>14-Nov-17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8755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1AE9-E6DC-4111-B760-69E31DFD3B83}" type="datetime1">
              <a:rPr lang="en-US" smtClean="0"/>
              <a:pPr/>
              <a:t>14-Nov-17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95875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021D-B7B3-446B-A3BB-A4A0744A5336}" type="datetime1">
              <a:rPr lang="en-US" smtClean="0"/>
              <a:pPr/>
              <a:t>14-Nov-17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9791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2BE0F6-31DD-4360-BDEA-779190F0E8E8}" type="datetime1">
              <a:rPr lang="en-US" smtClean="0"/>
              <a:pPr/>
              <a:t>14-Nov-17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337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578F-5DA8-473D-B427-4F0A4E68F904}" type="datetime1">
              <a:rPr lang="en-US" smtClean="0"/>
              <a:pPr/>
              <a:t>14-Nov-17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86994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81ABD4-1B62-426E-8026-FC97F5BA9EBB}" type="datetime1">
              <a:rPr lang="en-US" smtClean="0"/>
              <a:pPr/>
              <a:t>14-Nov-17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03713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5229-A8B5-491F-B2C7-5872EF84B8CE}" type="datetime1">
              <a:rPr lang="en-US" smtClean="0"/>
              <a:pPr/>
              <a:t>14-Nov-17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24170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A228-8A8A-4151-BE87-3C8327C4B9D8}" type="datetime1">
              <a:rPr lang="en-US" smtClean="0"/>
              <a:pPr/>
              <a:t>14-Nov-17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7461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D39B-C74E-44B1-AECB-4FC807B0A836}" type="datetime1">
              <a:rPr lang="en-US" smtClean="0"/>
              <a:pPr/>
              <a:t>14-Nov-17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003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5C04-2125-4ABD-B41A-893C5BB0CA7C}" type="datetime1">
              <a:rPr lang="en-US" smtClean="0"/>
              <a:pPr/>
              <a:t>14-Nov-17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6761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5D1E-99F2-4C81-8930-55F563658BAB}" type="datetime1">
              <a:rPr lang="en-US" smtClean="0"/>
              <a:pPr/>
              <a:t>14-Nov-17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8639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04FD-C61A-4C1F-8917-518281FDAF42}" type="datetime1">
              <a:rPr lang="en-US" smtClean="0"/>
              <a:pPr/>
              <a:t>14-Nov-17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8596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0844-7948-4F72-82BE-3D93935417C9}" type="datetime1">
              <a:rPr lang="en-US" smtClean="0"/>
              <a:pPr/>
              <a:t>14-Nov-17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9636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7F97-2171-48BF-A115-1D04E584FDE8}" type="datetime1">
              <a:rPr lang="en-US" smtClean="0"/>
              <a:pPr/>
              <a:t>14-Nov-17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979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E280-15FE-4994-A5C0-120FA3140E31}" type="datetime1">
              <a:rPr lang="en-US" smtClean="0"/>
              <a:pPr/>
              <a:t>14-Nov-17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3177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1A90B50-4074-4E71-83C2-221D8A4CAB8A}" type="datetime1">
              <a:rPr lang="en-US" smtClean="0"/>
              <a:pPr/>
              <a:t>14-Nov-17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5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3026505A-897B-4DEF-B3F0-985E9B42454A}" type="datetime1">
              <a:rPr lang="en-US" smtClean="0"/>
              <a:pPr/>
              <a:t>14-Nov-17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235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areer.berkeley.edu/sites/default/files/pdf/Guide/Interviewing.pdf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thumbs.dreamstime.com/b/d-businessman-writing-skill-wordcloud-touch-screen-rendering-business-person-word-tags-skills-transparent-white-people-3582858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1" r="6139"/>
          <a:stretch/>
        </p:blipFill>
        <p:spPr bwMode="auto">
          <a:xfrm>
            <a:off x="921021" y="2019301"/>
            <a:ext cx="1970315" cy="266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35155" y="1719475"/>
            <a:ext cx="6270922" cy="1817914"/>
          </a:xfrm>
        </p:spPr>
        <p:txBody>
          <a:bodyPr/>
          <a:lstStyle/>
          <a:p>
            <a:r>
              <a:rPr lang="en-US" sz="4000" dirty="0">
                <a:latin typeface="Candara" panose="020E0502030303020204" pitchFamily="34" charset="0"/>
              </a:rPr>
              <a:t>HUM 102 </a:t>
            </a:r>
            <a:br>
              <a:rPr lang="en-US" sz="4000" dirty="0">
                <a:latin typeface="Candara" panose="020E0502030303020204" pitchFamily="34" charset="0"/>
              </a:rPr>
            </a:br>
            <a:r>
              <a:rPr lang="en-US" sz="4000" dirty="0">
                <a:latin typeface="Candara" panose="020E0502030303020204" pitchFamily="34" charset="0"/>
              </a:rPr>
              <a:t>Report Writing Skills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6040" y="5155263"/>
            <a:ext cx="5123755" cy="81467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andara" panose="020E0502030303020204" pitchFamily="34" charset="0"/>
              </a:rPr>
              <a:t>Lecture 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9425-2EF3-4F8B-B8C0-E4714BE1748E}" type="slidenum">
              <a:rPr lang="en-US" smtClean="0">
                <a:latin typeface="Candara" panose="020E0502030303020204" pitchFamily="34" charset="0"/>
              </a:rPr>
              <a:pPr/>
              <a:t>1</a:t>
            </a:fld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155FB0A-8AC1-4D89-A9B0-2444D256C987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F6E43E-7CD2-4B12-ACAD-44B09B88DF21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C13ADD-16BD-47A7-8C24-30CB67F40576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B30C98-C9BF-47EF-B633-C4F9DB109EFE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5E4031-B70F-4962-8A9D-5C17758121B4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6F321E-5CBA-440D-AB2D-93D292DFF195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1A70E3-3605-4CDD-95C5-11B674B36086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D79AB4D-6FDB-40C8-B309-77B862F31A9F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548D0FF-B4DE-4385-A1B4-7A01EFA925D7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40DF5C-D36D-4E25-9F53-7059395F95DC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ABD81B-5ADB-446E-B00B-BAA18109F1C5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F5B1415-4157-48E7-B47F-DBF5D9C49CF6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67B753-7D11-409F-8331-EC8ABAC71DBA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2F57CFA-43F3-4292-8EAA-0625732FEA74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71DD18C-AE84-43C0-A57F-6DD839DC6A7B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3AEB33C-824A-4478-8454-E2FD2E0B692B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9F712D-D34B-4B4D-BBB4-E7ABAB081F6E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F8AA0E-B1AF-44B1-808B-7354588B801B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26" name="Picture 25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6C2C2135-960A-4B0D-AF9A-97030ACCE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77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Interview Skills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784860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Planning [1/2]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Self-Assessment: Reviewing your skills/abilities, background, values, experience, education, training, and career goals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Understanding Field of Interest: Knowing the field, industries, industry trends, major competitors, future projections, characteristics of working individuals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Employer’s Information: Knowledge about products, services, location, previous and projected growth, future prospects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9620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037113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interview png">
            <a:extLst>
              <a:ext uri="{FF2B5EF4-FFF2-40B4-BE49-F238E27FC236}">
                <a16:creationId xmlns:a16="http://schemas.microsoft.com/office/drawing/2014/main" id="{9221565A-B393-4F5C-AD3F-13551DB0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19" y="92179"/>
            <a:ext cx="1473405" cy="14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blue sketch arrow png">
            <a:extLst>
              <a:ext uri="{FF2B5EF4-FFF2-40B4-BE49-F238E27FC236}">
                <a16:creationId xmlns:a16="http://schemas.microsoft.com/office/drawing/2014/main" id="{68C0F3F5-645C-4237-9829-14C77155F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41541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F4047DE-71E4-4EC5-8B9B-03E6FCB99386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7F3DF33-0065-472A-BFCA-5569E56B282E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0974327-82A3-43DE-ACBD-C1C1F245694B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B69CE45-A7F4-4E02-BEFC-50D8BD9FE16D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3022D8-BFE0-4438-9E93-B09682D6D8BE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FE69CE-892C-47BD-8B36-BC5B09603C49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4894AF-D7A1-42CA-AA06-B78F63A4CC2A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56C39EB-0139-4D7B-B740-14FB8F05AC5F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0AFBD61-401C-4B65-A48E-CF6CABE13A67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8207084-1B4F-4CCF-8F26-1FA1A9AB0258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D976C1C-1D04-40AF-9C6F-1321523604DB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AFD2E0E-C789-4DC3-98ED-E10789F3A9CC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51482E4-493D-4A2E-9F1E-07BB2646B766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0D2143F-46B8-4F38-85AA-C7B3A5D757E2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1E1C267-2A84-4497-8413-5B00A01AD5FC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5F8A55D-89AF-4798-9848-703BE934850D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C0F2B65-8B6D-475F-A52B-A8C0FE9B2F8C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86E9A50-33CC-4DF3-8805-2FA2DC897DE0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1" name="Picture 50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3D789D4F-9B00-4741-BD3F-374359FEE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77731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Interview Skills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Planning [2/2]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Awareness of Job Description: To prove that you know you are fit for the post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Prior Knowledge of Interview Format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Preparing for the Anticipated Questions: Mock interviews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Making a List of Questions: In case you are asked to raise questions, shows your interest in the company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9620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037113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interview png">
            <a:extLst>
              <a:ext uri="{FF2B5EF4-FFF2-40B4-BE49-F238E27FC236}">
                <a16:creationId xmlns:a16="http://schemas.microsoft.com/office/drawing/2014/main" id="{9221565A-B393-4F5C-AD3F-13551DB0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19" y="92179"/>
            <a:ext cx="1473405" cy="14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blue sketch arrow png">
            <a:extLst>
              <a:ext uri="{FF2B5EF4-FFF2-40B4-BE49-F238E27FC236}">
                <a16:creationId xmlns:a16="http://schemas.microsoft.com/office/drawing/2014/main" id="{68C0F3F5-645C-4237-9829-14C77155F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5110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DDF1D569-4B39-48EB-849F-F775922BE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939004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99F17D6-9413-416C-9A78-972EE022031F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07FA3B7-C513-4B80-8A73-959CFC8F83A5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97D4B12-2859-4CD9-A16F-9BECF0C5FF2C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F2F753-8A77-42AF-B704-F2F1EF332DA3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A3D4634-C1C8-40F1-A068-1F358CA59CD0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BE9780C-F2DE-4F40-AC3A-BB4C78800C74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41F1F7-F2D3-4421-896B-2263783A4852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E4ED579-396B-439A-A62C-D1247B707D35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3F0C797-6B27-4904-94DC-B2FB340CF911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C594C3F-692E-41E9-8855-0746DE96D8EF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EB9276-E174-4699-8A2D-70ECEEAC958A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AA1B857-88EF-4161-B38A-CFFCF80988B5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DD032C5-FA93-4763-A6D4-B1C4C9B99F64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24D5DD0-2913-4F86-BCBF-2DF9E2D7F42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FF029BA-2C0F-4F41-AA91-C05437ACFC62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8356A54-32C1-469C-9719-B34775695A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191F04B-E7EC-4160-A153-1510A83EF07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2637F4D-2235-430B-990B-BC2A66977EB4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2" name="Picture 51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DB173E84-0966-4C0E-93E5-9808B2103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13249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Interview Skills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784860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Preparation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In case of your very first interview, you may write out the answers of anticipated questions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Practice saying your responses out loud (in front of a mirror); becoming aware of your facial expressions and gestures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Film or record your responses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Self-assessment and ask for feedback on content, its organization and delivery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9620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037113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interview png">
            <a:extLst>
              <a:ext uri="{FF2B5EF4-FFF2-40B4-BE49-F238E27FC236}">
                <a16:creationId xmlns:a16="http://schemas.microsoft.com/office/drawing/2014/main" id="{9221565A-B393-4F5C-AD3F-13551DB0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19" y="92179"/>
            <a:ext cx="1473405" cy="14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blue sketch arrow png">
            <a:extLst>
              <a:ext uri="{FF2B5EF4-FFF2-40B4-BE49-F238E27FC236}">
                <a16:creationId xmlns:a16="http://schemas.microsoft.com/office/drawing/2014/main" id="{68C0F3F5-645C-4237-9829-14C77155F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41298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DDF1D569-4B39-48EB-849F-F775922BE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939004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7706E8F-E906-4963-8CFF-98E979A7DAA9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E59CF4-EEFD-44E2-936C-7CA0526980D3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B80A00-A4A9-4646-B94D-DFDA28A254AD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C458D6F-D757-40FA-8AC7-B8D24E3A7213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BF38A9-977F-4427-847D-52EC55166E78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F5967B5-61B7-446C-8C47-347EB6C5E4EC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73ADED1-76F5-4DFE-945B-6807E45CCC34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7992CCF-2BA9-4E90-83AE-F5C6F29E50F2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356FCC-BD54-497A-B579-C0041FE52384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5E5DEF2-2CC6-4D8C-BB3E-E3BF50B8DC65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23D5680-F474-4E4C-82D0-70EBA198B764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5EC358-4D67-4ED3-AC59-A77D3347CA26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2A92C1E-0E4E-4BB2-9E57-924AAC820E20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6DAC170-CDE9-4CD7-A044-C79808DD527A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D8A84EA-8BCA-4B57-BF55-E4C12874FE18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06C1178-8311-4C3E-AED2-0688B47ABF4A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4F6CB5D-9E74-47C9-9748-659CF912A29D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78D7C8E-2554-4D7E-AAF8-F4079FCD9972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2" name="Picture 51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33A28FEE-1494-4371-A17F-91387A85B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63082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Interview Skills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784860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General Instructions [1/4]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Arriving Early: To avoid traffic problems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Arriving Prepared: With resume, references and academic transcripts organized in a folio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Giving a thoughtful and complete answer: avoid one word answers, ask for clarification in confusion, pause to consider answering is acceptable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Making a Good First Impression: with appearance, behavior and attitude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9620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57019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interview png">
            <a:extLst>
              <a:ext uri="{FF2B5EF4-FFF2-40B4-BE49-F238E27FC236}">
                <a16:creationId xmlns:a16="http://schemas.microsoft.com/office/drawing/2014/main" id="{9221565A-B393-4F5C-AD3F-13551DB0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19" y="92179"/>
            <a:ext cx="1473405" cy="14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blue sketch arrow png">
            <a:extLst>
              <a:ext uri="{FF2B5EF4-FFF2-40B4-BE49-F238E27FC236}">
                <a16:creationId xmlns:a16="http://schemas.microsoft.com/office/drawing/2014/main" id="{68C0F3F5-645C-4237-9829-14C77155F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8485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DDF1D569-4B39-48EB-849F-F775922BE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49995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B7880D4-4410-4257-98B1-98CF8B144ADB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F59CB96-0932-4F12-B167-728E543646C5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9868DF9-B28D-4368-A1DC-ABD52C40D8E4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7D64F6-2A98-471A-99AA-EA134B4D3FC6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6189F4-2F14-4F4A-9999-AAC7418AC78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E6B2B3-51AA-4AC6-B3E0-9502CCA40BF2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25955EC-FD4F-41C4-B236-6A62ACA35410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4D12378-1DBB-4FFD-8397-63BE6F3E81D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4EFB4C6-8001-495C-AAAA-CB7C33153AB5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EDAA30-2452-4101-A319-F53DD78552BF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D868F73-02D0-473A-A296-2D4FB0F5C313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4C08087-F76D-41E4-9B21-B16AFF27C4AD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96F7EFE-23EC-4924-B871-A0B637EC4367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5633CA8-3B27-4FEE-8194-0847192A7CEE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EA5F3E1-7887-4F1D-A1FB-0F42635FE750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85A0A9E-3CE1-45E6-85F4-593D77E7BF6D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149661B-ABBD-409D-8B33-22CB6AA005B1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D27C95F-EEE2-4E29-AEB7-30CF839D9942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2" name="Picture 51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0ADA1171-A5BB-4EFF-B38C-E599845B6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44688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Interview Skills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784860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General Instructions [2/4]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Take care of your appearance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Dress professionally instead of being overdressed with flashy colors or styles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Use make-up moderately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Making sure that hair/mustache are well trimmed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Don’t overdo use of jewelry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Avoiding strong perfumes, colognes, aftershaves, etc.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Shiny shoes/ cleaned fingernails/ cleaned glasses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9620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57019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interview png">
            <a:extLst>
              <a:ext uri="{FF2B5EF4-FFF2-40B4-BE49-F238E27FC236}">
                <a16:creationId xmlns:a16="http://schemas.microsoft.com/office/drawing/2014/main" id="{9221565A-B393-4F5C-AD3F-13551DB0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19" y="92179"/>
            <a:ext cx="1473405" cy="14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blue sketch arrow png">
            <a:extLst>
              <a:ext uri="{FF2B5EF4-FFF2-40B4-BE49-F238E27FC236}">
                <a16:creationId xmlns:a16="http://schemas.microsoft.com/office/drawing/2014/main" id="{68C0F3F5-645C-4237-9829-14C77155F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8485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DDF1D569-4B39-48EB-849F-F775922BE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49995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1D938A2E-B1EA-447F-93CC-83A497738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532486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638AF278-C37B-4C9C-A4FA-C0D1EE067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94355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blue sketch arrow png">
            <a:extLst>
              <a:ext uri="{FF2B5EF4-FFF2-40B4-BE49-F238E27FC236}">
                <a16:creationId xmlns:a16="http://schemas.microsoft.com/office/drawing/2014/main" id="{B4F6ED16-1319-4986-818D-187FE93DF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41981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FF7356D-E685-4308-B916-2C299BC97350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2242C0-15FD-41CB-BC35-B549FD0BB415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F0FCE5F-D1AB-4DC1-938F-11C928F7BF58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A8D213-9B2F-40DA-9768-82AB3A2F6534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35F377-9D1A-481A-9842-C4D7153B063E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EF98402-60C6-40F2-94DB-28361DD602AD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894D76F-0C27-4D1B-AB73-8930CD621EA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31EBADA-0760-4687-BE07-4D5B70D894EA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59E8A63-0656-4CF2-942A-10F6603E10B0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380C3B-B2D1-47F3-ABB1-8AEED1ED89CC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2D26CFA-C446-4B8C-B344-21D6EBB36002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2D366C1-E756-4BD0-8B4D-24B1814F1D84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5D9246B-5746-41D6-ADC0-DE3D12DE25E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A3B4E6-801B-4B57-B3DF-5CE05B8B8B34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8A40ABE-FF1D-4C38-BEFE-407A8CAFBB1A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3A1DD63-7C44-4733-B609-0972BB4C5105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DC1034F-00E7-444F-A206-088952A19925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534C3C0-6A97-4F5E-8D21-B5689F6FBEB8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5" name="Picture 54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F4D33F79-F23E-424B-8A29-E875FE674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11137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Interview Skills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784860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General Instructions [3/4]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Take care of your behavior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Firm handshake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Maintain eye contact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Smile and be friendly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Do not overextend the interview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9620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57019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interview png">
            <a:extLst>
              <a:ext uri="{FF2B5EF4-FFF2-40B4-BE49-F238E27FC236}">
                <a16:creationId xmlns:a16="http://schemas.microsoft.com/office/drawing/2014/main" id="{9221565A-B393-4F5C-AD3F-13551DB0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19" y="92179"/>
            <a:ext cx="1473405" cy="14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DDF1D569-4B39-48EB-849F-F775922BE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49995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638AF278-C37B-4C9C-A4FA-C0D1EE067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94355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blue sketch arrow png">
            <a:extLst>
              <a:ext uri="{FF2B5EF4-FFF2-40B4-BE49-F238E27FC236}">
                <a16:creationId xmlns:a16="http://schemas.microsoft.com/office/drawing/2014/main" id="{B4F6ED16-1319-4986-818D-187FE93DF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043553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C3251AAD-E0E1-4613-ADA1-E5E4D3CFF107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11A309-8E55-471D-931E-02675EE34975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58EEC52-50ED-4945-A82B-5199B0476EC7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034DB2-8413-4D16-AF22-B8C2BBBEF654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96F731C-CC65-427E-83A0-A842F5EE9111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231C040-902A-4BE1-96DC-F34480C9FE57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D298A0-0CBB-4FAC-AB5C-652CE735FCDF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977C5E3-9D54-46C3-9699-F27740B54D25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19B2046-36A5-4383-BF84-BCBD08D52EDA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BA43E9F-8DCD-453B-AD33-A7FBAC622FF3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684FC34-9733-4C40-984E-BDB22FE91968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7930602-612C-4F3A-9F52-5F7B7FC6AC69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FE0B9E0-D02C-4450-8759-C57F759E150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77349D4-3B6F-4518-842D-4D7FC146F5C5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0899CCB-12F4-4D7C-A6C5-B9422D362EB2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6460AA1-49F0-425E-917A-605C141CAE24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97D30B7-084D-4AED-825E-0466ED1C077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E6E8B3E-0AAF-498D-AE4D-51A0FD3AE9D0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4" name="Picture 53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646460EB-5C42-4B6E-8589-39F29C93A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550324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Interview Skills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78486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General Instructions [4/4]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Take care of your attitude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Project confidence and enthusiasm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Sincerity and commitment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Optimism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9620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57019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interview png">
            <a:extLst>
              <a:ext uri="{FF2B5EF4-FFF2-40B4-BE49-F238E27FC236}">
                <a16:creationId xmlns:a16="http://schemas.microsoft.com/office/drawing/2014/main" id="{9221565A-B393-4F5C-AD3F-13551DB0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19" y="92179"/>
            <a:ext cx="1473405" cy="14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DDF1D569-4B39-48EB-849F-F775922BE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49995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blue sketch arrow png">
            <a:extLst>
              <a:ext uri="{FF2B5EF4-FFF2-40B4-BE49-F238E27FC236}">
                <a16:creationId xmlns:a16="http://schemas.microsoft.com/office/drawing/2014/main" id="{B4F6ED16-1319-4986-818D-187FE93DF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043553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5069AA9-05CE-4986-B4D9-856A4CCA0C73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AABDEED-3DAB-47D4-9FA0-3574B0FA8138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63CD16-BF2B-4BF7-9DE9-5E69E7563C5D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B7E54B-492B-4438-B409-767D8B5055E5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C52D76E-5A3D-4BA4-85B5-7DABA588CE91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EE010D6-D3ED-4B86-A3E0-6244C9942CE0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670763F-0AF8-4F00-94F6-3C7CAFB7FB11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F3712B0-73DF-475D-842F-295CB7C22A35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598B93C-436D-43B4-AF50-8357651E671A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0E71FA-EF72-42F0-B2B3-13D4C17FA0EF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5D57ECF-AF72-4031-B095-20F9000F0347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B2770A0-4685-4A9D-B7AE-2614E73903DA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C95CB9D-5614-4E00-8C9E-5E2CBAEF9E75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7C09A75-2290-4B23-8FD7-30DF9A832DB2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C4A2E25-35A5-47CB-96B3-F8A47EBF93DA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46695C0-FB3C-454A-AF49-D8CCE53872E3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A4B179E-432A-45C3-A383-1A536B8D7A5D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57F58F1-5D46-4566-9A7D-AC56F9A4F99F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2" name="Picture 51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0EFDAEB0-7700-4151-8953-8189CEF0F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334279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Interview Skills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78486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Instructions for Specific Interview Types [1/4]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For a Screening/Video/Phone Interview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Schedule the interview at an ideal time (when you are fresh) and an ideal place (with quiet and good Wi-Fi)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Be prepared with a list of points (skills, accomplishments, questions to ask)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Keep a copy of your resume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Listen actively and avoid interrupting the interviewer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Speak clearly and slowly (not too slow)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Project enthusiasm in your voice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9620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interview png">
            <a:extLst>
              <a:ext uri="{FF2B5EF4-FFF2-40B4-BE49-F238E27FC236}">
                <a16:creationId xmlns:a16="http://schemas.microsoft.com/office/drawing/2014/main" id="{9221565A-B393-4F5C-AD3F-13551DB0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19" y="92179"/>
            <a:ext cx="1473405" cy="14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AB90DB9-8DCF-4173-9008-598833382E8F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E0548D1-92D4-4315-9E13-759660108D4E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FEE8E14-3F1A-4ED6-AF33-C4137349E780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FF66FF3-D8F6-4EBF-A1CC-DBD6757656A9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3A0772D-A2D4-405F-B071-D370D7A6A485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7D984F4-760B-4C63-8A5C-3AFA3FDB1E03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AB36B5C-405D-4EFB-8A76-E447F7694D5A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9812E7-CBE2-4244-83EC-216D303824C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77675EF-7A96-4543-9560-CBF0899E10A9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E2B91D3-9DD0-44C6-9406-BE4C203134D7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53C935-49BC-4802-BF61-9AB7BEA42E1B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CE99B5-DA8D-4887-90D0-5AB5D29AA7BA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5CD11D2-FCAD-4A3E-B633-3D56591C439B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DCDC0CA-451F-405E-B071-C03F910889F4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55E516-1EF3-46BC-AE7A-A046EE37DE78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2BB797F-8F01-42CC-B223-AD9AFD318075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0BFB408-D2AD-41E5-AC1A-C3AC356A3DAC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55FE293-BAFD-4615-8195-116E9127171C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38" name="Picture 37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3D177717-A06D-4EDB-9498-77FC9EE82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65122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Interview Skills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784860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Instructions for Specific Interview Types [2/4]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For Phone Interview: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If possible, stand up to revive energy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Smile at intervals to have its effects in your voice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Avoid filters (umm, err, uh) being more noticeable on the phone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Dress formally to have an interview mindset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Have the interviewer’s website open for reference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9620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interview png">
            <a:extLst>
              <a:ext uri="{FF2B5EF4-FFF2-40B4-BE49-F238E27FC236}">
                <a16:creationId xmlns:a16="http://schemas.microsoft.com/office/drawing/2014/main" id="{9221565A-B393-4F5C-AD3F-13551DB0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19" y="92179"/>
            <a:ext cx="1473405" cy="14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AC80D3F-F786-44DB-B9D8-EBD95AA81549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620F2D-DAE4-4EBA-ABA9-16C299C4D6C0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160C5D-9096-45B6-8E4B-BAC6B5762704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4D826C-8D37-4896-967F-AC847C1FA12C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D024EB-DE4D-4660-B0B3-0D5250185747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2621F81-029D-4799-A62A-E8A4AA834E38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0763381-0C91-4A5C-AFC8-1013B14E791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8278EB5-20CC-4DCB-A358-4475B37FB559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7B34A0E-3896-48D8-92FD-7B243858ACA0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F00905-846E-4D6D-BBB1-DBF6F21750DB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9730628-1B99-4396-95B5-F3BBCFA0EEE9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DE5B393-0F2C-4D24-80AA-B483C1CA2B6E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0A02FD1-C499-48A4-AFA8-5E00B9783D0B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C854529-9F1A-4169-9FAF-463E8A1A103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3260C95-BFA9-49D1-AC6E-C1A0D443CFC8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FB47932-EEF2-422F-9478-A2ACC723CB85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93A71D1-F5BF-4C6C-9A16-3B1E6F25578F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2C4F448-05CD-4491-BEE6-970316D6B0B7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38" name="Picture 37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6233A8DC-6BA3-4D26-977F-B1CB571F4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16220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Interview Skills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784860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Instructions for Specific Interview Types [3/4]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For Video Interview: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Look at the camera instead of the screen for eye contact with the interviewer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Dress like an in-person interview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Pick a place with a neutral background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Get used to technology by running a practice interview with a friend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Pay attention to body language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9620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interview png">
            <a:extLst>
              <a:ext uri="{FF2B5EF4-FFF2-40B4-BE49-F238E27FC236}">
                <a16:creationId xmlns:a16="http://schemas.microsoft.com/office/drawing/2014/main" id="{9221565A-B393-4F5C-AD3F-13551DB0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19" y="92179"/>
            <a:ext cx="1473405" cy="14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8BAECBE-8873-48BE-9E16-A855FD1715FE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9B2C6D5-A4C2-4B9D-B20A-62735E8CDCEF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0DF2F48-8905-4796-8113-0491563E536E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9C54550-FBBF-4244-8576-8E01BDBC8C67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B59789-AD30-4FF8-A144-8D7437A9C5BF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D7BC7EB-29F1-4ADD-8694-594CAA78549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FB41E8A-8FC0-41D7-862A-3FB75FF116D1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A2E2926-E8FC-47C9-A05E-D14D6E5F96A5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671CBFE-701A-49F9-A59B-9619955E8CF1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C77F6B-817F-4D68-BBF9-4891876ECA5B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82AE50-8329-4A60-9C9B-AAB1FD97912E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0D860D8-E348-4362-A728-9CC9F4B3420C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D405F01-7461-473C-844D-0EAA4A50989F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337CFA4-6E1D-443A-9091-B9ED37CA8294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74E8A10-4418-406E-B6D2-FA254BA2DC42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1D47607-5ADF-499C-AB1E-CF62B336F84F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1E9271B-9DA0-4E41-AA98-7DB77F524E53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5EEF070-1415-4397-B9B9-189BF4E98B0B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38" name="Picture 37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80E2EDA2-015F-41CE-9082-7CCFFFBE2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12071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480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Previous Lecture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9511" y="1802018"/>
            <a:ext cx="7848601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Basics of Resumé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Basics of CV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CV and Resumé Comparison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CV and Resumé Guidelines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2E4A84-321B-4BC0-83ED-355F42903926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F4327E-D013-4CE1-B5A2-AC42722D1A1F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9183E29-5301-43BF-90E9-BD7E58EEDE0B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E73CE04-F19C-4CAF-A6B6-4685DA885BCB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5E8E706-AC66-47C9-BBD5-5198AB2F4639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5423986-3823-4E77-BB59-15570E1B4E4C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0AD141-2CDB-4970-88D2-16DB1A5215DA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EE1006-009F-41E2-9409-B4A179936C9D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36974B9-97D1-468A-B84A-B71F9D1718AF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87441A-698C-4DF6-8434-E64C14AE869D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36BED63-ED46-420E-AD46-C54EB8F78D4A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393B04D-8FA0-440E-8F5D-4D7FE8C70C56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382810-08FB-4D6B-804E-5AE08D75155D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BFB4D8-AE03-4093-AB35-F5E0A1A685A3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2161EEE-0BA5-4D38-A292-B57A720ACAC5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D894E35-B65A-4562-BADB-DC348FBE0152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135DC67-7106-455B-91F7-1AB047BA6175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5C328D8-B241-4F08-8E04-BD60E2A594CE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35" name="Picture 34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6C9EE4BB-F2E2-498A-9218-A9E874488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305795"/>
      </p:ext>
    </p:extLst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Interview Skills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784860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Instructions for Specific Interview Types [4/4]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For Second Round Interview: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Review your first interview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Research the employer to gather more information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Try to find staff members working in the company (not part of the hiring committee)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9620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interview png">
            <a:extLst>
              <a:ext uri="{FF2B5EF4-FFF2-40B4-BE49-F238E27FC236}">
                <a16:creationId xmlns:a16="http://schemas.microsoft.com/office/drawing/2014/main" id="{9221565A-B393-4F5C-AD3F-13551DB0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19" y="92179"/>
            <a:ext cx="1473405" cy="14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965CF52-1E28-4F61-9BE8-564738188FE5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A5DCB6F-2352-4A25-B16A-DFB5409A0611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E7A8E6-21D8-492F-BBAB-FA4964246BFE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B04925F-75B8-4FBC-AF90-E513F89D1897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BF4C8A-7D57-4EF1-92A1-ABB1CC2C5836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2DEFA17-E376-4EC1-90CF-21447689C718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C408C22-BB46-45AA-8E09-0AF0AE03AE2F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96A9E6-7962-42A8-9AC0-12E895823A7F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97240A-43AA-4CB6-A2D3-D0D826BC4EA8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BAB54A-1252-4B29-A0CA-91FFC855EDD9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724D9DD-267E-4908-BE16-5CD8C8E0B1C3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CFEC655-48A6-4505-9FBD-5C21B2CBFEB6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EA23E15-FE32-4BE5-9005-2262B5435A4E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9704FE2-CC23-429B-AFE3-8FAEE0B35FD1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EF8D32F-286D-4294-B56D-B1F6BD736785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9886279-5E2E-472C-B6C4-2615B3FD7035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22E33E-69FB-489B-B33E-C3E51633CAC0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AE1F5D4-A656-4784-95EB-3A34866B54C9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38" name="Picture 37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8CED78D4-A048-474E-A314-0B7BFE66D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10735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Interview Skills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784860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At the Interview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Turn off your cell phone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Be respectful to everyone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Do not put your belongings on the interview desk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Just remember that in case you receive a verbal offer, do not accept or reject it immediately without thinking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9620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interview png">
            <a:extLst>
              <a:ext uri="{FF2B5EF4-FFF2-40B4-BE49-F238E27FC236}">
                <a16:creationId xmlns:a16="http://schemas.microsoft.com/office/drawing/2014/main" id="{9221565A-B393-4F5C-AD3F-13551DB0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19" y="92179"/>
            <a:ext cx="1473405" cy="14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22B80495-DD06-47D0-90D7-5965CECB4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57019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6EAE0395-7968-452A-B4AC-D69714B93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025968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477A1098-5D25-4A4B-82B8-D09CECC83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49995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27A6C97-5B99-408B-B344-44D0E2AD94A4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E165BE4-DB4D-43D0-8814-CF7A1552F7C6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26B5D91-F445-4860-A7C0-6B93E84AF364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0D20759-F0C9-418E-9669-E498A78361CF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F6ADF18-E6C5-40F1-99C3-0C1EF813CD3D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1A182DF-57A9-4DE3-A0FC-569896EA86A3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B83575E-1E7D-4A59-B4CF-6F868FCC3308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C46D054-58A2-4485-88EC-EA1F43965083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AEC372B-5BCE-42EC-810A-8964AF620FF3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EED054B-85BC-4DA8-AABE-DD103EFC0FCB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9FF568-54E4-4C33-AAEC-C1291350ABA8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874061E-622D-430E-A90C-55071AE0ECA9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614657B-FA12-4BD9-BF29-8E928EFF3636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11E61A0-C625-4C49-9992-67BD69D7C266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AB2811B-98D2-4FFD-A11F-992D3335CA13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37F6A4E-DCB1-40B7-9E61-0F5319270DA0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FFBA6FD-3F41-42CA-AC01-8033DD1DAE63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8B4A10C-6E60-4529-8AD7-E3A30E03335A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1" name="Picture 50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6689A0CC-8D8A-48D9-B1A9-928F69FA6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24365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Interview Skills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78486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Nature of Interview Questions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Traditional Questions: Experience, background, personal qualities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Behavioral Questions: Predicting Future behavior from discussing the past events and situations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Technical or Case Questions: Field-specific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9620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interview png">
            <a:extLst>
              <a:ext uri="{FF2B5EF4-FFF2-40B4-BE49-F238E27FC236}">
                <a16:creationId xmlns:a16="http://schemas.microsoft.com/office/drawing/2014/main" id="{9221565A-B393-4F5C-AD3F-13551DB0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19" y="92179"/>
            <a:ext cx="1473405" cy="14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22B80495-DD06-47D0-90D7-5965CECB4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57019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477A1098-5D25-4A4B-82B8-D09CECC83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49995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EBD9E25-10CA-4B59-ACCE-28A22B298F4F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51ECD7-EE0E-4193-A12E-BDC5A37309ED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7FDBF3D-9115-4417-9CBD-42C5B5B878D6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9AB2240-9149-4687-8664-9921692D12B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F6248-1FAF-45B1-9865-6E93A030EBBF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1CE025-47E2-48C5-A68E-125F4FB72CC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A5EB977-C60F-4C40-A5DB-23E0186FC110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6709285-A8B2-4BA9-A6A0-A48CE4421A93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B9D397C-2225-4ADD-9614-3B3AB9852A70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4C08CFA-0FA7-48F4-B244-99FA0D1B64B8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2B4534E-B7F4-4ED3-9066-5C1046B85215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028C64D-5F58-41C9-8C2C-06A23631EB85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A6FA9E-75E4-4E68-A29E-DFA77D91949F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C8B967B-9DF7-4B24-9577-BAE2A3BCBCE0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6FA10D-88CE-4DCF-AA7F-D31F676E0268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812A896-CD5A-4959-A058-E06FEF8D376B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D28F1F4-0361-43DE-BD6D-F6D53411E623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4F9D89-90EF-4431-A89C-41F589E0ED82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0" name="Picture 49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5907350B-3E71-4A76-90B4-79676B4A3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28972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Interview Skills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78486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Traditional Questions [1/2]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Tell me about yourself.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Why are you interested in this position/industry/ organization?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What do you know about us?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Why should we hire you? What can you offer us?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Describe your ideal job.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What are your greatest strengths and weaknesses? 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Tell me about an accomplishment that you are proud of.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What have you learned from your failures? 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What motivates you to do good work?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9620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interview png">
            <a:extLst>
              <a:ext uri="{FF2B5EF4-FFF2-40B4-BE49-F238E27FC236}">
                <a16:creationId xmlns:a16="http://schemas.microsoft.com/office/drawing/2014/main" id="{9221565A-B393-4F5C-AD3F-13551DB0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19" y="92179"/>
            <a:ext cx="1473405" cy="14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22B80495-DD06-47D0-90D7-5965CECB4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57019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477A1098-5D25-4A4B-82B8-D09CECC83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49995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7CE21888-5A5D-4C67-B52F-30E84E3F6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02215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11070413-0CD0-426E-A312-AD583CB13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9624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DF3B4ED2-29A6-4D5A-BC6B-05E18C61F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436382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blue sketch arrow png">
            <a:extLst>
              <a:ext uri="{FF2B5EF4-FFF2-40B4-BE49-F238E27FC236}">
                <a16:creationId xmlns:a16="http://schemas.microsoft.com/office/drawing/2014/main" id="{7A21818C-CBC2-498C-9596-530DA9458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53340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blue sketch arrow png">
            <a:extLst>
              <a:ext uri="{FF2B5EF4-FFF2-40B4-BE49-F238E27FC236}">
                <a16:creationId xmlns:a16="http://schemas.microsoft.com/office/drawing/2014/main" id="{78EEB78E-3EA4-4FC9-A5D6-41FC32E84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88834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blue sketch arrow png">
            <a:extLst>
              <a:ext uri="{FF2B5EF4-FFF2-40B4-BE49-F238E27FC236}">
                <a16:creationId xmlns:a16="http://schemas.microsoft.com/office/drawing/2014/main" id="{71489D5A-EEA5-4B84-B4CA-404425CC6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579918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B6CCC0CC-347B-43E5-A62C-B298C7BCFFFC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E78EC73-D2EB-4C90-8403-02EE7C3395A4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DC6AAB0-A49E-4314-B171-59933E0FFC6F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326F66E-F4A2-4391-AA5A-8A37C4DDD1E9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27059A-4A40-4CAF-BFD1-32E800DAC476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91A91DD-E4D0-42CF-9D9C-EFE6F55B579F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938E4D-D5BF-453E-9A6A-89B55F77D0EF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E209ACC-8180-4F15-AEBD-FD0F388DB8B0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2ED6CE3-5E80-44EB-ADD6-4B414790371F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8E0979C-9A9F-40E2-AAEE-9E4A86F50640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2C8FB29-9984-40F7-859D-CA948021B12B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F9449AC-2544-4D1E-B72D-A6D2B614BDBE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C7A0ABC-3FB6-4DB1-B8BC-6D570B7814C8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60B3B62-5020-4121-9023-E7FBCC58A7D1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2EDA21E-1A96-47B4-97AF-6E4E666ED330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AC63D29-E637-4D01-AE86-F41A1EF7F528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3CDFB17-BCEE-48EF-9D2A-64A7E8DEDB71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6ABF90-FEFC-43BF-AF16-66479654EB42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6" name="Picture 55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40758807-CDD3-4A9E-88BA-5C1DF5359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77581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Interview Skills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78486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Traditional Questions [2/2]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How do you prefer to be supervised? 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How would a former supervisor describe you? 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How about your friends? 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Why did you decide to attend XYZ university?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Why did you choose your major? 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Which classes did you enjoy most/least and why? 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What do you see yourself doing in five years? 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Do you plan to return to school for further education? 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What other positions are you interviewing for?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9620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interview png">
            <a:extLst>
              <a:ext uri="{FF2B5EF4-FFF2-40B4-BE49-F238E27FC236}">
                <a16:creationId xmlns:a16="http://schemas.microsoft.com/office/drawing/2014/main" id="{9221565A-B393-4F5C-AD3F-13551DB0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19" y="92179"/>
            <a:ext cx="1473405" cy="14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22B80495-DD06-47D0-90D7-5965CECB4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57019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477A1098-5D25-4A4B-82B8-D09CECC83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49995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7CE21888-5A5D-4C67-B52F-30E84E3F6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02215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11070413-0CD0-426E-A312-AD583CB13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9624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DF3B4ED2-29A6-4D5A-BC6B-05E18C61F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436382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blue sketch arrow png">
            <a:extLst>
              <a:ext uri="{FF2B5EF4-FFF2-40B4-BE49-F238E27FC236}">
                <a16:creationId xmlns:a16="http://schemas.microsoft.com/office/drawing/2014/main" id="{7A21818C-CBC2-498C-9596-530DA9458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53340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blue sketch arrow png">
            <a:extLst>
              <a:ext uri="{FF2B5EF4-FFF2-40B4-BE49-F238E27FC236}">
                <a16:creationId xmlns:a16="http://schemas.microsoft.com/office/drawing/2014/main" id="{78EEB78E-3EA4-4FC9-A5D6-41FC32E84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88834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blue sketch arrow png">
            <a:extLst>
              <a:ext uri="{FF2B5EF4-FFF2-40B4-BE49-F238E27FC236}">
                <a16:creationId xmlns:a16="http://schemas.microsoft.com/office/drawing/2014/main" id="{71489D5A-EEA5-4B84-B4CA-404425CC6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579918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31EBB30-C3B1-4216-98EB-FD25FAEBBB53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7535B7E-DE0F-40E1-B3DF-C129166260D4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1413C69-51C8-4784-BA5D-784330DE6015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BD3E715-4F77-4B00-AC8B-88AD92BCA2BD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424602-38B3-4851-A613-FC1B44A237C9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BD176A2-4B32-4C53-A192-961E77988F7C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5920FC-CE22-48F9-BFBD-9DEB116A27AD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B44E309-36EB-4741-8141-3E458500E7B7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BD0C1D6-71F4-47C5-B537-824D51D24536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A2ECA4D-E27C-4846-83A4-ECF0D5E7BBEA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CCDEF83-5107-4F95-816E-CA43C0498D07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BC6FA74-C9F1-4BD3-AA66-7E80F0D43223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1429E4C-9ED5-4D43-8A32-8E103E08C9A3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9448359-D323-4B62-9F7C-E151E6AF0B29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C9FFB89-C867-4491-9ED3-D9E86331026A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CE55848-42D2-4A33-8C6F-D5B44E900406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D1A6346-FD2B-43A2-ADAD-E5CCAC3E5072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5C6AE8A-6E12-4B36-B10B-DBC517FED133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6" name="Picture 55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349E7AFE-A55C-41CD-B5AE-FE98880C5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97809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Interview Skills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784860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Behavioral Questions [1/8]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Interpersonal Skills: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When working on a team project, have you ever dealt with a strong disagreement among team members or a team member who didn’t do their part? What did you do? 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Tell me about the most difficult or frustrating individual that you’ve ever had to work with and how you approached the situation.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Tell me about a time when you had to be assertive.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9620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interview png">
            <a:extLst>
              <a:ext uri="{FF2B5EF4-FFF2-40B4-BE49-F238E27FC236}">
                <a16:creationId xmlns:a16="http://schemas.microsoft.com/office/drawing/2014/main" id="{9221565A-B393-4F5C-AD3F-13551DB0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19" y="92179"/>
            <a:ext cx="1473405" cy="14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1B161D3-0D24-4D79-8AA4-E16C1FD248FA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EEE3D3-B8C7-490F-A0AF-EF239D526486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E39D5FD-D46C-490C-A4E0-A50CDDC8B9BB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FFB1E0D-7F26-4BDF-BCAE-9F9163B8D6FF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B37AE0E-78D0-4325-9EA6-BD8CDE6BED27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E04D200-15E7-40C8-9D9C-907BCEF6A9D8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CC51AA-9258-4957-A4D4-469326C7D222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82FED5E-1415-4957-908E-072B45A61B36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46218E6-97AA-46ED-82D3-A3859450C677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1580D37-814C-4365-B23D-F6893A4A1763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F61C987-2C1A-4BFA-9A0A-D8E1B5292DF0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FDE22B4-5A04-4FD5-B948-EB15557760CA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05BBFBB-E2CF-40B7-9238-7007515DD759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A5B34E3-5291-45F9-9401-F2F288F8811E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C7F0E01-DB77-4586-82F3-67DB75F7684A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663120F-890E-4F2A-9E73-C59A4D9B863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B82F40-FD0B-46DD-9C0C-7126CC2A22DF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9D30F21-D26F-48A3-B2EE-AA1B36D09A0E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38" name="Picture 37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0F26E1A5-6B37-499C-BA86-EAAC606A0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59601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Interview Skills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784860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Behavioral Questions [2/8]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Communication Skills: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Tell me about a time when you had to present complex information. How did you get your point across? 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Describe a time when you used persuasion to convince someone to see things your way.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Tell me about a time when you used written communication skills to convey an important point.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9620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interview png">
            <a:extLst>
              <a:ext uri="{FF2B5EF4-FFF2-40B4-BE49-F238E27FC236}">
                <a16:creationId xmlns:a16="http://schemas.microsoft.com/office/drawing/2014/main" id="{9221565A-B393-4F5C-AD3F-13551DB0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19" y="92179"/>
            <a:ext cx="1473405" cy="14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967F2241-D9FC-4547-8999-EBF329ABCA79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1AA9C14-89A3-470C-834A-B3DEB25A59A9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06081BC-5656-4086-9293-9E3CA165E93D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13D7610-72EA-4A07-B2DB-740F069B3DD8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1382D3-90ED-4F48-95EC-BF134312B370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160D016-FE03-420B-BAAD-1E82AED4FBBC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0DC65B5-16AC-45CC-9781-388FA1EF43A7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43F3C01-3BF0-4640-AE11-C8E238DB0692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B4E5B24-866F-4F4F-9024-92BD983A094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D379424-CD12-45A6-BF64-C08574820A46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46B0CDA-81DB-47E3-8FA7-0BC4EABB9D09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7EFAD88-0FD2-4BFB-A2F8-A5CE7A10AECB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B8CC440-D0DF-410B-9267-6BE197C9EE49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951E4F4-7303-4EC0-A3C3-01F2E4B5D4F3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106D338-5854-4E4F-8E45-C861C4A31474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E442631-2332-45F1-9995-400D5EFBAC73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1AE61FE-40BD-459E-8BF0-AE85A0916CBE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303FEB7-5DBF-42B6-BB17-E0E060AB05A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38" name="Picture 37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06D2FB9E-C9BB-4953-BCBA-C81AB1609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32319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Interview Skills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78486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Behavioral Questions [3/8]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Initiative: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Provide an example of when you had to go above and beyond the call of duty to get a job done.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Tell me about a project you initiated.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9620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interview png">
            <a:extLst>
              <a:ext uri="{FF2B5EF4-FFF2-40B4-BE49-F238E27FC236}">
                <a16:creationId xmlns:a16="http://schemas.microsoft.com/office/drawing/2014/main" id="{9221565A-B393-4F5C-AD3F-13551DB0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19" y="92179"/>
            <a:ext cx="1473405" cy="14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C7B0C44-8188-4DD0-9685-D9E6E6DB31A8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1A3D808-493A-48E2-8570-C682B4BC6780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96D53A-F83F-4733-A7DC-4174B698DB36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A04C6A5-CEB5-4227-B230-A1A3A649A53C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2DD64B0-8DC3-4EDB-AA50-6FEB533EA757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B8DB6AA-49AF-49C1-BBE5-4947F09A4D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F8183CF-963D-4A68-9609-63F24C093CD3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8338D8A-83F4-41AA-B7F1-74CDFD3B88B1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5C028DF-CD9C-4711-AB82-3606B0448FD3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9B2284F-76C2-4AF1-BCB1-3165BDBA3DE4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FE4FBF0-D961-401C-91CA-6D5A456A0335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884D8A-4520-44C1-A853-1542B0D28603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BE0974-C166-48EA-9902-3A2354DDA454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032408A-558D-4C3A-8A6A-C41495585E76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B27DFF5-6308-46E8-BF26-DF116C520EEE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4C1A8B8-5857-423A-BA4A-4A37D01A56DA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187CA36-4882-4A51-909D-2A82D33D84E1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C20BA84-CCD2-460F-8C9B-DCFDEC35E741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38" name="Picture 37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73E5C487-0F77-4FFA-9D2C-F30C0AE87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74687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Interview Skills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78486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Behavioral Questions [4/8]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Creativity/Innovation: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Describe a time when you provided a creative solution to a problem.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What is the most creative thing you have done? 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9620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interview png">
            <a:extLst>
              <a:ext uri="{FF2B5EF4-FFF2-40B4-BE49-F238E27FC236}">
                <a16:creationId xmlns:a16="http://schemas.microsoft.com/office/drawing/2014/main" id="{9221565A-B393-4F5C-AD3F-13551DB0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19" y="92179"/>
            <a:ext cx="1473405" cy="14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C1324BC-8EE4-4373-BBB4-22AB0A653BF7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7001061-2AED-4E4A-86B5-1A0EA3E2EF7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1315D4-D4C8-4175-98EA-AF1EF52A9C65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2BB992-69A2-48C7-AC01-93BABA151DB7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D3D2A65-A058-411C-9DC9-36EEF5352062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B45C477-DCF4-4F2C-A854-37300AD2E77C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A2026A-7BC8-4E65-A207-34850C8241A8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196BA23-2D78-443B-A375-E16DCD0DB122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3BF43BA-9CDD-450C-84F1-28C401EC8F5B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BE15E4D-6FD8-4788-AF5F-C6219744F762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4F1287D-5CE4-4365-ACEE-32E8FDE1C43A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2A51712-9B90-4BBC-B341-EED42B63F5EA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53D0B3D-848E-436C-B05A-AD42B11D6B84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80F4B62-537D-422B-B29D-3813D30F8F2D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2600343-7CD9-4495-9924-F6D693DFEB3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98C4B05-7CA7-4686-A103-F65290F000DB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068AEC1-A5AE-4C89-9E84-6ED5C95A53D7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C1E22F9-2648-45F9-9716-07ED93C68EC1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38" name="Picture 37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DBE051CC-FFA9-4AFD-9C7C-28F853DDE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39225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Interview Skills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784860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Behavioral Questions [5/8]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Leadership: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Tell me about a time when you influenced the outcome of a project by taking a leadership role.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Describe your leadership style and provide an example of a situation where you successfully led a group.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Provide an example that demonstrates your ability to motivate others.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9620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interview png">
            <a:extLst>
              <a:ext uri="{FF2B5EF4-FFF2-40B4-BE49-F238E27FC236}">
                <a16:creationId xmlns:a16="http://schemas.microsoft.com/office/drawing/2014/main" id="{9221565A-B393-4F5C-AD3F-13551DB0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19" y="92179"/>
            <a:ext cx="1473405" cy="14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B966B357-6729-4AA3-B725-BED669F07776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937CBC-4DB7-4730-B1F7-9FF474E527F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3A8298F-36DA-4988-A0ED-BD6D9524E136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6D398F-FA1F-47A5-8E28-434B8AFB8407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BC6E84-555E-4BA2-AC8C-5704E6C6FF45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51DCED2-84FA-47E6-8604-D135140642BF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8AC22B3-EDA6-429C-B755-18BF7BCD407C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BB404F-9CE7-4A55-8D21-C79AEE6E1DA0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0AC8BBA-6E62-4171-91D0-1E58EF2D2F29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B67A04-DFBB-4712-B1A0-F1ADF4F3DEB8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F088D38-AACC-4894-893B-551069391582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F7E2F41-1209-4047-B6AC-ABF7D22042A6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D13F062-8387-4863-A1C9-525B3E43C081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B5789AD-790C-4C97-8B26-1FC8321DD005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36B0409-10A4-48FF-99A9-A7D5B044FE63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748D7BC-29A8-43EB-9EBE-7E9AD46C4A16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911C0E1-EFCD-448C-A046-6FFF246BB62F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01F1C0-73E2-42C3-A2C1-A008C85FA902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38" name="Picture 37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D9A0A68F-5FDF-43D7-A0A3-CFFFDCAE9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79409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Interview Skills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About Interview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Entrevue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(French),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Enterview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(English)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Interaction of views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see each other’s views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One-on-One conversation between a job applicant and employer/representatives of employer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An opportunity for employer to match applicant’s qualification and employer’s needs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1242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blue sketch arrow png">
            <a:extLst>
              <a:ext uri="{FF2B5EF4-FFF2-40B4-BE49-F238E27FC236}">
                <a16:creationId xmlns:a16="http://schemas.microsoft.com/office/drawing/2014/main" id="{A6D45986-56B3-434D-B399-F09A7862F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566427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blue sketch arrow png">
            <a:extLst>
              <a:ext uri="{FF2B5EF4-FFF2-40B4-BE49-F238E27FC236}">
                <a16:creationId xmlns:a16="http://schemas.microsoft.com/office/drawing/2014/main" id="{D030EABB-B492-42F0-BEE1-1B94444BE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7466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interview png">
            <a:extLst>
              <a:ext uri="{FF2B5EF4-FFF2-40B4-BE49-F238E27FC236}">
                <a16:creationId xmlns:a16="http://schemas.microsoft.com/office/drawing/2014/main" id="{9221565A-B393-4F5C-AD3F-13551DB0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19" y="92179"/>
            <a:ext cx="1473405" cy="14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blue sketch arrow png">
            <a:extLst>
              <a:ext uri="{FF2B5EF4-FFF2-40B4-BE49-F238E27FC236}">
                <a16:creationId xmlns:a16="http://schemas.microsoft.com/office/drawing/2014/main" id="{68C0F3F5-645C-4237-9829-14C77155F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49955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nterview png">
            <a:extLst>
              <a:ext uri="{FF2B5EF4-FFF2-40B4-BE49-F238E27FC236}">
                <a16:creationId xmlns:a16="http://schemas.microsoft.com/office/drawing/2014/main" id="{57B05FDD-A36C-460E-B654-AA01C301C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479" y="4876800"/>
            <a:ext cx="1989222" cy="198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1A292EAF-877B-4260-A36D-5FD7214EC65D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15332D8-BC55-4E84-847A-ED68A0F8C5B9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5F02F80-2D27-439B-B14A-96685EB398B7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9EA4BC1-17F1-4A30-A04A-E6E732BF067C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84D51E7-A96C-4F31-961D-0F9E06E29BF7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C0BBE04-A841-4EBF-8FE6-B2EA0F3D8424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5EB4D1A-B884-41BC-9E9E-59FA0D8DA18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4C4022A-D5FA-4FD9-A355-C5D096FC3390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60E76C6-4B19-455C-89E1-91CC9465D095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EACBC2-38CB-44B3-86DC-D3BDD2BCE7B6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A920C56-71E4-4DD9-8FB8-47AA7FD09437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D50FAA9-9657-40E4-9AAD-B49888C828C9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F100DD9-8F0E-4F97-A97D-DD1D138C288E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94A0B5C-74D3-43A0-ADA5-A93FD24F1AB7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4750CB8-906D-46A1-9459-72740395AA18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A215026-5D0F-44A6-AE01-602D0C2AE842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5B3FDC9-84BF-405D-9DD6-732A2241E593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25BBFB1-3CA6-4D5E-8D27-AA5BAA2C7335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6" name="Picture 55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906B555A-9031-4DCE-92F6-FDF032814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27845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Interview Skills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784860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Behavioral Questions [6/8]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Planning and Organization: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Tell me about an important goal of yours. How did you reach it?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Describe a situation when you had many assignments or projects due at the same time. What steps did you take to finish them? 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Provide an example of what you’ve done when your time schedule or plan was upset by unforeseen circumstances.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9620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interview png">
            <a:extLst>
              <a:ext uri="{FF2B5EF4-FFF2-40B4-BE49-F238E27FC236}">
                <a16:creationId xmlns:a16="http://schemas.microsoft.com/office/drawing/2014/main" id="{9221565A-B393-4F5C-AD3F-13551DB0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19" y="92179"/>
            <a:ext cx="1473405" cy="14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02F2615-1EC5-4305-BF2F-42ECD962EDB3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D03C14B-102A-4DC6-A671-8AED3F466038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5F7F6F0-8C5B-4261-83A0-10E3CC6162BD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E1D6A5-14F8-45C1-B767-4A2C6D85A42C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EE2530-49AD-4D80-ABFE-6B9E01CD2358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6E57A97-5937-4516-ACF0-D816AFA9F1D7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ADD1928-3A49-479E-B8D9-7FC0721CFC62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8CF3898-7B79-4B58-ACEE-27D0EF48BA32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20E72C7-9BE5-468F-8F88-E9A5B151951B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27514D-D49C-43B4-8344-40D30D511C97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D8AF86-986A-468C-B038-07D816C3773D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5606BB8-1022-4266-8805-39E6EA181EC0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E9BD6A1-0A95-4CC1-9FB7-988BCABE3329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E9E164D-F005-4F5F-89E2-CB510955CB13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884312E-B478-468E-8263-8ACAD715897C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1F4CDD-51FF-4A02-9C3D-397AACC3024A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6FF933D-B97B-4F36-BA70-060B1227F592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E0E7968-5F70-4547-8463-097E8D441DDC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38" name="Picture 37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7E201853-785A-4780-8CE9-8125E76DD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70977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Interview Skills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Behavioral Questions [7/8]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Flexibility: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Describe a situation in which you overcame a “personality conflict” in order to get results.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Describe a time where you were faced with issues that tested your coping skills.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Describe a time when you received constructive criticism.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9620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interview png">
            <a:extLst>
              <a:ext uri="{FF2B5EF4-FFF2-40B4-BE49-F238E27FC236}">
                <a16:creationId xmlns:a16="http://schemas.microsoft.com/office/drawing/2014/main" id="{9221565A-B393-4F5C-AD3F-13551DB0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19" y="92179"/>
            <a:ext cx="1473405" cy="14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7A6F908-69C2-44F0-81EE-D65FFB483982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C8FCFE2-5842-4F06-AAA6-E9EAADB27D93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ABCDCB-FBBC-4C7D-BBE9-328DEEF3A887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282FA68-7957-4E2D-8C75-0F9BBFD38D54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EE96A85-A1D5-4C72-9425-29581078BD8F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7881014-E182-4750-BD42-D99F06C536B6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E1FD513-7EC8-4752-B5B2-2117647556DF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F4A02AB-E2BC-407E-B248-5D5DC23FA700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D130A7-ADEC-4B10-831E-229DC0192600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B62453-29B9-4DBF-BB21-E5D7EB151F76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8D483EB-5B32-458A-8586-6B38B0C4DCE2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C5C61DB-02F2-48A7-BE5C-86E32C33413E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DD568C-4703-4DFB-B2A7-38D1A0CFA9AF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D34C42-9E59-48F6-B89C-9A8456A7C693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80EEDB2-FB65-42FC-B89F-79BEC8F0375F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07E44F2-9D25-4E86-94D1-F5637DB9D1AD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0E1DD28-459D-46DB-B851-D492487B81F6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85E6242-69C3-432B-BBF5-CB5B7C929DA3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38" name="Picture 37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49D7D560-AFAD-4E30-8A6A-7590F04AF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677134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Interview Skills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784860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Behavioral Questions [8/8]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Decision-Making: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Provide an example of when you had to make a difficult decision. How did you approach it? What kinds of criteria did you use?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Describe a time when you had to defend your decision.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Summarize a situation where you had to locate relevant information, define key issues, and determine the steps to get a desired result.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9620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interview png">
            <a:extLst>
              <a:ext uri="{FF2B5EF4-FFF2-40B4-BE49-F238E27FC236}">
                <a16:creationId xmlns:a16="http://schemas.microsoft.com/office/drawing/2014/main" id="{9221565A-B393-4F5C-AD3F-13551DB0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19" y="92179"/>
            <a:ext cx="1473405" cy="14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E0EFDDA-83B9-418E-BFFA-2E97EB25E64A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548A5A5-6E87-456E-A538-8CA236AEE7B0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69465DC-4135-495A-A6F1-3328B4141BBB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4CBB8F-8976-4FE1-8ACB-486DA9674898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01C34A-5D8A-4521-BC3E-1E6659B9C31D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820A8F2-4338-48CB-A14D-CA17E6C0E9EA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08A929C-BA91-4BF5-A38C-9239D94A7A64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092CB0D-D122-4327-9C77-D18E7DC8D7EC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E31DBA8-860F-4551-97B8-18DCA6BBAD77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18A9A8-F0B1-47FB-8F59-BBE05A46BD19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F8135A5-6A23-42F3-A030-E5FEEC30271D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BEB2CE9-9665-475E-B506-203BECF4C1B4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90CFFEE-017C-40FC-B167-ABC67EE31A6B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7070A47-826B-48A6-AFC8-6A1925508DFD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BBF45A-06C4-490C-B2EF-83537D61C9D8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83BF63F-18AC-48EE-B62E-9F1C553A39AB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35EB690-433E-43E4-A450-0D5BC4DEFEE7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643D987-6F55-4888-B821-F3E01D13DFB5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38" name="Picture 37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D1EF303E-0EA2-4311-9B7C-2138E912D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93440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Interview Skills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784860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Strategy for Behavioral Questions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STAR Formula: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Situation, Task: To accomplish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Action: which you took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Results: which you achieved (quantify where possible)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CAR Formula: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Context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Action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Results (quantified)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9620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interview png">
            <a:extLst>
              <a:ext uri="{FF2B5EF4-FFF2-40B4-BE49-F238E27FC236}">
                <a16:creationId xmlns:a16="http://schemas.microsoft.com/office/drawing/2014/main" id="{9221565A-B393-4F5C-AD3F-13551DB0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19" y="92179"/>
            <a:ext cx="1473405" cy="14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EC4E2587-AF51-44F7-A7AA-8BED83153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9223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852C753-D0BF-4CE9-92B4-1FF017295168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E6612A-F91C-476F-96F0-62A0A7BD6A5F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C93CC8A-2E81-4211-9C25-BD4FC3977B85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2AB7D07-7202-4D17-931E-80067D5D2784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04F3D0-9C62-412F-899D-24099ED8F1F6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497D616-C045-4267-9044-72DE5FEE7814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5EECD14-F173-4137-A6F8-1C4EA8529E56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8C1EEA6-89BF-4B1F-81B2-B5D1ED8B0F0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FF4A22F-7A85-45C4-8918-A3078B5708A9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7ACCD17-3A73-4524-9AFE-E681D4EBEB0E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8A43E6-DCB8-484A-AAD4-C3997ED3E994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8D57E7-B43E-4F12-9009-344F2C28E7F4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8832EEF-8992-4E57-A452-9B1164FFCD1F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45BE226-3D71-4942-89A4-E6BAC07FEC30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8FBC8B-710D-42C4-8831-03E22C65EE18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19F7030-35FF-4E83-8F6D-00F50BDA5420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CC006FE-D000-4812-9433-ABE6EDA9CBC0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293D504-90D5-4CC8-89FF-EF7883A63C7C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49" name="Picture 48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DBF475C4-23C6-43CA-B625-FFF1F5A79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11350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Interview Skills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784860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Example of CAR Formula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interview png">
            <a:extLst>
              <a:ext uri="{FF2B5EF4-FFF2-40B4-BE49-F238E27FC236}">
                <a16:creationId xmlns:a16="http://schemas.microsoft.com/office/drawing/2014/main" id="{9221565A-B393-4F5C-AD3F-13551DB0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19" y="92179"/>
            <a:ext cx="1473405" cy="14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219293BA-CB51-457F-B534-55F78D83F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7670" y="2436729"/>
            <a:ext cx="8551530" cy="3275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CAC76F2-8F80-462B-9D24-1F77A191AFAD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E9C8D7-C312-495F-8AD6-3516A68D5AE4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5922B93-83CF-4A35-8F00-F33C6A823F7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533822-D5FD-4565-A1A8-366B70051EF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69B536-4C80-46A2-93DA-28A0F58D3F13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83AE69D-FB6A-497A-8072-47C3D5A92275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DEFCFC3-8421-43B5-A9AC-11C65493EC15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DD39BD4-05A6-4ECA-A8B5-B34C5A9D4525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C1A283D-DBD4-4C56-9090-3F91EAFC4AF0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5318BCE-3720-49C3-83C5-078EE8FD1346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ED0354B-EA14-4183-988D-B22D7CB38616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2432EB6-06B3-4B78-8BF9-455188CD28E5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553640C-88E1-4A2E-83EC-9819BBA011C7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DCED072-A5C4-4C9D-BDDE-4D5184F13FA6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F5DB81D-30A8-44C7-A487-AFB4AEE416F7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A53B099-FD79-4BD4-9E9F-7866A34262BD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4E4A362-5F8F-4EF9-A523-5AC71BBBDB14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1106A5D-4769-4893-885D-60EB68D04755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38" name="Picture 37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C2CF5956-C03D-4B6F-B109-28835E282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04293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Interview Skills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784860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Technical Questions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Common in finance, accounting, consulting, engineering, computer science fields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Questions may be related with concepts learned from coursework, industry knowledge, specific skills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Practice and consult other workers and alumni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9620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interview png">
            <a:extLst>
              <a:ext uri="{FF2B5EF4-FFF2-40B4-BE49-F238E27FC236}">
                <a16:creationId xmlns:a16="http://schemas.microsoft.com/office/drawing/2014/main" id="{9221565A-B393-4F5C-AD3F-13551DB0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19" y="92179"/>
            <a:ext cx="1473405" cy="14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EC4E2587-AF51-44F7-A7AA-8BED83153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9223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89CA5A70-C8E3-4D3D-90F4-F8495C64E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91" y="3025968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35B4A23-5455-4D34-BCC9-BAEA4B6E9A2A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AD5C536-B7E4-4C12-A3F4-91C002F94BE2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D0D11E-2813-4DF5-83BD-50A6B4043248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A2D24F-6288-4843-A6B5-2FE1C52C0EB3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E4D3AE-0A39-4E20-AE2B-54DA8251EBE8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160637E-7497-4B6E-BB2A-D9F1C187AFD2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76EC33F-8C04-4A68-AA32-2521A0F0BD68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815C4E9-7ABA-4B1C-B983-ADBE4DD13277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BFD8978-2F81-4383-A7E9-18FC5271C2C4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08EBFE-E855-4E68-9505-6AC42CFB206A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FCD0246-9402-445F-957D-8D44E54B6630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145E5C9-D5BD-4C41-9D59-02C4D022DAE5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3407AF-BF73-46F7-9A8E-2532C6278747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FC4A1F3-448D-402E-9896-8E708BC42B50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9E8E5FB-D80A-41ED-9752-544A072A2422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E895799-E4AC-406A-8CF4-7DD5E621228B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293B57A-4509-4468-839F-ED6FAC286FD9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1FDCBA4-FCE7-4123-87EB-864CC8360C40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0" name="Picture 49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BD803E37-BBC7-4CB9-AF75-10889BEC1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88503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Interview Skills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784860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Tricky Questions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Tell me about yourself (Reply keeping in view audience and purpose)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What are your greatest strengths and weaknesses? (Be honest and turn it into an opportunity)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What are your salary expectations? (Start with “I am sure you have a range in mind.” and then “What are you willing to offer?” instead of quantifying the answer immediately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9620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interview png">
            <a:extLst>
              <a:ext uri="{FF2B5EF4-FFF2-40B4-BE49-F238E27FC236}">
                <a16:creationId xmlns:a16="http://schemas.microsoft.com/office/drawing/2014/main" id="{9221565A-B393-4F5C-AD3F-13551DB0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19" y="92179"/>
            <a:ext cx="1473405" cy="14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EC4E2587-AF51-44F7-A7AA-8BED83153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9223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89CA5A70-C8E3-4D3D-90F4-F8495C64E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28" y="30480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7450543-53E8-41C3-9ECB-26BDE2B28082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B367B91-9806-4F75-ACF0-B097AF801B55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D63BA68-1664-400D-8B7C-07CDAA1E53B1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C31FF9-D08B-451D-ADE0-3A2366F54B9C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0D01AE4-96D0-471B-8688-29B16B3ACAB0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2128A43-EB42-4163-BDAE-E3AD83287DAF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225CC91-54B3-4172-908E-193AB227622D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12EDD0E-14EF-49ED-BA97-CB4809AC59AD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2F38BC4-80E9-4D61-920C-41E096F08BFA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4C4609-1251-48BF-9DDA-FBCAF1A0F962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DD6662F-9DB6-47E7-B604-7E670D38F54B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4AACA70-2E31-4954-8099-CCACD12A5EBD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66CFADF-882C-43C6-8626-89B8BE342890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7EB91FF-2A72-439D-962B-49F34F5C2803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E85F262-5C21-4606-87E1-88DF582DCF32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41AD4C8-1219-4FCE-8BEF-B3BF8C52C56D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6F03E9-0AFF-40AB-92FD-694A61C2231B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9E96EE-BEB7-41DD-A49E-F3CA46DE5EE7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0" name="Picture 49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6FEF4B7E-6EE4-4DDA-B7FD-4AC2448F0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14582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Interview Skills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7848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Strength-Weakness Answer: A Sample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interview png">
            <a:extLst>
              <a:ext uri="{FF2B5EF4-FFF2-40B4-BE49-F238E27FC236}">
                <a16:creationId xmlns:a16="http://schemas.microsoft.com/office/drawing/2014/main" id="{9221565A-B393-4F5C-AD3F-13551DB0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19" y="92179"/>
            <a:ext cx="1473405" cy="14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DCDCA68A-3846-40C3-98B2-750461565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5590" y="3036721"/>
            <a:ext cx="8915399" cy="1532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B0C5E97-43BB-4016-B45A-4DB9C16FB2EA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9ECD970-E1D1-4587-9EC0-A230CE9F4D8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4FEF0EE-C5F6-44E4-B08C-9D62D59DC7CA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87B08C-CF3B-4150-8D07-4ADCECF87CD9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0E3F1D4-C6B7-4F29-A6A3-1DC40FD1C260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02E63C6-53F2-46A9-ABFA-26D0455CB25C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9F9420F-7760-4C20-9481-7B1521094EE8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ACA4A43-7D63-43FB-A40F-82456791E4BE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FD6E707-7711-4AF7-A4FF-5C3A92C1FDBF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5CC0397-DCEF-4A22-80F9-E4046636029B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E6059FC-BE9E-4567-95AD-720B30C7EFC2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2C9E60B-B54A-44AD-A9A2-720E49F7B0CD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8CC968-8CA7-4A4B-848E-BEC016903837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161CA5E-1ABB-488E-91C4-03121A05F9A6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020C633-E65F-4CF7-ABEC-F47F6738C642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6FD8297-E45A-4B8A-BAF2-3267C2965C7B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CD0BC4D-D05B-4987-8598-1FFFAD77A1E4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0FF3D09-EABB-4B39-B9DC-FECA824E38F1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38" name="Picture 37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232A7C3F-04DF-482D-BDC5-3B682EF1A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88760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Interview Skills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7848601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Questions for Employer [1/2]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What kind of training do you offer to new employees? 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When and how are employees evaluated? 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What are the best/most difficult aspects of working in this group/organization? 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What’s the biggest challenge facing this group/ organization right now? 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How would you describe the culture of this organization? 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What do you see as unique about your organization compared with your major competitors? What are your plans for expansion in terms of product lines, services, new branches, etc.? 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How would you describe this organization’s management style? How are decisions made?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9620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interview png">
            <a:extLst>
              <a:ext uri="{FF2B5EF4-FFF2-40B4-BE49-F238E27FC236}">
                <a16:creationId xmlns:a16="http://schemas.microsoft.com/office/drawing/2014/main" id="{9221565A-B393-4F5C-AD3F-13551DB0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19" y="92179"/>
            <a:ext cx="1473405" cy="14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EC4E2587-AF51-44F7-A7AA-8BED83153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87753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89CA5A70-C8E3-4D3D-90F4-F8495C64E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518113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DB6E0D95-2C2F-422B-9760-6CFBE4937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71641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B1FBCB3C-9D7C-470A-B91E-AB44C83F5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497733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6EE084AB-CCC6-4C1E-8AFF-23C45014F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13831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blue sketch arrow png">
            <a:extLst>
              <a:ext uri="{FF2B5EF4-FFF2-40B4-BE49-F238E27FC236}">
                <a16:creationId xmlns:a16="http://schemas.microsoft.com/office/drawing/2014/main" id="{8A3BC2CA-F234-4C9C-9313-A66B2DC73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57912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B2BC40A-A19A-450F-B79E-EEC40A19C09E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AD68B5-50C5-4D13-ACC6-B31512E6A65F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E909888-C383-4AE9-A88D-B2658F1F656C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78B39E-B520-4226-9371-5F0A8AD1A578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98B265-1F77-47B2-BBC6-87A3C6AA1CE9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D1C3C25-850F-48AB-8213-C4BB0D0DD557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0F6A75D-BED8-4313-A627-C24F7415027B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E581533-E6F7-4AC5-B3EA-0D633C4C1FF4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C86B5FE-DA47-4610-B5E1-7E4D4D8FDD88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1025A4F-E315-4C5F-8EA8-332122F472E7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E0E2415-269A-4A9A-B2C8-E9565620C355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75E19E0-F1C4-44BA-8EFB-ED75DD0B38D4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A10FAE5-383E-4CD5-862E-EDA9476828B6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FB4AC54-44F4-4480-9563-504827F307A5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748E2B3-7898-4162-B27B-149BC836B3B8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EAA1273-24A8-49E5-9557-5257247F019B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C44C414-CD91-4B91-9842-FF4FF834D33F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B48C456-E1E3-4354-8A72-033DB9F559EB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4" name="Picture 53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57B0C6D7-8977-4C37-A6EF-4F1DB3541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0576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Interview Skills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7848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Questions for Employer [2/2]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What are some typical first-year assignments? 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How does this position fit into the overall organizational structure?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May I have your business card?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What are the next steps in the hiring process?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9620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interview png">
            <a:extLst>
              <a:ext uri="{FF2B5EF4-FFF2-40B4-BE49-F238E27FC236}">
                <a16:creationId xmlns:a16="http://schemas.microsoft.com/office/drawing/2014/main" id="{9221565A-B393-4F5C-AD3F-13551DB0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19" y="92179"/>
            <a:ext cx="1473405" cy="14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EC4E2587-AF51-44F7-A7AA-8BED83153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87753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89CA5A70-C8E3-4D3D-90F4-F8495C64E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518113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DB6E0D95-2C2F-422B-9760-6CFBE4937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58" y="328015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7926BCC-CD93-4CD4-ADE6-4D0194DBF5AD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D42D0E4-727A-427C-92E7-1EEAD7992C3B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14797BD-5016-4420-A8AC-E7A5523FED99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31E95E-2278-431C-AE53-D83722E62DDB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FF1A923-450C-4AFD-8A6F-FF8FC115BC05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B1E69D8-3435-48AD-AF2B-D7AB524D8ABA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61293B5-FB10-42CF-AF84-0B2A7EF6D210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C940EC4-DFFF-42E1-A191-364BAC846B25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1BD923-CF59-4628-A937-0EFF0AF60989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5F5D93D-5FB8-4539-B8A7-21FE7C7CCF3C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053364D-DC75-4171-801B-347AEE1EC3D1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EC94235-6761-4565-BB46-E7523CF5A1DF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E43698F-71B9-4537-AF84-2CE17F91F19B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9335FC6-A10A-47DB-931C-FD286B505AE7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B35B154-FF91-4EF0-9389-3303C39BAB40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4310136-5E97-492A-A7D7-D244A8387EB9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6B48C77-B81D-4F49-BAF2-8524BA51F746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3FDC232-0079-4C31-97F0-ECE5E1FE3C56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1" name="Picture 50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DFCCCCD2-588E-4F0C-A54D-2501422BC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157204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Interview Skills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Interview Types [1/2]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Screening Interview: First meeting with employers, eliminating incompetent candidates, on-campus and job fair interviews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Follow-up Interview: Second interview, identifying finalists for a position after asking specific job related questions by several interviewers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Phone Interview: Alternative for screening and follow-up, used by an employer located distance away, evaluation based on responses, tone, enthusiasm, comfort and adaptability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1242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interview png">
            <a:extLst>
              <a:ext uri="{FF2B5EF4-FFF2-40B4-BE49-F238E27FC236}">
                <a16:creationId xmlns:a16="http://schemas.microsoft.com/office/drawing/2014/main" id="{9221565A-B393-4F5C-AD3F-13551DB0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19" y="92179"/>
            <a:ext cx="1473405" cy="14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blue sketch arrow png">
            <a:extLst>
              <a:ext uri="{FF2B5EF4-FFF2-40B4-BE49-F238E27FC236}">
                <a16:creationId xmlns:a16="http://schemas.microsoft.com/office/drawing/2014/main" id="{68C0F3F5-645C-4237-9829-14C77155F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49955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AD094FA-42F6-40FC-B35F-EA9B4821EFE8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8659F8A-FC56-4A94-A835-EBB0F444B36B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01E8AD-5F61-4762-903B-4C4D847751E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E02EE5-EC81-4344-8C65-3CB52FA3AA79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B3DDEB1-728A-4614-8F4C-C8C63626D9B9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476FE0-244B-4296-930F-2552A55328F6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EEFD24E-EFB9-4F9D-9EEB-0B95EFB632DF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FC238B-C736-43FB-9263-D11F7D76F8C2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F24FA60-F891-4BA1-B522-B5747EFCE122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2515F1C-0873-4A63-8C27-A8494DF6E1FC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4B70B16-9AF2-43B6-B11D-63090FDB945B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4332EC9-56E4-4990-843A-FBE19404EC63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0448E0-584C-4214-8A14-F4ECE0AEC253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D1AFB07-9188-4345-A942-14F5C5BFA13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0C8BCED-BC49-45ED-9CF5-C2434F4B0143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64840D-AFAE-4D01-9157-79055F9581BF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E51089F-5503-46D5-842B-5586EC1D237E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F5D5F02-F0FE-4BF4-9A73-75F09E52EA0F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1" name="Picture 50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9B24EE09-C0B8-44D3-9E0F-77CA92A93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30809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Interview Skills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After Interview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Write a Brief “Thank you note”: Reiterate your interest, state why you are ideal candidate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Evaluate the whole interview process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Follow-up Email: In case of silence from the employer, communicate with them after a wait of week or two to show your continued interest for the position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9620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interview png">
            <a:extLst>
              <a:ext uri="{FF2B5EF4-FFF2-40B4-BE49-F238E27FC236}">
                <a16:creationId xmlns:a16="http://schemas.microsoft.com/office/drawing/2014/main" id="{9221565A-B393-4F5C-AD3F-13551DB0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19" y="92179"/>
            <a:ext cx="1473405" cy="14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EC4E2587-AF51-44F7-A7AA-8BED83153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49995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89CA5A70-C8E3-4D3D-90F4-F8495C64E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025968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6991C4A-59A1-4E75-9864-D96FD23FDED3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DFDCE74-3F86-4E04-B9CC-A1C35664963D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2C07F9-768C-4A49-83B8-787FBB3E50C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08502B-B19C-4530-8D70-87F7713611F7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D378ED1-49B4-4896-972F-CF8C6D23587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D4E1F-AC21-4BA5-A4C6-26185AB7A16E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449790-0C57-495D-99DE-7D79654828A0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7E24C86-3BE6-4941-8D64-EB8718449771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2BD9659-286E-4DE3-B3ED-72EF9BB8FFA6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C60AAC3-D06C-4F31-9513-7D4FFA2C1C25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B6ECDFD-1DCE-437F-8836-0D4E2EEBE6F7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4DA607A-EE79-46E5-9CC3-FDACDAB2B905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7B3F582-8503-4C4A-A225-F186CBA7AA88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6389733-4D5C-4E11-9BD0-03309E1D2474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0A8F29E-53CC-48CA-BCE6-85916A0CB6AC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D9518FA-4ACD-436C-A7AC-B8D2DD68BB9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6EA14CB-4D6E-48D6-ABD4-8B2AB0AF9283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EF2BFB6-E5DB-44C5-932E-2AA8D1974E8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0" name="Picture 49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6B0316B5-06D8-405F-AA54-AE24341E2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702374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References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ndara" pitchFamily="34" charset="0"/>
                <a:cs typeface="Arial" pitchFamily="34" charset="0"/>
              </a:rPr>
              <a:t>Berkeley University of California. (</a:t>
            </a:r>
            <a:r>
              <a:rPr lang="en-US" dirty="0" err="1">
                <a:latin typeface="Candara" pitchFamily="34" charset="0"/>
                <a:cs typeface="Arial" pitchFamily="34" charset="0"/>
              </a:rPr>
              <a:t>n.d.</a:t>
            </a:r>
            <a:r>
              <a:rPr lang="en-US" dirty="0">
                <a:latin typeface="Candara" pitchFamily="34" charset="0"/>
                <a:cs typeface="Arial" pitchFamily="34" charset="0"/>
              </a:rPr>
              <a:t>). Interviewing. Retrieved from </a:t>
            </a:r>
            <a:r>
              <a:rPr lang="en-US" dirty="0">
                <a:latin typeface="Candara" pitchFamily="34" charset="0"/>
                <a:cs typeface="Arial" pitchFamily="34" charset="0"/>
                <a:hlinkClick r:id="rId4"/>
              </a:rPr>
              <a:t>https://career.berkeley.edu/sites/default/files/pdf/Guide/Interviewing.pdf</a:t>
            </a:r>
            <a:r>
              <a:rPr lang="en-US" dirty="0">
                <a:latin typeface="Candara" pitchFamily="34" charset="0"/>
                <a:cs typeface="Arial" pitchFamily="34" charset="0"/>
              </a:rPr>
              <a:t> 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ndara" pitchFamily="34" charset="0"/>
                <a:cs typeface="Arial" pitchFamily="34" charset="0"/>
              </a:rPr>
              <a:t>Saint Mary's University of Minnesota. (</a:t>
            </a:r>
            <a:r>
              <a:rPr lang="en-US" dirty="0" err="1">
                <a:latin typeface="Candara" pitchFamily="34" charset="0"/>
                <a:cs typeface="Arial" pitchFamily="34" charset="0"/>
              </a:rPr>
              <a:t>n.d.</a:t>
            </a:r>
            <a:r>
              <a:rPr lang="en-US" dirty="0">
                <a:latin typeface="Candara" pitchFamily="34" charset="0"/>
                <a:cs typeface="Arial" pitchFamily="34" charset="0"/>
              </a:rPr>
              <a:t>). Preparing for the Job Interview. Minnesota, US: Saint Mary's University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E58B75-5038-45A6-9F13-E0C42D476193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23C2731-BAE0-4C6A-90DA-8BA6F08F4E7E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4B962CF-03D3-4F5F-A214-41FFAE29D62A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7F1717D-30BD-42B9-98DF-9A2DF4CD124F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153EB9-BDEA-43BE-8DE2-5EFFD234B21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8CA07DF-B971-4C60-9E56-52551A0A6E0E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67AB089-5C34-4EB3-A94F-4E8110864CCA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A7673F1-90BC-47BB-BBF2-C7A5FF789E4A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2102EAC-29A8-430C-81BC-AD3BBB56FDC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76A802-7EAE-4FC6-A690-D74DAFDFC240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FA51A5C-52E4-4315-BDEF-B479DFA39BD8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2F7BCF3-B203-4061-9DDF-EDF84D48580F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90037A-4055-48E8-9530-BB0949091E7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4672265-59AD-4A5A-A2C2-1A3166E4FB87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1586F71-1199-4EFF-A1C1-22FCE89075C3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3893EB7-3E5E-4A2F-B686-EB015A3FEFB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31AC092-DD9C-430A-A7E0-33C2CCE4EFEC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3FAC09D-4ED8-42DB-A4ED-CED337F95B96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35" name="Picture 34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29EF3A0F-C3DB-4F52-9434-4B5819C38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681298"/>
      </p:ext>
    </p:extLst>
  </p:cSld>
  <p:clrMapOvr>
    <a:masterClrMapping/>
  </p:clrMapOvr>
  <p:transition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480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Conclusions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9511" y="1802018"/>
            <a:ext cx="78486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Basics of Interview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Interview Styles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Interview Types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Common Mistakes in Interviews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General Instructions for Interviews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323A94-8D2F-478F-8386-05D3951919D6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7B42C5-2CE0-4E7F-9C01-8F5FD298B1AA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729F55-7C0C-4AFF-88E5-F1A32DFC7159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4CF6D3-B388-46E6-8D7B-DC5C40DF751B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334BBB-B8E0-4ACD-87B2-2BB23965E963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D587840-5ED5-47E2-AB3C-50ADF176EC94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29DA5E-EA20-463A-9CC8-2524EBD6723A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01E91F9-C4D2-4F90-B20C-5DEE54C00F91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01D959C-7E42-4766-AE5C-DA7D5FBF9A13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2D7A1E-E5CD-4E70-88E5-4535AA488E0E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4736F45-7E50-4CD9-8658-D02A68E57A53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110C5F-CB69-4EDD-864A-9F3E40A044CB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CB04C32-3546-4C17-8E16-94BE568FD06B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B161420-CD31-4264-9AD5-EFCE85AF1C74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9D9C2A5-DE0E-4209-B6E4-8E1B3E72D543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1E836CB-3B53-43EE-8AF4-D555EB7DA545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065499A-5198-4252-9536-4B1A64078FCB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247EC0-05D3-4CBC-9B2F-03F7C4D2D42B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35" name="Picture 34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9076393C-90D5-4A8B-B5F2-56C783E3C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907121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Interview Skills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78486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Interview Types [2/2]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Selection Interview: Final interview by supervisor/manager alongside others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Search Committee Interview: You are required to respond to questions from each person of a search committee (maintain eye contact)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Group Interview: You are interviewed as a group of several candidates together to evaluate group task, leadership, decision making, flexibility, adaptability, etc.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Breakfast/Lunch/Dinner Interview: Q/A session with the people working in your prospective organization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9620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037113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interview png">
            <a:extLst>
              <a:ext uri="{FF2B5EF4-FFF2-40B4-BE49-F238E27FC236}">
                <a16:creationId xmlns:a16="http://schemas.microsoft.com/office/drawing/2014/main" id="{9221565A-B393-4F5C-AD3F-13551DB0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19" y="92179"/>
            <a:ext cx="1473405" cy="14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blue sketch arrow png">
            <a:extLst>
              <a:ext uri="{FF2B5EF4-FFF2-40B4-BE49-F238E27FC236}">
                <a16:creationId xmlns:a16="http://schemas.microsoft.com/office/drawing/2014/main" id="{68C0F3F5-645C-4237-9829-14C77155F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412463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8A64891B-180F-4305-B667-9174F1960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91" y="57912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0F888B54-743E-4E6F-8CF9-82EC51FB84E7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2694071-94C7-4403-B8D9-F02B603E3085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785F66D-1A30-4835-8048-6B97A16ADAF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3F8F5B-67A9-4DCD-8F32-01267AFC3977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5D4DC7-4AD5-4368-90E0-02AA23E1E37F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DA47C9A-A012-4B8E-A688-F93AE7D2E8B9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2AA3922-1ED6-4C0C-900A-A8E40551558A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F1523C3-56ED-41C0-B96D-834A9DDD020C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27DA67D-E183-4E75-A4F7-4A85CCD09B88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DEB45E-69DF-48DD-AC0C-FABD92F8446F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EDB34FB-0C6E-46AE-A6C4-A9FAE7F2CE19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D39E83-7B14-4357-BCBE-109313633F13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F789F35-0255-431C-AD9F-05DA95B20E6B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C805D7E-4CBB-46B5-A850-AC524D359BF0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A463904-3D7C-406E-9036-157BAE0C218F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EC5144A-A73F-4855-990A-016561E54F39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93D6B8-DFDB-4ADC-9C00-AB62E0258250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8A9A061-03A5-423F-AF0D-81D909C9E870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2" name="Picture 51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02B09350-A37E-46C3-ABFD-CB2D21103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08954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Interview Skills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78486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Interview Styles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Directive: You are required to provide the answers of raised questions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Non-Directive: You direct the interview by controlling discussion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Stress/Confrontational: To unsettle you, to evaluate how you respond with a challenging, creative answer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Behavioral: To seek responses that may give insights to personality traits and critical skills. Focus is on leadership ability, intellectual competence, personal/team skills, adjustment/flexibility, motivation, communication/administrative/technical skills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9620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037113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interview png">
            <a:extLst>
              <a:ext uri="{FF2B5EF4-FFF2-40B4-BE49-F238E27FC236}">
                <a16:creationId xmlns:a16="http://schemas.microsoft.com/office/drawing/2014/main" id="{9221565A-B393-4F5C-AD3F-13551DB0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19" y="92179"/>
            <a:ext cx="1473405" cy="14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blue sketch arrow png">
            <a:extLst>
              <a:ext uri="{FF2B5EF4-FFF2-40B4-BE49-F238E27FC236}">
                <a16:creationId xmlns:a16="http://schemas.microsoft.com/office/drawing/2014/main" id="{68C0F3F5-645C-4237-9829-14C77155F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412463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8A64891B-180F-4305-B667-9174F1960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47155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01CBC102-9312-4C5B-89CF-5BBD90F2A745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D1FEC5F-35BC-410E-8414-DB4659E5D1C4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96E00F-AA08-4505-8BDC-6B618FEEE5C5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00AE1F9-1949-47B5-B883-1913D61E2FAE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661133E-A0A8-465C-B128-76FD397ABCF8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0EF5F12-FFBD-446F-A8BC-47AA909CC5D8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240A4AD-F286-43B7-AA2F-9AA6BFEC0460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616D7A-B7B9-490C-BE03-3DEC3BCDA7A4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5002509-72E5-46C4-B494-09347CCA9E9E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CBDD16-F78D-41BE-ADEB-E3AF9F01A44A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20B3D23-5250-43A1-8A73-A8C31CA2822B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839B02E-350D-4BE8-9441-CA58A22DAB4E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8F42EAC-8C15-4F47-B9A5-22E4232CA849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1480EC3-C6F1-4EC6-85D0-08C08849DA0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67E8FB1-9D3F-4060-9DED-2A8F43F54F07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EEAD5FB-214F-477F-B304-0541AAD48E41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933E204-F0D9-449C-984D-1F64632D2254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D55BF6F-5235-4DAF-A4F9-781D5AF86DFF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2" name="Picture 51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C53E6D6A-E012-44B4-85DE-774903EC9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7203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Interview Skills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784860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Most Common Interview Mistakes  [1/3]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Arriving late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Arriving too early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Wrong dressing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Dressing in a rush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Smoking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Chewing gum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No Idea about organization/job description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No preparation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9620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037113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interview png">
            <a:extLst>
              <a:ext uri="{FF2B5EF4-FFF2-40B4-BE49-F238E27FC236}">
                <a16:creationId xmlns:a16="http://schemas.microsoft.com/office/drawing/2014/main" id="{9221565A-B393-4F5C-AD3F-13551DB0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19" y="92179"/>
            <a:ext cx="1473405" cy="14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blue sketch arrow png">
            <a:extLst>
              <a:ext uri="{FF2B5EF4-FFF2-40B4-BE49-F238E27FC236}">
                <a16:creationId xmlns:a16="http://schemas.microsoft.com/office/drawing/2014/main" id="{68C0F3F5-645C-4237-9829-14C77155F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1" y="257019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8A64891B-180F-4305-B667-9174F1960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47155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B35A0CC0-1842-4822-B31B-C5B293323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953787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0E5B698E-7494-4A8E-9E76-915CA817A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89469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blue sketch arrow png">
            <a:extLst>
              <a:ext uri="{FF2B5EF4-FFF2-40B4-BE49-F238E27FC236}">
                <a16:creationId xmlns:a16="http://schemas.microsoft.com/office/drawing/2014/main" id="{44DCDE81-8E13-47BD-85BA-B6B98FD64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1" y="442776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blue sketch arrow png">
            <a:extLst>
              <a:ext uri="{FF2B5EF4-FFF2-40B4-BE49-F238E27FC236}">
                <a16:creationId xmlns:a16="http://schemas.microsoft.com/office/drawing/2014/main" id="{E2566EA4-620C-4AD3-8178-45DFB239E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5329137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7950D742-4F75-473E-8CFF-89E13D2213EE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565FD8-6385-48B0-B445-8533036B35D8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6CCBCA-9947-40A5-BDB5-E8D9E5592D9E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AE9ABD6-E00A-445B-9D6F-AB5E34787A2B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694C5B-52C3-4A7B-AF6A-E02B2B66EC79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BCF1EE3-881F-43E5-8AAA-4528B39EC450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BFC29E6-2A9D-4D53-B1CD-9FEA77EF706D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8CCE1C9-6C86-422E-9C06-EFF4B6AB1EE2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EE903F4-BFB5-43C4-818D-CBDC9279DADB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0203C6-565D-460E-9367-9EA3A8D72C09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6294C20-2E33-43F0-AD1D-40DC3E460B88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2527393-8471-49E5-A65B-F23A44811E94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315EED0-B8FA-45D2-9067-02A43BA1D747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5A702FE-910F-4996-ACBF-7043C4FD2AA9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1F267D1-9C7E-4696-AC6B-A4B3ED3A94CB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FAC1910-703C-4914-8950-D5755FA1E485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F707EFA-1B9B-43F9-8951-51B6B3F61853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63504B7-DBD6-4208-8429-BEE89A92B849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6" name="Picture 55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FB99A05A-3F12-4F3C-BAAE-D96DA6369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32328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Interview Skills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Most Common Interview Mistakes  [2/3]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Not knowing your strength and weaknesses (SWOT Analysis)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Asking too many questions or no questions at all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Inquiring about benefits too early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Revealing your expected salary package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Getting impatient on some inappropriate question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Criticizing your old boss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9620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037113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interview png">
            <a:extLst>
              <a:ext uri="{FF2B5EF4-FFF2-40B4-BE49-F238E27FC236}">
                <a16:creationId xmlns:a16="http://schemas.microsoft.com/office/drawing/2014/main" id="{9221565A-B393-4F5C-AD3F-13551DB0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19" y="92179"/>
            <a:ext cx="1473405" cy="14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blue sketch arrow png">
            <a:extLst>
              <a:ext uri="{FF2B5EF4-FFF2-40B4-BE49-F238E27FC236}">
                <a16:creationId xmlns:a16="http://schemas.microsoft.com/office/drawing/2014/main" id="{68C0F3F5-645C-4237-9829-14C77155F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1" y="257019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8A64891B-180F-4305-B667-9174F1960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47155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B35A0CC0-1842-4822-B31B-C5B293323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953787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blue sketch arrow png">
            <a:extLst>
              <a:ext uri="{FF2B5EF4-FFF2-40B4-BE49-F238E27FC236}">
                <a16:creationId xmlns:a16="http://schemas.microsoft.com/office/drawing/2014/main" id="{44DCDE81-8E13-47BD-85BA-B6B98FD64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1" y="442776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7EEEE48-34C5-4EF0-AF4C-323C0B0DD742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9517C0F-C2C6-4DAE-9BCA-144C400294CD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A5516B8-A6EF-471C-8208-53949229562C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7C95AE4-38DD-4590-8FB8-1DB7FF0B201C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3185066-989F-4573-8BED-6F297E8BA49A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7D3412E-460E-4B0C-8C08-D2CC7721A708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5E46459-9388-4D3A-AC57-A5A1CADDD0CB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375F501-0BD5-4C42-809A-4543FEF2597D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0FF848B-B1AD-4A07-831A-E4B5C3C7C945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58CCBCF-3592-4D44-B7E6-E06D9A09390C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93BDF19-D7FC-4274-826D-086421A8D3B2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026094B-7CB6-4E69-A3B9-B4551AF9B8BF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B759089-1F6D-4528-801E-2B02B2CA1BD8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4C5ADA-5E7F-4933-A79F-FEF9FA9E432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64D28C1-EE8E-46D8-8E00-71A527C1E54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71FA338-02F8-4097-BFE6-14FB7A17E654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D571C30-DE48-4DCC-8242-F5968ADC479A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FD4D645-2B29-499C-86FD-AAAC61BA507C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5" name="Picture 54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0521B91D-0334-4AB5-AB89-4832F6879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55446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Interview Skills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78486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Most Common Interview Mistakes  [3/3]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Lack of energy/passion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Weak handshake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Glancing at your watch time and again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Playing the role of a savior for the company/organization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9620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037113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interview png">
            <a:extLst>
              <a:ext uri="{FF2B5EF4-FFF2-40B4-BE49-F238E27FC236}">
                <a16:creationId xmlns:a16="http://schemas.microsoft.com/office/drawing/2014/main" id="{9221565A-B393-4F5C-AD3F-13551DB0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19" y="92179"/>
            <a:ext cx="1473405" cy="14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blue sketch arrow png">
            <a:extLst>
              <a:ext uri="{FF2B5EF4-FFF2-40B4-BE49-F238E27FC236}">
                <a16:creationId xmlns:a16="http://schemas.microsoft.com/office/drawing/2014/main" id="{68C0F3F5-645C-4237-9829-14C77155F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1" y="257019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8A64891B-180F-4305-B667-9174F1960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47155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6E4FF4F-F07B-4283-916B-04613F114695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E165F1B-2296-42F8-82F3-5B9D3E98BCFE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5D014A-5C63-4FDE-B27E-54F152699354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D16646-40E1-49D4-B1FF-2D18698E6A3D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80EEE99-BC2D-4FF4-AD46-82976C3BFC37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857D491-7280-4C7F-8347-ECB8EB7B472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40816B-6703-42F8-80BB-ED79CC9B5E54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EFD7D68-DDE7-4FCD-A206-D13C01DAA87A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8E287BC-6FE9-4D63-B33F-0D42BDA57D6B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5AA858D-E6C8-479E-BC52-EB4F21FE9CF6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2B8EC08-F1B5-48CC-A69B-5AEB7CFB9711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E2E1878-FA90-4CB4-8C36-41CE36BD39F5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A3B0B8A-5590-4D9E-A8CD-C0013EF802C6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E36C8BD-B5C8-45A3-824A-DEE9333A2E54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3B5ADD3-D33B-481D-9624-54575836DBE9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C5232A1-405C-4360-9B76-0AE6382C2BCA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BD274D-A340-4153-9FB7-BF8D3B6CE8A7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ACA5370-0F7F-40B1-9DE3-3CA6F7C369F7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2" name="Picture 51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275DC16F-F566-44CF-8929-2C82272F5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394924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8656</TotalTime>
  <Words>2173</Words>
  <Application>Microsoft Office PowerPoint</Application>
  <PresentationFormat>On-screen Show (4:3)</PresentationFormat>
  <Paragraphs>305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Calibri Light</vt:lpstr>
      <vt:lpstr>Candara</vt:lpstr>
      <vt:lpstr>Courier New</vt:lpstr>
      <vt:lpstr>Franklin Gothic Book</vt:lpstr>
      <vt:lpstr>Wingdings</vt:lpstr>
      <vt:lpstr>Wingdings 2</vt:lpstr>
      <vt:lpstr>HDOfficeLightV0</vt:lpstr>
      <vt:lpstr>Crop</vt:lpstr>
      <vt:lpstr>HUM 102  Report Writing Skills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COMSATS Institute of Information Technology</dc:title>
  <dc:creator>muniba_nasir</dc:creator>
  <cp:lastModifiedBy>Muzammil Behzad</cp:lastModifiedBy>
  <cp:revision>784</cp:revision>
  <dcterms:created xsi:type="dcterms:W3CDTF">2015-07-28T10:20:14Z</dcterms:created>
  <dcterms:modified xsi:type="dcterms:W3CDTF">2017-11-14T05:09:06Z</dcterms:modified>
</cp:coreProperties>
</file>