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7"/>
  </p:notesMasterIdLst>
  <p:sldIdLst>
    <p:sldId id="370" r:id="rId3"/>
    <p:sldId id="894" r:id="rId4"/>
    <p:sldId id="882" r:id="rId5"/>
    <p:sldId id="1079" r:id="rId6"/>
    <p:sldId id="1080" r:id="rId7"/>
    <p:sldId id="1081" r:id="rId8"/>
    <p:sldId id="1082" r:id="rId9"/>
    <p:sldId id="1083" r:id="rId10"/>
    <p:sldId id="1084" r:id="rId11"/>
    <p:sldId id="1085" r:id="rId12"/>
    <p:sldId id="1086" r:id="rId13"/>
    <p:sldId id="1087" r:id="rId14"/>
    <p:sldId id="1088" r:id="rId15"/>
    <p:sldId id="1089" r:id="rId16"/>
    <p:sldId id="1090" r:id="rId17"/>
    <p:sldId id="1091" r:id="rId18"/>
    <p:sldId id="1092" r:id="rId19"/>
    <p:sldId id="1093" r:id="rId20"/>
    <p:sldId id="1094" r:id="rId21"/>
    <p:sldId id="1108" r:id="rId22"/>
    <p:sldId id="1095" r:id="rId23"/>
    <p:sldId id="1096" r:id="rId24"/>
    <p:sldId id="1097" r:id="rId25"/>
    <p:sldId id="1098" r:id="rId26"/>
    <p:sldId id="1099" r:id="rId27"/>
    <p:sldId id="1100" r:id="rId28"/>
    <p:sldId id="1101" r:id="rId29"/>
    <p:sldId id="1102" r:id="rId30"/>
    <p:sldId id="1103" r:id="rId31"/>
    <p:sldId id="1104" r:id="rId32"/>
    <p:sldId id="1105" r:id="rId33"/>
    <p:sldId id="1106" r:id="rId34"/>
    <p:sldId id="1107" r:id="rId35"/>
    <p:sldId id="636" r:id="rId36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1" autoAdjust="0"/>
    <p:restoredTop sz="94280" autoAdjust="0"/>
  </p:normalViewPr>
  <p:slideViewPr>
    <p:cSldViewPr>
      <p:cViewPr varScale="1">
        <p:scale>
          <a:sx n="68" d="100"/>
          <a:sy n="68" d="100"/>
        </p:scale>
        <p:origin x="1560" y="72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21-Nov-17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0760-7C19-42B1-8673-F0A96775185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03125E-4D8F-4CB4-B015-6B9F4054E70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9CF2C-C4A9-49B4-B946-8F7A91C4588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4245A-518B-48AC-98D7-BFE0AC83813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3BEACB-86CF-497C-B4B0-A92DEF4C574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7C4A15-5EC7-4869-8A81-16238E421D3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865E17B-79F4-4538-94A9-4690D01F45E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21E0AF-D14A-48F4-82C2-E756F31C108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0D2523-5409-43E1-B651-BCCE14393EB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8908EC3-F00D-41A8-ADDC-102DBF471DE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939F6B-84BB-4928-8B22-E067FA1B9A1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31998F-BE5F-437A-816B-E6EDEEB20C8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E7C1EC-0E1E-440C-8589-8E1CB5D65CF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EFC053-85F5-4EC4-8D64-C7BFFCEA395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48F24A1-FE2F-4835-B76E-EC648F94940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61FE85C-12E7-4461-A783-3818FF8AF9B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FDCCBC-56AB-4873-963A-568B78D3470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46DDF2-DBCB-46D5-B625-FBFF86B8F69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6" name="Picture 2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9A1D8BA-770D-4CB4-A17C-2034BE0B3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Semicolon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;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join two complete sentences where the second sentence begins with a conjunctive adverb: ‘however’, ‘nevertheless’, ‘accordingly’, ‘consequently’, and ‘instead’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“I wanted to make my speech short; however, there was so much to cover.”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separate items in a list when one or more items are with a comma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“The speakers included: Tony Blair, the Prime Minister; Gordon Brown, the Chancellor of the Exchequer; and Ruth Kelly, Secretary of State for Education &amp; Skills.”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196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03451A4-0729-4679-A061-B49F2FA997B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A1252D-9ABF-437B-B2BC-886EBC13350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AAFC43-09F4-4796-BDB7-D2B5EA843DB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FB7A06-6185-4211-8210-E05142752DC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5C15F3-1E34-41CA-BF6D-8447AE884DF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752FE0-31FD-4DD8-944E-983C0230B54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57934D-15D0-4E79-9B8A-75F4189146B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ADD019-1673-446A-A808-C2952C35C5F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12141D-95D7-411F-8A4D-88A7B088428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8AE594-CE72-4E72-AC93-5570117393B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8F3A32F-A1BE-4F4C-8DC4-383A9A1F384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88A031B-B04A-47D5-96A6-603701C1A98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77A6EB-7671-47E5-AA54-F991561FBF6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EF0BE5-B0C3-42F2-9207-6A831FD122D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36ED79-9D0A-4375-A2F7-0C329E5E24C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0C1904E-20D9-4D50-AFCF-2A8DFA702DC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F767D6C-42D3-4928-821C-550E7B780DC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E8F871-5821-4379-A0DA-4E1EC75DDE3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7F51FF8-C6B9-41FF-B93E-281002914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8940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Colon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: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indicate that what follows is an explanation of what precedes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pattern is (General Information to Specific Information) (General: Specific)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“There is one challenge above all others: the alleviation of poverty.”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introduce a list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“There are four nations in the United Kingdom: England, Scotland, Wales and Northern Ireland.”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colon is never followed by a hyphen (-)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colon is never preceded by a white space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is always followed by a white space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49721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72355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CF7DD08C-7FEE-43E7-A5EE-E163574F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4275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66C5F64B-1AE3-4AFF-A343-8C18BF361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34375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DD4C2E17-E0F8-46C6-B999-FE08DAFA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847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3F3DD8C-B71C-416F-8413-79218E08A17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9576B4-CC9B-4D17-AD12-039F34EF383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CCB861-ED41-4DE9-924A-A9DE9ADCB7F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9A3B81-CB16-4054-802E-ECCD6B28930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E40800-347E-43D4-8DD6-8A8E9C8D0EC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AF5139A-7F6F-4463-85DC-D608C4DFB9F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236596-2EE4-4D9C-90CA-EC4C4DBD54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0B4A701-AE4E-4E83-B382-612F6156436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7B8F31A-CBB9-49AB-9FEF-9AFD20B328B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2DCF23D-DCBC-4B22-BBBA-C527940CDDF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AD276-C8E3-4DBD-908C-906CDC10695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119676-DFA1-44ED-B94F-4577698D4BA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89C112-5FF4-4E79-BB28-5ACAE806653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BE9435-201C-4AF4-8EB0-C37D2068FD9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D9B792-47B3-4EC6-AF39-D9AD2508D3E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3F83447-C7FF-4F79-A00E-3FD28518268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21E838-B5B8-4DF8-BF36-5EC206CAEAD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84B61E9-8EA1-406F-9830-675631A9D3C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52D3C16-A81E-41EC-952D-B6F5CBFF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276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Hyphen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-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separate syllables to make a word easier to read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Co-ordinate, Re-elect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in writing compound words which are hard to read and excessively long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No-smoking sign, black-cab driver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join words or parts of words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Up-to-date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Sometimes, to change the meaning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Re-cover Vs Recover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when a number forms part of an adjectival compound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Nineteenth-century novelist</a:t>
            </a:r>
            <a:endParaRPr lang="en-US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93820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15970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CF7DD08C-7FEE-43E7-A5EE-E163574F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4275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DD4C2E17-E0F8-46C6-B999-FE08DAFA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847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E518503-508F-4BE7-B499-441D3B99929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279EE4-152D-42EE-9409-AEF505C2F35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C72144-4BB3-4AE3-B2E6-8C2371702A1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1044F0F-09ED-4E35-BC3E-EEE17479D4E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BDE1D95-AFE1-4F23-BAE2-9E53763A909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86D4BCA-8FB5-42F5-ADBC-6D082AA5638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621E94-77BB-4C96-8048-0BF2299AE14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CEECE4-0B3D-47F0-B45E-A0D15E46782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BE00E6-AE84-4969-BB14-3BB31F49FE6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B740303-64B7-4B72-83C6-38B1154F67B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8810E4B-D438-421A-B669-53EE4EC700A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97FA4CA-8919-4E8F-8533-CD1F581B458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277AF26-4894-442C-874D-0658E77EF2B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ADAF58A-0EEE-4EE4-89E0-E46E00AB9E9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97CB52-D2B7-470D-843A-1CB974385EC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DB88231-1AFE-4442-A005-98CF19EC4D0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5733255-4B19-46BF-B487-209C02BFC3D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94196B1-4E43-4E9D-B4D4-F2597D2598C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76D4448-0EE5-4F59-A5CA-14DDD6533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62003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Dash (</a:t>
            </a:r>
            <a:r>
              <a:rPr lang="en-US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–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indicate a break in thought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“I’ll have a hot dog with mustard – no, make that ketchup.”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separate a strong interruption from the rest of sentence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“All nations desire economic growth – some even achieve it – but it is easier said than done.”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add parenthetical statements (in pair within a sentence and a single dash when the statement comes either at the beginning or end)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Dash is considered less formal compared with brackets</a:t>
            </a:r>
            <a:endParaRPr lang="en-US" i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93820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15970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CF7DD08C-7FEE-43E7-A5EE-E163574F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4275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416A9D67-D084-4A42-9D5E-3A314CF91F0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00E308-B289-4DD8-863F-AECC6C1CCCD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0BBD62-0494-46A7-B325-DE4EE14BDC3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CB57B0-8C09-43EA-B095-1A7046977D8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905D767-E53F-42C8-A581-03797CD4DDA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8B089F-01B9-4F49-8F21-0D58903E008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E7650E0-DA5A-4D6C-AEEF-E1B70AFCB7E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A55DE8-9049-44BE-BD4F-11B44D03DEA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203DD0-C4B1-4A64-88D0-E6DF52A7C22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5291C9-C57A-4334-874A-20E1C88F04B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361A8E-5BA4-49B3-B491-AF456397D11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2E0298A-9EDC-47ED-A2D0-E9898E47C7B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B524416-29E7-47B7-8E4C-A61C60C7CC4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2D47738-D614-4608-92BC-CD18D8B40CE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CF6853A-195D-4279-8E40-4F2F8A756BF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D14D49-9224-47E7-9B39-E10862EF861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EF7C13C-7798-4175-8425-0C0CBE15D6B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00A87B1-B0AE-4FB5-B9BD-79CCCE55548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0084E08-162D-46E7-B58F-C95DF48A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5017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Dash (</a:t>
            </a:r>
            <a:r>
              <a:rPr lang="en-US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–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add emphasis or drama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“He said that he would go - and he did 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indicate a range of numbers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900 – 1000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link two connected words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Sydney – Melbourne Train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93820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72428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26191ED-0AA7-4E22-9DE2-4865E9C99A7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51D92FC-1A75-4981-847E-6A71DEBDA65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1439230-13FC-4C9B-8BF7-FFFCAA6B92F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6DC5B47-3471-404D-B9E4-5DDD6A5052F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8ABBFE-B1E0-47BC-97A3-50B708A65DE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35DB5E-3877-487F-ABE8-D9175BFB6FE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A85236-4BAD-4A9E-834E-07949C555EE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B90DF52-9E7F-4A70-A2CA-9EFBA5E2409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6949F9-C7F1-450D-8D11-A2E95C9B123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65E4A1-B72F-4559-B6D7-2D86B21EC01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54C2F5-3A22-4D38-AC0B-13F1DFCF00C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71F8A3D-939F-45D5-B227-7570AD10F4C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776F620-277E-42ED-87CA-B9F9A40FDF9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04A07F-2AF3-40DF-AED8-C544F632C2C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99D3C1-603A-4362-8C4A-CF43D64E0A0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B3063-64F4-4DF5-B3B0-7EE1F0CB775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3E5F05-9D94-4E77-BAC9-ADF8A3EA564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50E932-669D-48CF-B75C-90A4D308B4D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0499038-EBBF-4E5C-88B7-1C97C9423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70734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784860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Parenthesis/Brackets </a:t>
            </a:r>
            <a:r>
              <a:rPr lang="en-US" sz="2400" b="1" dirty="0">
                <a:solidFill>
                  <a:srgbClr val="FF0000"/>
                </a:solidFill>
                <a:latin typeface="Candara" panose="020E0502030303020204" pitchFamily="34" charset="0"/>
              </a:rPr>
              <a:t>()</a:t>
            </a:r>
            <a:endParaRPr lang="en-US" sz="2400" b="1" dirty="0"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Contains extra information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Considered more formal compared with the use of Dash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“John (my brother) is coming to the party.”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set off an interruption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“I knew that he would come (and I was right) to join us in the evening.”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enclose an acronym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(EU) for European Union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9620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249721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" y="333859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22FF014-AC56-40CB-94F7-D22D9782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16251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78FF378-42F6-4D53-9BB9-447D9BFB9E6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97F5CD9-D9D5-43E8-B96E-0FE0975F0A5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63D9A6-D597-4228-B7E3-69206B58A85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017954-8C1D-4909-BDEC-789DBD49C5E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2B9AD5-0885-4626-9701-13538104A79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11DB6FD-2262-4727-AEC3-A84F7455AB1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F64B84-C6B9-4C86-9F03-DBC21A4147C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CBA1BB-A9D2-46D4-8814-D3DB4E3E2B4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C4749E5-2CBB-4303-A61B-B910A1A6371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0D41F0-32F4-4946-BD79-0B20D53E33E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B6243CC-E9E6-41E1-A218-C7DCB63B6C1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E07836-2EDA-4F23-A413-635B9C06A17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527FFE-6281-4123-97E7-50A998C03A5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8F6375C-3E82-401B-AC9F-E101A8696B4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141D14-5494-4D79-837D-DC8B12F20B1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CF0B1F4-D673-43C5-A32F-28DDEAE7D96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8AF054-63B7-413D-9330-E7AD02F5C97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936B097-CBEC-4DED-A071-8437B2E4F06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CA19EFF-227D-4552-817D-4DF20104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58556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524000"/>
            <a:ext cx="79819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Quotation Marks/ Speech Marks/ Inverted Commas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“ ”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enclose the exact words of a person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Maria said, “The keys are on the table.”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Hamlet's most famous speech begins: “To be or not to be”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case of quotation within quotation, use single quotation marks within double quotation marks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Candara" pitchFamily="34" charset="0"/>
                <a:cs typeface="Arial" pitchFamily="34" charset="0"/>
              </a:rPr>
              <a:t>“Your use of the phrase </a:t>
            </a:r>
            <a:r>
              <a:rPr lang="en-US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‘</a:t>
            </a:r>
            <a:r>
              <a:rPr lang="en-US" i="1" dirty="0">
                <a:latin typeface="Candara" pitchFamily="34" charset="0"/>
                <a:cs typeface="Arial" pitchFamily="34" charset="0"/>
              </a:rPr>
              <a:t>in this day and age</a:t>
            </a:r>
            <a:r>
              <a:rPr lang="en-US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’</a:t>
            </a:r>
            <a:r>
              <a:rPr lang="en-US" i="1" dirty="0">
                <a:latin typeface="Candara" pitchFamily="34" charset="0"/>
                <a:cs typeface="Arial" pitchFamily="34" charset="0"/>
              </a:rPr>
              <a:t> is hackneyed.”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Scare quotes are used to express irony and sarcasm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“Daniel was assured that he would be 'safe' in the lion's den.”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when one wants to talk about a word or phrase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“One of my friends overuses the word ‘actually’.”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530169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0173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25251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22FF014-AC56-40CB-94F7-D22D9782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49885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0C0B247-F1A3-4BA8-A03C-187B606CF7C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20277F-284A-4D4A-B0E6-0602D7347B0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166A9CD-11C7-4632-BCC0-37B4716E29B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E3FF6B-EC38-4A7E-98F5-9A52161D3C3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78D58D5-8540-45AB-BFE4-1DE5D102048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EC27A4-0D36-4075-B543-0B9C9CA4E24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ECD2D6-3D3E-4B65-BC58-E915D754F3A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052E242-50D9-4910-B409-4DEC682A536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7D7F1C2-2794-4B00-A999-BBE411EC842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653C93-CA3A-40BE-86B2-51B5F33C765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F94F58-A016-46FD-BF52-D84353E576D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F593A5-DE69-46F7-B91F-2A96EE92AA7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904C30-C1E1-4986-8CE6-6F5C6482BA4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AFBA531-956B-4A72-8B07-744A6340749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7BE0CC5-DA11-4BAD-9F10-E3032E99700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6082606-BC81-4747-AED4-AAAE7A8203F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6C538DD-B4C9-4968-A91B-B01F0BDDCC5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B63117-977B-48F4-9CD0-28E60E0DDA5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5B3CB0A-4A04-421D-A53D-1EE081698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70030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524000"/>
            <a:ext cx="784860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Ellipsis/Suspension Marks/Omission Marks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…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omission of speech or writing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show that the information is missing or deleted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Candara" pitchFamily="34" charset="0"/>
                <a:cs typeface="Arial" pitchFamily="34" charset="0"/>
              </a:rPr>
              <a:t>To be or not </a:t>
            </a:r>
            <a:r>
              <a:rPr lang="en-US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to be. That is </a:t>
            </a:r>
            <a:r>
              <a:rPr lang="en-US" i="1" dirty="0">
                <a:latin typeface="Candara" pitchFamily="34" charset="0"/>
                <a:cs typeface="Arial" pitchFamily="34" charset="0"/>
              </a:rPr>
              <a:t>the question.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be or not...the question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show that some material has been omitted from a direct quotation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One of Churchill’s most famous speeches declaimed: “We shall fight them on the beaches ... We shall never surrender.”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44879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66799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22FF014-AC56-40CB-94F7-D22D9782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02278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03E109D-4D4C-4E7B-BFF2-3066034516F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C2B560-D210-4879-BE77-E1921F27230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30AAF4-6F54-4555-A799-307D76F9222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865E368-117B-4E2B-8EB3-FE3789577D2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71221B-9463-4651-B84D-E64F49EED05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77062A-D9BB-4D78-AEF5-B0E30069D5E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F88B2E5-E812-40CB-AD03-2E5A1DD2EE3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103065E-7B93-4F4F-AFFF-E209D2052D3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069DFB0-04FB-4517-8477-89E0A2263E3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1247E4-6B18-4A92-8B24-3EBE1557FDD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C2B716-3C77-4949-9D72-C58EF0CB351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AC775AB-CBDF-467B-AC90-8A5A0082C9E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5C1C7C5-C72E-43A7-BDFA-91EE08C7645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0EDAC3-B11F-4670-818B-03E214ED309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648650E-A475-4A5F-B878-E3DDF6DAEC2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3AA2F2E-1D68-4F0A-BD06-DC55AC02232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02B7338-5F6D-4F21-B1AC-82251466646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B7C9800-B119-41F2-9462-0F2A3EFFB6B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B3DA5E5-244B-42C1-8175-FDF683509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91444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524000"/>
            <a:ext cx="7848601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Apostrophe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’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indicate a contraction (formed by the omission of letters)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Isn’t for Is not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Aren’t for Are not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Can’t for Can not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indicate possession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Dilawar’s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Room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be avoided in formal writing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Incase of plural, place the apostrophe at the end of a word (after s)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Workers’ rights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48353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66799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22FF014-AC56-40CB-94F7-D22D9782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02278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5002B992-E29D-45C3-A947-DE5AE96C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88131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B6C291C-3165-4D4D-854D-349F3FEA230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8563812-1FB7-47C0-85D4-716D60FACDC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B16054-F0B6-4AB2-A90D-47AAB755DF8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C75B6-BF01-498B-ACBA-AE695B550FD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ADABA4-EBBF-4B53-9862-857DCE1F77C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6C7EC84-4D5B-4BAF-BBB6-EC2113DD8C6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B254E7-6F0A-4578-A66A-F46E08C73B3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8893FB-4F47-4353-A023-52E761861A2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9AF670-6621-46A1-8728-27D2D66E191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DCB5286-E7B8-4D8E-9709-994D51F8799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4AAD6AD-8CB7-4FDF-9E67-B6101F51734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1148C9-4550-489A-A8E2-3DCDE35242E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E2AC799-0582-4ADB-A8CC-FCB25D5ABA8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BDC81B5-6B6E-4C76-84FE-78CB9BED62D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340BE44-6483-48FB-A3C7-5A3370B07C2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B2E7867-B35A-47E2-AEAC-039E237980B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3AE1BE4-A0FA-45DC-8FC5-EB38343E55B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DF1FCA-B6DF-4093-8658-44F2198EB29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5762095-165E-49F3-ADBA-0FBC4C91A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76411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524000"/>
            <a:ext cx="784860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When two </a:t>
            </a:r>
            <a:r>
              <a:rPr lang="en-US" b="1" dirty="0">
                <a:latin typeface="Candara" panose="020E0502030303020204" pitchFamily="34" charset="0"/>
              </a:rPr>
              <a:t>Independent Clauses (complete sentences)</a:t>
            </a:r>
            <a:r>
              <a:rPr lang="en-US" dirty="0">
                <a:latin typeface="Candara" panose="020E0502030303020204" pitchFamily="34" charset="0"/>
              </a:rPr>
              <a:t> are written adjacent to one another but not connected properly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I love to play tennis  </a:t>
            </a:r>
            <a:r>
              <a:rPr lang="en-US" dirty="0">
                <a:solidFill>
                  <a:srgbClr val="00B0F0"/>
                </a:solidFill>
                <a:latin typeface="Candara" panose="020E0502030303020204" pitchFamily="34" charset="0"/>
              </a:rPr>
              <a:t>I would play one match everyday if I had the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Comma Splice: </a:t>
            </a:r>
            <a:r>
              <a:rPr lang="en-US" dirty="0">
                <a:latin typeface="Candara" panose="020E0502030303020204" pitchFamily="34" charset="0"/>
              </a:rPr>
              <a:t>Particular category of Run-On Sentence in which a comma is used to join two independent clauses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Participants could leave their session at any time</a:t>
            </a:r>
            <a:r>
              <a:rPr lang="en-US" b="1" dirty="0">
                <a:latin typeface="Candara" panose="020E0502030303020204" pitchFamily="34" charset="0"/>
              </a:rPr>
              <a:t>,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andara" panose="020E0502030303020204" pitchFamily="34" charset="0"/>
              </a:rPr>
              <a:t>they needed to indicate their preferences.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Comma Splice also involves the use of transitional expression along with the use of a comma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Candara" panose="020E0502030303020204" pitchFamily="34" charset="0"/>
              </a:rPr>
              <a:t>The findings of the analysis are incomplete</a:t>
            </a:r>
            <a:r>
              <a:rPr 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 therefore, </a:t>
            </a:r>
            <a:r>
              <a:rPr lang="en-US" dirty="0">
                <a:latin typeface="Candara" panose="020E0502030303020204" pitchFamily="34" charset="0"/>
              </a:rPr>
              <a:t>further research is needed.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Run-On Sentence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24198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22FF014-AC56-40CB-94F7-D22D9782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02278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5002B992-E29D-45C3-A947-DE5AE96C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88131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un on sentence">
            <a:extLst>
              <a:ext uri="{FF2B5EF4-FFF2-40B4-BE49-F238E27FC236}">
                <a16:creationId xmlns:a16="http://schemas.microsoft.com/office/drawing/2014/main" id="{0F535B54-7D9B-492A-A2ED-81E63B9DB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" b="7597"/>
          <a:stretch/>
        </p:blipFill>
        <p:spPr bwMode="auto">
          <a:xfrm>
            <a:off x="3873458" y="177047"/>
            <a:ext cx="102797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5B6A7AD-BE9E-44AE-9756-F1A3B8D1BD1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AC60B8-F0C6-49BA-B58F-4A39F95EDC5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6BE9B4B-F8A0-49DC-9AE8-D83B36F111C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9C6027-DFEB-4348-B5BC-DBC10240911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76CEB7-F9D3-44B7-8201-E0D03A97631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BF8B872-8FC9-4789-9463-DE1BFF5A62A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49FEE17-C5D6-4261-BF48-702C5D00615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9E7AA48-1824-4DF7-BC1C-CE7DD075B95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7429407-B66D-4561-BE27-661CE2287D6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ECEB18-5BEE-49F7-9002-0E3059D5D83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9A1CC86-DAE7-4E83-B41C-983EF2EF789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719E91-549B-4CF9-A82E-20F36CEFA5F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645F0D-CFC7-4ACD-BA08-BC1A37A7E1F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B9118EC-7101-4AD0-A4CE-BC4958F8704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718CDC-D95B-44A6-9F13-44EB69E26F0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FC659D-3897-461B-B492-426F9CA46AB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8D3E3E4-CC4C-45A3-8D5C-55CC6992B5D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CEAA6C3-D8DA-420E-83C2-5E5F7CF5012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0C6BCFC-0B0F-4D95-8DDB-73D336D2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95869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 of Interview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Interview Styles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Interview Types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Common Mistakes in Interviews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General Instructions for Interviews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51934DB-F640-4296-B3A1-76804EB9E1F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5F6A48-45C3-4D1E-A237-005BB010BE3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7C4196-1F33-4D7B-A634-A98FE32D292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8009E0-6378-40C5-BC51-281E4150D36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ADDFACF-BB6E-48C1-8886-7D080F6033C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3EF535-478D-43DB-903D-ED89900A36B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7DE2F4-E62B-474E-A3D0-6804F13C35B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49C05DD-DDF7-4E1E-8DC7-0D28F883B4B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47AE05-0FB6-47DC-8FFC-F871D9E619E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A418DD-6450-41DC-938B-2E8133B3561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5EDC5B-571B-4777-B346-1A91E4B1D68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7B8F6E-CAA6-45CC-B07E-701B9FF8802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02D48F-A8A9-4376-B9CE-A670F09D373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710E47-9987-4D5F-BB5B-751ADA7FCD2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B1EB8C-1A55-4C8E-98B7-DAE6E55F0D4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B0ED71E-DFF0-408E-9150-26CB5D5D83B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CEAAC1D-E928-4930-92E1-EFFAB8B6132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CCC3ED7-7769-48A5-BCD8-E90A1704F26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CBE53B2-53F5-422B-9D4E-7910894F7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05795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524000"/>
            <a:ext cx="7848601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Correcting a Run-On Sentence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itchFamily="34" charset="0"/>
                <a:cs typeface="Arial" pitchFamily="34" charset="0"/>
              </a:rPr>
              <a:t>Using a Full Stop/Period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Candara" pitchFamily="34" charset="0"/>
                <a:cs typeface="Arial" pitchFamily="34" charset="0"/>
              </a:rPr>
              <a:t>I love to play tennis</a:t>
            </a:r>
            <a:r>
              <a:rPr lang="en-US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.</a:t>
            </a:r>
            <a:r>
              <a:rPr lang="en-US" i="1" dirty="0">
                <a:latin typeface="Candara" pitchFamily="34" charset="0"/>
                <a:cs typeface="Arial" pitchFamily="34" charset="0"/>
              </a:rPr>
              <a:t> I would play one match everyday if I had the time.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itchFamily="34" charset="0"/>
                <a:cs typeface="Arial" pitchFamily="34" charset="0"/>
              </a:rPr>
              <a:t>Using a Semicolon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Candara" pitchFamily="34" charset="0"/>
                <a:cs typeface="Arial" pitchFamily="34" charset="0"/>
              </a:rPr>
              <a:t>I love to play tennis</a:t>
            </a:r>
            <a:r>
              <a:rPr lang="en-US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;</a:t>
            </a:r>
            <a:r>
              <a:rPr lang="en-US" i="1" dirty="0">
                <a:latin typeface="Candara" pitchFamily="34" charset="0"/>
                <a:cs typeface="Arial" pitchFamily="34" charset="0"/>
              </a:rPr>
              <a:t> I would play one match everyday if I had the time.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itchFamily="34" charset="0"/>
                <a:cs typeface="Arial" pitchFamily="34" charset="0"/>
              </a:rPr>
              <a:t>Using a Comma and Coordinating Conjunction (and/or/but)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latin typeface="Candara" pitchFamily="34" charset="0"/>
                <a:cs typeface="Arial" pitchFamily="34" charset="0"/>
              </a:rPr>
              <a:t>I love to play tennis</a:t>
            </a:r>
            <a:r>
              <a:rPr lang="en-US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, and </a:t>
            </a:r>
            <a:r>
              <a:rPr lang="en-US" i="1" dirty="0">
                <a:latin typeface="Candara" pitchFamily="34" charset="0"/>
                <a:cs typeface="Arial" pitchFamily="34" charset="0"/>
              </a:rPr>
              <a:t>I would play one match everyday if I had the time.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ndara" pitchFamily="34" charset="0"/>
                <a:cs typeface="Arial" pitchFamily="34" charset="0"/>
              </a:rPr>
              <a:t>Using a Subordinating Conjunction (changing one independent clause to dependent clause)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Because</a:t>
            </a:r>
            <a:r>
              <a:rPr lang="en-US" i="1" dirty="0">
                <a:latin typeface="Candara" pitchFamily="34" charset="0"/>
                <a:cs typeface="Arial" pitchFamily="34" charset="0"/>
              </a:rPr>
              <a:t> I love to play tennis, I would play one match everyday if I had the time.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" y="366515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Run-On Sentence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" y="284636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22FF014-AC56-40CB-94F7-D22D9782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02278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5002B992-E29D-45C3-A947-DE5AE96C5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88131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un on sentence">
            <a:extLst>
              <a:ext uri="{FF2B5EF4-FFF2-40B4-BE49-F238E27FC236}">
                <a16:creationId xmlns:a16="http://schemas.microsoft.com/office/drawing/2014/main" id="{0F535B54-7D9B-492A-A2ED-81E63B9DB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" b="7597"/>
          <a:stretch/>
        </p:blipFill>
        <p:spPr bwMode="auto">
          <a:xfrm>
            <a:off x="3873458" y="177047"/>
            <a:ext cx="102797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0E8C812-7C13-4667-B823-4048970A0B3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DD5BD85-F982-42FC-9B5C-32539F072FF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5ECF94-C513-4B4A-B36B-6E1A7CDB82F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980D3F9-B582-4C57-B028-6F790ED26D4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03D197-824A-43FA-B7C0-53B7A7ADB30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147B72-A57D-47CE-84B8-9528C42FBDE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F1F4567-221D-44BA-8187-BB42454CFC3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A865E2B-D5CC-48BE-B93F-82C375CC26E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2F9FF5-CBBE-4E93-801E-00FD1A25C27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66666A-C748-4615-9168-03C45AA29F0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0BA591-73F7-410A-84A7-A67A1210B10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F2F158-FB1D-4D32-B855-520AEE43B3E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DA650A4-F01C-4AC3-9415-8B1920F7B14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8D2B7AB-F3EE-42AC-A1F1-31010EA6113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2E22394-67C7-4170-BD95-49BB7FDC2C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8E08418-D9A0-4768-99C8-E91DC1CA77B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3BFCA6-8641-47AD-A088-8B5B92C82BE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996DE5C-11BE-412F-8780-90BC24CD38A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0153C2C-B759-47DE-B9F2-5BF8CE16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43886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524000"/>
            <a:ext cx="78486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Correcting a sentence using a period &amp; a capital letter</a:t>
            </a:r>
            <a:endParaRPr lang="en-US" dirty="0"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Tyler delivered newspapers in the rain he got very wet.</a:t>
            </a:r>
          </a:p>
          <a:p>
            <a:pPr marL="0" lvl="1"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WRONG! RUN-ON!</a:t>
            </a:r>
          </a:p>
          <a:p>
            <a:pPr marL="0" lvl="1" algn="just">
              <a:spcBef>
                <a:spcPct val="50000"/>
              </a:spcBef>
            </a:pPr>
            <a:endParaRPr lang="en-US" sz="2400" b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Tyler delivered newspapers in the rain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. H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e got very wet.</a:t>
            </a:r>
          </a:p>
          <a:p>
            <a:pPr marL="0" lvl="1"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      </a:t>
            </a:r>
            <a:r>
              <a:rPr lang="en-US" sz="24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RIGHT SENTENCE!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Run-On Sentence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267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22FF014-AC56-40CB-94F7-D22D9782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2602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un on sentence">
            <a:extLst>
              <a:ext uri="{FF2B5EF4-FFF2-40B4-BE49-F238E27FC236}">
                <a16:creationId xmlns:a16="http://schemas.microsoft.com/office/drawing/2014/main" id="{0F535B54-7D9B-492A-A2ED-81E63B9DB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" b="7597"/>
          <a:stretch/>
        </p:blipFill>
        <p:spPr bwMode="auto">
          <a:xfrm>
            <a:off x="3873458" y="177047"/>
            <a:ext cx="102797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Image result for blue tick png">
            <a:extLst>
              <a:ext uri="{FF2B5EF4-FFF2-40B4-BE49-F238E27FC236}">
                <a16:creationId xmlns:a16="http://schemas.microsoft.com/office/drawing/2014/main" id="{615AF3A6-6EB6-4688-AB83-301DFBC2D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40" y="4876800"/>
            <a:ext cx="1147442" cy="112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wrong correct png">
            <a:extLst>
              <a:ext uri="{FF2B5EF4-FFF2-40B4-BE49-F238E27FC236}">
                <a16:creationId xmlns:a16="http://schemas.microsoft.com/office/drawing/2014/main" id="{634965C0-0E31-4DBF-9E5D-42158E19A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19400"/>
            <a:ext cx="933522" cy="9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AFB7158-3591-4852-9B60-890DC000581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AB30C2-5C43-4DA7-ACCC-3E5E64B9B8F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F62A1D-3DAD-46EF-A51E-DE52A48071C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3B6A44-FBCE-4802-B95D-D386F682A02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049E8-F793-4549-B69B-FC5BE347E63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C8A7A61-0DB9-402A-96F4-3832EDF5C7E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D42470-54EA-4B9B-8821-AC7700E4BF7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052834D-8C42-4C1C-94C1-0C718F14AA3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434F86-1916-424A-A1A4-C0F58C21C31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5F71A7-D4EA-4892-8450-92E500BC3AA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9E4937-6BCD-4DBD-B3F3-F675309B4A6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B2BD9-407B-48D9-AAC7-926AFAA5A69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FEAC5B-4EE2-48D5-A745-91608581C5C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F4CA1E-A0B3-4342-BCFD-87F53705259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43CD98-8D5A-4DDA-88CC-D28FA9FDFE5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FFCAA7-8EEB-414D-935F-472BB904C54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924384-D7FF-428D-A8A6-8055687EA7E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5158DC4-5306-4546-A5FF-A2C8CEAD54D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A575C47-793C-4CDD-A723-782E60C3C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45794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524000"/>
            <a:ext cx="784860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Correcting a sentence using a semicolon</a:t>
            </a:r>
            <a:endParaRPr lang="en-US" dirty="0"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Kevin and his dog went for a walk it was a beautiful day.</a:t>
            </a:r>
          </a:p>
          <a:p>
            <a:pPr marL="0" lvl="1"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WRONG! RUN-ON!</a:t>
            </a:r>
          </a:p>
          <a:p>
            <a:pPr marL="0" lvl="1" algn="just">
              <a:spcBef>
                <a:spcPct val="50000"/>
              </a:spcBef>
            </a:pPr>
            <a:endParaRPr lang="en-US" sz="2400" b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Kevin and his dog went for a walk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;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 it was a beautiful day.</a:t>
            </a:r>
          </a:p>
          <a:p>
            <a:pPr marL="0" lvl="1"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      </a:t>
            </a:r>
            <a:r>
              <a:rPr lang="en-US" sz="24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RIGHT SENTENCE!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Run-On Sentence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267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22FF014-AC56-40CB-94F7-D22D9782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2602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un on sentence">
            <a:extLst>
              <a:ext uri="{FF2B5EF4-FFF2-40B4-BE49-F238E27FC236}">
                <a16:creationId xmlns:a16="http://schemas.microsoft.com/office/drawing/2014/main" id="{0F535B54-7D9B-492A-A2ED-81E63B9DB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" b="7597"/>
          <a:stretch/>
        </p:blipFill>
        <p:spPr bwMode="auto">
          <a:xfrm>
            <a:off x="3873458" y="177047"/>
            <a:ext cx="102797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Image result for wrong correct png">
            <a:extLst>
              <a:ext uri="{FF2B5EF4-FFF2-40B4-BE49-F238E27FC236}">
                <a16:creationId xmlns:a16="http://schemas.microsoft.com/office/drawing/2014/main" id="{5F75FC5E-B5C0-4773-B365-6785371A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19400"/>
            <a:ext cx="933522" cy="9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blue tick png">
            <a:extLst>
              <a:ext uri="{FF2B5EF4-FFF2-40B4-BE49-F238E27FC236}">
                <a16:creationId xmlns:a16="http://schemas.microsoft.com/office/drawing/2014/main" id="{B36E1BB4-ABAB-4ED4-BF2D-8334FE18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40" y="4876800"/>
            <a:ext cx="1147442" cy="112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0EC71C6-A164-4EF3-98C1-E9DBFC9406E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3F1BAA0-7595-4262-8429-87E76E98255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885AD5-337B-44F3-A146-59300063ED5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40D14B-7D7B-42D0-8DD6-BB9D4918E84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B24178-F53A-4CFD-8896-9026673335E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913E42-CEA7-46D0-8833-53EAE3B56EB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8C8C740-C40E-4D97-A50E-DB811AE2510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1E0027B-4372-432A-A760-5466E9F9330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16B6A0F-71FF-4798-BB98-7AB01C14BA2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26D04C0-CB30-4E3A-A94D-45AD6B8FA093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A2D6B7-8E13-4F67-8D51-8DC1DA7C195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8A3BC7E-8265-42E8-A847-4DC770C7BE2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7C32213-535E-434A-AB38-2CEE7BB17C8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44FA9E-84F3-4A62-95B1-C5DBB88183F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AB15B3-5FA5-45E0-8C73-E70CF0D973E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32B937-4FFF-4E58-8798-55F9401BE2B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69D5EA0-AC66-4090-8745-C214BEAB6AD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07448EB-D4E3-481C-9D4B-B75946298DF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E854864-EF83-4E24-804B-C7A58EEC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1538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524000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Correcting a sentence using a comma &amp; a conjunction</a:t>
            </a:r>
            <a:endParaRPr lang="en-US" dirty="0"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On Monday we went outside for recess it was fun.</a:t>
            </a:r>
          </a:p>
          <a:p>
            <a:pPr marL="0" lvl="1" algn="just">
              <a:lnSpc>
                <a:spcPct val="150000"/>
              </a:lnSpc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WRONG! RUN-ON!</a:t>
            </a:r>
          </a:p>
          <a:p>
            <a:pPr marL="0" lvl="1" algn="just">
              <a:spcBef>
                <a:spcPct val="50000"/>
              </a:spcBef>
            </a:pPr>
            <a:endParaRPr lang="en-US" sz="2400" b="1" dirty="0">
              <a:solidFill>
                <a:srgbClr val="FF0000"/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Candara" pitchFamily="34" charset="0"/>
                <a:cs typeface="Arial" pitchFamily="34" charset="0"/>
              </a:rPr>
              <a:t>On Monday we went outside for recess</a:t>
            </a:r>
            <a:r>
              <a:rPr lang="en-US" sz="2400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, and </a:t>
            </a:r>
            <a:r>
              <a:rPr lang="en-US" sz="2400" dirty="0">
                <a:latin typeface="Candara" pitchFamily="34" charset="0"/>
                <a:cs typeface="Arial" pitchFamily="34" charset="0"/>
              </a:rPr>
              <a:t>it was fun.</a:t>
            </a:r>
            <a:r>
              <a:rPr lang="en-US" sz="2400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       </a:t>
            </a:r>
            <a:r>
              <a:rPr lang="en-US" sz="2400" b="1" dirty="0">
                <a:solidFill>
                  <a:srgbClr val="0070C0"/>
                </a:solidFill>
                <a:latin typeface="Candara" pitchFamily="34" charset="0"/>
                <a:cs typeface="Arial" pitchFamily="34" charset="0"/>
              </a:rPr>
              <a:t>RIGHT SENTENCE!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Run-On Sentence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47962903-6334-413C-98AC-5C1E66F4B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4267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22FF014-AC56-40CB-94F7-D22D9782B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22602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run on sentence">
            <a:extLst>
              <a:ext uri="{FF2B5EF4-FFF2-40B4-BE49-F238E27FC236}">
                <a16:creationId xmlns:a16="http://schemas.microsoft.com/office/drawing/2014/main" id="{0F535B54-7D9B-492A-A2ED-81E63B9DBB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" b="7597"/>
          <a:stretch/>
        </p:blipFill>
        <p:spPr bwMode="auto">
          <a:xfrm>
            <a:off x="3873458" y="177047"/>
            <a:ext cx="1027979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Image result for wrong correct png">
            <a:extLst>
              <a:ext uri="{FF2B5EF4-FFF2-40B4-BE49-F238E27FC236}">
                <a16:creationId xmlns:a16="http://schemas.microsoft.com/office/drawing/2014/main" id="{5F75FC5E-B5C0-4773-B365-6785371AD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19400"/>
            <a:ext cx="933522" cy="9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blue tick png">
            <a:extLst>
              <a:ext uri="{FF2B5EF4-FFF2-40B4-BE49-F238E27FC236}">
                <a16:creationId xmlns:a16="http://schemas.microsoft.com/office/drawing/2014/main" id="{B36E1BB4-ABAB-4ED4-BF2D-8334FE18C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0240" y="4876800"/>
            <a:ext cx="1147442" cy="112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A3BE2E9-C5D0-41A9-834A-B42FEF0A6DF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26666E-63B7-48E4-B97A-E1058C2B9E6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AFB4E91-EA56-4D1F-ABF7-9B8C3D35754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4D0C00-EC23-4761-B6A9-8883B42158B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6E85B75-09FC-4D43-8DCF-476115D5D55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CBF146-5EFE-4742-9660-9E9F5EC0383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584B4FE-E64F-46F3-BB86-24947F93201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016125C-DB80-420B-AA0B-9E39AEF8121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DC497F2-4E94-4399-8DF6-5650ED6C3B1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255ACE-46E2-4832-BA5B-AC23F644497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3CA45DD-843F-494F-8D99-5EBAAC9984A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B41498-E85F-4DB9-B0D7-D7B19CA95E6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620DC9-CC11-474D-85B9-BBE77644612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1EBDD09-EAF6-48E0-872A-2FA19E3B839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50DABCE-3A7D-4F8B-9340-10B66BB8097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BBE9425-15D0-46F8-9C3F-D53276F9121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A43A7F-E21E-4061-86FC-F02859C2989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8B68544-5195-4D42-AFD7-3EFEDB96091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C95546B-AD6A-47D7-9696-7FCB8D03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900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Candara" pitchFamily="34" charset="0"/>
                <a:cs typeface="Arial" pitchFamily="34" charset="0"/>
              </a:rPr>
              <a:t>Definition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Words placed in front of a noun to make it clear what the noun refers to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Words placed at the beginning of a noun phrase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Generally classified as: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Definite Article (the)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Indefinite Articles (</a:t>
            </a:r>
            <a:r>
              <a:rPr lang="en-US" i="1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a,an</a:t>
            </a: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Demonstratives (this, that, these, those)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Possessive Pronouns (my, your, his, her, its, our, their)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Quantifiers (a few, a little, much, many, a lot of, most, some, any, enough)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Numbers (one, ten, thirty)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Distributives (all, both, half, either, neither, each, every)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41" y="1595551"/>
            <a:ext cx="381000" cy="41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06803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49231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8981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learning png">
            <a:extLst>
              <a:ext uri="{FF2B5EF4-FFF2-40B4-BE49-F238E27FC236}">
                <a16:creationId xmlns:a16="http://schemas.microsoft.com/office/drawing/2014/main" id="{13AC841B-0B43-4B97-B11E-3C080139B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A125DA7-1CD8-4919-A721-FFE00137A63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789E1D3-185E-4E25-BE9D-BACFA4B5C0E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1C4BB3-D4AC-4962-A818-45057DE3E86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644B1C-8C34-4B17-997E-4F25D0044BD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65E4E-FD08-4020-B81A-00676670AC1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DF1003-5BB5-4077-AECC-526A6C9DD6E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A529AD1-2BEA-4D0E-BC06-BA31C2DF5C9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C380E0-8292-4482-930A-6172F262760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A385C1-58A8-4373-991C-BBDE8000F3E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EAE59E-B4A4-4091-8D77-4262606C9E6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CD3E24A-2EA9-4947-9F76-4B1BB84ED88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7812097-53AF-4CB8-8186-38B3A9C666F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96F5CB6-5800-4BFF-BBE8-5A4AFC36801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3E4ED2-CA93-473B-B274-06A4CB84FFA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E917F29-0A84-4E5C-A135-8974D6D9376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9D14EC-07BE-4363-B02D-3C714FC5946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15D338A-0E51-4F1C-808F-A39037445F6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509C0E9-9D2F-49F3-8A4B-3D3B29EF6B9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ECF1D2B-9CFB-48FD-97BD-AD8A3AE42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14449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Indefinite Articles [1/3]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generalize the noun phrase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talk about persons and things in general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(in case of a consonant in the following word)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report, A letter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(in case of a vowel in the following word)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 email, An application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374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0521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learning png">
            <a:extLst>
              <a:ext uri="{FF2B5EF4-FFF2-40B4-BE49-F238E27FC236}">
                <a16:creationId xmlns:a16="http://schemas.microsoft.com/office/drawing/2014/main" id="{09853951-1716-4CA2-9F2B-FD48156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8014481-3CDA-4AE1-97AD-9B55CECB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2713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895EA57-E888-4B55-8AF4-37AA19A272A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7B83F2-A1A3-4FC9-B4A5-58147144995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DCFD78-3981-4DB3-83DE-BD336A402AE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9E73937-4DEF-4805-B9BA-6F09EBC1AD7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CBCC82F-5E4F-4006-BCFF-A8D144CE5E4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DFDE7F9-D0F8-4406-903A-BF65B9C2A02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FE87C0-953D-415A-959B-ED47BD2EA1F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A3A335-C6EA-4B1F-ACD5-7D713DEAC64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7A0433-ED7C-4DAA-B1FC-B9CF4DC456B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A2A105-8BFF-401C-A0CA-D6466B3AFE5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A20EAEF-7AC7-4112-A7C1-DBDA73D1E1E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8CCE84-6C5D-427E-A060-A249EAE8FD1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5152FA-5B0C-45C0-A0AA-1C898BCF689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E379579-9CCA-4744-BD91-F90739C4F72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748F71-A4F5-4560-BF0B-3439E2C535C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3E1F0D-8448-4547-861B-764BAC0C718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C3CAF3-8821-40CA-B7DC-E62607C8BAB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FDFFC5C-FC76-452E-BE96-85065D4BB11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71E56D7-F715-4501-AF93-A8F80EEE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78341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Indefinite Articles [2/3]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Both are used before phrases of time and measurement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Four times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week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100 kilometers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 hour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Rs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. 40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kilo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Before phrases of jobs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doctor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engineer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car mechanic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learning png">
            <a:extLst>
              <a:ext uri="{FF2B5EF4-FFF2-40B4-BE49-F238E27FC236}">
                <a16:creationId xmlns:a16="http://schemas.microsoft.com/office/drawing/2014/main" id="{09853951-1716-4CA2-9F2B-FD48156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8014481-3CDA-4AE1-97AD-9B55CECB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2713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FC0E70F-5A89-4DCB-932D-B2D82C7D60B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6E20C6D-7467-4A7F-950A-A84006BFD91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76B99F5-86BF-408C-A557-0CFD9711D6B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3D06E0-4975-4CAE-8DD4-00099862292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C5A7DA-62D1-4E5B-9A58-A2EACDE24E0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676691-85AB-4B92-9D76-27EBCBE0C7D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336821-2478-46F8-B061-0B345B7636A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5085066-0AA1-466D-AF64-B12009ABB12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E08B50F-9250-4468-9533-8F929E4ABEB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CDCB25-583C-4E22-B4D9-34B98456A44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088CE7-DDF7-456F-A1CF-C620FD1455A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89990F-D665-46F8-BD1E-28DB901D029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E3F18F9-5578-4159-BA1E-9191773C15A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2367C40-90E0-45F4-AD53-EF4DE4A6196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6A7F7A7-20B8-4D98-84F9-537A0DDBF2E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6CEDB99-C1B4-42A7-B53B-DCFCA9FD141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3EB910D-524C-4F5F-9065-33A87598977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BD955B-0D4F-4717-B8AA-098D7306AC6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B07B4D38-EE3F-473E-A4B5-3684092F5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64277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Indefinite Articles [3/3]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With a noun complement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good boy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smart girl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Before phrases of nationality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American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Canadian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With words ‘half’ and ‘quite’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Half a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pound of sugar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Quite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interesting story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learning png">
            <a:extLst>
              <a:ext uri="{FF2B5EF4-FFF2-40B4-BE49-F238E27FC236}">
                <a16:creationId xmlns:a16="http://schemas.microsoft.com/office/drawing/2014/main" id="{09853951-1716-4CA2-9F2B-FD48156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8014481-3CDA-4AE1-97AD-9B55CECB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777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77EA27E9-84FA-48BA-B374-2FF6CC53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32" y="497211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F43EFDB-5EAF-4190-9DFA-9B0FD8B1F62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F075B60-04EB-4C7B-844B-DB0680C25EE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1A10D46-56BA-4F55-98D6-46F38543B9D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2854C6B-457A-44BB-8DFA-D3C57C8932B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A0D809F-E14E-4D73-9F06-713512F5917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C4415A-5BF5-4982-9072-AF405E35E69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622E8FE-7468-4784-9661-683AB09D520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E50357-9784-4EC1-94D2-6B31BAAEBC6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517EEF-2DEA-4EE1-9492-B6CAB614D90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ECE864-C6A3-43A9-A64C-E6B79ADCBB7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A0DD515-0CDD-4550-88D9-7D8EE7F774F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7F03A59-33E1-4B84-93DD-A0B8B25E3F6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62B873-A938-4736-A045-976F2761FBF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B72730-4A72-4A0D-9F4B-977F0C6D62C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3451BD6-59E4-4B84-A759-CC081F7CFCE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4053812-2E0D-41A6-8006-CED70183EE2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322605E-0349-4BBA-866A-053412F61F5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CAF1283-09F9-440E-BB09-91EE8B6D1C2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524B2CB-17B9-4979-8840-0380F0446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45219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Definite Articles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specify the noun phrase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When we believe the listeners and readers know what we are referring to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is pronounced differently based on the following vowel/consonant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eginning vs. The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nding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learning png">
            <a:extLst>
              <a:ext uri="{FF2B5EF4-FFF2-40B4-BE49-F238E27FC236}">
                <a16:creationId xmlns:a16="http://schemas.microsoft.com/office/drawing/2014/main" id="{09853951-1716-4CA2-9F2B-FD48156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8014481-3CDA-4AE1-97AD-9B55CECB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7770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77EA27E9-84FA-48BA-B374-2FF6CC53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7471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3943106-F396-4AFA-AD94-38278F2902E7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2D5B0F-F336-44CB-AD8E-EEBD3E99F97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A276B4C-2DEB-4005-9180-5E32C2CB13D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3C1E7-BF39-4FBF-BFD3-53169E7FE0B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97F4B5-9FF9-409A-9B05-9933E7C846B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59250B-E074-46F5-8852-645870FBEA9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64F97E-A2A3-413E-988D-3A698A5FD95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2D639A-E725-42D4-9A78-C9E474CB36C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0C0C7E-DFEB-4AD2-B711-E321E07610F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C8ABD6C-7FC6-4E0F-AE31-C2977BCF9549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1EE33B-316B-46C5-B575-A5D6902F127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0EACE74-094E-4746-B767-4898FA0E2D8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8A9C26E-69C0-427C-927D-3024BB3735C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A828B83-C266-41FB-B085-D32BBA17272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4239D3-6D09-4498-BC63-BB3165E8AEC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89DCA2E-1EAD-4AB0-9B2C-8FE576AB643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087DFD-7019-4627-9B16-4820A94FE45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A3B076-38FB-4BA6-A0B6-D1265870948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C0959A4-0011-48B5-9C79-BBCC109A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24457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Use of Definite Articles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life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of Bill Clinton vs.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life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is too short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Smiths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live in Chicago vs.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Mr. Smith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lives in Chicago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Names of Countries in plural, mountain ranges, regions: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the United States of America, the Netherlands, the Highlands, the Rocky Mountains, the Middle East, etc.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Groups of Islands: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the Bahamas, the British Isles, the Canaries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learning png">
            <a:extLst>
              <a:ext uri="{FF2B5EF4-FFF2-40B4-BE49-F238E27FC236}">
                <a16:creationId xmlns:a16="http://schemas.microsoft.com/office/drawing/2014/main" id="{09853951-1716-4CA2-9F2B-FD48156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8014481-3CDA-4AE1-97AD-9B55CECB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9368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77EA27E9-84FA-48BA-B374-2FF6CC53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7471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49DAC7D-D47B-42C4-8583-EAD87C53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50265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714F1DC-E49C-4326-A07F-C7DBCC035B3B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5EECAE-BF39-473C-ADBB-9A22FB09AF6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504E1E-304E-45BB-A5CF-082BA6FA4B8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CB228E-7194-4266-B44B-791FABCD515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8F04CA-06B8-4E1A-83C8-A87B413ED7E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D8F0CD-35D3-4AAF-993A-F5F7BD68C17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0A4845-8022-4D0C-A9FA-E7830A32140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316C57-DB03-4E3B-91C4-E36216F38C6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F9B5C7F-E12A-48B3-BE8D-C0610F89A76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E7884A5-AC85-4A11-A98F-9FCE66442E1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B9711C-4907-4C12-9670-106085C401E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A0FD2A-5FB2-42A5-920C-D82EA3AF4F3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A7AC86F-1BA2-4481-8906-11CA8BC8E71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A1E0B2A-9606-4445-AAE3-741ECBC8DEF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6E8B5D-6FB7-4C48-8B4C-86684BB8CA1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EA31BD-EE28-4E1B-B323-4928A444B78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0906C21-C3E1-4BAD-81DB-3AB95D87590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3C133C2-BBB2-4749-96B0-03A6149CC6A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CEF4A2F-2B4C-4020-AB6A-92CCC103F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99769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Introduction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Punctuation: Application of signs, spacing and typographical devices for effective reading, interpretation and comprehension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These signs and symbols are known as punctuation marks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Punctuation marks perform a role in writing similar to stress, intonation, rhythm, pauses, hand or body movement in speech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642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5839BB-DD9E-4376-8475-2018EEC8127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689C14-A32C-469C-AAB7-5A8C7817601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CBE9C6-39FA-43B1-923C-FC38713321C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130B9A-4D3E-40F4-AFF2-F23D1E30BA6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A4C5C8A-BBBE-4D57-8D17-997AF467FC2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FDF6A7-824E-46D1-BF5F-0E2DE1762A8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1CC2DBE-2E36-4E0C-9A4E-B950F5A4A87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0528B3-0758-4059-A6BE-30FF24876DA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C2C841-0FAF-4EB6-82DC-C754257D3CE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BC3415-E232-4246-B567-AD238037F071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17BDED-7D84-4D7C-A137-2A533EF8130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05D004E-68B5-42A0-8BDA-D4C42B5002F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48203D-99A2-4346-B0FB-DA4F4036098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C593A0-601D-4A33-A1F0-1103BFFCED2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E847EAD-6968-440C-BDAB-EF79607E43A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D58605B-5985-4CE5-86D0-0D2430578BE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B6FE457-2FB1-4F7B-88C6-EF3CE86E318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12E7780-1B78-4814-AD83-0F1E516AEAD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A344CACB-64F3-45BA-9D06-5718D7D6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7845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Use of Definite Articles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Names with of-phrase: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Statue of Liberty, the Tower of London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Names of Rivers, Seas and Oceans: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the Nile, the Arabian, the Atlantic 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Can be used with the names of the four seasons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Must be used with the American alternative for autumn, ‘fall’</a:t>
            </a:r>
            <a:endParaRPr lang="en-US" sz="2000" b="1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learning png">
            <a:extLst>
              <a:ext uri="{FF2B5EF4-FFF2-40B4-BE49-F238E27FC236}">
                <a16:creationId xmlns:a16="http://schemas.microsoft.com/office/drawing/2014/main" id="{09853951-1716-4CA2-9F2B-FD48156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88014481-3CDA-4AE1-97AD-9B55CECB6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51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77EA27E9-84FA-48BA-B374-2FF6CC53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7471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49DAC7D-D47B-42C4-8583-EAD87C53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4157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5F2FA-8590-4EAE-90D8-5781CFD5E47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96FDA4D-904A-4ACB-9EA1-D468A528A3C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E6ABF8-4D66-410C-99AD-7B320CEE938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1D4DD13-390F-48C4-9B7B-882DD751F96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8BA7918-6A4E-432C-A9CC-7766D3DB190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A1578A-1629-4D83-B4EF-5BA149F12A6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B94EF3-9268-4AFE-9FCC-B8CD2A4A3B6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AFE5318-21DB-4A6B-AECE-0325978ADBE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37CDC9-4D3B-4834-9F8B-EB6FF499C71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232E84-847A-44F2-AB40-7F86004D684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3CD7F9F-3132-4769-B50B-87CCCFFE776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C1E725C-27D0-44AF-86C9-E366DEC8D35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C1622C-6DC5-4769-B4CC-14C3DEA4DE5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D46FA4-A2D6-4F96-9E27-B1458DCD6DD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C4F3E9A-6A0A-4432-A155-49294A18B09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903E447-F279-4549-87D0-DD28576AC8A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5A9D5A-5427-4B7B-B9F4-540761232FE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91B132E-9F39-403F-B30D-13C9F92978E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E211029-7E42-43FA-850A-7C45FA39A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9728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No Use of Definite Articles [1/3]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With a country name (if singular)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Germany, France, Italy, etc.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With names of languages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English uses many words of Latin origin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With titles and names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President Hussain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Prince Charles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Queen Elizabeth (the Queen of England)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learning png">
            <a:extLst>
              <a:ext uri="{FF2B5EF4-FFF2-40B4-BE49-F238E27FC236}">
                <a16:creationId xmlns:a16="http://schemas.microsoft.com/office/drawing/2014/main" id="{09853951-1716-4CA2-9F2B-FD48156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77EA27E9-84FA-48BA-B374-2FF6CC53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8670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449DAC7D-D47B-42C4-8583-EAD87C532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4157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C30E393-0124-488C-8D21-7396DCBED409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00F5ED1-96AA-4793-9D0E-1B0626B9D90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7F0ED4-2EA6-4921-9863-DA525548D7C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36E955-A70A-424B-B68B-8957EDAB83B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36A1F92-7880-450D-AB6D-0CD6C5FE623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1D7C811-1EBE-47C0-BF46-61DDD90A6FD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034334-C279-4879-867A-5C6F34685D2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5EC23C-8675-4AD5-84F7-1CBA0A77B39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7DFA69-2060-479F-86E5-20CACC82158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729055-2B91-4DA9-A7DE-926ECD9989E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8C71669-4874-44D4-9776-0E90665D3A6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6A6EB96-0D4C-4E05-9E35-6929495EF19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8056FE-4429-444B-AF39-CE370186117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4240493-BD29-4943-803D-164891DD161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951E2EF-3D2A-4EE3-A769-E1EF26BDF6A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C8E1480-835D-4B4D-A93A-61765E394E1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150FFF-9831-4A5C-8B17-4FFD7652DB9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BAC5E07-AFE2-4D79-81E9-00DB778F1DD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A980880-5A73-40AE-952E-B7DF944D2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22152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No Use of Definite Articles [2/3]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With years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1990 is a special year for my family.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 you remember 2000?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With the names of individual mountains, lakes and islands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Mount McKinley 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is the highest mountain in Alaska.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She lives near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Lake Windermere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.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Have you visited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Long Island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?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learning png">
            <a:extLst>
              <a:ext uri="{FF2B5EF4-FFF2-40B4-BE49-F238E27FC236}">
                <a16:creationId xmlns:a16="http://schemas.microsoft.com/office/drawing/2014/main" id="{09853951-1716-4CA2-9F2B-FD48156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77EA27E9-84FA-48BA-B374-2FF6CC53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51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CBBFD8C-F6B1-439D-91A9-1BE3E9B8BBC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8F1290-A724-4BF5-A039-65EA1C09A39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3DACFC-0459-45F9-AEAC-BADFDE99E62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8180E7-D8E4-4F03-B9DB-638FA6D1F3A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453AD0-BD15-475D-957F-E28283DB143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922BF20-F502-46E8-9777-E29A6491DEB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D515684-5C96-4200-97D8-3676EF734BD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1866A1F-5778-4E67-969E-221E955DAFA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898755-4599-4A87-AEBD-A9BC84524A5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4F124B-61FA-4173-AE60-A6FAE45DCE5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323DD91-C7EC-4F4E-AA4D-F923779770D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6600CFB-8824-4E75-BC75-3FE82CC424C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8E2CBC-D66D-482E-938F-F51C0742B0F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F42FBA-BEF7-4CC6-B309-2FB1028E3D2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90A33A1-F3BE-4221-8ABD-1DDCFCB5B1B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17CA54-1A36-4992-81A4-4E80F6FA38E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164084C-80BB-4DDE-B212-A567DC2AB77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A987BF5-4306-4E6D-AB54-898FE887D5B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7D81F90-4AAF-4BB7-B3A2-585256F5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17599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No Use of Definite Articles [3/3]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Mostly with the names of towns, streets, stations and airports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Victoria Station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is in the center of London.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Can you direct me to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Bond Street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?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She lives in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Florence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. 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They're flying from </a:t>
            </a:r>
            <a:r>
              <a:rPr lang="en-US" sz="2000" b="1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Heathrow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learning png">
            <a:extLst>
              <a:ext uri="{FF2B5EF4-FFF2-40B4-BE49-F238E27FC236}">
                <a16:creationId xmlns:a16="http://schemas.microsoft.com/office/drawing/2014/main" id="{09853951-1716-4CA2-9F2B-FD4815694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266" y="271249"/>
            <a:ext cx="1266517" cy="113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1A82F87-7683-40CC-8589-DAE4577244B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B128D0-2225-45D8-BCBA-961856188DF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8F3FB3-57EB-4177-97D4-60A9693762A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613181-38D2-490F-9FA0-8866DD9F778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B4E318-368A-4644-824D-5886432CADA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17E3FB-472A-4EA0-BD52-219830B236A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6E8DDA-A34E-4CAB-9E5A-0049E33FE01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5ED3AB-412B-45C7-8DE6-1CE80BC0D2D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B97D896-99BB-4AB9-9694-F100277E112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2E5684-67BC-415E-9623-A7A750A55A9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DE186E-8805-416F-A50E-1AC8136FB45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05263C-975C-4B6B-B3F6-4AFEB9B009B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CA2D6E-2F02-407C-A0BC-5CC1A132AA6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C7CD12-539A-422D-845A-72A9001AF73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AF2E43A-B32F-4B5D-A329-5BD7D40E124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6F3059-04F4-4B62-A10F-7A128E621E9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42A9DE-2BED-45A3-8C8F-8D80A6F872E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B2A8A8-5C1B-4216-BCED-DE01D8067EA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C94022B-A5F4-41EC-95F9-9ED9D8ED8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12778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Run-On Sentences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Determiners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unctuation marks">
            <a:extLst>
              <a:ext uri="{FF2B5EF4-FFF2-40B4-BE49-F238E27FC236}">
                <a16:creationId xmlns:a16="http://schemas.microsoft.com/office/drawing/2014/main" id="{F7FBD2C4-545E-464D-BC3D-72CB397C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581400"/>
            <a:ext cx="4058633" cy="307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determiners">
            <a:extLst>
              <a:ext uri="{FF2B5EF4-FFF2-40B4-BE49-F238E27FC236}">
                <a16:creationId xmlns:a16="http://schemas.microsoft.com/office/drawing/2014/main" id="{4DF9AF6C-7389-4623-8048-12FDD51E8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11"/>
          <a:stretch/>
        </p:blipFill>
        <p:spPr bwMode="auto">
          <a:xfrm>
            <a:off x="4597201" y="3556345"/>
            <a:ext cx="4139045" cy="30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45F0298-5CE9-4D14-97A0-6B090DF02CF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42BB03C-514D-460C-9004-650476AE120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C6A521F-EB0D-471B-80BF-09B76A8990E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E65EF7-06A9-4B77-96EE-38F9A6E6FDB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D1CB88-BAA9-438E-A027-54748C20DEB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FAB0528-DDE8-4B27-9815-0C44E750C20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E53E3F-9AD2-4B8D-95DC-E7EA0C5E278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BD7373-FA8C-40C1-9810-1EF8D7B2E0C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B4930D-0623-4A37-A1D1-3DE1016A9B4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27C80F-60AD-4FF1-A0C2-EA274A0E788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70668F-9C71-442B-A6C2-E4409206DBB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10BF170-81F0-48E3-8B83-2B40EC254CB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C1E5F76-0F8C-4364-AF03-2E73D64623B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5E3673-12A3-4432-828A-12117C73706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A230A2-6BAF-4D0F-8A1E-FFC8BD0022C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0FCF16D-2F2C-4441-9A80-819700BDD13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068A970-0EF8-4E26-80ED-45514BD0998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D06309-F0C2-4B11-9EEA-2947DC39DA5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7" name="Picture 36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9F167DD-0245-45C0-83CF-7A7C4DB0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071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Full Stop/Period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.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mark the end of a sentence expressing a statement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“I live in Islamabad.”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“Please come at the station.”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“Have some tea.”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signify an acronym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“N.A.T.O. for North Atlantic Treaty Organization”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Avoid the common mistake of using a comma for connecting sentences.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12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123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7E372E-A133-43EB-A4BA-917CC420D0C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C5E6E4-4E10-480D-BA67-12120B9F2EF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981778-D501-4FE9-B070-A3203755A98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CDF8D2-BC2F-499C-9CF3-CF80547FE1B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0AA7E1C-E4AF-4C61-9109-36C80B78802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3FEEFD-B9DA-4C68-972B-2DC19818700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241F4F-EBC7-4C0A-B0AF-3663BB72B21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665EEC-A2F4-40A2-A880-739E27A27DC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A8F748-6230-46EE-BB5C-F19CF26E525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F0ABCE9-AD69-4697-B4D2-1EB30505D12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21C317-E46B-49C0-9830-6E036A95CCF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4D6E764-E53A-44B0-9A49-72EF2BAB840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41FC2C-27D6-47B0-B398-8E622EFB125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2B46D85-D6F9-4301-A052-431C984AF4B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2E95E00-BA2C-49F4-AB5B-1400379F410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92951B0-3DB6-4280-BA93-0EEB492DB48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2D2179-BFDF-454F-A2AA-00D3F1F6F90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1D017B0-0CEC-448D-B352-8950507F61D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DA0DFB7-61A6-4AEA-8116-30D01855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6849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Question Mark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?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at the end of an interrogative sentence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“Where do you live?”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“Would you like to have some tea?”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“How old are you?”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to mention something uncertain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“He was born in 1952 (?) and died in 2011.”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Question marks should not be used to end an indirect question (declarative structure)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129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1231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A11ADE-E4A3-425B-B04E-C3D5A5EEAC2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6C3031-1E5E-4263-B884-5D8FDBE068D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C37F85-E47A-4B92-9800-FA6A800ECF4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42BCF2-CABA-448F-AAFD-BF88BBED672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174319-00AA-429B-A1D4-BC38F545256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88EED29-B622-410C-8C0E-B403AE4D20F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C6BABD3-345B-4EB1-A209-D87ADE9B429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977EEE-4B7C-4BC3-8539-85A052DE29C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D5704BC-D107-4560-AEE5-ADABE7DCFC7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701CCB1-1233-4A92-B5CF-5FD698DB09B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08AF2E-5C70-4051-9CD0-C0A41C69577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9D064B5-B35F-4CAF-9062-B20169F8D5E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29710F2-DBF6-4396-B3D3-02DE07CDB27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BE3F6E-779B-4B9F-B8F5-9F811D317E9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B0E02F-146C-42FE-BB70-E528FA00E81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36CEDE-9E13-48B8-955A-D9ED1E30C0C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EA5856-3938-4383-9E2D-82F1B455575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9BEE627-E072-4D01-A8FE-C59061E500A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2C68FE0-E8CB-449E-B072-113EF09DB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632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Exclamation Mark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!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end an exclamatory sentence (with a lot of emotions)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Generally used to reflect surprise, shock, dismay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“Do not call on this number again!”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“Silence!”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“Go!”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Exclamation mark should not be used in formal writing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374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57" y="452785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1767F5E-1530-484B-8639-AED02116AC0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D9B433-E1FF-4BAC-B787-8ABA7CCD024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6CDF9F-3E9D-48B1-8A55-95F6E96D7A0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092C82-FA01-4A1A-AC8B-4D0EE550F73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DC99B1-E7F2-455C-889C-B500A6968D2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FB4C46B-05CC-46C0-94CA-C11E602840E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E7DA769-5094-4800-B70F-853E5EB5A4F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64D8B3-D0C1-4795-9797-8D6554A6856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653F43B-0400-4F62-907A-9A16C389554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F88429-62C9-4139-BDBD-4176F432110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1E7AC3C-48F7-4F76-8542-4261B456321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0A2DF9-4830-424A-A215-AC7A2F73B87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E1643D-BF02-4C08-8C13-0D91644CE9F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D5B1BC0-A99E-4B2F-B47E-0DF08032101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FB32F49-98CB-43FF-98DF-375091C90A4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837F63-2DEA-4AEE-9D08-FF0E9B23495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A3FF99-24A1-4EDD-A02D-E365D3CCB7D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CF3D9DA-D4C6-4FE1-BF57-6C2D6D09D2E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3207AE96-B6DE-45A5-A031-3A13290E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75640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Comma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,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separating and listing the items, as a substitute of ‘and’/ ‘or’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“The three primary colors in RYB model are red, yellow and blue.”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join two complete sentences alongside conjunctions ‘and’, ‘or’, ‘nor’, ‘but’, ‘while’, ‘so’, ‘yet’, etc.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“I can tell you the reason, but I will not.”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show that one or more words have been left out being a repetition of previous words/phrases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“Some students use punctuations correctly; others, not.”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51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530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AA19B9-3455-4407-B019-89C9B026A5B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6EB046-2B63-4B97-BB75-2BBDA53E0DA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5B4C0F-5C02-43DA-A346-28F3FCF8640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740B1CF-646F-4E48-9D2F-ED6B93E021F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8D5AEF-1995-4BF1-8838-CE96258021C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E9BF6FE-D232-4B76-A3F2-71EF2B76CB6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F6B61F-56B2-4534-B569-BAC613B3174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CE4B090-7CEA-46FD-9F51-9AF68AB1B0A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B00195-6D4C-4D50-93F2-225A809932F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BE1B3E-1789-4BD0-B44D-688066165A9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C558A3-4159-4BD6-86FA-37CA87D4438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BECE5A-90E1-4A27-B217-C57561997A0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FA491BA-79A6-4E53-A4F5-7900BDBA048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364B3A-AB53-4393-B9E3-E9E9C81DC35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7FDB8E-D108-4D68-8B61-474A59EB78B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08FAEE1-50D2-487E-AD7C-C128704EB35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5A48AF3-8E29-47D4-AA6F-EA50D2B8C70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05E721A-C8D7-411E-88C2-1555F4EF589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589A507-D029-4AFD-A3AB-102859666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66215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Comma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,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Bracketing Comma: To insert additional information without affecting the actual meaning of a sentence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Commas used as a pair within a sentence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“This job fair, I would suggest, would be very helpful for job seekers.”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One comma in the beginning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“Although often wet, Britain has lots of sunshine.”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case of listing, use Serial or Oxford Comma before ‘and’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latin typeface="Candara" pitchFamily="34" charset="0"/>
                <a:cs typeface="Arial" pitchFamily="34" charset="0"/>
              </a:rPr>
              <a:t>“I need a paper, pen</a:t>
            </a:r>
            <a:r>
              <a:rPr lang="en-US" sz="2000" i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,</a:t>
            </a:r>
            <a:r>
              <a:rPr lang="en-US" sz="2000" i="1" dirty="0">
                <a:latin typeface="Candara" pitchFamily="34" charset="0"/>
                <a:cs typeface="Arial" pitchFamily="34" charset="0"/>
              </a:rPr>
              <a:t> and a pencil.”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1534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069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E52F6EB9-113E-47F3-AB95-35CE7AD86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40521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56D2D2A-45D2-48CF-9FE7-E07FFDD7234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A5ED98-7822-41A3-9AD0-F3209F45012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66BF07-6466-4E84-ADF5-5939937ADEF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801B36F-4C3C-4C8B-90AC-19FDEC9C73D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3DC9EE-413C-4D12-BDF9-3906A4786B8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5810A5-DA10-417A-B355-C1BED889C13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7F5BBC-9C14-488D-AB26-13A118566E9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1212A8-6BCC-484B-B73F-3088976147E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85A9A1-D7B4-48A7-872E-750BF0D4B0F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AC300A-641F-497B-9F9F-D064006532A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289BE0-82E2-48F3-9868-C295466A7DE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EA085BA-D00F-4C31-9369-EE20EBC488D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187160-5EF9-4968-8124-44AEDB2E16C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8E1152-EFA4-4D11-AFE9-DF4674AD094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DC5A9E3-F63B-41D0-A23A-D07BF7E28B4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A47FFB8-D379-4904-B9D9-47A2A829827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2F1AF5-D5AE-484A-BE8F-45287F0EE90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0E27484-3FD6-467B-8423-51C62C9A2F3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DE3E32A-823C-487C-B540-18CE19505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35472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mage result for punctuation marks">
            <a:extLst>
              <a:ext uri="{FF2B5EF4-FFF2-40B4-BE49-F238E27FC236}">
                <a16:creationId xmlns:a16="http://schemas.microsoft.com/office/drawing/2014/main" id="{B503E6D9-B8A3-4F1A-A341-4C58B358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743" y="245398"/>
            <a:ext cx="2000657" cy="1125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Semicolon (</a:t>
            </a:r>
            <a:r>
              <a:rPr lang="en-US" sz="2400" b="1" dirty="0">
                <a:solidFill>
                  <a:srgbClr val="FF0000"/>
                </a:solidFill>
                <a:latin typeface="Candara" pitchFamily="34" charset="0"/>
                <a:cs typeface="Arial" pitchFamily="34" charset="0"/>
              </a:rPr>
              <a:t>;</a:t>
            </a:r>
            <a:r>
              <a:rPr lang="en-US" sz="2400" b="1" dirty="0">
                <a:latin typeface="Candara" pitchFamily="34" charset="0"/>
                <a:cs typeface="Arial" pitchFamily="34" charset="0"/>
              </a:rPr>
              <a:t>)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Used to separate equal parts of a sentence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“Ehsan is at office;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Hasnain</a:t>
            </a: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is at home.”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 join two complete and closely related sentences without any connecting word such as ‘and’, ‘but’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“It is a far, far better thing that I do, than I have ever done; it is a far, far better rest that I go to, than I have ever known.”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877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Punctuation Marks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3BC4E4D-F7B8-42F2-999C-74EFF061545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798ABE-BB0A-4299-ACFA-B0839D53F27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FCFC44-ED4B-4223-928C-73921ACEF1B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D5B6BD-8F76-4EAA-B106-FAFE1E9959C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26BE9C-6BB9-40C2-81E9-833F152976E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6178F9-5303-4B2B-94A9-47CFAC8C57B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6FAD71-B329-40E6-AEA9-37F1C39E62D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2FFD28-0F9C-467E-AD98-AE7935CA831C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A59BB9-D1C3-4F35-B139-C15C16988AC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688B708-3BBB-49D6-A0A3-C7AA4B49687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B46DA72-CDE3-4A19-830A-64C78B769A1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7D279DC-385D-40F9-B019-DF90D6B60FC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6DFBC2-F964-4AE5-8BEB-9C55FE3AF72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75CB8EE-13EE-41F3-91DF-5E6365D1E47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8D3066-A2C9-449B-93C0-42B26064A3A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1257BE0-74B1-475A-9752-09AA7903AF1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BCFD7D-CEDD-43F1-94C4-C52DC1E4875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6D39EA-8974-431C-BD59-BB16E98A611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C4DF480-C531-4D71-B1E2-B6B8E7655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36277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8803</TotalTime>
  <Words>2233</Words>
  <Application>Microsoft Office PowerPoint</Application>
  <PresentationFormat>On-screen Show (4:3)</PresentationFormat>
  <Paragraphs>306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Candara</vt:lpstr>
      <vt:lpstr>Courier New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804</cp:revision>
  <dcterms:created xsi:type="dcterms:W3CDTF">2015-07-28T10:20:14Z</dcterms:created>
  <dcterms:modified xsi:type="dcterms:W3CDTF">2017-11-21T11:23:41Z</dcterms:modified>
</cp:coreProperties>
</file>