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notesMasterIdLst>
    <p:notesMasterId r:id="rId29"/>
  </p:notesMasterIdLst>
  <p:sldIdLst>
    <p:sldId id="370" r:id="rId3"/>
    <p:sldId id="894" r:id="rId4"/>
    <p:sldId id="882" r:id="rId5"/>
    <p:sldId id="1109" r:id="rId6"/>
    <p:sldId id="1110" r:id="rId7"/>
    <p:sldId id="1111" r:id="rId8"/>
    <p:sldId id="1112" r:id="rId9"/>
    <p:sldId id="1113" r:id="rId10"/>
    <p:sldId id="1114" r:id="rId11"/>
    <p:sldId id="1115" r:id="rId12"/>
    <p:sldId id="1116" r:id="rId13"/>
    <p:sldId id="1117" r:id="rId14"/>
    <p:sldId id="1118" r:id="rId15"/>
    <p:sldId id="1119" r:id="rId16"/>
    <p:sldId id="1120" r:id="rId17"/>
    <p:sldId id="1121" r:id="rId18"/>
    <p:sldId id="1122" r:id="rId19"/>
    <p:sldId id="1123" r:id="rId20"/>
    <p:sldId id="1124" r:id="rId21"/>
    <p:sldId id="1125" r:id="rId22"/>
    <p:sldId id="1129" r:id="rId23"/>
    <p:sldId id="1126" r:id="rId24"/>
    <p:sldId id="1127" r:id="rId25"/>
    <p:sldId id="1128" r:id="rId26"/>
    <p:sldId id="1130" r:id="rId27"/>
    <p:sldId id="636" r:id="rId28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00"/>
    <a:srgbClr val="CBCBCB"/>
    <a:srgbClr val="D3F3FF"/>
    <a:srgbClr val="FFDFDF"/>
    <a:srgbClr val="FFE1E1"/>
    <a:srgbClr val="D5F4FF"/>
    <a:srgbClr val="2F5395"/>
    <a:srgbClr val="FFFFB3"/>
    <a:srgbClr val="7F9ED7"/>
    <a:srgbClr val="FAE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4" autoAdjust="0"/>
    <p:restoredTop sz="94280" autoAdjust="0"/>
  </p:normalViewPr>
  <p:slideViewPr>
    <p:cSldViewPr>
      <p:cViewPr varScale="1">
        <p:scale>
          <a:sx n="68" d="100"/>
          <a:sy n="68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515F-6EC2-437A-BB7E-FAEE704D1F72}" type="datetimeFigureOut">
              <a:rPr lang="en-US" smtClean="0"/>
              <a:pPr/>
              <a:t>21-Nov-17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8D81-7B12-46D2-AC3D-02B3D3820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E27A-6829-4858-AC8A-95A2FED96CFA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83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A453-39ED-4DFC-9998-925390E54FB5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60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752-9D6A-4145-903A-1A342C960588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7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78C478-A667-459C-95C1-602619C7249F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455169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917F-6980-41B9-9485-1511F98E9C95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749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818B4-A274-4805-9CF6-EC2C66B36B84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562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6E5-3BD5-47D1-8428-41AE205A69C5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078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1DE9-A90E-4E90-B4EB-55A134E3460F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8755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1AE9-E6DC-4111-B760-69E31DFD3B83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58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1D-B7B3-446B-A3BB-A4A0744A5336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791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BE0F6-31DD-4360-BDEA-779190F0E8E8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37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578F-5DA8-473D-B427-4F0A4E68F904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699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1ABD4-1B62-426E-8026-FC97F5BA9EBB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371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229-A8B5-491F-B2C7-5872EF84B8CE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417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A228-8A8A-4151-BE87-3C8327C4B9D8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461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D39B-C74E-44B1-AECB-4FC807B0A836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03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5C04-2125-4ABD-B41A-893C5BB0CA7C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76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5D1E-99F2-4C81-8930-55F563658BAB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63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04FD-C61A-4C1F-8917-518281FDAF42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59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844-7948-4F72-82BE-3D93935417C9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636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7F97-2171-48BF-A115-1D04E584FDE8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979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280-15FE-4994-A5C0-120FA3140E31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17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A90B50-4074-4E71-83C2-221D8A4CAB8A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026505A-897B-4DEF-B3F0-985E9B42454A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3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humbs.dreamstime.com/b/d-businessman-writing-skill-wordcloud-touch-screen-rendering-business-person-word-tags-skills-transparent-white-people-3582858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 r="6139"/>
          <a:stretch/>
        </p:blipFill>
        <p:spPr bwMode="auto">
          <a:xfrm>
            <a:off x="921021" y="2019301"/>
            <a:ext cx="1970315" cy="26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35155" y="1719475"/>
            <a:ext cx="6270922" cy="1817914"/>
          </a:xfrm>
        </p:spPr>
        <p:txBody>
          <a:bodyPr/>
          <a:lstStyle/>
          <a:p>
            <a:r>
              <a:rPr lang="en-US" sz="4000" dirty="0">
                <a:latin typeface="Candara" panose="020E0502030303020204" pitchFamily="34" charset="0"/>
              </a:rPr>
              <a:t>HUM 102 </a:t>
            </a:r>
            <a:br>
              <a:rPr lang="en-US" sz="4000" dirty="0">
                <a:latin typeface="Candara" panose="020E0502030303020204" pitchFamily="34" charset="0"/>
              </a:rPr>
            </a:br>
            <a:r>
              <a:rPr lang="en-US" sz="4000" dirty="0">
                <a:latin typeface="Candara" panose="020E0502030303020204" pitchFamily="34" charset="0"/>
              </a:rPr>
              <a:t>Report Writing Skills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6040" y="5155263"/>
            <a:ext cx="5123755" cy="81467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ndara" panose="020E0502030303020204" pitchFamily="34" charset="0"/>
              </a:rPr>
              <a:t>Lecture 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9425-2EF3-4F8B-B8C0-E4714BE1748E}" type="slidenum">
              <a:rPr lang="en-US" smtClean="0">
                <a:latin typeface="Candara" panose="020E0502030303020204" pitchFamily="34" charset="0"/>
              </a:rPr>
              <a:pPr/>
              <a:t>1</a:t>
            </a:fld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385A61-ABFE-4485-AED4-451CC50D346E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964AB0-72C9-49CC-AD7B-69D9CCFD627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4D2B98-8AA7-480F-A0B7-16F7D55BF55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0AD63F-3141-40F5-8937-D823B9692943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7CFACD-72D4-4ACD-8E0E-2966DB95F8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A9C4AC-321E-417A-B92B-59677A64F51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AC88DD-39CA-4946-BFE4-AA2B6331BD1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23FE6A-F762-4977-9F19-68F4D23DDC4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128EC0-4F2F-4BD1-A422-49E68C127972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E09ABB-0759-4B70-9BAA-274140E97D31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5F15F3-D27A-48BE-9553-2C41958B83E7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C16F20-7FCD-4E9E-8E2C-EB94AB477FD1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393362-CF8E-4CA3-9D04-D501B85B162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236C1A-97E9-4F16-9003-9240CDF64F8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5556B7-7B95-4F58-B59D-4E99CBE885C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3832BCB-F3C2-4A4B-BD99-2DEA9AE5D72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2D5DEB-D150-4B4C-8E72-493B8B3180A7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A369AE7-3B2A-45CC-9BB9-1D246CA58F3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26" name="Picture 25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7D881BC2-4950-4ACD-9B26-AB27B9E4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Past: Progressive/Continuous Tense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describe actions ongoing in past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Actions take place in a specific time frame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No immediate or obvious connection to the present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Continuous event or action completed before the time of speaking/ writing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cat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was walking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along the tree branch. 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archivists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were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eagerly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waiting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for the delivery of the former prime minister's private papers.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6375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Tenses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4700D367-C2F1-41E6-B262-87A8450B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29" y="188076"/>
            <a:ext cx="1174597" cy="117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BC75D6CD-CE06-4603-A20A-C18B3B73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4063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08874E8F-2E3C-4D3B-BA62-DB12993A7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814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E38B4BB-146A-4A3B-9B3C-EB498D8BB952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1213B56-1153-4E3B-A1DE-2C17D8D6ED9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63F1F8-0FC1-473E-853B-92D789B05FF9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3D7643-F7AA-49EE-B632-7C511F07236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354C7F-2707-4E79-9B71-1765822ECDC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113F69-C4E3-44D2-BD0A-8AC7955A909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8FC4E11-8EBA-4C3F-92E9-D096575D5709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1EC8F58-8862-4639-B861-9B816DFAA87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40C22C9-3409-4050-9802-D4FE5BB37C6C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DA60FB-F3D0-4870-8E2B-E30D6C69A2BD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B7FCFB-885C-4A80-B580-3AFCF3F801F7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3859529-11FA-4469-AF64-065F1BE91CE6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E939C7F-D1E0-4E26-8AC9-77132F9C3C6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58B95E4-97FC-4230-A151-00814419AB6B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6FF4F9-E7D9-4847-AF69-5B22EEDF44BF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AF62536-D6BF-4490-8C62-DD848955473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7214312-573C-4ABD-AA16-CBDB5FD05C0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B1B4822-1530-4C0B-A224-DB0D56B3DDD3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738E0CB9-0E42-43AC-A89A-13F61FBCF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68354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886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Past: Perfect Tense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Actions that took place and were completed in past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Used to emphasize that one action, event or condition ended before another action, event, condition began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Miriam arrived at 5:00 p.m. but Mr. Whitaker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had closed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store.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We ate supper after we located the restaurant that Mehmood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had recommended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elephant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had eaten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all the hay so we fed it oats for a week. 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heat wave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had lasted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three weeks.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6375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Tenses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4700D367-C2F1-41E6-B262-87A8450B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29" y="188076"/>
            <a:ext cx="1174597" cy="117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9E5C513-E3CE-4F88-8BB4-EF55A9DE2332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57730DF-B4DB-4188-B688-403EDADC4DEE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F06D5B-2481-4DDB-8816-A563B59BCC0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A4637A-6020-42F6-AE25-BA134406FF8C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A798797-14AC-4BBD-AEE8-BD9EEFAAA4EA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42FD31-9AFF-4C2E-A97A-795B7D59A9A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387EFE-84EC-4E27-8FCF-B5857E843493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7024C79-1B51-4813-9EF5-28B6F7CA0033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0CF3F6F-1FE2-4076-B264-6BA68AB99FD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057118-2643-4477-9261-6334761823C0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732D74-5975-4D03-93EB-87A340F40F2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97A823-CD18-4895-A9E9-BB41CB963BE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B5B4E1A-1746-45E0-A88D-A60498525F0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A96A5FA-8F2B-418A-9BD9-E80B3A923BCA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169054B-64D9-43A9-A504-CD9DD66D593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CC6E73-0083-4E79-99BB-F130E4DF412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57AE890-E993-43EB-834C-A8847715D00F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6CCC7A1-3BED-4F9B-9681-87A01B57EFF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B728F2E2-22E6-4484-B949-3E843C38E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68568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886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Past: Perfect Progressive/Continuous Tense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indicate that a continuing action in the past began before another past action began or interrupted the first action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toddlers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had been running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around the school yard for ten minutes before the teachers shooed them back inside.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had been talking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about repainting the front room for three years and last night we finally bought the paint.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 construction crew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had been digging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one pit after another in the middle of my street for three days before they found the water main.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chef's assistant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had been chopping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vegetables for several minutes before he realized that he had minced his apron strings.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Tenses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4700D367-C2F1-41E6-B262-87A8450B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29" y="188076"/>
            <a:ext cx="1174597" cy="117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C8F9C95-E255-4514-8934-7DEFC6D0EA76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19AEE3-DBE8-4577-9794-054DE724FB7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CD2E15-9420-44B2-A095-F9B7419AA20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85C5FD-7909-4ACB-B2A2-9CD44071FCB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7073E45-8B6B-4992-8870-8964FF5B5611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DAAA6F-4D82-4A44-8D04-66E800A27B37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2B7020-AC16-4289-B52B-1B168CC57DA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8ED6BA-1904-4C95-AF7F-D2D685D980CE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93B679-8744-45AA-9631-B767A5846F16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1EBBB5-71E7-4F19-9216-7651883238E5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26F8BBC-DD3E-43C1-81A3-2432FB0EDDFE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68464F-B49B-4D72-92A0-ACE52121401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A8E1FF-FE74-46B9-A336-68BA2063563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C79B87-65BD-4B1D-A59D-A226970DE08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0FF2942-9055-4826-B065-C675DF448336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EAA8EB7-CD2F-41AD-9315-BFAF3981D6C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F852C4C-1E56-417A-B8BA-88CB6862C49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5EE487E-15B8-4AD7-886B-25DCFA111736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9" name="Picture 48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F10B4A20-53F6-4279-AD8F-C274ED637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1856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2906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Future: Simple/Indefinite Tense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Used to refer to actions, events, or conditions which would occur after the act of speaking/ writing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They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will meet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us at the newest café in the market.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Babar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will call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you tomorrow with details about the agenda.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At the feast, we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will eat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heartily.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Tenses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4700D367-C2F1-41E6-B262-87A8450B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29" y="188076"/>
            <a:ext cx="1174597" cy="117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027B580-FC14-4CBA-8087-9C29DEB9F2D1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EE4997-293A-4B6F-8B54-407E705368B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42207A-3F31-4DA5-9C1E-8EA2B5C5D2C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FFC7CE7-C16E-4D4F-ABB4-60B5140D442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D329B88-8261-4A86-B64D-56C0DAC5D85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21297E-7CD0-43CE-865B-0C5543D08DD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A2ADA8E-392E-4DE2-9C70-FFF9ECE7CE6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C68E922-23B5-4AEE-AA9E-A594C636C736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F87A2B-CA3B-44FB-BE86-89A62047E65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3ABAEC-5815-46A4-99FB-E1C69DF8D713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13D421-29FC-4243-9EA9-51E68EFE074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925C493-9035-4DAD-B76B-EC4E596C8E8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AF5596-CD12-4F6D-968C-6854013D194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BE972B2-FF4F-4A46-B852-97A097E939F4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AC0E371-EECB-4BF0-90F8-18B74AACA7B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AE3B24B-C9AE-4E6F-9D6D-4087EF0518E3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399206C-15E0-4A64-8576-B4E73FA1ACB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0D8226-2726-45B4-8BFF-4F99F448DD9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9" name="Picture 48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98A60403-74A9-4463-B9A9-E826113BD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0854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Future: Progressive/Continuous Tense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describe actions ongoing in the future.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refer to continuing action that will occur in the future.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Zeeshan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will be working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on the computer system for the next two weeks.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selection committee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will be meeting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every Wednesday morning.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Tenses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4700D367-C2F1-41E6-B262-87A8450B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29" y="188076"/>
            <a:ext cx="1174597" cy="117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778186E5-0442-4EB6-B378-E6AFCFC07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4354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869C3A5-A704-4F8F-AA68-E9A75622ECD6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4E7340-F84A-4C89-8AF5-CE3BACC2D0D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6BCDFA-C621-4034-B769-DA271CB7B421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9FBDADC-1B50-4970-8419-141FB7B11B33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74D376E-F43C-4D53-A7FE-EF13A71E7D8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85DFF46-7166-49F1-AC42-51DB6E3FE1C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319B23-18D4-4E65-B862-EF0B2BE2555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733902D-1544-492C-9A4F-508ABBBB259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ACAC3BB-0BA2-4FE5-A99F-86CF008FA37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EEAB527-AAD8-4A45-9558-A225BE8573A9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C0CD220-C7D6-4E80-A9D5-46FA6CF89057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07DD1-44AC-4505-AE4C-6D290418E69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04FBF9-2EB7-4B10-BABB-5855F9444121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5257EDF-F8C6-44F7-98EE-8044D153D70E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68E11ED-5EA1-4BC2-8674-FD61FF12873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C0665D2-5051-4657-8EEF-CB5C9EF69D9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03D69D8-D90F-4022-84D7-40004CB1F15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572A233-DBF5-403E-A2B5-F2BF5760A4E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F7B1BBEA-1F15-435C-84E6-9C8E3468F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37592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Future: Perfect Tense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refer to an action that will be completed sometime in the future before another action takes place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surgeon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will have operated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on 6 patients before she attends a luncheon meeting. 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By the time you get back from the corner store, we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will have finished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writing the thank you letters.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Tenses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4700D367-C2F1-41E6-B262-87A8450B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29" y="188076"/>
            <a:ext cx="1174597" cy="117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92734E8-FFF6-4BD6-9E02-E6E27F21C9C3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BB30B4-9CF0-40D6-AFF9-2868735F6CEE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339953-975C-4B20-8D30-CB80B14185C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5ABC83D-15CC-4CCF-B6D4-E96886A27D81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893751-A993-4F2E-8962-C122EED3E28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1B8166-5D69-4845-88AD-D6E92D13B47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CA97E9-F613-4229-BAD0-8BC62DBAF04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9BD61A2-6726-40F0-97F4-ADC8AF28E1C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5573D71-3AEF-467B-89DA-7E0A1F51431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19ED1E-8FE0-4108-A82A-E09CE4F02B83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5A3BDA5-BD53-4D7B-9A88-8D5B4E49ADD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4BD90F-F105-4AF4-BEFE-B4E63850AAA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812605E-DF21-4AF3-86D2-4EFB4F9031C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6EC68D-4CF9-45D1-895D-01973A04A19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6A3CBFB-E8C1-47CD-A782-E6A2001EBFCF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75E153E-8510-4138-A28A-1240EF4B5852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93453EC-FEA7-42B0-A3CB-0F3A9800CFB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6CCBF7C-AA28-47CA-BC41-4B8E3499FA0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9" name="Picture 48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758DE26B-3F5D-4F1C-B570-891E8D637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48506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Future: Perfect Progressive/Continuous Tense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Used rarely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indicate a continuing action that will be completed at some specified time in the future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will have been studying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Greek for three years by the end of this term.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By the time the meeting is over, the committee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will have been arguing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about which candidate to interview for three hours.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7" y="2192454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Tenses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4700D367-C2F1-41E6-B262-87A8450B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29" y="188076"/>
            <a:ext cx="1174597" cy="117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B5C09827-184B-4FCC-B069-14EA5174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87" y="267546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27DF7CF-868E-4859-8CEE-59BF21B117BC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CCB14F5-3DF4-4D46-A08A-AB64DFB0860F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3B68EF3-C835-4245-BB9C-24513A24118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D9E821-ACA1-4427-AF5D-D05FF4DDD5E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224754-EFAF-4667-BA93-B7566D5FA91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527A440-2448-4E5A-9F51-864C2260D2F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DAF9D47-302C-4CED-9B52-6DF95024BE6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A1A2A68-C38E-4728-9D26-3E451E91BA83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2900332-656A-4FCE-A46F-0252EE74447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248D99-CF7F-4B2B-A6AE-B0E47C8DA20A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82F3D40-FAFF-4431-9B29-095638D850C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DB208A6-8094-4C61-90E0-B0B31B6361A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55C99D4-4085-419A-A3E6-BCB35028719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A7CB68-C79B-4D93-AEB7-EF1FB9A88E4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9451929-B028-4365-B8E4-74CE77DF550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750AF43-3DF9-42E3-964D-6EB6B4A732F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2696E5F-E1E8-49E2-8E3A-F776FE262CF1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4607DF5-8D45-4370-BFF9-3373D0255CD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4451B618-6146-407F-AB18-C1B644F05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7616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82867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Rules and Guidelines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ndara" panose="020E0502030303020204" pitchFamily="34" charset="0"/>
              </a:rPr>
              <a:t>Basic Rule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Singular subject takes a singular verb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Plural subject takes a plural verb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ndara" panose="020E0502030303020204" pitchFamily="34" charset="0"/>
              </a:rPr>
              <a:t>Rule 1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Two singular subjects connected by </a:t>
            </a:r>
            <a:r>
              <a:rPr lang="en-US" sz="2000" b="1" dirty="0">
                <a:latin typeface="Candara" panose="020E0502030303020204" pitchFamily="34" charset="0"/>
              </a:rPr>
              <a:t>or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 err="1">
                <a:latin typeface="Candara" panose="020E0502030303020204" pitchFamily="34" charset="0"/>
              </a:rPr>
              <a:t>or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b="1" dirty="0">
                <a:latin typeface="Candara" panose="020E0502030303020204" pitchFamily="34" charset="0"/>
              </a:rPr>
              <a:t>nor </a:t>
            </a:r>
            <a:r>
              <a:rPr lang="en-US" sz="2000" dirty="0">
                <a:latin typeface="Candara" panose="020E0502030303020204" pitchFamily="34" charset="0"/>
              </a:rPr>
              <a:t>require a singular verb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My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aunt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b="1" dirty="0">
                <a:latin typeface="Candara" panose="020E0502030303020204" pitchFamily="34" charset="0"/>
              </a:rPr>
              <a:t>or</a:t>
            </a:r>
            <a:r>
              <a:rPr lang="en-US" sz="2000" dirty="0">
                <a:latin typeface="Candara" panose="020E0502030303020204" pitchFamily="34" charset="0"/>
              </a:rPr>
              <a:t> my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uncle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is</a:t>
            </a:r>
            <a:r>
              <a:rPr lang="en-US" sz="2000" dirty="0">
                <a:latin typeface="Candara" panose="020E0502030303020204" pitchFamily="34" charset="0"/>
              </a:rPr>
              <a:t> arriving by train today.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ndara" panose="020E0502030303020204" pitchFamily="34" charset="0"/>
              </a:rPr>
              <a:t>Rule 2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Two singular subjects connected by </a:t>
            </a:r>
            <a:r>
              <a:rPr lang="en-US" sz="2000" b="1" dirty="0">
                <a:latin typeface="Candara" panose="020E0502030303020204" pitchFamily="34" charset="0"/>
              </a:rPr>
              <a:t>either/or </a:t>
            </a:r>
            <a:r>
              <a:rPr lang="en-US" sz="2000" dirty="0" err="1">
                <a:latin typeface="Candara" panose="020E0502030303020204" pitchFamily="34" charset="0"/>
              </a:rPr>
              <a:t>or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b="1" dirty="0">
                <a:latin typeface="Candara" panose="020E0502030303020204" pitchFamily="34" charset="0"/>
              </a:rPr>
              <a:t>neither/nor </a:t>
            </a:r>
            <a:r>
              <a:rPr lang="en-US" sz="2000" dirty="0">
                <a:latin typeface="Candara" panose="020E0502030303020204" pitchFamily="34" charset="0"/>
              </a:rPr>
              <a:t>require a singular verb as in Rule 1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andara" panose="020E0502030303020204" pitchFamily="34" charset="0"/>
              </a:rPr>
              <a:t>Neither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Juan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b="1" dirty="0">
                <a:latin typeface="Candara" panose="020E0502030303020204" pitchFamily="34" charset="0"/>
              </a:rPr>
              <a:t>nor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Carmen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is</a:t>
            </a:r>
            <a:r>
              <a:rPr lang="en-US" sz="2000" dirty="0">
                <a:latin typeface="Candara" panose="020E0502030303020204" pitchFamily="34" charset="0"/>
              </a:rPr>
              <a:t> available.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andara" panose="020E0502030303020204" pitchFamily="34" charset="0"/>
              </a:rPr>
              <a:t>Either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Kiana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b="1" dirty="0">
                <a:latin typeface="Candara" panose="020E0502030303020204" pitchFamily="34" charset="0"/>
              </a:rPr>
              <a:t>or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Casey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is</a:t>
            </a:r>
            <a:r>
              <a:rPr lang="en-US" sz="2000" dirty="0">
                <a:latin typeface="Candara" panose="020E0502030303020204" pitchFamily="34" charset="0"/>
              </a:rPr>
              <a:t> helping today with stage decorations.</a:t>
            </a:r>
            <a:endParaRPr lang="en-US" sz="2400" b="1" dirty="0"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Subject Verb Agreement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DD9DDA4-C765-4442-AB8C-4DAB532A2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726" y="228600"/>
            <a:ext cx="1715074" cy="111748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A8032AC-365D-4027-A0BC-CCC6600B6E71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393ECB-9729-4867-A4A2-40ADE9C582CF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1C59BA-1BB6-4845-B90E-58FBFDEACAD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5BEFB6-C25F-4037-ACEF-3B40076EB71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C8B195-6887-43B7-9FD5-CA902D1E91E4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C4C896B-4D3C-46E7-A4BC-CE90CBD87D9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0CA66FE-A801-4568-87AF-0F4EFA82713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70FF864-C5C0-4249-A30A-A533006B728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A00624-07A5-483C-81B8-A4B3CFA04D3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1E1C35-05B2-4786-8E2E-30AC5B03D04C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1A851DB-A294-4D4E-8F53-E94BA5FF609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4CB292E-4281-4934-8F7A-2DA17AF52069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3FAA969-74E8-497D-80F0-F080B0353A1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E93AE2-917E-41FC-AA7B-16E06B2F1D5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54096D3-B9B3-475F-ADE7-F5893E1C486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7F65823-0147-4523-B7AD-71804B84CDA3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88956D0-58A1-40A3-9548-90E4F0D7C62E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D379D5C-7A04-4C4E-A196-D1C953E69E1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8" name="Picture 47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8B1425A3-E2D0-4BF5-8EB9-2FFBB2DBF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27147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828677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Rules and Guidelines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ndara" panose="020E0502030303020204" pitchFamily="34" charset="0"/>
              </a:rPr>
              <a:t>Rule 3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When </a:t>
            </a:r>
            <a:r>
              <a:rPr lang="en-US" sz="2000" b="1" dirty="0">
                <a:latin typeface="Candara" panose="020E0502030303020204" pitchFamily="34" charset="0"/>
              </a:rPr>
              <a:t>I</a:t>
            </a:r>
            <a:r>
              <a:rPr lang="en-US" sz="2000" dirty="0">
                <a:latin typeface="Candara" panose="020E0502030303020204" pitchFamily="34" charset="0"/>
              </a:rPr>
              <a:t> is one of the two subjects connected by </a:t>
            </a:r>
            <a:r>
              <a:rPr lang="en-US" sz="2000" b="1" dirty="0">
                <a:latin typeface="Candara" panose="020E0502030303020204" pitchFamily="34" charset="0"/>
              </a:rPr>
              <a:t>either/or </a:t>
            </a:r>
            <a:r>
              <a:rPr lang="en-US" sz="2000" dirty="0" err="1">
                <a:latin typeface="Candara" panose="020E0502030303020204" pitchFamily="34" charset="0"/>
              </a:rPr>
              <a:t>or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b="1" dirty="0">
                <a:latin typeface="Candara" panose="020E0502030303020204" pitchFamily="34" charset="0"/>
              </a:rPr>
              <a:t>neither/nor</a:t>
            </a:r>
            <a:r>
              <a:rPr lang="en-US" sz="2000" dirty="0">
                <a:latin typeface="Candara" panose="020E0502030303020204" pitchFamily="34" charset="0"/>
              </a:rPr>
              <a:t>, put it second and follow it with the singular verb </a:t>
            </a:r>
            <a:r>
              <a:rPr lang="en-US" sz="2000" b="1" dirty="0">
                <a:latin typeface="Candara" panose="020E0502030303020204" pitchFamily="34" charset="0"/>
              </a:rPr>
              <a:t>am</a:t>
            </a:r>
            <a:endParaRPr lang="en-US" sz="2000" dirty="0">
              <a:latin typeface="Candara" panose="020E0502030303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andara" panose="020E0502030303020204" pitchFamily="34" charset="0"/>
              </a:rPr>
              <a:t>Neither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she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b="1" dirty="0">
                <a:latin typeface="Candara" panose="020E0502030303020204" pitchFamily="34" charset="0"/>
              </a:rPr>
              <a:t>nor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I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am</a:t>
            </a:r>
            <a:r>
              <a:rPr lang="en-US" sz="2000" dirty="0">
                <a:latin typeface="Candara" panose="020E0502030303020204" pitchFamily="34" charset="0"/>
              </a:rPr>
              <a:t> going to the festival.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ndara" panose="020E0502030303020204" pitchFamily="34" charset="0"/>
              </a:rPr>
              <a:t>Rule 4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When a </a:t>
            </a:r>
            <a:r>
              <a:rPr lang="en-US" sz="2000" b="1" dirty="0">
                <a:latin typeface="Candara" panose="020E0502030303020204" pitchFamily="34" charset="0"/>
              </a:rPr>
              <a:t>singular subject </a:t>
            </a:r>
            <a:r>
              <a:rPr lang="en-US" sz="2000" dirty="0">
                <a:latin typeface="Candara" panose="020E0502030303020204" pitchFamily="34" charset="0"/>
              </a:rPr>
              <a:t>is connected by </a:t>
            </a:r>
            <a:r>
              <a:rPr lang="en-US" sz="2000" b="1" dirty="0">
                <a:latin typeface="Candara" panose="020E0502030303020204" pitchFamily="34" charset="0"/>
              </a:rPr>
              <a:t>or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 err="1">
                <a:latin typeface="Candara" panose="020E0502030303020204" pitchFamily="34" charset="0"/>
              </a:rPr>
              <a:t>or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b="1" dirty="0">
                <a:latin typeface="Candara" panose="020E0502030303020204" pitchFamily="34" charset="0"/>
              </a:rPr>
              <a:t>nor</a:t>
            </a:r>
            <a:r>
              <a:rPr lang="en-US" sz="2000" dirty="0">
                <a:latin typeface="Candara" panose="020E0502030303020204" pitchFamily="34" charset="0"/>
              </a:rPr>
              <a:t> to a </a:t>
            </a:r>
            <a:r>
              <a:rPr lang="en-US" sz="2000" b="1" dirty="0">
                <a:latin typeface="Candara" panose="020E0502030303020204" pitchFamily="34" charset="0"/>
              </a:rPr>
              <a:t>plural subject</a:t>
            </a:r>
            <a:r>
              <a:rPr lang="en-US" sz="2000" dirty="0">
                <a:latin typeface="Candara" panose="020E0502030303020204" pitchFamily="34" charset="0"/>
              </a:rPr>
              <a:t>, put the </a:t>
            </a:r>
            <a:r>
              <a:rPr lang="en-US" sz="2000" b="1" dirty="0">
                <a:latin typeface="Candara" panose="020E0502030303020204" pitchFamily="34" charset="0"/>
              </a:rPr>
              <a:t>plural subject last </a:t>
            </a:r>
            <a:r>
              <a:rPr lang="en-US" sz="2000" dirty="0">
                <a:latin typeface="Candara" panose="020E0502030303020204" pitchFamily="34" charset="0"/>
              </a:rPr>
              <a:t>and use a </a:t>
            </a:r>
            <a:r>
              <a:rPr lang="en-US" sz="2000" b="1" dirty="0">
                <a:latin typeface="Candara" panose="020E0502030303020204" pitchFamily="34" charset="0"/>
              </a:rPr>
              <a:t>plural verb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The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serving bowl </a:t>
            </a:r>
            <a:r>
              <a:rPr lang="en-US" sz="2000" b="1" dirty="0">
                <a:latin typeface="Candara" panose="020E0502030303020204" pitchFamily="34" charset="0"/>
              </a:rPr>
              <a:t>or</a:t>
            </a:r>
            <a:r>
              <a:rPr lang="en-US" sz="2000" dirty="0">
                <a:latin typeface="Candara" panose="020E0502030303020204" pitchFamily="34" charset="0"/>
              </a:rPr>
              <a:t> the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plates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go</a:t>
            </a:r>
            <a:r>
              <a:rPr lang="en-US" sz="2000" dirty="0">
                <a:latin typeface="Candara" panose="020E0502030303020204" pitchFamily="34" charset="0"/>
              </a:rPr>
              <a:t> on that shelf.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Subject Verb Agreement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C95AC82-A2DD-422D-81C0-60BDC5F73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726" y="228600"/>
            <a:ext cx="1715074" cy="111748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33D191C-5B30-4045-B05A-AE40B9F5DA7E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55A7DB-C44C-4AF6-B2DB-F11DE9C049BF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04A697-4FCD-43C3-8D4C-0C9CE0DAD15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AD7B11-1FA9-4159-837D-98C992DBDCB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298A0D-9F0D-4A88-8557-8335AE0603AA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BBA6B8-1DD1-460B-8DD7-6B3DCD54187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0B6DE5-6C30-4CA7-8547-50F5BF13D6A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BDCB3A-9EA9-47C7-B063-485CFD0044B1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C79E5B7-45DC-4914-90AF-09870A3DADD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87714C-4AB4-4E3A-AB4B-4400D4C649C2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3D7655C-FEA4-46BE-BC6A-D2DEDF3FBD9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77EFA96-0995-432E-9359-1F3D8800C12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6861614-015A-4F41-8B95-48B78D76D65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699A4DA-502B-4F85-998E-59FBC245A4A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8D33DC3-1802-43CE-817D-6E8C03A3403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0FB214D-33AB-497B-9948-DA32A518B23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F0E1AF0-6A59-4C9E-877C-403DFC5FB709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1E8D8AE-716A-4B91-A4F8-7DA5D13F94A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9" name="Picture 48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9AF87BD6-93A0-4C9E-8A9D-FFFE7ED34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01946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828677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Rules and Guidelines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ndara" panose="020E0502030303020204" pitchFamily="34" charset="0"/>
              </a:rPr>
              <a:t>Rule 5</a:t>
            </a:r>
            <a:endParaRPr lang="en-US" sz="2000" dirty="0">
              <a:latin typeface="Candara" panose="020E0502030303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When a </a:t>
            </a:r>
            <a:r>
              <a:rPr lang="en-US" sz="2000" b="1" dirty="0">
                <a:latin typeface="Candara" panose="020E0502030303020204" pitchFamily="34" charset="0"/>
              </a:rPr>
              <a:t>singular</a:t>
            </a:r>
            <a:r>
              <a:rPr lang="en-US" sz="2000" dirty="0">
                <a:latin typeface="Candara" panose="020E0502030303020204" pitchFamily="34" charset="0"/>
              </a:rPr>
              <a:t> and </a:t>
            </a:r>
            <a:r>
              <a:rPr lang="en-US" sz="2000" b="1" dirty="0">
                <a:latin typeface="Candara" panose="020E0502030303020204" pitchFamily="34" charset="0"/>
              </a:rPr>
              <a:t>plural subject </a:t>
            </a:r>
            <a:r>
              <a:rPr lang="en-US" sz="2000" dirty="0">
                <a:latin typeface="Candara" panose="020E0502030303020204" pitchFamily="34" charset="0"/>
              </a:rPr>
              <a:t>are connected by </a:t>
            </a:r>
            <a:r>
              <a:rPr lang="en-US" sz="2000" b="1" dirty="0">
                <a:latin typeface="Candara" panose="020E0502030303020204" pitchFamily="34" charset="0"/>
              </a:rPr>
              <a:t>either/or </a:t>
            </a:r>
            <a:r>
              <a:rPr lang="en-US" sz="2000" dirty="0" err="1">
                <a:latin typeface="Candara" panose="020E0502030303020204" pitchFamily="34" charset="0"/>
              </a:rPr>
              <a:t>or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b="1" dirty="0">
                <a:latin typeface="Candara" panose="020E0502030303020204" pitchFamily="34" charset="0"/>
              </a:rPr>
              <a:t>neither/nor</a:t>
            </a:r>
            <a:r>
              <a:rPr lang="en-US" sz="2000" dirty="0">
                <a:latin typeface="Candara" panose="020E0502030303020204" pitchFamily="34" charset="0"/>
              </a:rPr>
              <a:t>, put the </a:t>
            </a:r>
            <a:r>
              <a:rPr lang="en-US" sz="2000" b="1" dirty="0">
                <a:latin typeface="Candara" panose="020E0502030303020204" pitchFamily="34" charset="0"/>
              </a:rPr>
              <a:t>plural subject last </a:t>
            </a:r>
            <a:r>
              <a:rPr lang="en-US" sz="2000" dirty="0">
                <a:latin typeface="Candara" panose="020E0502030303020204" pitchFamily="34" charset="0"/>
              </a:rPr>
              <a:t>and use a </a:t>
            </a:r>
            <a:r>
              <a:rPr lang="en-US" sz="2000" b="1" dirty="0">
                <a:latin typeface="Candara" panose="020E0502030303020204" pitchFamily="34" charset="0"/>
              </a:rPr>
              <a:t>plural verb</a:t>
            </a:r>
            <a:endParaRPr lang="en-US" sz="2000" dirty="0">
              <a:latin typeface="Candara" panose="020E0502030303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andara" panose="020E0502030303020204" pitchFamily="34" charset="0"/>
              </a:rPr>
              <a:t>Neither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Jenny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b="1" dirty="0">
                <a:latin typeface="Candara" panose="020E0502030303020204" pitchFamily="34" charset="0"/>
              </a:rPr>
              <a:t>nor</a:t>
            </a:r>
            <a:r>
              <a:rPr lang="en-US" sz="2000" dirty="0">
                <a:latin typeface="Candara" panose="020E0502030303020204" pitchFamily="34" charset="0"/>
              </a:rPr>
              <a:t> the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others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are</a:t>
            </a:r>
            <a:r>
              <a:rPr lang="en-US" sz="2000" dirty="0">
                <a:latin typeface="Candara" panose="020E0502030303020204" pitchFamily="34" charset="0"/>
              </a:rPr>
              <a:t> available.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ndara" panose="020E0502030303020204" pitchFamily="34" charset="0"/>
              </a:rPr>
              <a:t>Rule 6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Use a </a:t>
            </a:r>
            <a:r>
              <a:rPr lang="en-US" sz="2000" b="1" dirty="0">
                <a:latin typeface="Candara" panose="020E0502030303020204" pitchFamily="34" charset="0"/>
              </a:rPr>
              <a:t>plural verb</a:t>
            </a:r>
            <a:r>
              <a:rPr lang="en-US" sz="2000" dirty="0">
                <a:latin typeface="Candara" panose="020E0502030303020204" pitchFamily="34" charset="0"/>
              </a:rPr>
              <a:t> with </a:t>
            </a:r>
            <a:r>
              <a:rPr lang="en-US" sz="2000" b="1" dirty="0">
                <a:latin typeface="Candara" panose="020E0502030303020204" pitchFamily="34" charset="0"/>
              </a:rPr>
              <a:t>two or more subjects </a:t>
            </a:r>
            <a:r>
              <a:rPr lang="en-US" sz="2000" dirty="0">
                <a:latin typeface="Candara" panose="020E0502030303020204" pitchFamily="34" charset="0"/>
              </a:rPr>
              <a:t>when they are connected by </a:t>
            </a:r>
            <a:r>
              <a:rPr lang="en-US" sz="2000" b="1" dirty="0">
                <a:latin typeface="Candara" panose="020E0502030303020204" pitchFamily="34" charset="0"/>
              </a:rPr>
              <a:t>and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A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car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b="1" dirty="0">
                <a:latin typeface="Candara" panose="020E0502030303020204" pitchFamily="34" charset="0"/>
              </a:rPr>
              <a:t>and</a:t>
            </a:r>
            <a:r>
              <a:rPr lang="en-US" sz="2000" dirty="0">
                <a:latin typeface="Candara" panose="020E0502030303020204" pitchFamily="34" charset="0"/>
              </a:rPr>
              <a:t> a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bike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are</a:t>
            </a:r>
            <a:r>
              <a:rPr lang="en-US" sz="2000" dirty="0">
                <a:latin typeface="Candara" panose="020E0502030303020204" pitchFamily="34" charset="0"/>
              </a:rPr>
              <a:t> my means of transportation.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Subject Verb Agreement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FF63BD0-E9EB-4AE6-BD5A-DF4617755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726" y="228600"/>
            <a:ext cx="1715074" cy="111748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07A5518-BA8F-4AA4-ACE1-EC46AA3EC8C5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8B3C96-AFE9-44BB-A0FE-EAAEF0CD921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B84485-30AE-492C-8128-817CB807254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F8AC36-B690-4340-AE68-7055FB12269C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FEB228E-7FC3-40AE-82D5-0EFAF301ED1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3839E7-597C-4198-9D47-CE84BB9CA09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7F9FEA-6578-4A4E-A7D6-C0BC68C8DF49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D965C52-47A3-4328-84C4-7349FEAE7A0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717A9D5-C36D-4C72-A095-A721FFBABB42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68D317-7D01-4D2C-A0EA-21C9140760EA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5A618E-F1E8-4A81-8C09-8A0E8D1275EA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AA4FBFC-CFC6-47DD-9DC4-BA4FF987B0B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F8DAB11-3C9E-4DD2-BF2B-8A4D72CE1538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99F9BC8-9622-4998-B9EA-7E85F563FCB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49B2DAA-3F1E-43E1-9EAF-CEE1E56DADB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FD3EEFE-0C1D-4F0E-AC40-50DC9601F629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232CC9-2BA1-4CC5-A471-48E57A0ADE5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B34B3F8-563A-4876-94F2-95AF998FC2A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9" name="Picture 48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A9385CED-0250-4BD8-9F4E-2ED05A098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57878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480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Previous Lecture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511" y="1802018"/>
            <a:ext cx="7848601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Punctuation Marks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Run-On Sentences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Determiners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38E9B4-DECD-4E25-A42F-B3F6D3A2395D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B6B2E4-F26D-4383-85ED-AE525EDF3B07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B02F9B9-7ABD-47D8-8BA4-52EF58F7A86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B3BE7B-6688-45A3-9476-8100435DAA1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D5F6BE3-9A82-44DE-A98D-32A15B4CBB0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910F20-0E41-4D5F-A15E-BC780B58806D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23BF21-BF19-4F14-801E-24130942ADC9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E03578-4651-48BD-8067-4A75F8B4778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0BD270-800D-40A2-A735-2471A8AA310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4CBA1C-490E-48DF-B38A-57FFE7AF38D5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6ED0C34-CB2C-450E-B3C7-731F204DE47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44BE736-7457-44DA-AE60-4F8DD3E9498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950AE1-4FA8-46CB-B64E-9372536BE91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A2637A0-627B-47C1-8E92-CF8323439E4A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09DF07-B907-4594-AEB9-AF8916B703B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2C49BA-254C-4807-B08C-66E97178D78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E346BC4-CA6C-4A9D-86BA-D29214302616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AE4D299-B163-468C-A14A-07249B5000E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5" name="Picture 34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D9CF1BE7-D2F9-43AA-8E24-98D03A4E4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305795"/>
      </p:ext>
    </p:extLst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2" y="1680150"/>
            <a:ext cx="788862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Rules and Guidelines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ndara" panose="020E0502030303020204" pitchFamily="34" charset="0"/>
              </a:rPr>
              <a:t>Rule 7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Sometimes the subject is separated from the verb by words such as </a:t>
            </a:r>
            <a:r>
              <a:rPr lang="en-US" sz="2000" b="1" dirty="0">
                <a:latin typeface="Candara" panose="020E0502030303020204" pitchFamily="34" charset="0"/>
              </a:rPr>
              <a:t>along with, as well as, besides,</a:t>
            </a:r>
            <a:r>
              <a:rPr lang="en-US" sz="2000" dirty="0">
                <a:latin typeface="Candara" panose="020E0502030303020204" pitchFamily="34" charset="0"/>
              </a:rPr>
              <a:t> or </a:t>
            </a:r>
            <a:r>
              <a:rPr lang="en-US" sz="2000" b="1" dirty="0">
                <a:latin typeface="Candara" panose="020E0502030303020204" pitchFamily="34" charset="0"/>
              </a:rPr>
              <a:t>not</a:t>
            </a:r>
            <a:endParaRPr lang="en-US" sz="2000" dirty="0">
              <a:latin typeface="Candara" panose="020E0502030303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Ignore these expressions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Focus on the subject which precedes these expressions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The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politician</a:t>
            </a:r>
            <a:r>
              <a:rPr lang="en-US" sz="2000" dirty="0">
                <a:latin typeface="Candara" panose="020E0502030303020204" pitchFamily="34" charset="0"/>
              </a:rPr>
              <a:t>, </a:t>
            </a:r>
            <a:r>
              <a:rPr lang="en-US" sz="2000" b="1" dirty="0">
                <a:latin typeface="Candara" panose="020E0502030303020204" pitchFamily="34" charset="0"/>
              </a:rPr>
              <a:t>along with the newsmen</a:t>
            </a:r>
            <a:r>
              <a:rPr lang="en-US" sz="2000" dirty="0">
                <a:latin typeface="Candara" panose="020E0502030303020204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is</a:t>
            </a:r>
            <a:r>
              <a:rPr lang="en-US" sz="2000" dirty="0">
                <a:latin typeface="Candara" panose="020E0502030303020204" pitchFamily="34" charset="0"/>
              </a:rPr>
              <a:t> expected shortly.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Excitement</a:t>
            </a:r>
            <a:r>
              <a:rPr lang="en-US" sz="2000" dirty="0">
                <a:latin typeface="Candara" panose="020E0502030303020204" pitchFamily="34" charset="0"/>
              </a:rPr>
              <a:t>, </a:t>
            </a:r>
            <a:r>
              <a:rPr lang="en-US" sz="2000" b="1" dirty="0">
                <a:latin typeface="Candara" panose="020E0502030303020204" pitchFamily="34" charset="0"/>
              </a:rPr>
              <a:t>as well as nervousness</a:t>
            </a:r>
            <a:r>
              <a:rPr lang="en-US" sz="2000" dirty="0">
                <a:latin typeface="Candara" panose="020E0502030303020204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is</a:t>
            </a:r>
            <a:r>
              <a:rPr lang="en-US" sz="2000" dirty="0">
                <a:latin typeface="Candara" panose="020E0502030303020204" pitchFamily="34" charset="0"/>
              </a:rPr>
              <a:t> the cause of her shaking.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Subject Verb Agreement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BF97F38-CED9-4BCB-83F5-48F3C7CBA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726" y="228600"/>
            <a:ext cx="1715074" cy="111748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032F6F8-B2F0-4328-9C66-51777A7498DA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E3F0282-3AA6-4408-A121-9025796F33C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3DC3A6-01AF-4FBE-BC76-74B1E65352A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A9991F-F0AA-48F8-9700-6E78BC5ACCF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7F0FA11-DEC5-457F-BF9F-F4534498882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5795BBB-5493-46B9-B929-CC40D3C3304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FA3782E-9062-4959-99E1-E25B2E214062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EBFB27-E0DD-4FE3-A9AD-18AC4623A68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848D27-32E1-4816-8393-028A73FFEBB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2020C2C-D4DC-4DF5-B70D-DE3D3733107B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7D85F3-5408-4644-8EF9-1662FAD7B6DA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10A3F7-EAAB-4394-BB3B-745588C598E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E7D49F5-D34B-430F-9DC1-D6856AB7552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4852970-2C4C-4732-B054-97966981581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1157BA-6CF7-42C7-8CED-F67F44B4D5F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A440E21-6043-4CB4-94A7-7D7C455A162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411BB1-3BDE-487C-928B-F85F51F4CBB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8841283-894D-4653-81BF-6E07B9B8B5AC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9" name="Picture 48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211BD5CF-C08D-43B4-B5E2-0478E0BC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53890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2" y="1680150"/>
            <a:ext cx="7888626" cy="429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Rules and Guidelines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ndara" panose="020E0502030303020204" pitchFamily="34" charset="0"/>
              </a:rPr>
              <a:t>Rule 8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Pronouns </a:t>
            </a:r>
            <a:r>
              <a:rPr lang="en-US" sz="2000" b="1" dirty="0">
                <a:latin typeface="Candara" panose="020E0502030303020204" pitchFamily="34" charset="0"/>
              </a:rPr>
              <a:t>each, everyone, every one, everybody, anyone, anybody, someone</a:t>
            </a:r>
            <a:r>
              <a:rPr lang="en-US" sz="2000" dirty="0">
                <a:latin typeface="Candara" panose="020E0502030303020204" pitchFamily="34" charset="0"/>
              </a:rPr>
              <a:t>, and </a:t>
            </a:r>
            <a:r>
              <a:rPr lang="en-US" sz="2000" b="1" dirty="0">
                <a:latin typeface="Candara" panose="020E0502030303020204" pitchFamily="34" charset="0"/>
              </a:rPr>
              <a:t>somebody</a:t>
            </a:r>
            <a:r>
              <a:rPr lang="en-US" sz="2000" dirty="0">
                <a:latin typeface="Candara" panose="020E0502030303020204" pitchFamily="34" charset="0"/>
              </a:rPr>
              <a:t> are singular and require </a:t>
            </a:r>
            <a:r>
              <a:rPr lang="en-US" sz="2000" b="1" dirty="0">
                <a:latin typeface="Candara" panose="020E0502030303020204" pitchFamily="34" charset="0"/>
              </a:rPr>
              <a:t>singular verbs</a:t>
            </a:r>
            <a:r>
              <a:rPr lang="en-US" sz="2000" dirty="0">
                <a:latin typeface="Candara" panose="020E0502030303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B0F0"/>
                </a:solidFill>
                <a:latin typeface="Candara" panose="020E0502030303020204" pitchFamily="34" charset="0"/>
              </a:rPr>
              <a:t>Every one </a:t>
            </a:r>
            <a:r>
              <a:rPr lang="en-US" sz="2000" dirty="0">
                <a:latin typeface="Candara" panose="020E0502030303020204" pitchFamily="34" charset="0"/>
              </a:rPr>
              <a:t>of the cakes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is</a:t>
            </a:r>
            <a:r>
              <a:rPr lang="en-US" sz="2000" dirty="0">
                <a:latin typeface="Candara" panose="020E0502030303020204" pitchFamily="34" charset="0"/>
              </a:rPr>
              <a:t> gone.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B0F0"/>
                </a:solidFill>
                <a:latin typeface="Candara" panose="020E0502030303020204" pitchFamily="34" charset="0"/>
              </a:rPr>
              <a:t>Each</a:t>
            </a:r>
            <a:r>
              <a:rPr lang="en-US" sz="2000" dirty="0">
                <a:latin typeface="Candara" panose="020E0502030303020204" pitchFamily="34" charset="0"/>
              </a:rPr>
              <a:t> of the girls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 sings </a:t>
            </a:r>
            <a:r>
              <a:rPr lang="en-US" sz="2000" dirty="0">
                <a:latin typeface="Candara" panose="020E0502030303020204" pitchFamily="34" charset="0"/>
              </a:rPr>
              <a:t>well.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ndara" panose="020E0502030303020204" pitchFamily="34" charset="0"/>
              </a:rPr>
              <a:t>Note: </a:t>
            </a:r>
            <a:r>
              <a:rPr lang="en-US" sz="2000" dirty="0">
                <a:latin typeface="Candara" panose="020E0502030303020204" pitchFamily="34" charset="0"/>
              </a:rPr>
              <a:t>Everyone is one word when it means everybody. Every one is two words when the meaning is each one.</a:t>
            </a:r>
            <a:endParaRPr lang="en-US" sz="2000" b="1" dirty="0">
              <a:latin typeface="Candara" panose="020E0502030303020204" pitchFamily="34" charset="0"/>
            </a:endParaRP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Subject Verb Agreement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FE3010B4-E0D0-4408-893E-1987A3498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726" y="228600"/>
            <a:ext cx="1715074" cy="111748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0139B81-3860-40BB-BC4E-B3450AF3233F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14FCD91-CA8C-45D2-B0F4-A138255513B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379EFE-9FB5-4C83-9A32-0E694C77BEA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395F4A8-8715-4325-A92C-8C644CC88E0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442FC5-482C-440B-8D61-9F658DC65FE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9273F95-E8CF-4343-9CC1-430D27EA9BC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22991F0-AF4A-41DB-A434-3DBA88FEA5CD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24DF045-31AD-45E4-BC26-2C8F5CA11CB6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C44460-204D-4F93-8D4A-CDCF2E91EEA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22BA77A-7841-4EAF-91FC-E003EE1D3468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876F03-CF48-4EC0-95B8-E4A76FC5165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24EC3F9-6F1F-484D-A4AB-ECC400E1A636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199F423-A639-49C0-91B7-524DB95BC0C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7C3AA37-1161-4C3E-B988-22C9CEA81FB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3CD1068-25C3-4874-B529-02A1EA4DAA2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4F8CC61-958E-4A3A-A9F7-3341775B47B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99E751A-CEBC-4654-80C1-E4CD31BF6C11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558A01E-984D-4106-8F04-BF0E80CDD3A6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9" name="Picture 48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6B93408D-ACBF-4335-BA75-16F0492E5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9714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98197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Rules and Guidelines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ndara" panose="020E0502030303020204" pitchFamily="34" charset="0"/>
              </a:rPr>
              <a:t>Rule 9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andara" panose="020E0502030303020204" pitchFamily="34" charset="0"/>
              </a:rPr>
              <a:t>In case of words indicating portions (</a:t>
            </a:r>
            <a:r>
              <a:rPr lang="en-US" b="1" dirty="0">
                <a:latin typeface="Candara" panose="020E0502030303020204" pitchFamily="34" charset="0"/>
              </a:rPr>
              <a:t>percent, fraction, part, majority, some, all, none, remainder, and so forth</a:t>
            </a:r>
            <a:r>
              <a:rPr lang="en-US" dirty="0">
                <a:latin typeface="Candara" panose="020E0502030303020204" pitchFamily="34" charset="0"/>
              </a:rPr>
              <a:t>), use the verb in accordance with the noun being used in the </a:t>
            </a:r>
            <a:r>
              <a:rPr lang="en-US" b="1" dirty="0">
                <a:latin typeface="Candara" panose="020E0502030303020204" pitchFamily="34" charset="0"/>
              </a:rPr>
              <a:t>of phrase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andara" panose="020E0502030303020204" pitchFamily="34" charset="0"/>
              </a:rPr>
              <a:t>Focus on the object of preposition ‘of’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Candara" panose="020E0502030303020204" pitchFamily="34" charset="0"/>
              </a:rPr>
              <a:t>Fifty percent </a:t>
            </a:r>
            <a:r>
              <a:rPr lang="en-US" sz="1600" dirty="0">
                <a:latin typeface="Candara" panose="020E0502030303020204" pitchFamily="34" charset="0"/>
              </a:rPr>
              <a:t>of the </a:t>
            </a:r>
            <a:r>
              <a:rPr lang="en-US" sz="1600" dirty="0">
                <a:solidFill>
                  <a:srgbClr val="00B0F0"/>
                </a:solidFill>
                <a:latin typeface="Candara" panose="020E0502030303020204" pitchFamily="34" charset="0"/>
              </a:rPr>
              <a:t>pie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</a:rPr>
              <a:t>has</a:t>
            </a:r>
            <a:r>
              <a:rPr lang="en-US" sz="1600" dirty="0">
                <a:latin typeface="Candara" panose="020E0502030303020204" pitchFamily="34" charset="0"/>
              </a:rPr>
              <a:t> disappeared.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Candara" panose="020E0502030303020204" pitchFamily="34" charset="0"/>
              </a:rPr>
              <a:t>Fifty percent</a:t>
            </a:r>
            <a:r>
              <a:rPr lang="en-US" sz="1600" dirty="0">
                <a:latin typeface="Candara" panose="020E0502030303020204" pitchFamily="34" charset="0"/>
              </a:rPr>
              <a:t> of the </a:t>
            </a:r>
            <a:r>
              <a:rPr lang="en-US" sz="1600" dirty="0">
                <a:solidFill>
                  <a:srgbClr val="00B0F0"/>
                </a:solidFill>
                <a:latin typeface="Candara" panose="020E0502030303020204" pitchFamily="34" charset="0"/>
              </a:rPr>
              <a:t>pies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</a:rPr>
              <a:t>have</a:t>
            </a:r>
            <a:r>
              <a:rPr lang="en-US" sz="1600" dirty="0">
                <a:latin typeface="Candara" panose="020E0502030303020204" pitchFamily="34" charset="0"/>
              </a:rPr>
              <a:t> disappeared.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Candara" panose="020E0502030303020204" pitchFamily="34" charset="0"/>
              </a:rPr>
              <a:t>One-third</a:t>
            </a:r>
            <a:r>
              <a:rPr lang="en-US" sz="1600" dirty="0">
                <a:latin typeface="Candara" panose="020E0502030303020204" pitchFamily="34" charset="0"/>
              </a:rPr>
              <a:t> of the </a:t>
            </a:r>
            <a:r>
              <a:rPr lang="en-US" sz="1600" dirty="0">
                <a:solidFill>
                  <a:srgbClr val="00B0F0"/>
                </a:solidFill>
                <a:latin typeface="Candara" panose="020E0502030303020204" pitchFamily="34" charset="0"/>
              </a:rPr>
              <a:t>city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</a:rPr>
              <a:t>is</a:t>
            </a:r>
            <a:r>
              <a:rPr lang="en-US" sz="1600" dirty="0">
                <a:latin typeface="Candara" panose="020E0502030303020204" pitchFamily="34" charset="0"/>
              </a:rPr>
              <a:t> unemployed.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Candara" panose="020E0502030303020204" pitchFamily="34" charset="0"/>
              </a:rPr>
              <a:t>One-third</a:t>
            </a:r>
            <a:r>
              <a:rPr lang="en-US" sz="1600" dirty="0">
                <a:latin typeface="Candara" panose="020E0502030303020204" pitchFamily="34" charset="0"/>
              </a:rPr>
              <a:t> of the </a:t>
            </a:r>
            <a:r>
              <a:rPr lang="en-US" sz="1600" dirty="0">
                <a:solidFill>
                  <a:srgbClr val="00B0F0"/>
                </a:solidFill>
                <a:latin typeface="Candara" panose="020E0502030303020204" pitchFamily="34" charset="0"/>
              </a:rPr>
              <a:t>people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</a:rPr>
              <a:t>are</a:t>
            </a:r>
            <a:r>
              <a:rPr lang="en-US" sz="1600" dirty="0">
                <a:latin typeface="Candara" panose="020E0502030303020204" pitchFamily="34" charset="0"/>
              </a:rPr>
              <a:t> unemployed.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Candara" panose="020E0502030303020204" pitchFamily="34" charset="0"/>
              </a:rPr>
              <a:t>None</a:t>
            </a:r>
            <a:r>
              <a:rPr lang="en-US" sz="1600" dirty="0">
                <a:latin typeface="Candara" panose="020E0502030303020204" pitchFamily="34" charset="0"/>
              </a:rPr>
              <a:t> of the </a:t>
            </a:r>
            <a:r>
              <a:rPr lang="en-US" sz="1600" dirty="0">
                <a:solidFill>
                  <a:srgbClr val="00B0F0"/>
                </a:solidFill>
                <a:latin typeface="Candara" panose="020E0502030303020204" pitchFamily="34" charset="0"/>
              </a:rPr>
              <a:t>garbage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</a:rPr>
              <a:t>was</a:t>
            </a:r>
            <a:r>
              <a:rPr lang="en-US" sz="1600" dirty="0">
                <a:latin typeface="Candara" panose="020E0502030303020204" pitchFamily="34" charset="0"/>
              </a:rPr>
              <a:t> picked up.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Candara" panose="020E0502030303020204" pitchFamily="34" charset="0"/>
              </a:rPr>
              <a:t>None</a:t>
            </a:r>
            <a:r>
              <a:rPr lang="en-US" sz="1600" dirty="0">
                <a:latin typeface="Candara" panose="020E0502030303020204" pitchFamily="34" charset="0"/>
              </a:rPr>
              <a:t> of the </a:t>
            </a:r>
            <a:r>
              <a:rPr lang="en-US" sz="1600" dirty="0">
                <a:solidFill>
                  <a:srgbClr val="00B0F0"/>
                </a:solidFill>
                <a:latin typeface="Candara" panose="020E0502030303020204" pitchFamily="34" charset="0"/>
              </a:rPr>
              <a:t>sentences</a:t>
            </a:r>
            <a:r>
              <a:rPr lang="en-US" sz="1600" dirty="0">
                <a:latin typeface="Candara" panose="020E0502030303020204" pitchFamily="34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andara" panose="020E0502030303020204" pitchFamily="34" charset="0"/>
              </a:rPr>
              <a:t>were</a:t>
            </a:r>
            <a:r>
              <a:rPr lang="en-US" sz="1600" dirty="0">
                <a:latin typeface="Candara" panose="020E0502030303020204" pitchFamily="34" charset="0"/>
              </a:rPr>
              <a:t> punctuated correctly.  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Subject Verb Agreement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ABF83E48-5974-41CD-95C8-B6A419412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726" y="228600"/>
            <a:ext cx="1715074" cy="111748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AD2DEC0-0FA3-4A14-9CA4-D80D2517589D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5F8DF5-4F26-47FA-BF58-167FBDAD7AC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2A77CC-BDE9-46B1-8FC4-BBBBCC0B65B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6AD228-F0D0-440E-A277-895B22C38EB0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DC3237E-D0AE-48B9-99F8-28B3AAF2D09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B387C0-BFF2-47B0-8921-A8E368F33FD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733E3C-94F4-49D3-BEEE-35CCFF4C8FA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08186A-D0DD-45C4-A8D7-C63A7D965B6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3095A38-3B86-4A3D-9C35-CD0BF9D6444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264E81-5144-42D5-82C4-53322B381474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14FE6A1-C2F1-4EFA-B587-7C1AD632170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2D12867-AFC8-4A63-BD09-39FB4F0FBE31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11F6126-5DFB-43CA-83E3-E146AB62C0D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BB73574-866F-49D7-81F8-1986EE02477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FDD4EC-B7E2-4E0E-B0CD-A01ED39F6BC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31AD740-7D3B-42D5-A1AE-72D5EFF55E2D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A996B4C-D459-4ECA-8485-D566906E6D1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67A7FC3-3A74-41C9-BA61-0C60777EFAD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9" name="Picture 48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F2A22519-0A71-4289-86A3-411D06930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5996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9819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Rules and Guidelines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ndara" panose="020E0502030303020204" pitchFamily="34" charset="0"/>
              </a:rPr>
              <a:t>Rule 10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The expression, </a:t>
            </a:r>
            <a:r>
              <a:rPr lang="en-US" sz="2000" b="1" dirty="0">
                <a:latin typeface="Candara" panose="020E0502030303020204" pitchFamily="34" charset="0"/>
              </a:rPr>
              <a:t>The number</a:t>
            </a:r>
            <a:r>
              <a:rPr lang="en-US" sz="2000" dirty="0">
                <a:latin typeface="Candara" panose="020E0502030303020204" pitchFamily="34" charset="0"/>
              </a:rPr>
              <a:t>, is followed by a singular verb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The expression, </a:t>
            </a:r>
            <a:r>
              <a:rPr lang="en-US" sz="2000" b="1" dirty="0">
                <a:latin typeface="Candara" panose="020E0502030303020204" pitchFamily="34" charset="0"/>
              </a:rPr>
              <a:t>A number,</a:t>
            </a:r>
            <a:r>
              <a:rPr lang="en-US" sz="2000" dirty="0">
                <a:latin typeface="Candara" panose="020E0502030303020204" pitchFamily="34" charset="0"/>
              </a:rPr>
              <a:t> is followed by a plural verb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andara" panose="020E0502030303020204" pitchFamily="34" charset="0"/>
              </a:rPr>
              <a:t>The number </a:t>
            </a:r>
            <a:r>
              <a:rPr lang="en-US" sz="2000" dirty="0">
                <a:latin typeface="Candara" panose="020E0502030303020204" pitchFamily="34" charset="0"/>
              </a:rPr>
              <a:t>of people we need to hire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 is </a:t>
            </a:r>
            <a:r>
              <a:rPr lang="en-US" sz="2000" dirty="0">
                <a:latin typeface="Candara" panose="020E0502030303020204" pitchFamily="34" charset="0"/>
              </a:rPr>
              <a:t>thirteen.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andara" panose="020E0502030303020204" pitchFamily="34" charset="0"/>
              </a:rPr>
              <a:t>A number </a:t>
            </a:r>
            <a:r>
              <a:rPr lang="en-US" sz="2000" dirty="0">
                <a:latin typeface="Candara" panose="020E0502030303020204" pitchFamily="34" charset="0"/>
              </a:rPr>
              <a:t>of people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have</a:t>
            </a:r>
            <a:r>
              <a:rPr lang="en-US" sz="2000" dirty="0">
                <a:latin typeface="Candara" panose="020E0502030303020204" pitchFamily="34" charset="0"/>
              </a:rPr>
              <a:t> written in about this subject.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ndara" panose="020E0502030303020204" pitchFamily="34" charset="0"/>
              </a:rPr>
              <a:t>Rule 11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andara" panose="020E0502030303020204" pitchFamily="34" charset="0"/>
              </a:rPr>
              <a:t>Either</a:t>
            </a:r>
            <a:r>
              <a:rPr lang="en-US" sz="2000" dirty="0">
                <a:latin typeface="Candara" panose="020E0502030303020204" pitchFamily="34" charset="0"/>
              </a:rPr>
              <a:t> and </a:t>
            </a:r>
            <a:r>
              <a:rPr lang="en-US" sz="2000" b="1" dirty="0">
                <a:latin typeface="Candara" panose="020E0502030303020204" pitchFamily="34" charset="0"/>
              </a:rPr>
              <a:t>Neither</a:t>
            </a:r>
            <a:r>
              <a:rPr lang="en-US" sz="2000" dirty="0">
                <a:latin typeface="Candara" panose="020E0502030303020204" pitchFamily="34" charset="0"/>
              </a:rPr>
              <a:t> as subjects take a singular verb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andara" panose="020E0502030303020204" pitchFamily="34" charset="0"/>
              </a:rPr>
              <a:t>Neither</a:t>
            </a:r>
            <a:r>
              <a:rPr lang="en-US" sz="2000" dirty="0">
                <a:latin typeface="Candara" panose="020E0502030303020204" pitchFamily="34" charset="0"/>
              </a:rPr>
              <a:t> of them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is</a:t>
            </a:r>
            <a:r>
              <a:rPr lang="en-US" sz="2000" dirty="0">
                <a:latin typeface="Candara" panose="020E0502030303020204" pitchFamily="34" charset="0"/>
              </a:rPr>
              <a:t> available to speak right now.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andara" panose="020E0502030303020204" pitchFamily="34" charset="0"/>
              </a:rPr>
              <a:t>Either</a:t>
            </a:r>
            <a:r>
              <a:rPr lang="en-US" sz="2000" dirty="0">
                <a:latin typeface="Candara" panose="020E0502030303020204" pitchFamily="34" charset="0"/>
              </a:rPr>
              <a:t> of us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is</a:t>
            </a:r>
            <a:r>
              <a:rPr lang="en-US" sz="2000" dirty="0">
                <a:latin typeface="Candara" panose="020E0502030303020204" pitchFamily="34" charset="0"/>
              </a:rPr>
              <a:t> capable of doing the job.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Subject Verb Agreement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6C0AA01-4E4E-4187-860A-E1B6A90F4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726" y="228600"/>
            <a:ext cx="1715074" cy="111748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C33AACD-F81A-4B49-B100-8F232BB60898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9D0832-2976-46A3-9B72-F5EA52424CDA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B5A169-EF57-4086-A37C-A06771DCFBA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13775B-1818-4BA9-BC52-121506AA846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4F3785-BA33-4A96-A335-661C86B53ED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05C460-1B64-4D44-AD93-A2D7EA59E3AD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3EF6D7-FF83-46B2-A38F-39442C1C1A4D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436CBBF-129F-4F8D-9E0B-49CF2945CC31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808ACA-12A1-41A4-A19E-E2DFC43C33F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475C9E3-FB31-4282-AD4E-FEDA4359DF25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DE27055-F74B-49F5-ABA7-CD9D5403B45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1FE0BF-8A71-43F7-9010-DDB6401FD34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6D8ED72-8E79-45C0-A60D-48BC8D3981A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72786E3-70D5-4588-8971-C7205298CFF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5BD7980-002E-49A5-A789-AF2F17201A7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203C9D7-CF28-4534-9967-ABE7A865180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0B766B2-C335-4175-A47E-E7298384F38E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5C65557-FDCF-4920-B604-5F08D752C1B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9" name="Picture 48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E6F8AFE2-EE87-47EA-92AE-50C9EA8F9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72019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9819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Rules and Guidelines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ndara" panose="020E0502030303020204" pitchFamily="34" charset="0"/>
              </a:rPr>
              <a:t>Rule 12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In sentences beginning with </a:t>
            </a:r>
            <a:r>
              <a:rPr lang="en-US" sz="2000" b="1" dirty="0">
                <a:latin typeface="Candara" panose="020E0502030303020204" pitchFamily="34" charset="0"/>
              </a:rPr>
              <a:t>here</a:t>
            </a:r>
            <a:r>
              <a:rPr lang="en-US" sz="2000" dirty="0">
                <a:latin typeface="Candara" panose="020E0502030303020204" pitchFamily="34" charset="0"/>
              </a:rPr>
              <a:t> or </a:t>
            </a:r>
            <a:r>
              <a:rPr lang="en-US" sz="2000" b="1" dirty="0">
                <a:latin typeface="Candara" panose="020E0502030303020204" pitchFamily="34" charset="0"/>
              </a:rPr>
              <a:t>there</a:t>
            </a:r>
            <a:r>
              <a:rPr lang="en-US" sz="2000" dirty="0">
                <a:latin typeface="Candara" panose="020E0502030303020204" pitchFamily="34" charset="0"/>
              </a:rPr>
              <a:t>, the subject follows the verb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There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are</a:t>
            </a:r>
            <a:r>
              <a:rPr lang="en-US" sz="2000" dirty="0">
                <a:latin typeface="Candara" panose="020E0502030303020204" pitchFamily="34" charset="0"/>
              </a:rPr>
              <a:t> four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hurdles</a:t>
            </a:r>
            <a:r>
              <a:rPr lang="en-US" sz="2000" dirty="0">
                <a:latin typeface="Candara" panose="020E0502030303020204" pitchFamily="34" charset="0"/>
              </a:rPr>
              <a:t> to jump.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There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is</a:t>
            </a:r>
            <a:r>
              <a:rPr lang="en-US" sz="2000" dirty="0">
                <a:latin typeface="Candara" panose="020E0502030303020204" pitchFamily="34" charset="0"/>
              </a:rPr>
              <a:t> a high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hurdle</a:t>
            </a:r>
            <a:r>
              <a:rPr lang="en-US" sz="2000" dirty="0">
                <a:latin typeface="Candara" panose="020E0502030303020204" pitchFamily="34" charset="0"/>
              </a:rPr>
              <a:t> to jump.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ndara" panose="020E0502030303020204" pitchFamily="34" charset="0"/>
              </a:rPr>
              <a:t>Rule 13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Singular verb with </a:t>
            </a:r>
            <a:r>
              <a:rPr lang="en-US" sz="2000" b="1" dirty="0">
                <a:latin typeface="Candara" panose="020E0502030303020204" pitchFamily="34" charset="0"/>
              </a:rPr>
              <a:t>sums of money </a:t>
            </a:r>
            <a:r>
              <a:rPr lang="en-US" sz="2000" dirty="0">
                <a:latin typeface="Candara" panose="020E0502030303020204" pitchFamily="34" charset="0"/>
              </a:rPr>
              <a:t>or </a:t>
            </a:r>
            <a:r>
              <a:rPr lang="en-US" sz="2000" b="1" dirty="0">
                <a:latin typeface="Candara" panose="020E0502030303020204" pitchFamily="34" charset="0"/>
              </a:rPr>
              <a:t>periods of time</a:t>
            </a:r>
            <a:endParaRPr lang="en-US" sz="2000" dirty="0">
              <a:latin typeface="Candara" panose="020E0502030303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Ten dollars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is</a:t>
            </a:r>
            <a:r>
              <a:rPr lang="en-US" sz="2000" dirty="0">
                <a:latin typeface="Candara" panose="020E0502030303020204" pitchFamily="34" charset="0"/>
              </a:rPr>
              <a:t> a high price to pay.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Five years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is</a:t>
            </a:r>
            <a:r>
              <a:rPr lang="en-US" sz="2000" dirty="0">
                <a:latin typeface="Candara" panose="020E0502030303020204" pitchFamily="34" charset="0"/>
              </a:rPr>
              <a:t> the maximum sentence for that offense.  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Subject Verb Agreement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96E8A034-4ABE-4F9A-A9EA-D741F168F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726" y="228600"/>
            <a:ext cx="1715074" cy="111748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9D723A9-0F10-413D-B108-C99F1E4FDBAF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237CB14-4865-40A2-AC8D-7031DE93BE6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78F4AF-E120-434B-A5FA-DBD2B051B4F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1777C7-EEA7-4FF0-8D5C-4BD9F765D96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1478B6-22AB-47E0-B03F-B7FB697AA44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02E525-5E38-4B68-9B80-C1F58F83A956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5003A8-1419-4C0A-AE68-2765FBEAD473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BDF868-BDD4-44ED-AB63-C9A3E1AC622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4906BD9-36C1-4A05-BF11-EDE69696870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B018611-F09F-412D-BCF7-8B1E393F4C31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D0F3969-57B3-4D7D-9DAD-73295E46E88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5E8CA6E-EC24-4D5A-87BF-6488E1B9E6E1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C6DDA27-7EB2-4D2C-896B-5CF5E4F4E57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EB4484-474C-4870-9F9D-2CDFA6E75D8D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5233F47-3203-4D60-8BDE-F70210C9A6D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8C460CD-B9C5-42D5-8681-5B716EDAAB3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B17CB7B-B539-4D7E-A1C1-1E0E5FA9483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33FA3E1-1B12-42AE-A1E3-001AD82859C2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9" name="Picture 48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0C0227EC-1DC1-4CD4-B358-86B6B9F59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9443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Subject Verb Agreement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2C85172-102B-4D59-8FD5-A219B2704233}"/>
              </a:ext>
            </a:extLst>
          </p:cNvPr>
          <p:cNvSpPr/>
          <p:nvPr/>
        </p:nvSpPr>
        <p:spPr>
          <a:xfrm>
            <a:off x="7467600" y="6214189"/>
            <a:ext cx="1371600" cy="445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38201" y="1600200"/>
            <a:ext cx="81533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Rules and Guidelines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ndara" panose="020E0502030303020204" pitchFamily="34" charset="0"/>
              </a:rPr>
              <a:t>Rule 14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With pronouns such as </a:t>
            </a:r>
            <a:r>
              <a:rPr lang="en-US" sz="2000" b="1" dirty="0">
                <a:latin typeface="Candara" panose="020E0502030303020204" pitchFamily="34" charset="0"/>
              </a:rPr>
              <a:t>who, that</a:t>
            </a:r>
            <a:r>
              <a:rPr lang="en-US" sz="2000" dirty="0">
                <a:latin typeface="Candara" panose="020E0502030303020204" pitchFamily="34" charset="0"/>
              </a:rPr>
              <a:t> or </a:t>
            </a:r>
            <a:r>
              <a:rPr lang="en-US" sz="2000" b="1" dirty="0">
                <a:latin typeface="Candara" panose="020E0502030303020204" pitchFamily="34" charset="0"/>
              </a:rPr>
              <a:t>which</a:t>
            </a:r>
            <a:r>
              <a:rPr lang="en-US" sz="2000" dirty="0">
                <a:latin typeface="Candara" panose="020E0502030303020204" pitchFamily="34" charset="0"/>
              </a:rPr>
              <a:t>, use the verb according to the noun directly in front of these pronouns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Salma is the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scientist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b="1" dirty="0">
                <a:latin typeface="Candara" panose="020E0502030303020204" pitchFamily="34" charset="0"/>
              </a:rPr>
              <a:t>who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writes</a:t>
            </a:r>
            <a:r>
              <a:rPr lang="en-US" sz="2000" dirty="0">
                <a:latin typeface="Candara" panose="020E0502030303020204" pitchFamily="34" charset="0"/>
              </a:rPr>
              <a:t> the reports.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He is one of the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men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b="1" dirty="0">
                <a:latin typeface="Candara" panose="020E0502030303020204" pitchFamily="34" charset="0"/>
              </a:rPr>
              <a:t>who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do</a:t>
            </a:r>
            <a:r>
              <a:rPr lang="en-US" sz="2000" dirty="0">
                <a:latin typeface="Candara" panose="020E0502030303020204" pitchFamily="34" charset="0"/>
              </a:rPr>
              <a:t> the work.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ndara" panose="020E0502030303020204" pitchFamily="34" charset="0"/>
              </a:rPr>
              <a:t>Rule 15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Collective nouns such as </a:t>
            </a:r>
            <a:r>
              <a:rPr lang="en-US" sz="2000" b="1" dirty="0">
                <a:latin typeface="Candara" panose="020E0502030303020204" pitchFamily="34" charset="0"/>
              </a:rPr>
              <a:t>team</a:t>
            </a:r>
            <a:r>
              <a:rPr lang="en-US" sz="2000" dirty="0">
                <a:latin typeface="Candara" panose="020E0502030303020204" pitchFamily="34" charset="0"/>
              </a:rPr>
              <a:t> and </a:t>
            </a:r>
            <a:r>
              <a:rPr lang="en-US" sz="2000" b="1" dirty="0">
                <a:latin typeface="Candara" panose="020E0502030303020204" pitchFamily="34" charset="0"/>
              </a:rPr>
              <a:t>staff</a:t>
            </a:r>
            <a:r>
              <a:rPr lang="en-US" sz="2000" dirty="0">
                <a:latin typeface="Candara" panose="020E0502030303020204" pitchFamily="34" charset="0"/>
              </a:rPr>
              <a:t> may be either </a:t>
            </a:r>
            <a:r>
              <a:rPr lang="en-US" sz="2000" b="1" dirty="0">
                <a:latin typeface="Candara" panose="020E0502030303020204" pitchFamily="34" charset="0"/>
              </a:rPr>
              <a:t>singular or plural </a:t>
            </a:r>
            <a:r>
              <a:rPr lang="en-US" sz="2000" dirty="0">
                <a:latin typeface="Candara" panose="020E0502030303020204" pitchFamily="34" charset="0"/>
              </a:rPr>
              <a:t>depending on their </a:t>
            </a:r>
            <a:r>
              <a:rPr lang="en-US" sz="2000" b="1" dirty="0">
                <a:latin typeface="Candara" panose="020E0502030303020204" pitchFamily="34" charset="0"/>
              </a:rPr>
              <a:t>use</a:t>
            </a:r>
            <a:r>
              <a:rPr lang="en-US" sz="2000" dirty="0">
                <a:latin typeface="Candara" panose="020E0502030303020204" pitchFamily="34" charset="0"/>
              </a:rPr>
              <a:t> in a sentence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The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staff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is</a:t>
            </a:r>
            <a:r>
              <a:rPr lang="en-US" sz="2000" dirty="0">
                <a:latin typeface="Candara" panose="020E0502030303020204" pitchFamily="34" charset="0"/>
              </a:rPr>
              <a:t> in a meeting.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The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staff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are</a:t>
            </a:r>
            <a:r>
              <a:rPr lang="en-US" sz="2000" dirty="0">
                <a:latin typeface="Candara" panose="020E0502030303020204" pitchFamily="34" charset="0"/>
              </a:rPr>
              <a:t> in disagreement about the findings (staff members).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62AE349-3BEF-4A92-8A7F-8CD0D41A3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726" y="228600"/>
            <a:ext cx="1715074" cy="111748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98E4E78-8C8C-4E46-9EAE-090C273190F0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78F304-290B-4EB1-B538-B7666C58FE82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00CD03-0009-48D2-A218-B3365ACF098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127C2B2-926C-45F4-A6A6-F461C1F4C3B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9FFE226-3F03-4D9B-AFDF-36E7E640D61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6C16FF-55BC-40F4-9419-A7AE7BF0285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5A9CFA-4F3B-4630-9C7C-835CC556738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1E0C0C6-1B52-4837-BAD9-6F5D5845704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17E2745-8251-49FA-9934-06FEC3CC67A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43D5ED3-B4BD-4409-947A-2E96CCE5C804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205B421-D68C-4070-9396-B4D038CE7322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4D8483B-56B3-45A0-8C8D-171589142909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86CA07B-6379-467B-9C3C-CED996E5B49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66CC8B8-FCE9-4AA5-B578-9D30612117F1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B0D734E-28BB-48CD-A4F1-ECF0CB72E4B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1160F8A-9BAC-4B2D-8333-8C844562D6D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30CE47-C5DE-4239-AE73-82C13F9884E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9CECFD5-CD95-4C01-A0F1-B3FFACD8B05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93B768CA-ACC9-4012-B0E2-8364115C3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471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480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Conclusions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511" y="1802018"/>
            <a:ext cx="784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Tenses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Subject Verb Agreement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/>
          <a:p>
            <a:fld id="{08A8661F-1CDE-4F7E-AE93-7F9785FD683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enses png">
            <a:extLst>
              <a:ext uri="{FF2B5EF4-FFF2-40B4-BE49-F238E27FC236}">
                <a16:creationId xmlns:a16="http://schemas.microsoft.com/office/drawing/2014/main" id="{AC3BD71B-33FA-4EA0-A33F-10FE9F809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243"/>
          <a:stretch/>
        </p:blipFill>
        <p:spPr bwMode="auto">
          <a:xfrm>
            <a:off x="4834106" y="3943375"/>
            <a:ext cx="4013138" cy="172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ubject Verb Agreement">
            <a:extLst>
              <a:ext uri="{FF2B5EF4-FFF2-40B4-BE49-F238E27FC236}">
                <a16:creationId xmlns:a16="http://schemas.microsoft.com/office/drawing/2014/main" id="{C058390F-8255-4715-91F3-91842B4CF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88" y="3585320"/>
            <a:ext cx="3886200" cy="223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E8E8635-B5E2-47DE-86FD-962F278FF7E2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39287C-4FB3-4615-AC29-E204F35C93D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22D4BC-BA73-4BEE-9E8B-F2B53C8BD3E6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E9DCE4-E9AF-4088-9F8A-B9150536E973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5E107F-58FB-40F4-AD9B-24F2C3058B0D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1C2F0BF-CE76-4C10-8464-B46062BE9186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D71587C-3D5F-40C4-A954-96D800A12987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5916DC1-3DCC-4ACF-A488-02A2ED3E643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9ACADF-DFB0-407A-8849-C58D1E1241F3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A9E0EE-5987-4D2A-AE9E-CA69DF487244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DB59339-AA74-49CD-B325-C8BEB92D7E4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D1CC61A-081A-4176-BA13-8A8709EAB18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46E9E2-11C5-4153-9325-0774B123C1E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BB4A1DB-7C83-48E9-9524-D8D4706EA0E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E12D2DA-E6DF-43C0-B4AC-30D731DC5D9D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45A8978-F37A-4F9A-B028-05234DF0D00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F1AFB2B-45B3-4519-AC26-0630E66DB0C3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DAB5B49-EDB4-46B3-A91D-638B317AF30C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8" name="Picture 37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D69C9BBA-2BF4-4126-9FAF-5290CFE9E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907121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Verb Tenses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Verb: Indicates action, occurrence, and state of being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Tense: Placement of a verb in time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Three major types of verb tenses categorized according to time frame each extended further into sub-categories: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Present Tense 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Past Tense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Future Tense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242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A6D45986-56B3-434D-B399-F09A7862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5374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Tenses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4700D367-C2F1-41E6-B262-87A8450B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29" y="188076"/>
            <a:ext cx="1174597" cy="117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verb tenses png">
            <a:extLst>
              <a:ext uri="{FF2B5EF4-FFF2-40B4-BE49-F238E27FC236}">
                <a16:creationId xmlns:a16="http://schemas.microsoft.com/office/drawing/2014/main" id="{C983A768-96C6-4AC6-BC80-053F3FDC2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354833"/>
            <a:ext cx="3028878" cy="233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73F1212-2E87-4C99-853A-EA1B0CCC3251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DD098E6-27E0-4C39-82CC-0C423CD9A3C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0328B3-A66F-4588-B7E6-09E7C2ABD46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582319-6304-4701-AFB9-4429A8B54E4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EF566C3-0B4F-41A4-902C-9BED8157769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06E005-71AC-446F-9CA3-3A40BE325BDD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E0D58C-9814-4C1E-863C-09A58CF6762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14487D-0EDC-43A2-AFDC-5C400035A5B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D450C0-AA46-4194-8096-B05C5C205D73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3E89A89-C2A8-424D-8F57-2E07ABE201FA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E5E373B-4D7F-4D7D-9FBC-1F59611199C2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5DD4A0C-E625-4629-9E65-59A8FD89425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FB48372-EE94-4D19-835D-CE7ECC92E651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7EF30AD-85B5-4D67-A5FE-74324D3FFF0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5EDEA80-9088-42D2-8D15-966115B8B78D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5A83B0B-07E8-4FBB-BB7A-7B51037C0AF3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21C10BD-78B3-4EE8-8595-9B431F36547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62CA29-225F-405C-9B6A-F32353FE420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71074033-273E-43F8-9514-AB7960879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27845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Present: Simple/Indefinite Tense [1/2]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describe action, event, or condition occurring in present/at the moment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Sadan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waits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patiently while Talal books the tickets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express general truths such as scientific facts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Rectangles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have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four sides.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indicate a habitual action, event, or condition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Shahkar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goes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to The Mall every Thursday evening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5864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A6D45986-56B3-434D-B399-F09A7862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958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Tenses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4700D367-C2F1-41E6-B262-87A8450B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29" y="188076"/>
            <a:ext cx="1174597" cy="117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48C6675-E550-4E69-A7A3-60F900CA4194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7E85C64-8EBA-4E1B-8F95-206A1F7731DE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55F02C-FCBC-4016-A0B9-5E48390B2B4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A69CE9-F11E-4FBB-8937-D171F153779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4BE5D4-8986-4D99-A87A-F500A18BBBEF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68CF570-396F-4D7A-844E-CD4A30B0F4D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95AD399-29F7-4E41-9E6D-3F123395D035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739E40C-2077-40C1-8E91-3B1B1E897F4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B799344-764E-4DA8-A297-7BF0BEFA78B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7DE9CEC-2E0F-43AB-80CF-033901B78DDC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6B86E2-FEA2-4E7B-8F00-5032283E512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5CFA19-8440-45A7-B442-4A2E2930876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BBA282-AB3D-4ABA-B00D-C00955CC86D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A368C31-7FE5-4299-9E1C-BE790DC0024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5499B87-7941-4763-A38F-2722A7ED4B6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86F7B24-EB74-49FD-BE37-294BCAA4A8B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BB0504-D80E-4166-90A8-C373F79FA48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CC89034-1970-4951-A112-15B03191792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CD22A125-D532-4B0C-9E6D-72997471A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33389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Present: Simple/Indefinite Tense [2/2]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Used when writing about works of art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Lear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rages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against the silence of Cordelia and only belatedly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realizes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that she, not her more vocal sisters,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loves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him.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refer to a future event when used in conjunction with an adverb/ adverbial phrase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itchFamily="34" charset="0"/>
                <a:cs typeface="Arial" pitchFamily="34" charset="0"/>
              </a:rPr>
              <a:t>The doors </a:t>
            </a:r>
            <a:r>
              <a:rPr lang="en-US" sz="2000" b="1" dirty="0">
                <a:latin typeface="Candara" pitchFamily="34" charset="0"/>
                <a:cs typeface="Arial" pitchFamily="34" charset="0"/>
              </a:rPr>
              <a:t>open</a:t>
            </a:r>
            <a:r>
              <a:rPr lang="en-US" sz="2000" dirty="0">
                <a:latin typeface="Candara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in 10 minutes</a:t>
            </a:r>
            <a:r>
              <a:rPr lang="en-US" sz="2000" dirty="0">
                <a:latin typeface="Candara" pitchFamily="34" charset="0"/>
                <a:cs typeface="Arial" pitchFamily="34" charset="0"/>
              </a:rPr>
              <a:t>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itchFamily="34" charset="0"/>
                <a:cs typeface="Arial" pitchFamily="34" charset="0"/>
              </a:rPr>
              <a:t>Classes </a:t>
            </a:r>
            <a:r>
              <a:rPr lang="en-US" sz="2000" b="1" dirty="0">
                <a:latin typeface="Candara" pitchFamily="34" charset="0"/>
                <a:cs typeface="Arial" pitchFamily="34" charset="0"/>
              </a:rPr>
              <a:t>end</a:t>
            </a:r>
            <a:r>
              <a:rPr lang="en-US" sz="2000" dirty="0">
                <a:latin typeface="Candara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next week</a:t>
            </a:r>
            <a:r>
              <a:rPr lang="en-US" sz="2000" dirty="0">
                <a:latin typeface="Candara" pitchFamily="34" charset="0"/>
                <a:cs typeface="Arial" pitchFamily="34" charset="0"/>
              </a:rPr>
              <a:t>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itchFamily="34" charset="0"/>
                <a:cs typeface="Arial" pitchFamily="34" charset="0"/>
              </a:rPr>
              <a:t>The lunar eclipse </a:t>
            </a:r>
            <a:r>
              <a:rPr lang="en-US" sz="2000" b="1" dirty="0">
                <a:latin typeface="Candara" pitchFamily="34" charset="0"/>
                <a:cs typeface="Arial" pitchFamily="34" charset="0"/>
              </a:rPr>
              <a:t>begins</a:t>
            </a:r>
            <a:r>
              <a:rPr lang="en-US" sz="2000" dirty="0">
                <a:latin typeface="Candara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in exactly 43 minutes</a:t>
            </a:r>
            <a:r>
              <a:rPr lang="en-US" sz="2000" dirty="0">
                <a:latin typeface="Candara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5864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Tenses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4700D367-C2F1-41E6-B262-87A8450B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29" y="188076"/>
            <a:ext cx="1174597" cy="117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15487-C567-471B-9B2A-3998DE423983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0F767A-2355-4022-AC30-14BC6CBA09C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379E6D-57AF-477E-A394-1157E2A07FF9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C1F4BD-3374-4F68-B1BD-3DCE2C47A75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F21630-EE44-4754-9EC1-D62AE47239E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7A49A55-CC42-4F89-A4F9-1FEBF83D116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214296C-37C9-4DAD-9260-129B19DB696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14FFBF-A36A-4956-B49F-F9FFAE08818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8967622-C847-4C63-A6B6-53DC42FD76A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F11E28-8F2F-4D27-A659-334BF9631F54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758FDBC-5A55-477B-BF90-0F12528A43D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7C7A23-9547-43D1-B512-DC64E472B81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EAF9585-4C37-44AE-AF9B-E0CBBCFF948C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D1C14B7-999A-4AD3-95EB-19E7959BFB4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EA17A2E-15B6-418D-8E6F-DB58F70B454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AA63404-FB76-49F5-91E5-07D3065BFC1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71912F-BE2C-4DC0-AF3F-CEE3DAA845E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5DE390C-794F-4B56-A502-49FDB48D1674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BF53B300-A2F1-4D72-A52A-E853FDAA6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10716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Present: Progressive/Continuous Tense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emphasize the continuing nature of act, event, or condition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Ahmad is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looking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for his keys.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Uzma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is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working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on an assignment.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Occasionally used to refer to a future event when used in conjunction with an adverb/ adverbial phrase</a:t>
            </a:r>
            <a:endParaRPr lang="en-US" sz="2000" dirty="0">
              <a:latin typeface="Candara" pitchFamily="34" charset="0"/>
              <a:cs typeface="Arial" pitchFamily="34" charset="0"/>
            </a:endParaRP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itchFamily="34" charset="0"/>
                <a:cs typeface="Arial" pitchFamily="34" charset="0"/>
              </a:rPr>
              <a:t>The doors are </a:t>
            </a:r>
            <a:r>
              <a:rPr lang="en-US" sz="2000" b="1" dirty="0">
                <a:latin typeface="Candara" pitchFamily="34" charset="0"/>
                <a:cs typeface="Arial" pitchFamily="34" charset="0"/>
              </a:rPr>
              <a:t>opening</a:t>
            </a:r>
            <a:r>
              <a:rPr lang="en-US" sz="2000" dirty="0">
                <a:latin typeface="Candara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in 10 minutes</a:t>
            </a:r>
            <a:r>
              <a:rPr lang="en-US" sz="2000" dirty="0">
                <a:latin typeface="Candara" pitchFamily="34" charset="0"/>
                <a:cs typeface="Arial" pitchFamily="34" charset="0"/>
              </a:rPr>
              <a:t>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itchFamily="34" charset="0"/>
                <a:cs typeface="Arial" pitchFamily="34" charset="0"/>
              </a:rPr>
              <a:t>Classes are </a:t>
            </a:r>
            <a:r>
              <a:rPr lang="en-US" sz="2000" b="1" dirty="0">
                <a:latin typeface="Candara" pitchFamily="34" charset="0"/>
                <a:cs typeface="Arial" pitchFamily="34" charset="0"/>
              </a:rPr>
              <a:t>ending</a:t>
            </a:r>
            <a:r>
              <a:rPr lang="en-US" sz="2000" dirty="0">
                <a:latin typeface="Candara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next week</a:t>
            </a:r>
            <a:r>
              <a:rPr lang="en-US" sz="2000" dirty="0">
                <a:latin typeface="Candara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5864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Tenses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4700D367-C2F1-41E6-B262-87A8450B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29" y="188076"/>
            <a:ext cx="1174597" cy="117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AE76C59-F756-4639-A521-F5D16D2AD7E8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67B72D-B487-4C16-808D-6EF38D18B9D1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0C0FCE-AEBE-4EB7-8912-CFF1B91470A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4920795-4B5A-48D7-8579-0C72C0C63443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6F95399-40BC-4FE0-B79E-BC22AA330F14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AE1A95-11B6-4C98-9889-1B8FA3F2BA9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72EC442-8D2C-4B40-B546-9343E96251B7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C7A4BE8-E220-4771-8CBB-C9C136AD22A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112BA7D-273D-4F58-BB8F-310D7600D1D8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31F84F-7199-4FD9-A232-F739B69BDF39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9E4F2F-BCAE-40D5-987B-8AAD3D9F85E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2F55CF-2DE5-4C9A-999B-667C3B15C9C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CAAAFD1-BC25-4638-A3D1-608EFEFFE30C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B7650B9-8CDB-4886-97C8-885881694FB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1A3B0F7-B644-4D32-8084-FD193236D89D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6FF52DB-B4A8-4EC9-9D98-1363F8649A1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14AB11D-E365-42E0-9E8D-7778A00960A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E876C2D-0498-47ED-A9E2-554BD13030BC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32617D9B-D951-4967-BE2C-53666E127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0844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Present: Perfect Tense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describe an action that began in past and continues or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has just completed at the moment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of utterance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Used to suggest that past action still has an effect on something happening in present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They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have not delivered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documents we need.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health department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has decided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that all high school students should be immunized against meningitis.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Bilawal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has dreamt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about frogs sitting in trees every night this week.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2877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Tenses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4700D367-C2F1-41E6-B262-87A8450B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29" y="188076"/>
            <a:ext cx="1174597" cy="117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C563724-255C-4344-AF55-298CD7227FBF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25959CB-FDC4-4758-80EB-122D0A2B1F2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3121AC-6E75-41D7-8B27-32B67C45FD4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0F8C395-6D77-47EF-AF4E-7E06ECB730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5D9E00-7FA8-4210-9CEC-1B68F207281F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D68AAB-6A9B-4B7D-8B7E-76BD4DF0B62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8D5BFC-710D-4EB5-9DE5-78D9A15DBD9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F23B96B-B7D4-490F-B7BC-5025792CC431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0D3F8B-3873-486C-B683-B0CB5BE8886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F382356-7FDA-4596-A5FC-130F19EFF004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E6F1B0-86C5-4DD7-A709-63E8C9CDD171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8EC26E8-F779-40C2-90E3-675E80698B4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5183C72-1D0B-483C-9681-484F5034B0B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349DE4B-B3B2-4A3B-903C-FA8968693AE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12B2821-47B4-4799-B423-FDD186C02E87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2B972F2-B245-4D3F-9A7D-A6780ADD06F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FE2B5CF-DC2F-4EE5-AC87-53D47106B4E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F5C479B-1B3C-48A2-BB26-FE25C243BDE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D5325048-8455-42CC-B915-7A8E37853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43518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Present: Perfect Progressive/Continuous Tense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describe an action, event or condition that began in past and continues into the present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Stress is on the on-going nature of action, event, condition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They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have been publishing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this comic book for ten years.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That dog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has been barking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for three hours.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2877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Tenses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4700D367-C2F1-41E6-B262-87A8450B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29" y="188076"/>
            <a:ext cx="1174597" cy="117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03ECDE7-5882-4E2D-A0DE-5AD31CADF1BD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DD957C-AA3D-413A-BD34-0D2419EC4FF1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A1E5A2B-0636-46FC-A8E3-93A67E6FB11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003346-45FD-4C17-9294-DC076326540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B07904-0C41-4854-8F2D-9E0F10C6E0D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E4A8B6-9DD2-42C4-9BCB-57DCC8239B5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15EF728-A943-4ADD-AD0B-202F42E85F4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AEAA53-EE59-4481-A034-72FB7006D0E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3F0E81B-0363-448D-9733-E0C485E18B8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7A0F27-7063-4C40-AA91-E2B65F473352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DEC5AA-E6E2-4FD1-AF4E-EECF4CD327E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5AD6650-A404-45FF-8503-2AAE642873A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6083E7D-87F5-46DE-8678-093ED6FBA92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A1BF17-8ACD-4F38-9DC7-D077BCBD7C6A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EE4B14-2BFC-41F2-A008-2E8C8775C7A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2F7DF2A-065D-41F7-98A1-985CBB0A635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14FD8A1-0445-462B-9378-0FACA786DA01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1EBE7BC-0477-4A61-9B96-16FC71D84C22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318D7691-2012-4EB8-A017-95F700364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92971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Past: Simple/Indefinite Tense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describe an action, event or condition that occurred in past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Before the moment of speaking or writing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ate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an apple.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He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worked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 a factory.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They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met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a friend in the market.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6375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Tenses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4700D367-C2F1-41E6-B262-87A8450B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29" y="188076"/>
            <a:ext cx="1174597" cy="117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BA261BE-CE29-4DB0-95FF-C8E955F310DE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3D91E3-B763-493D-B6C6-5DA36481A52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9616AD-7089-4814-8623-A8B8FCE2596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E79422-1612-4954-8D0F-107FA4A0BA5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5BD0A50-C827-42AB-9783-10915DDAB45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8024AB-80A3-48E0-A046-163BC91D6D3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D940C4E-9D16-45B7-B659-3ACEEC3F8DC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1A556D7-9A87-4D79-90AB-18F8430FDC5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78624FF-904F-443C-BB9E-E5DD5181D4F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CACEF7-7C96-4FC3-9D83-98BEC1692DFA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645E009-F96A-4FB1-A3E1-D1C674D88FD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272C4FE-1CBC-4B1E-A46F-4497B052DA9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8A24E47-78A7-4DEC-88E0-81E7D4E752A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DA928D-A5D1-411C-A32C-148C35DF4491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DD2F3B5-9FB8-46DE-BD9D-4A6B2F77655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1571983-E4A4-4B34-B07E-211325461BE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35056A5-A27F-4582-98DD-6905B33673F9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74026F1-BA16-4C0C-B985-77FD3A73E756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E877FC13-5279-4241-8588-0A77B7257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04391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8888</TotalTime>
  <Words>1703</Words>
  <Application>Microsoft Office PowerPoint</Application>
  <PresentationFormat>On-screen Show (4:3)</PresentationFormat>
  <Paragraphs>218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Candara</vt:lpstr>
      <vt:lpstr>Courier New</vt:lpstr>
      <vt:lpstr>Franklin Gothic Book</vt:lpstr>
      <vt:lpstr>Wingdings</vt:lpstr>
      <vt:lpstr>Wingdings 2</vt:lpstr>
      <vt:lpstr>HDOfficeLightV0</vt:lpstr>
      <vt:lpstr>Crop</vt:lpstr>
      <vt:lpstr>HUM 102  Report Writing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Institute of Information Technology</dc:title>
  <dc:creator>muniba_nasir</dc:creator>
  <cp:lastModifiedBy>Muzammil Behzad</cp:lastModifiedBy>
  <cp:revision>824</cp:revision>
  <dcterms:created xsi:type="dcterms:W3CDTF">2015-07-28T10:20:14Z</dcterms:created>
  <dcterms:modified xsi:type="dcterms:W3CDTF">2017-11-21T11:26:40Z</dcterms:modified>
</cp:coreProperties>
</file>