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  <p:sldMasterId id="2147483725" r:id="rId2"/>
  </p:sldMasterIdLst>
  <p:notesMasterIdLst>
    <p:notesMasterId r:id="rId37"/>
  </p:notesMasterIdLst>
  <p:sldIdLst>
    <p:sldId id="370" r:id="rId3"/>
    <p:sldId id="894" r:id="rId4"/>
    <p:sldId id="1131" r:id="rId5"/>
    <p:sldId id="1132" r:id="rId6"/>
    <p:sldId id="1133" r:id="rId7"/>
    <p:sldId id="1134" r:id="rId8"/>
    <p:sldId id="1135" r:id="rId9"/>
    <p:sldId id="882" r:id="rId10"/>
    <p:sldId id="1136" r:id="rId11"/>
    <p:sldId id="1137" r:id="rId12"/>
    <p:sldId id="1138" r:id="rId13"/>
    <p:sldId id="1139" r:id="rId14"/>
    <p:sldId id="1140" r:id="rId15"/>
    <p:sldId id="1141" r:id="rId16"/>
    <p:sldId id="1142" r:id="rId17"/>
    <p:sldId id="1143" r:id="rId18"/>
    <p:sldId id="1144" r:id="rId19"/>
    <p:sldId id="1145" r:id="rId20"/>
    <p:sldId id="1146" r:id="rId21"/>
    <p:sldId id="1147" r:id="rId22"/>
    <p:sldId id="1148" r:id="rId23"/>
    <p:sldId id="1149" r:id="rId24"/>
    <p:sldId id="1150" r:id="rId25"/>
    <p:sldId id="1151" r:id="rId26"/>
    <p:sldId id="1152" r:id="rId27"/>
    <p:sldId id="1153" r:id="rId28"/>
    <p:sldId id="1154" r:id="rId29"/>
    <p:sldId id="1155" r:id="rId30"/>
    <p:sldId id="1156" r:id="rId31"/>
    <p:sldId id="1157" r:id="rId32"/>
    <p:sldId id="1158" r:id="rId33"/>
    <p:sldId id="1159" r:id="rId34"/>
    <p:sldId id="1160" r:id="rId35"/>
    <p:sldId id="636" r:id="rId36"/>
  </p:sldIdLst>
  <p:sldSz cx="9144000" cy="6858000" type="screen4x3"/>
  <p:notesSz cx="6954838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0000"/>
    <a:srgbClr val="CBCBCB"/>
    <a:srgbClr val="D3F3FF"/>
    <a:srgbClr val="FFDFDF"/>
    <a:srgbClr val="FFE1E1"/>
    <a:srgbClr val="D5F4FF"/>
    <a:srgbClr val="2F5395"/>
    <a:srgbClr val="FFFFB3"/>
    <a:srgbClr val="7F9ED7"/>
    <a:srgbClr val="FAE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 autoAdjust="0"/>
    <p:restoredTop sz="94280" autoAdjust="0"/>
  </p:normalViewPr>
  <p:slideViewPr>
    <p:cSldViewPr>
      <p:cViewPr>
        <p:scale>
          <a:sx n="50" d="100"/>
          <a:sy n="50" d="100"/>
        </p:scale>
        <p:origin x="2076" y="456"/>
      </p:cViewPr>
      <p:guideLst>
        <p:guide orient="horz" pos="2160"/>
        <p:guide pos="2880"/>
      </p:guideLst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8515F-6EC2-437A-BB7E-FAEE704D1F72}" type="datetimeFigureOut">
              <a:rPr lang="en-US" smtClean="0"/>
              <a:pPr/>
              <a:t>28-Nov-17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2713" y="1163638"/>
            <a:ext cx="4189412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48D81-7B12-46D2-AC3D-02B3D3820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E27A-6829-4858-AC8A-95A2FED96CFA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78376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A453-39ED-4DFC-9998-925390E54FB5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4603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32752-9D6A-4145-903A-1A342C960588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4773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778C478-A667-459C-95C1-602619C7249F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94551694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C917F-6980-41B9-9485-1511F98E9C95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87498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2818B4-A274-4805-9CF6-EC2C66B36B84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7562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A6E5-3BD5-47D1-8428-41AE205A69C5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10784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01DE9-A90E-4E90-B4EB-55A134E3460F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87554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1AE9-E6DC-4111-B760-69E31DFD3B83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95875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7021D-B7B3-446B-A3BB-A4A0744A5336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791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2BE0F6-31DD-4360-BDEA-779190F0E8E8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373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578F-5DA8-473D-B427-4F0A4E68F904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22419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6994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81ABD4-1B62-426E-8026-FC97F5BA9EBB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3713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E5229-A8B5-491F-B2C7-5872EF84B8CE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24170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A228-8A8A-4151-BE87-3C8327C4B9D8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461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5D39B-C74E-44B1-AECB-4FC807B0A836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20032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5C04-2125-4ABD-B41A-893C5BB0CA7C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736201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7613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75D1E-99F2-4C81-8930-55F563658BAB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8639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D04FD-C61A-4C1F-8917-518281FDAF42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8596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0844-7948-4F72-82BE-3D93935417C9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866" y="7620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96366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C7F97-2171-48BF-A115-1D04E584FDE8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5153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9798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2E280-15FE-4994-A5C0-120FA3140E31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300px-COMSATS_Logo.sv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30671" y="304800"/>
            <a:ext cx="584679" cy="5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23177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1A90B50-4074-4E71-83C2-221D8A4CAB8A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3026505A-897B-4DEF-B3F0-985E9B42454A}" type="datetime1">
              <a:rPr lang="en-US" smtClean="0"/>
              <a:pPr/>
              <a:t>28-Nov-17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08A8661F-1CDE-4F7E-AE93-7F9785FD683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357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med">
    <p:fade/>
  </p:transition>
  <p:hf hdr="0" ftr="0" dt="0"/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0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humbs.dreamstime.com/b/d-businessman-writing-skill-wordcloud-touch-screen-rendering-business-person-word-tags-skills-transparent-white-people-3582858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1" r="6139"/>
          <a:stretch/>
        </p:blipFill>
        <p:spPr bwMode="auto">
          <a:xfrm>
            <a:off x="921021" y="2019301"/>
            <a:ext cx="1970315" cy="26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35155" y="1719475"/>
            <a:ext cx="6270922" cy="1817914"/>
          </a:xfrm>
        </p:spPr>
        <p:txBody>
          <a:bodyPr/>
          <a:lstStyle/>
          <a:p>
            <a:r>
              <a:rPr lang="en-US" sz="4000" dirty="0">
                <a:latin typeface="Candara" panose="020E0502030303020204" pitchFamily="34" charset="0"/>
              </a:rPr>
              <a:t>HUM 102 </a:t>
            </a:r>
            <a:br>
              <a:rPr lang="en-US" sz="4000" dirty="0">
                <a:latin typeface="Candara" panose="020E0502030303020204" pitchFamily="34" charset="0"/>
              </a:rPr>
            </a:br>
            <a:r>
              <a:rPr lang="en-US" sz="4000" dirty="0">
                <a:latin typeface="Candara" panose="020E0502030303020204" pitchFamily="34" charset="0"/>
              </a:rPr>
              <a:t>Report Writing Skills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576040" y="5155263"/>
            <a:ext cx="5123755" cy="81467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ndara" panose="020E0502030303020204" pitchFamily="34" charset="0"/>
              </a:rPr>
              <a:t>Lecture 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C9425-2EF3-4F8B-B8C0-E4714BE1748E}" type="slidenum">
              <a:rPr lang="en-US" smtClean="0">
                <a:latin typeface="Candara" panose="020E0502030303020204" pitchFamily="34" charset="0"/>
              </a:rPr>
              <a:pPr/>
              <a:t>1</a:t>
            </a:fld>
            <a:endParaRPr lang="en-US">
              <a:latin typeface="Candara" panose="020E0502030303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AF0A27-6FB6-46EB-BF96-8BE05848F8F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77F792-E557-403B-90D2-28B4BA31B8A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9F1927-E37B-4BE9-9551-221A6ACA093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D583EED-29AD-46E7-BC31-4462D672B2E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04CF3C-A1AA-448F-9DB6-920B80B9025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E0C5B0-03C4-49FF-B1F9-D64EEC123A9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EF679-F382-4253-A242-7BD814592D3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54D7EA-5BB6-456D-8E6B-BE2D3216E44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A6BE12-AA71-4669-8C26-0A17926BBB6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373ACB-6E9F-425C-9DE7-EDD7214DC5AE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206822-3ECA-4E9C-A21A-F056D648D1D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BC1339-2213-4C06-9390-E655A404677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F39317-BF7C-4A08-BDC9-212472540F6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F1A0E9-4ECD-4DEC-BFB2-62C66FF6023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F01E7F1-B900-4E29-AD77-9C661C7F103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7CC783-05E8-44C6-83BF-60510CAC40C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BA8C850-6DD9-4382-A0A6-A37453FEB18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32A8992-4BAD-4F9E-8E33-C74661DE6F5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26" name="Picture 2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DACBB1D-566C-4D65-A21E-EFC286EAC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Physical Barriers: Defects in the medium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Telephone, postal system, courier service, electronic media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All of this can cause delay, distortion and loss of a message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Sometimes, partial failure can be more harmful than a full failure of a mechanical equipment</a:t>
            </a:r>
          </a:p>
          <a:p>
            <a:pPr marL="8001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Fax message delivered at a wrong number</a:t>
            </a:r>
          </a:p>
          <a:p>
            <a:pPr marL="800100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Improperly printed document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Communication can be postponed for a while if there is no alternate solution for a while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4873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E72454C0-5223-4117-A519-62943EEB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4433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104B7337-FFDC-4E57-AF50-3BB344297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7140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8FF00FA-D8A5-4D13-986F-0396BD96EF6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CAFE10-44A5-415F-990E-21FD57B28A8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26BF99-2A94-4077-BD77-7A07DED91FC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7CFA7C5-F21B-4FDC-914E-52EA189F75B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82898B3-528E-4264-BC39-7FDC3FB5E7F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66FB35-9F91-4529-A7FE-95CDC7A0AE3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29B4D2-A59C-4751-B656-994FE339736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FE9DCCF-56AB-494E-B103-A8C45AD89D7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E03D39-6AA6-4EC7-B363-844BBA38559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8514E33-2921-4968-8EFF-E8B6EC26A04D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CE962BD-1AFE-4320-9BCD-EE25355572C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97751EA-F68A-42DC-9216-39DF7C733F3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EF91DCD-B399-472F-AEEE-A92F1CB0884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AF2AB4-EBC8-47F7-8771-D51C5241336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3CE9E2-22AD-4594-AFE6-4F86E98D843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92DE8F-5EB9-41E6-9294-E35480A9BEA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8905DA7-D1EF-4185-807E-4E389E89B4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2BEC207-6723-44FE-ADBD-3C9A3FE3320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511ACC16-071B-4A76-A477-104E9B78D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5000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Physical Barriers: Noise in the environment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Traffic, factory work, people talking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One solution for the organizations is to have sound-proof rooms</a:t>
            </a:r>
          </a:p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Information Overload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Too much information flowing through the media that a good deal of it does not reach the target audience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Advertising and sales information is flowing extensively through media and does not reach the potential buyer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E72454C0-5223-4117-A519-62943EEB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68111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104B7337-FFDC-4E57-AF50-3BB344297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7140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orange tick png">
            <a:extLst>
              <a:ext uri="{FF2B5EF4-FFF2-40B4-BE49-F238E27FC236}">
                <a16:creationId xmlns:a16="http://schemas.microsoft.com/office/drawing/2014/main" id="{479F6A5D-16C5-43FA-8E20-CA91ADF5F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67958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DCAC168-85A9-4245-B994-00D64633167E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317503-4DD9-4B4F-A7F5-6089733D8EA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5673970-D946-4C7D-88C8-9A1F96A5EAE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3EFE80-0E07-402A-901B-8AEACA2D0D4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7E0EF6D-725F-4D03-9B5C-BEF6B498C0D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D51124-00C8-443D-B526-AD68512DE68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9F1C29-D8A1-4064-8F67-45F87FB0D61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915903-EC9B-426B-A7F7-2D0BD0B40A6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CE386E-4293-4AC1-8474-488C588ADDD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CF5227F-1904-4B55-989B-EAC38E3EF39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41B1196-6E5B-4B17-A35E-A327CD2E77A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7A25C1-E599-4C03-8C2B-86BD45225AC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417975C-2E64-4224-810A-5A4635A279A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F87F266-1932-4E6F-BF84-CDA72DD6836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F8C2B4-26F6-4AF4-81BE-11C8A3C62BE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DFDDF7-EF21-4B79-8BCF-2DED3B05E9E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12522B-4C66-4072-AEBA-C11FC654D2A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EE58FC2-B671-48B8-A2D0-CF5337B2874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24E88B5F-D492-4D54-9FE9-C1C8F05C2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68130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Semantic and Language Barriers [1/4]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Barriers arising from different meanings of words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Charge, Head, Bank, Spring, Ring, etc.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Meaning would be derived based on area of interest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Charge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would be an electrical charge for an engineering student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Charge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would be fee or rent for a student commerce/business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Words like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minute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and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wind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can be pronounced in two different ways to have two different meanings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Position of stress on the word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present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can also convey two separate meanings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E72454C0-5223-4117-A519-62943EEB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5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104B7337-FFDC-4E57-AF50-3BB344297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9151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F3161863-54B9-4A83-AD51-5C09A5EF6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5410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1450B96-2D84-4E13-94E6-71C4B480BBF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82803D-099C-4423-BB80-7F72A9C1A21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43C37D3-9427-4B16-B6E4-2993C8BA833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8234AB7-65E7-486C-A9A8-D4EDF2CCF51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8CDC94-E190-46D1-A8FF-562C06E1E21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D75007-7562-455E-882F-85C717E1E0D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8345AFF-8617-44C8-B7AB-136375E0F8C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E768A36-BB1E-4A70-9D6F-70214CB0C53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410CED-165C-4804-AFC2-9B0CB72A5D1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174CA38-675F-4896-B9DB-6D4B9C29912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585FAC-510F-4E14-B368-F6DDD182B6E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5FD37E8-5823-44D2-AABA-505E54942CA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AFAAC3B-6C27-48CA-BF49-B14F1121477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08CBA3F-B1F7-42B1-A752-2F85CDEB3B4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28EBB60-BA6B-4AD1-9058-031AF3BA241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874E7A-8BF9-402C-AD4C-9F5A9D16995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8301804-4504-461C-9A51-68F56D0A259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212505-9FDE-48AF-898E-3E1965532E53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E2DFA93D-7B54-4446-B160-85E2957E1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0409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Semantic and Language Barriers [2/4]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There are words which are comprehensible in writing but misunderstood in speech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Access vs. Excess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Flower vs. Flour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Cite vs. Site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There are words whose orthography (spelling) is mixed even in writing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Week vs. Weak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Steel vs. Steal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E72454C0-5223-4117-A519-62943EEB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5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F02EB88-7F73-474A-A1D8-853C0C7790CA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BC95EF-74BE-4A87-AE2B-490DC60B4A7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07CB9B3-DFC9-4D3F-9B3F-ED9FF74FDF5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FA1369-0E26-42ED-AAF1-8F473467A5D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C74294-5FA9-43AB-B75A-47132E8E947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61DE95-D12D-482A-B09D-E0623D7E389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766BBD-096F-4997-9F5C-85837527CC2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713D02B-BFF4-4B74-9ACA-9B3C4F04A8B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794C027-C9B1-445B-B8E5-CA5C021C107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B979F6-274A-40C5-97C9-DC560E717E5D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127D87C-4523-4528-9240-57E09656016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F296-D53A-4427-9571-2960920611A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431824F-C687-4156-899E-2003632CB5C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F962E3A-FFD6-4E1C-8E71-13525DA23C1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363C40-443E-4512-BF76-49BAB354CAC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AA0CFF0-5E01-4E79-AD46-4B85453EAE3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313390-3496-4A0A-82DD-A139683C791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6A38013-F550-4AFC-86C5-A91A5DB5AD8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42CB471-1484-4399-8068-4017B3B19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41940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Semantic and Language Barriers [3/4]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There are certain adjectives and adverbs which convey different meanings to different persons depending upon daily activities and way of life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Good, Bad, Beautiful, Ugly and so 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Word such as a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table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may suggest: writing table, dining table, statistical table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word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chair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can be something to sit on or a place to occupy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does the word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home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convey?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Emotional (past experience) and cultural attitudes towards something can evoke different responses in people, e.g.,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dog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E72454C0-5223-4117-A519-62943EEB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886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6E1559C1-FC1F-48C3-B5A3-90E7BCBFC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76493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38334ABC-A6F3-41D9-BD0B-820D3789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2262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C326AF9C-037E-4A35-8980-F48C0B66C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72939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A0D3017-CEEA-45D7-8FFE-68CB9708206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43FDB2-81D3-4F8C-AA78-70DBA2DA602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29347F-CEF2-4705-9F45-2BD738F7503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341CFFD-BC01-4D6D-A97F-7E88646A336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96A8DD-3D40-4A1E-BE9E-BB04D8A32A0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61DD39C-256B-4A02-879E-6CB822B998D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C808F1-2762-41DA-A2F3-C1DEE742FDB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E15DA76-2CB6-4A69-83BE-F080F93A2E0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1A59FDF-7730-4ED9-892F-0951FF8DAB1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9424D0E-ED81-4CB8-88FB-953FADAB3E1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770399-5A0E-49EA-B731-153A3E1BB02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CB6FC1-ADC6-4122-8823-34E78270A85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54EBF8F-DB32-4879-87EC-5CA5046433B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06D131E-25DA-437A-9AE1-CC1408CA50C3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B519632-4CEE-41E2-8F22-BF685A46074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9A6A19C-F075-4B5C-8EF4-2E61814E3D6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0DCADB9-0941-4C21-90D8-A4DCEB8F2ED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14F71B-0F62-42F9-A0EC-E062DCEE6D2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1041EAD-A934-4AFE-899B-1DC3A9396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8610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Semantic and Language Barriers [4/4]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Phrases can be more tricky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red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and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blue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carpet vs.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red and blue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carpet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Sentences can convey entirely different meanings depending on how they are spoken what is being emphasized or stressed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What can I do for you?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Technical terms can also be a barrier to communication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Known to few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Most important: Meaning is in people, not in words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E72454C0-5223-4117-A519-62943EEB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5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B28A1001-AEF6-4308-ABB5-1A13008F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1927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9F282515-C806-44A8-9729-656A4F90D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3299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4088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6B1CB0D-E2A1-4CDE-9439-9F8F8AFA420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4B3E9A-6C2B-4DCA-9A16-982B69B15B1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46B428-450B-4AF3-9C5A-E1F823CF042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49E05C-02B2-488F-AEE9-0D52BFC5252B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D1C3D4-3B71-4C1B-89BA-67FD59525AB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51783CD-894C-4983-96E1-94771B9C4DC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C76F3FF-595F-4035-98A0-334CD47CF33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F192C61-B418-4546-B4F6-5383DF4DFFE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DCA3A98-7276-42E6-BD96-D8188CE1386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D7C596-BD26-4FA1-AB47-CF8D024DBA8E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F4385F-F428-4A04-9854-ACDF3579962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EA5750-BB6E-41BC-86BC-08DE5BD4BDD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DA3E05-0CAA-47F1-9B4F-63008B13831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1AF7FD-3B54-43C2-B29A-9D16EC888E6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92FDE80-F15D-4A3A-9330-687A522B22C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A8E51E-9869-49F8-B5A5-520ABF6D1F9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FB4081-0303-43AB-94DB-30E019DB97C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66B23DD-C026-42D4-9318-EBB53F3DD87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4E0808BC-774A-4AE3-8350-8D5EE5C57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5322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Socio-Psychological Barriers [1/8]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Problems of understanding, interpretation and response to communication arise partly from our socially-learnt attributes and partly from our personal attributes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message is received at three levels: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Physical Level (noticing via senses)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Intelligence Level (comprehension)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Emotional Level (pleasure/dislike/indifference)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emotional level is affected by these socio-psychological barriers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B28A1001-AEF6-4308-ABB5-1A13008F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8326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4088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11D33D5-02B4-4B16-98AD-7963A4AA4A8B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5A1966-1FE6-44DB-A7DE-614019518A4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0F510E-96B5-438F-B6EF-D05065135B4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E9ECE6-BFF2-427C-AF4A-9A1087FD0A23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4A7A86-1120-4019-B793-71391031A29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00A939-298B-451B-A150-B19AD2281A1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C09685-FC67-473D-AD58-D479EFC469E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ECF6FA-A02E-4B68-ADD6-FA0A7305E87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E64CFB-0653-4CC0-ADB4-6CC6FBD7888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D4F7B86-568A-4E3D-AB63-19955A3C49A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EE2C0F0-75B2-4DD5-BDC8-51578D1AED9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C816A28-1BE0-458C-B2C0-489C12F4DC8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3ACE75B-0BED-4B7F-8FE1-F5B90F94916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28D1466-7FA9-4E6B-B03B-09C87AB1741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737653-CADB-4F43-B0FC-44F15C62DC8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EF2B3A-69F8-4E6B-BCA3-4BCCAF08635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66D2A4D-369A-4E96-B8BB-47798C33FEA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C6D040E-BD02-4A07-98E2-2934437CC50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1" name="Picture 50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62DD67F-29A6-4082-9BCD-4DF3F394C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8535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Socio-Psychological Barriers: Self-centered Attitudes [2/8]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Hearing everything in the light of our own interest, needs and desires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Paying attention only to messages which are useful to us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Not accepting others’ point of view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Not good for building good relationship with your audience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B28A1001-AEF6-4308-ABB5-1A13008F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6576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1465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72300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21199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2016DD8-F31C-4BF0-AB18-63A374DB5034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CC0640-B0E6-437C-B940-98B8C9781B3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9A87BE8-08B5-4CBF-8586-54B54FE9B8C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9007CEF-E8F1-4329-AA5A-0758C2B01DA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8794277-129E-457C-9D5A-753B12DD83C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B184F5-ACFD-4C3D-84E7-AB7FA335FA9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A4E6E1-5B4E-4956-918B-1E5D8CE1D96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639F2D-8BF9-4688-8806-5606CB7EAE7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E96A578-CEB8-4D85-89FE-0F1595C5AEB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A25E220-9A67-4F9A-B5B9-8B9CA4E63CD8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10E2D4F-255A-40BF-A3BD-7D198E17203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B550E9-EB6B-405E-A92B-1C38889B7BE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3BBABD4-BCFC-475E-9A6C-33271E8A319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4F2485-5FD5-4725-A750-2EBE1BE9CF3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236E754-F039-454E-AC63-588F8B99D56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EFC8EA5-2F03-4BBF-8BF6-E5EFEE3EFA8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F787603-A8E2-4F6B-BEBF-16AE744D6DC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6AE4198-9056-453B-B032-33983E871DF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B4255AF7-04AF-4E51-9EA2-A1EC73915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42951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Socio-Psychological Barriers: Group Identity [3/8]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Opinions and values are influenced by the group to which we belong or associate ourselves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These groups include: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Family, relatives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Neighborhood, city, nationality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Class, college, university, organization</a:t>
            </a:r>
          </a:p>
          <a:p>
            <a:pPr marL="800100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Nationality, age, gender, language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Ideas other than the ones accepted by a group are difficult to accept and are conventionally rejected (becomes a barrier)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410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0CF86-58D2-4F34-A222-7E336557B1F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0790C7A-24C4-4117-99A2-62FD860E71C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3E123F-0D12-42BF-88D7-2EE084461AE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BEA607E-F7BB-4F84-B108-3767D81B6EA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DB4FFA-9474-49CD-AECB-94D645F83D2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D1F219D-6194-41D7-BA49-BBA90F58B6B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7FF99A-4BBD-4750-9AC3-D9E4D3EA193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D7542C0-CAE0-4FB9-8FFE-1C9BBCE5D65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9EFBCF3-2499-49A4-AA37-CE8B4FC6BF3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E02B8BE-E781-44B7-A59B-55C39D8A73E0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4B6408E-ED89-484C-82A9-2B78E2785F1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809221B-3C91-4E7C-887F-BC030C30459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EED57A3-FE94-4898-AFE6-8B514F233DE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55F5D10-09F3-4611-96E7-2988777F9CC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5C7902B-60DC-4EA3-ADCA-4B22C562CB4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B20BC91-2205-42BE-8CB6-4E18B4FCB7A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1CC98D0-E8A3-4FC1-AE66-FE0571183B6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DEC5455-C21D-484D-B85A-9E830FD9E80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91D208A-883A-44D5-B897-629F7E1C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5148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Socio-Psychological Barriers: Self Image [4/8]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Self-image is our idea about what we are, what we look like and what impression we make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It is usually based on some truth and some exaggeration of our good points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Excess can lead to narcissism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systematic self-assessment gives you a balanced self-image along with feedback from others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0293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053348E7-2F24-4939-9B17-17A90685A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95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A3A3389-1584-4129-B72A-79E69F94D921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9E7228-CB20-43DF-A924-FEEF3FE3F3F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042EFF-C3C2-4037-B0FC-2A26728600A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E84449F-F6BE-41BE-AC4A-BA5793100E1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4C2A2B5-D01B-4D1D-9951-D928D94D597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265B31-6176-4091-90EB-89CC3111C16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EB0E7A-EB49-43F1-A7A3-0C5B7D4D3B7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D1153E8-A7C7-427A-9C51-36047A13ACB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A5C0497-B489-4FF3-96E6-8932FA1D740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0ED6681-C079-408D-9188-9E1CF2853A1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DC707C-2511-4C83-B9AC-8E00EF900AA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1F37B4-64A0-41BC-B347-4007B0816B7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C740FC1-D322-4DDC-AFA2-9BF7C0A200E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57C14BA-540B-49BA-A8B1-C6D19304C2C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77A8BE-F99E-4959-BF5E-DF376C202B6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544BB37-CE2F-47D3-B26A-6D1E6E59A0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8B8FB8-2D63-4830-AACB-97038992271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62E22D9-8BAF-4862-9443-2CCE506012C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69D0B18-4F18-49A2-BB3D-E1ADB18F6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113572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Previous Lecture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Tenses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Subject Verb Agreement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C5D4468-2B7A-414B-8A6B-06B7A5D7BBF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9673F2-E713-46F1-B675-148E0B1E441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783B492-C9E2-4A5E-83D2-DD8036CDDEA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410AFB-4B95-447F-94B5-C0F776F3538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63A916-91D8-4E18-BAF8-5DA9205BFF3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6F4EF3D-DEF4-4917-8365-2CCCD470A59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82D69C-751C-40EE-8734-CC470EFD792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FB512C5-9067-4550-9DE9-B241E9DDCCF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AA1A8B-46DA-40B4-853C-2822C81B581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0135870-5BBA-4B29-93EE-FCE782129BC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05431B-7E5A-4DCB-B941-D970EFF1D2E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4DAB8D-08A8-4D88-A5BF-50F69171C20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A37F46-E14A-4FC7-B1E3-B5B4D7C51A9C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7399BB-46D6-40DE-B1CE-6C5F8591C6B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37B89D3-EF3B-4B57-AFF4-B7D7D42495BD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C54E946-2215-42AA-BA79-A028B01A578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E9CE7A-CF28-4E29-B475-3155F56FEEF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2271A0-B1AB-4DAE-AE71-C9C79F7C434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BB808DB-BDC9-493A-B6FF-796BCA8F0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305795"/>
      </p:ext>
    </p:extLst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Socio-Psychological Barriers: Defensiveness [5/8]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If we feel threatened by a message, we become defensive and respond in such ways that reduce understanding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We may question the motives of others or become sarcastic or judgmental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Harmful barrier in handling complaints and grievances and in resolving conflicts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0293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AD69247-D354-4F5C-8DA4-7381F1D1EF8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A90CD6-7059-4738-92C9-FDCF8536060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FFDF441-45C0-4D70-A50B-59174B4CB1A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88B4D3-7E78-4F59-9C29-283784E9546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F493E0-CB5E-4C91-AFA2-4E779EA4DA2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670A8D-BCDA-4700-BB4D-9864B729BB9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8CB23DC-BA80-4D7A-AEE6-6F8409FC4F7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DC20905-07D5-48CB-8187-B03EB7D5694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755E285-4743-40FB-A46F-F7D71C25BCA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A14F0F-9F97-4C6E-8F78-6C6DA774B60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BAA1820-4BA1-412F-B72C-B792E24837F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555FDAF-C90A-4A80-BB66-724D7E61E8E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E0AC78-92F0-41D9-B735-C20E04AAB57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17B8142-E331-4889-8324-A31C5E0A5D5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C8AA967-4F75-449E-AAE6-5DA803A19E3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D313F9-2C1A-431C-A752-55364B66C732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A278DD4-9B63-4191-A74A-C8A58E6C991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6DFB7A-CBC0-4E00-9E59-6E733BC07FF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EE146C4-2F7E-46CE-9C7A-2EDF5FFA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58978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Socio-Psychological Barriers: Filtering [6/8]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Filtering is the process of reducing the details or aspects of a message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Information which has to be sent up the levels of hierarchy (vertical communication) has to be condensed and integrated for the senior managers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more the levels of hierarchy in an organization, the greater is the filtering and loss of information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Similarly, organizational politics (withholding info among managers-horizontal communication) and the resultant filter can become a barrier as well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955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7D881FEF-82E3-4B20-85AD-BC9FE9FB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40759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5154FDE-57A9-465C-8C85-5685EB5D041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0A3375-FC34-433A-AD1B-80AE6F50CDB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EB93D89-AB64-48C3-A9C9-FDDE6696BC3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60C2A7-B0D4-4056-8F87-11B15D82B5D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D678FF-36B9-4C53-9CDA-A3819D0AF22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80DDA07-0A9E-4DB0-ABFB-4E08FB13849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E8F178-9173-4F65-876C-9720F9B00D1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E521ECE-9ECE-4D39-BBC9-7696E0B4ACF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B1FF91-6AD0-4ACE-A7CB-2ED9F4D6F2A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D911AB-5E2F-4021-B569-509C247F5DD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5BBB3AE-90D3-4C46-92B6-4A4234DE382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1E4DCC-9F55-45CA-B6FE-A81259DA6AE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B09459-63E7-405A-ADEF-96A9AAC8A3D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7AB3F86-20E8-4CDD-BCD0-4A3DAB207805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57D3554-C20D-4A7D-A1A3-6768427CEBB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2D964-414D-4CC1-A8A3-A471A9452B2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0929E55-3F1F-4903-87CA-2BA4BACD426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A69768-C6B3-4DE4-900B-2121DA3147A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229642D5-C0A3-4C90-B002-AAAB8905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20370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Socio-Psychological Barriers: Status Block [7/8]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Barrier developing from social/official distance between employer and employees</a:t>
            </a:r>
          </a:p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Resistance to Change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Serious psychological barrier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Resistance to new and better ideas which are against established opinions, traditions and social customs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result of fear and a sense of insecurity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114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67543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7D881FEF-82E3-4B20-85AD-BC9FE9FB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03838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orange tick png">
            <a:extLst>
              <a:ext uri="{FF2B5EF4-FFF2-40B4-BE49-F238E27FC236}">
                <a16:creationId xmlns:a16="http://schemas.microsoft.com/office/drawing/2014/main" id="{E46CA48C-DECB-4C31-9D95-54F5F1A1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65204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D58CF21F-1A99-4E5E-8F82-29E49EF128F9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9B04EC-A70A-4CB2-A509-1C0B39F3BD5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0245D8-D1C4-46FC-86A8-CBCD59BA91F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5AFB004-9A86-4564-898F-D090EFE2771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64C5272-91C2-4C9B-AD73-7C443DB73264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0371A11-A386-4B8B-AB9C-69EB7C01E20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B7FDF0C-7A94-4D30-8BD2-195CDAC9C0E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DFFC05-4C72-429B-A57F-615F773D27D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569A8A8-ED31-4701-A39A-1F5A1C9572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EBD761B-8C8E-4D62-9ADB-31ED0C4D5D2E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6EEE5F9-18DD-428F-BD55-8DDAEF87D14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9A585AB-C19A-4FF4-A16F-C75B77BA4A7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F547BF6-1DC9-4BC6-BB67-5D0DBEAEBFC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6E32025-07F0-4D8E-9044-11C8F5AF423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4591070-EE74-4718-BD16-5C1E32F3711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3ED3802-CEC6-41B4-AED0-E7D76DABC52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9A30394-D345-4CF2-9F4E-FAA6DB414A2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0D88C5B-8204-471E-B49F-324EBEBB883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5A4AD4F8-075A-439C-B7FB-00B9DE880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27523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Socio-Psychological Barriers: Close/Narrow Mind [8/8]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Limited intellectual background, limited reading and narrow interests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Difficult to think out of the box</a:t>
            </a:r>
          </a:p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Poor Communication Skills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Poor productive (writing and speaking) skills can be the result of nervousness and excitement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Poor receptive (listening and reading) skills can be a psychological shortcoming and requires training to overcome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State of Health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the form of pain or fever also affects communication and becomes a barrier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55416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67543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7D881FEF-82E3-4B20-85AD-BC9FE9FBA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6088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orange tick png">
            <a:extLst>
              <a:ext uri="{FF2B5EF4-FFF2-40B4-BE49-F238E27FC236}">
                <a16:creationId xmlns:a16="http://schemas.microsoft.com/office/drawing/2014/main" id="{E46CA48C-DECB-4C31-9D95-54F5F1A14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65204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4FC590D1-591A-4EDF-85E5-1540388C10D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CA81647-7B44-4F37-A20F-582CE847824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B7041D1-0A29-4309-9E06-B558D85B167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3BC9DD5-65F4-43FC-AEEF-F8657905428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A3B28D-0859-487D-818B-9EAF12DCD64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D788039-3F3C-4BFD-9DFC-A79F0170950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5AEC5DB-F0F6-4344-B54F-2ED6837480B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2CB5B0C-4A9C-457D-9C4C-3E4220DBF2B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F979E10-ED70-4C43-B805-9CBB94DE59E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8B90595-9781-4056-966E-EB7F106F24BD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F2D4D33-82CC-4088-A799-B2186F74D37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C07777E-2B99-42DD-9603-2F8C1B9451D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D17E6F7-B1DD-4AB3-9929-39A0B7DCA46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3584EF-D83A-4C31-BC92-FF9440729E6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3E6AB37-348D-4A89-96D1-0EA8EB4B764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796FC54-A9D5-4B3E-A014-67FCAECF835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0D38F7B-8EA2-435F-BD19-75181C676F8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B12530E-B582-491C-A85A-D32BD166C65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EF55C64F-9800-4D79-A6BD-2600A81A9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91259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Organizational/Professional Barriers [1/2]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case of a long vertical or horizontal communication involving editing and filtering, there are more delays and distortions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Other causes of distortion can be misinterpretation, lack of understanding, neglect of message by some members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Another major cause is deliberate suppression of information out of self interest and jealously</a:t>
            </a:r>
          </a:p>
          <a:p>
            <a:pPr lvl="2" indent="-4572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senior may change a good information/suggestion by a subordinate to take credit</a:t>
            </a:r>
          </a:p>
          <a:p>
            <a:pPr lvl="2" indent="-4572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 junior may suppress a bad news or information from reaching the managers to avoid affecting his/her repute</a:t>
            </a:r>
          </a:p>
          <a:p>
            <a:pPr lvl="2" indent="-4572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Withholding good information from peers perceived as rivals or claiming to be your own good suggestion can also become a barrier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4211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24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46D71D67-29C4-4A14-95D6-EFC3BD57A5E1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C888BE-7174-4137-8D9E-EF12B8427C71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8C11F63-D7D8-4C9E-803E-EB9EE136764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EB1BF0-6B70-480A-A87F-0B45BE972BD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63CBEC-CE10-4248-88BC-76CA424FA06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1752ECF-7659-4294-8AB7-F2D27C257DF0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A6D4B16-3C6D-4D3D-8A0D-08E69832E12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67A183-8DDB-43BA-B0FB-D12514455A4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0218EB0-3A76-46B6-9FA2-80F2E7228C2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F1D8D7-D44D-444F-A500-2FA8E6464C8F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7BBAB5-8349-43A1-A0DA-57E7835AD47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AF8F180-D80F-4B5D-9FD2-FDC8671E22D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7DB35F-E801-4675-AA93-03592FA28D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B33D41B-37CF-4F2A-8EF5-C4F8A9AF9B2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DD1405E-D24B-481E-B7BC-7BC0D5E055B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28A074-B328-421F-BD50-95A365D7E32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668FDFA-F8CA-4E70-A31C-CE988FE70E7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5CA840-1645-43DF-A4F4-33D4AB7BB72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02A587B4-BE1D-4DCD-A269-3236A35E2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09341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Organizational/Professional Barriers: Over-dependence on Written Communication [2/2]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Circulars, bulletins, notices and even letters are not always read carefully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Oral communication has to be used to supplement written communication when the message is important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743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6576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2BA921D-92C5-422F-A2E8-D09DD402E4A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B5FCBB-C565-44A6-9F3F-9151D147991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23EF8D-133B-46FF-8C9E-9CCAA84505A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D2201D-F878-4100-9C19-9749F951C2B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2F73397-6914-46A7-B9F0-FBF4A021D33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BFA93FD-95D8-416D-9AB8-15A8E990DBB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71598F9-E907-4369-B3A4-3808B7A5398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384CA17-B6AD-4033-964E-59497C59C4B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653F7CE-816E-4726-9DFE-B13B868F3D9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B848CB-0964-4815-999D-E4A19564411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42821F3-0983-412E-AEBB-1564F41CB8D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ABFB2F-6A85-4CEC-BBD8-F51C3E1AED0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2D434AD-E9B8-4620-89E7-F59504085E8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A07215-6696-4250-902E-A09CCD0BC9E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5D18DD5-AAEC-42B1-AF75-CCE46502FC1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57D842-9FD9-4E86-B488-6FB0F00100E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5C6B94A-5F72-47C8-B0E7-E0D6DA940AC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493978C-AE7C-44E5-B141-CBA8DF2DDA7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0" name="Picture 49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C00E956-BF94-4740-BA71-1E67F28D3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71468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Inter-Cultural Barriers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Culture is a shared set of values and attributes of a group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It is the sum total of the ways of living built up by a group and transmitted from one generation to another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Culture is so much a part of an individual's manner of talking, behaving and thinking, that communication style and competence are influenced by it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Skill in communicating with people of other cultures is vital to success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6617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180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A57C2B8-9DF4-4CFB-A100-F09F401A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3715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98FC867-3E84-4C6F-A6F9-EC2DEA6A651B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0FC800C-D70A-4108-B05B-A50547E0A23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AE8F16-FA41-4D36-8E33-50AD36B1300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D7ED0E-3E0B-47D3-A0AD-FD95F1048BA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51DF0C5-EBAF-4FD1-98C5-C763EF8041A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78F0DF6-6957-42A2-9F3D-DB743C218E8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C9DFF8-7992-4592-AFF8-036987880AE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3A58E3-BF6D-4D1A-9118-CA355A485D0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ED5C09E-25E1-46AE-ABDB-93865B46933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A7EDDB5-0BA9-4C32-B900-CDDA420E7A9A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FB5B38-322E-451A-8829-C7B8BA5E886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62DDA9-AAAC-4ADD-9E90-86EC459FC15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177362D-6305-4731-9034-99F12298A37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0A79FAC-CA12-48A4-B5F8-4F9639E474A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75F2F9-B6EB-4F87-9984-4979CD18630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DF17C58-9032-4294-BDFE-04372408640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3BD44A-168C-40F7-94EA-406754B89BB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B27AA5D-76AC-4C1D-9856-3725A494EDB8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E5BDE493-6E82-4EAB-B936-B6A7B242B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53046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Cultural Differences/National Character: Language [1/6]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Direct reflection of culture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Separate proverbs and idiomatic expressions which can not be translated into other languages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There are words which are not recognized by separate nations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 example: Free market by Russians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Different connotations of words in different cultures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 case of Japanese,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yes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 means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Yes, I’m Listening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.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Americans mean,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Yes, I agree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.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This difference can cause a little problem in negotiations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6617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6180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A57C2B8-9DF4-4CFB-A100-F09F401A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378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BB515D54-559C-430E-9618-318FEB45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585740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100C0AB-9BBA-4F26-B509-9FC8527F9D90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6B8B4C-C6DB-48EF-97ED-CE8FC6F0F3B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EF70921-F214-4F8D-9FC4-9EAE842FD42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D7D9573-254A-41C6-A74F-C9A224624EC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D2195AA-D806-44EF-BA3A-93CECA71078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3B71617-9611-42F2-814A-BB5AB90FF4D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4C18EA-8F35-4951-BDC3-3B401B79F5A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C7E5D4B-3C28-4C21-B0E2-D2DFD3B8E6F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53A0B07-2BFA-4897-80F1-EA292D669D7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F7A6F2-526B-4CE3-B185-E00F81D1C80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5787F2F-33AC-4BB2-AC5E-49E2B2E14D0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CFEB9A5-5113-4726-9CD4-947C73D0B32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66C83A3-52DA-4DEE-A6B5-ACCCA08A263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BF7155-1C2C-49AC-B913-DFFF516BDD5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5A25440-3068-4365-BDE7-418E42CB2A78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C68EB59-6134-4876-A899-CAB45CEDD61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9FB3FA6-423D-42B7-886B-DAE2AD2DC16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3507545-29D0-42FB-B334-DC19F088981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38611F5-84A6-4B4C-BDE7-66F5A7722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9569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Cultural Differences/National Character: Values [2/6]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Our ideas of what is good and what is evil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Form the basis of our behavior and actions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Notions of good, evil and taboo vary across cultures</a:t>
            </a:r>
          </a:p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Social Relationships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Words to show family relations: cousin, uncle and aunt can create confusion across cultures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Caste system found in one nation may/ not be recognized by another nation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6617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312360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A57C2B8-9DF4-4CFB-A100-F09F401A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413331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BB515D54-559C-430E-9618-318FEB45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504217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orange tick png">
            <a:extLst>
              <a:ext uri="{FF2B5EF4-FFF2-40B4-BE49-F238E27FC236}">
                <a16:creationId xmlns:a16="http://schemas.microsoft.com/office/drawing/2014/main" id="{F31744A7-0E23-4CE1-B733-85AF527A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46188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7A16AC9-BC0F-43E1-AFEC-B8A80B8C0EB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481FB4E-B18E-4D45-BC2E-D0BEAC2E40C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7F7AE66-6EB6-47AF-B705-44BA1149DE3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B7E46A7-3B55-481C-ACC3-C473AD3FC53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6949A7E-673A-4783-8443-C53815D0CA6D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8E66C1C-C8D8-4368-BBF8-79CE5514A935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13D3B79-7291-402A-862A-81961C390C3D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775F6E4-A162-4CD8-96A7-0232C6B08C0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F374F42-A651-4680-A5FB-4B3D62117B6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ACF074-6BF3-4E09-8F84-D927BDC16B7B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1DD6454-2FCD-41DC-8523-6C50F79C1AC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FA27F2C-2786-43A4-8FB6-B820D44A0BD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65EDA84-FEF4-44B3-8ED1-E215BAE4D77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B585152-BF45-4937-856F-134642CB2C7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82A0B1F-4664-4C1D-9A63-B25B024D577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1DA8E02-9474-4C3F-A71B-CC1726472C8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57D531F-8454-4BFA-A51C-437E9283C7E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14516A4-EF36-4B1F-8047-69C434D0A05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74" name="Picture 7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568A016-D574-4492-98F6-5D1CC1716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53692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Cultural Differences/National Character: Time [3/6]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Eastern concept of time (circular) vs. western concept of time (linear)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Difference of focus between past, present and future among different cultures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 some: Time is money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For others: Relations are more important than time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Different perceptions of time lead to different work and social behavior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idea of keeping work time strictly separate from personal time is a Western concept and is not easy for Eastern cultures to understand and follow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Professional punctuality also varies between eastern and western cultures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590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B29C2651-296E-42CA-9217-71D0C05CF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3423242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A57C2B8-9DF4-4CFB-A100-F09F401A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413331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BB515D54-559C-430E-9618-318FEB45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383513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601D2328-2427-45F5-BA89-385FC2A3A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62" y="461285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Image result for blue sketch arrow png">
            <a:extLst>
              <a:ext uri="{FF2B5EF4-FFF2-40B4-BE49-F238E27FC236}">
                <a16:creationId xmlns:a16="http://schemas.microsoft.com/office/drawing/2014/main" id="{B3973719-0879-4977-99FB-528B5B68D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586274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7A3A3647-60A8-49E1-B5FE-B5B9B875C8B3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4553B37-10DB-421D-A208-F8D93B6D4ED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8B05310-5FFB-4127-8D79-9D5BB0D6572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5AF5FB1-DDA3-48DA-8766-0B304B37EA9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A604AE-89A9-4573-92A8-32FD223BD8F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930CD2-124A-4900-A0E1-78E096547A4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11EFBD-4462-4F1C-A1A1-71346809F4F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6E1C0BD-A154-4ADD-A685-80A6696505B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8EFC51E-C411-4D51-95DD-A7AEBAFF0DC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F6F2B9-388D-4CC5-9CA6-8A4FBFD9758F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C47CC0E-13A3-45D6-9BBB-DE320E4D9E4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96680D9-353C-4282-A5F3-30D7133B745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28B09FD-9495-4C4D-A612-C7E8C0460D2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A31648-832C-41CB-A1BC-04EB7785868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362BFCB-4351-4199-9385-8697C7D566B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2DA27F7-1823-4899-A201-83FF49BA2893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FC3B39-5837-4CD5-90C4-185D8A3C35B3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43AD009-10AD-4884-83D9-074A5DD1E6A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6" name="Picture 5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EDAD60B-5DB0-4631-AE09-1B1D08BB0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39049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steps">
            <a:extLst>
              <a:ext uri="{FF2B5EF4-FFF2-40B4-BE49-F238E27FC236}">
                <a16:creationId xmlns:a16="http://schemas.microsoft.com/office/drawing/2014/main" id="{6C1D86EE-4706-432D-B454-C231F8557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r="13452"/>
          <a:stretch/>
        </p:blipFill>
        <p:spPr bwMode="auto">
          <a:xfrm>
            <a:off x="3873459" y="152400"/>
            <a:ext cx="1356980" cy="123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Word Order Rules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85172-102B-4D59-8FD5-A219B2704233}"/>
              </a:ext>
            </a:extLst>
          </p:cNvPr>
          <p:cNvSpPr/>
          <p:nvPr/>
        </p:nvSpPr>
        <p:spPr>
          <a:xfrm>
            <a:off x="7467600" y="6214189"/>
            <a:ext cx="1371600" cy="445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38201" y="1600200"/>
            <a:ext cx="8153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Candara" panose="020E0502030303020204" pitchFamily="34" charset="0"/>
              </a:rPr>
              <a:t>Subject</a:t>
            </a:r>
            <a:r>
              <a:rPr lang="en-US" sz="2000" b="1" dirty="0">
                <a:latin typeface="Candara" panose="020E0502030303020204" pitchFamily="34" charset="0"/>
              </a:rPr>
              <a:t> + </a:t>
            </a:r>
            <a:r>
              <a:rPr lang="en-US" sz="2000" b="1" dirty="0">
                <a:solidFill>
                  <a:srgbClr val="FFC000"/>
                </a:solidFill>
                <a:latin typeface="Candara" panose="020E0502030303020204" pitchFamily="34" charset="0"/>
              </a:rPr>
              <a:t>Verb(s) </a:t>
            </a:r>
            <a:r>
              <a:rPr lang="en-US" sz="2000" b="1" dirty="0">
                <a:latin typeface="Candara" panose="020E0502030303020204" pitchFamily="34" charset="0"/>
              </a:rPr>
              <a:t>+ </a:t>
            </a:r>
            <a:r>
              <a:rPr lang="en-US" sz="2000" b="1" dirty="0">
                <a:solidFill>
                  <a:srgbClr val="92D050"/>
                </a:solidFill>
                <a:latin typeface="Candara" panose="020E0502030303020204" pitchFamily="34" charset="0"/>
              </a:rPr>
              <a:t>Object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andara" panose="020E0502030303020204" pitchFamily="34" charset="0"/>
              </a:rPr>
              <a:t>speak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andara" panose="020E0502030303020204" pitchFamily="34" charset="0"/>
              </a:rPr>
              <a:t>English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In case of using indirect objects, direct objects, place and time expressions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Subject</a:t>
            </a:r>
            <a:r>
              <a:rPr lang="en-US" sz="2000" dirty="0">
                <a:latin typeface="Candara" panose="020E0502030303020204" pitchFamily="34" charset="0"/>
              </a:rPr>
              <a:t> + </a:t>
            </a:r>
            <a:r>
              <a:rPr lang="en-US" sz="2000" dirty="0">
                <a:solidFill>
                  <a:srgbClr val="FFC000"/>
                </a:solidFill>
                <a:latin typeface="Candara" panose="020E0502030303020204" pitchFamily="34" charset="0"/>
              </a:rPr>
              <a:t>Verb</a:t>
            </a:r>
            <a:r>
              <a:rPr lang="en-US" sz="2000" dirty="0">
                <a:latin typeface="Candara" panose="020E0502030303020204" pitchFamily="34" charset="0"/>
              </a:rPr>
              <a:t> + </a:t>
            </a:r>
            <a:r>
              <a:rPr lang="en-US" sz="2000" dirty="0">
                <a:solidFill>
                  <a:srgbClr val="92D050"/>
                </a:solidFill>
                <a:latin typeface="Candara" panose="020E0502030303020204" pitchFamily="34" charset="0"/>
              </a:rPr>
              <a:t>Indirect Object </a:t>
            </a:r>
            <a:r>
              <a:rPr lang="en-US" sz="2000" dirty="0">
                <a:latin typeface="Candara" panose="020E0502030303020204" pitchFamily="34" charset="0"/>
              </a:rPr>
              <a:t>+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Direct Object </a:t>
            </a:r>
            <a:r>
              <a:rPr lang="en-US" sz="2000" dirty="0">
                <a:latin typeface="Candara" panose="020E0502030303020204" pitchFamily="34" charset="0"/>
              </a:rPr>
              <a:t>+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Place</a:t>
            </a:r>
            <a:r>
              <a:rPr lang="en-US" sz="2000" dirty="0">
                <a:latin typeface="Candara" panose="020E0502030303020204" pitchFamily="34" charset="0"/>
              </a:rPr>
              <a:t> + </a:t>
            </a:r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I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andara" panose="020E0502030303020204" pitchFamily="34" charset="0"/>
              </a:rPr>
              <a:t>will tell </a:t>
            </a:r>
            <a:r>
              <a:rPr lang="en-US" sz="2000" dirty="0">
                <a:solidFill>
                  <a:srgbClr val="92D050"/>
                </a:solidFill>
                <a:latin typeface="Candara" panose="020E0502030303020204" pitchFamily="34" charset="0"/>
              </a:rPr>
              <a:t>you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the story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at school </a:t>
            </a:r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</a:rPr>
              <a:t>tomorrow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1A76C2-43BB-4DFC-8198-5616A9EC5434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126E3E-EB42-40A3-880F-AB9F64764EC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CD120F6-7510-450C-B5FB-3EFD1420220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BC59FE-9278-404E-8327-FC0C1A6280B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B5A338-B0FF-4928-AC75-51A580B5040F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56F7CD-C38D-4C40-A513-872E5B8F628A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FEA079-3C98-478A-B709-8C35392C6B47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090479-EF69-43E8-ACA9-F7F924A54D2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3F7DFE0-0E55-4939-BF05-3B03C14FEC1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4CC887A-1A41-42F0-BCDA-BB0D92C528AC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687610A-5B06-4E39-9A79-A520F5FCFAB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B4C3A69-B70B-45EC-A003-BA2A51EEC17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71FAAE6-64F7-456F-A034-8A6910BC75C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6B5131-E7A0-45D3-A558-228122725D3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9AB25B1-CDEC-4BBF-A389-ECC703ADDF2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FB1C477-EED5-43A9-8978-2EDFB974CAA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BAE816B-3C33-49CA-81DA-EE1BEC19B719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618BD6-2D31-43EF-A76A-7C9A2848F3C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BD7EC2A-617F-4DFC-B149-25963ADE5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35008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Cultural Differences/National Character: Space [4/6]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Concept of space also varies across cultures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Generally social and professional distance is less in east and more in west</a:t>
            </a:r>
          </a:p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Thought Process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Varies between cultures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Logical, clear, rational and law-based vs. holistic, emotional, superstitious and miracle-based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6617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209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AA57C2B8-9DF4-4CFB-A100-F09F401AE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413331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BB515D54-559C-430E-9618-318FEB45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456389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orange tick png">
            <a:extLst>
              <a:ext uri="{FF2B5EF4-FFF2-40B4-BE49-F238E27FC236}">
                <a16:creationId xmlns:a16="http://schemas.microsoft.com/office/drawing/2014/main" id="{F31744A7-0E23-4CE1-B733-85AF527A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46188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66D3A75-375E-4603-B015-0D67517D459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4F053-A899-45FE-9FA2-9952EBBC8D2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0345D9E-4FB8-46FF-A017-782B0584AB0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BDBC55-E8C9-4E35-947A-D94430BD441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4AB7D23-B609-44EF-AA15-8DEEB5FA839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7444D6C-3E69-43F3-B482-61CACF6C88A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8D9AE8D-A435-4F12-A3C0-AD92B13F3DB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B952A8-ED01-4645-9C54-3F6BC3BD2B7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4C1776-0BC0-4E88-A05A-C8933BB05830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B52AAD-BDF3-4598-BD93-78F40E3A822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E08ECE3-3048-4AD8-8D60-9A2B11CCE5D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0B72435-2FD8-4638-982B-DAB3585BC3C0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B4509FB-2AB9-419A-B15B-E0EDA0011BB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51C92FD-9212-43E7-B00C-C3FF0D9861A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8C4E376-4D0F-4DB6-9D19-0BC4A2182DC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039768C-4437-4C4A-9280-D2E3A568DED9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F0E51AC-44A0-4EC9-A44E-FEDEDF67822B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D3CD11B-60EF-43D7-8C1A-07AD27F4C3F9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D4A3055-9088-4B25-ABEA-90ED99EA7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0664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805817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Cultural Differences/National Character: Non-verbal Behavior [5/6]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Indians use much more natural gesture than the British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Japanese have many formal gestures for social interaction but less free body movements</a:t>
            </a:r>
          </a:p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Appearance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Ways of dressing and what is considered formal clothes is another problem area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272958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AB853C7E-0B30-43A0-B1CF-FAB5D7C8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" y="3206274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BB515D54-559C-430E-9618-318FEB45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456389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orange tick png">
            <a:extLst>
              <a:ext uri="{FF2B5EF4-FFF2-40B4-BE49-F238E27FC236}">
                <a16:creationId xmlns:a16="http://schemas.microsoft.com/office/drawing/2014/main" id="{F31744A7-0E23-4CE1-B733-85AF527A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8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B7FB084-4941-4596-A320-01A51B6B516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C3BEFFA-E1C0-4056-ACE6-435CE3E341C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FC05D7-E88E-4C19-AA21-E10AA60904E8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1B1B9A-EB34-4B7D-8E07-F709B0C1443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B09C928-9BE2-4E1D-ABB9-480CFEBDAAA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BF647E-1E8B-4964-9A66-3D3F9596406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62A77A-BCA3-426C-B7E9-4786F69E6F7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8E04D98-8F3B-484A-A67F-3689B5CB7C3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F6EF2F3-11A4-46A9-BE4A-139857A8915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0AE9F91-E5B2-4DE3-9EEE-1732AD3A757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FA8F73D-4309-4D82-A431-B6781D8AECAB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B6F9203-FBDF-41E6-954B-43ACFD3AC5C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B3664EC-EE05-49BE-9BFC-50B116D5404D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F41BCCA-C97B-417C-ABA0-BD3D6D47A9F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F818D10-8074-440D-8A66-D7CDE4C3C21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5B864D2-2CE6-4DC1-A18B-D7FD4CFFFBD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E6E543F-8D73-40F4-B3D1-5AC2275DD97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4053A4E-F012-475A-BB5B-A91D70431C7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C360CD3-DB4F-42A3-9087-702E4688E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26320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8058179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Cultural Differences/National Character: Paralanguage [6/6]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Intonation (rise and fall), stress, pauses, interruption are interpreted differently across cultures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The Japanese believe, “Those who know do not speak-those who speak do not know”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Americans fill the silence by speaking</a:t>
            </a:r>
          </a:p>
          <a:p>
            <a:pPr lvl="2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Interruptions are generally accepted in east but tolerated in west (convention is turn taking)</a:t>
            </a:r>
          </a:p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Perceptions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Candara" pitchFamily="34" charset="0"/>
              <a:cs typeface="Arial" pitchFamily="34" charset="0"/>
            </a:endParaRP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Eskimos concept of snow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26670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BB515D54-559C-430E-9618-318FEB45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61722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orange tick png">
            <a:extLst>
              <a:ext uri="{FF2B5EF4-FFF2-40B4-BE49-F238E27FC236}">
                <a16:creationId xmlns:a16="http://schemas.microsoft.com/office/drawing/2014/main" id="{F31744A7-0E23-4CE1-B733-85AF527A6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6388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BD939F5-1A13-4E1E-AFFA-550ADD158CEF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30C1FB-1605-43AD-9EAE-1C9405DCA76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E4D523-6990-44DC-9449-1D1B7EBD9C3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DCF7B83-D606-41B3-8018-7E45D48C3710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A1010F-2533-431F-AAEE-6ABADB412F8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24C025A-7EA5-457D-BE53-151011407CE4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E06D52-DD3C-40BA-B4C8-91718D5D320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278C3B7-3067-45A3-B5F3-2A457C887B65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0C34F52-7185-4A8C-814D-43E8FF45085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349D30E-E41D-4BED-94DD-4A8DB6D77606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8A4DCEA-0A81-4271-8C76-DB2FC70DE087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3E16E2-A046-4727-A1F8-F0548C95D766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93C6829-4A49-439A-87AE-02CC8D2FB5E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418C1F9-DBDD-4A35-8D63-7420FB2D522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74EC419-7A52-4EC9-8CEA-5681F0111DE7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586AAA6-C366-4A32-8583-2E6FE35D64C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5A4F219-932B-4E55-BCD3-2A6458D1190F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DBC8951-A6E4-41F9-B211-689F3A48281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2" name="Picture 51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5412E7FB-4826-4D09-8028-573F271AB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44504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lated image">
            <a:extLst>
              <a:ext uri="{FF2B5EF4-FFF2-40B4-BE49-F238E27FC236}">
                <a16:creationId xmlns:a16="http://schemas.microsoft.com/office/drawing/2014/main" id="{E3F0AF35-83BA-4DD1-9874-E85F7AC5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42" y="2761540"/>
            <a:ext cx="5231458" cy="392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00200"/>
            <a:ext cx="80581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Overcoming Barriers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Constant organizational efforts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Health programs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Use of visual aid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Feedback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E8707402-60CD-406A-B3DA-2E03FE2AA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2093595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BB515D54-559C-430E-9618-318FEB456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91" y="2567577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blue sketch arrow png">
            <a:extLst>
              <a:ext uri="{FF2B5EF4-FFF2-40B4-BE49-F238E27FC236}">
                <a16:creationId xmlns:a16="http://schemas.microsoft.com/office/drawing/2014/main" id="{5A81D594-D15D-4866-835B-5161B2DCD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04155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Image result for blue sketch arrow png">
            <a:extLst>
              <a:ext uri="{FF2B5EF4-FFF2-40B4-BE49-F238E27FC236}">
                <a16:creationId xmlns:a16="http://schemas.microsoft.com/office/drawing/2014/main" id="{658B6E1A-313B-498A-9CE4-A7C5CF52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15541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77FA478-E1B5-47D2-8020-A935C39E661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601AA7-2E35-42E0-8044-720FA858E7F0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F599FB1-BEC1-4FF4-8765-D4570F0746F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0970E7-70DA-4905-B107-08280077B579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4208C8C-00D9-4929-84A8-8A90B6C4F73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938C21-AE5A-4B46-B5C2-75B190C7265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7BE0EE-CCE8-44DE-BF35-90E4456EED1F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9648C7-7968-4589-992A-8C3D15F3FD4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246C37E-3620-45B2-93BF-4D0AA73A91F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EC446C-8809-4D30-8E5B-E8D27E73F25E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2C465F5-7A0B-42A4-B193-CD26903251F5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5E5E72A-4771-4F64-828D-0FB041DA731E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34FF1B6-8CBF-4ABD-BD35-B72F5D5985A1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91F5BB3-45C3-4BC7-8F7C-CD1BEA790327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885A1C-4113-441C-A8CA-BDD339ACA9F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B11A9B2-D620-4EC9-92A4-2282707BF15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7D14947-0067-4003-BC57-3F379C1DDAD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7EC472A-7849-4578-8170-336340695865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3" name="Picture 52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F861FDCC-3212-4D9D-A8D6-EBDF98EA3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41941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7220" y="735271"/>
            <a:ext cx="480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Conclusions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9511" y="1802018"/>
            <a:ext cx="784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Word Order Rules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Basics of Barriers to Effective Communication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Division of Barriers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cs typeface="Arial" pitchFamily="34" charset="0"/>
              </a:rPr>
              <a:t>Overcoming Barriers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63145" y="6356351"/>
            <a:ext cx="2057400" cy="365125"/>
          </a:xfrm>
        </p:spPr>
        <p:txBody>
          <a:bodyPr/>
          <a:lstStyle/>
          <a:p>
            <a:fld id="{08A8661F-1CDE-4F7E-AE93-7F9785FD6839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/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41" name="Rectangle 40"/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58BBAA-19C3-47B1-A590-6B3CF0A0A8BD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04A538-AC4C-4D6B-BE9D-483490D2814F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158A8A-DB72-4B12-B28D-2CD7BADA31F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4BF5AD-8FF3-4959-95B8-E43BDD2FB4B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F620AF4-42C0-42D5-B84C-27506210BC2A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9050EC-52F6-4CBB-9F54-86896DA5863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9310CC-8F68-436B-85CF-E94D9037CCF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CA3C8D8-BAA5-44A2-9EE5-B13F04EC625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6073CC-079C-4AE1-9757-D21094A4294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E3A6270-0D4A-4E39-9199-00EA00FC388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B8634B-40C3-4184-9F6A-1546B6C5750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FB7E49-F9D0-4BF3-AD22-B34049D335A9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3DF3E6F-43FA-4B85-A0DF-F6EF9741F65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AE49C6-599D-4722-A0CE-94F3EC0E20B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388CC20-5FFF-418C-84B7-0C31292B8E63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A15C1C-87D9-44A7-BD8E-AF53536EF41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8E6DAE0-8333-41E7-8F3C-7EF615D9079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57AF42-3579-421F-8653-6A3EF36894A2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5" name="Picture 34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72DD97AF-03A4-4085-B46B-3F5D7B6BD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907121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steps">
            <a:extLst>
              <a:ext uri="{FF2B5EF4-FFF2-40B4-BE49-F238E27FC236}">
                <a16:creationId xmlns:a16="http://schemas.microsoft.com/office/drawing/2014/main" id="{6C1D86EE-4706-432D-B454-C231F8557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r="13452"/>
          <a:stretch/>
        </p:blipFill>
        <p:spPr bwMode="auto">
          <a:xfrm>
            <a:off x="3873459" y="152400"/>
            <a:ext cx="1356980" cy="123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Word Order Rules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85172-102B-4D59-8FD5-A219B2704233}"/>
              </a:ext>
            </a:extLst>
          </p:cNvPr>
          <p:cNvSpPr/>
          <p:nvPr/>
        </p:nvSpPr>
        <p:spPr>
          <a:xfrm>
            <a:off x="7467600" y="6214189"/>
            <a:ext cx="1371600" cy="445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38201" y="1600200"/>
            <a:ext cx="8153399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In case of subordinate clauses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Conjunction</a:t>
            </a:r>
            <a:r>
              <a:rPr lang="en-US" sz="2000" dirty="0">
                <a:latin typeface="Candara" panose="020E0502030303020204" pitchFamily="34" charset="0"/>
              </a:rPr>
              <a:t> + </a:t>
            </a:r>
            <a:r>
              <a:rPr lang="en-US" sz="2000" dirty="0">
                <a:solidFill>
                  <a:srgbClr val="FFC000"/>
                </a:solidFill>
                <a:latin typeface="Candara" panose="020E0502030303020204" pitchFamily="34" charset="0"/>
              </a:rPr>
              <a:t>Subject</a:t>
            </a:r>
            <a:r>
              <a:rPr lang="en-US" sz="2000" dirty="0">
                <a:latin typeface="Candara" panose="020E0502030303020204" pitchFamily="34" charset="0"/>
              </a:rPr>
              <a:t> + </a:t>
            </a:r>
            <a:r>
              <a:rPr lang="en-US" sz="2000" dirty="0">
                <a:solidFill>
                  <a:srgbClr val="92D050"/>
                </a:solidFill>
                <a:latin typeface="Candara" panose="020E0502030303020204" pitchFamily="34" charset="0"/>
              </a:rPr>
              <a:t>Verb </a:t>
            </a:r>
            <a:r>
              <a:rPr lang="en-US" sz="2000" dirty="0">
                <a:latin typeface="Candara" panose="020E0502030303020204" pitchFamily="34" charset="0"/>
              </a:rPr>
              <a:t>+ Indirect Object +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Direct Object </a:t>
            </a:r>
            <a:r>
              <a:rPr lang="en-US" sz="2000" dirty="0">
                <a:latin typeface="Candara" panose="020E0502030303020204" pitchFamily="34" charset="0"/>
              </a:rPr>
              <a:t>+ Place + </a:t>
            </a:r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Because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andara" panose="020E0502030303020204" pitchFamily="34" charset="0"/>
              </a:rPr>
              <a:t>I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92D050"/>
                </a:solidFill>
                <a:latin typeface="Candara" panose="020E0502030303020204" pitchFamily="34" charset="0"/>
              </a:rPr>
              <a:t>don’t have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time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</a:rPr>
              <a:t>now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If the emphasis is not on time, it can be placed at the beginning of a sentence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Tomorrow</a:t>
            </a:r>
            <a:r>
              <a:rPr lang="en-US" sz="2000" dirty="0">
                <a:latin typeface="Candara" panose="020E0502030303020204" pitchFamily="34" charset="0"/>
              </a:rPr>
              <a:t> I will tell you the story.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E1CD90-58E8-48EE-9874-D9E5E4A53D18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78EEF7-014F-4D96-96F8-EE5D03FD8F6D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9E6096-C552-4478-AACD-3901D7B619FB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D6E99D-68D6-4F56-BEC4-E62EC2D3824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F628F5D-A278-4EEB-AC58-C1DA11294A51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D6E96C-57C7-4910-AC83-B11F143F481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8960DA-FE8D-4BAE-8926-3CA4E2A1EECB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1F4BC9B-2418-4D32-B91F-29E21D41C27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11551F5-8094-4214-AFBA-C3670E8AF41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0CAD19-8AF1-4C64-BDD1-C57F6C2651A5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FD9998-CC82-41A4-8B09-CC800903DE62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F4FFCD8-E815-4136-8643-48DBC3FA47D7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312607-1FCB-43A4-8293-A02225B6847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AB6BA9-B4EF-43BF-9108-3868CBDD064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6F60B5F-CA53-4ACC-8537-901D9D9A26A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C339FB-9582-49A7-9290-AC5EF83AB9B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EC26E7E-26C6-4FF9-9101-2D5A92773E30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1DF2597-68F3-45E3-B13D-CEA74EF56461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62EBE5B2-F044-4858-806F-F9705F098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10091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steps">
            <a:extLst>
              <a:ext uri="{FF2B5EF4-FFF2-40B4-BE49-F238E27FC236}">
                <a16:creationId xmlns:a16="http://schemas.microsoft.com/office/drawing/2014/main" id="{6C1D86EE-4706-432D-B454-C231F8557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r="13452"/>
          <a:stretch/>
        </p:blipFill>
        <p:spPr bwMode="auto">
          <a:xfrm>
            <a:off x="3873459" y="152400"/>
            <a:ext cx="1356980" cy="123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Word Order Rules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85172-102B-4D59-8FD5-A219B2704233}"/>
              </a:ext>
            </a:extLst>
          </p:cNvPr>
          <p:cNvSpPr/>
          <p:nvPr/>
        </p:nvSpPr>
        <p:spPr>
          <a:xfrm>
            <a:off x="7467600" y="6214189"/>
            <a:ext cx="1371600" cy="445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38201" y="1600200"/>
            <a:ext cx="81533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In case of adverbs of frequency (</a:t>
            </a:r>
            <a:r>
              <a:rPr lang="en-US" sz="2000" b="1" dirty="0">
                <a:latin typeface="Candara" panose="020E0502030303020204" pitchFamily="34" charset="0"/>
              </a:rPr>
              <a:t>always, never, usually</a:t>
            </a:r>
            <a:r>
              <a:rPr lang="en-US" sz="2000" dirty="0">
                <a:latin typeface="Candara" panose="020E0502030303020204" pitchFamily="34" charset="0"/>
              </a:rPr>
              <a:t>), place these adverbs before the main verb (except for </a:t>
            </a:r>
            <a:r>
              <a:rPr lang="en-US" sz="2000" b="1" dirty="0">
                <a:latin typeface="Candara" panose="020E0502030303020204" pitchFamily="34" charset="0"/>
              </a:rPr>
              <a:t>be</a:t>
            </a:r>
            <a:r>
              <a:rPr lang="en-US" sz="2000" dirty="0">
                <a:latin typeface="Candara" panose="020E0502030303020204" pitchFamily="34" charset="0"/>
              </a:rPr>
              <a:t> as main verb)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Subject +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Auxiliary/ be </a:t>
            </a:r>
            <a:r>
              <a:rPr lang="en-US" sz="2000" dirty="0">
                <a:latin typeface="Candara" panose="020E0502030303020204" pitchFamily="34" charset="0"/>
              </a:rPr>
              <a:t>+ </a:t>
            </a:r>
            <a:r>
              <a:rPr lang="en-US" sz="2000" dirty="0">
                <a:solidFill>
                  <a:srgbClr val="FFC000"/>
                </a:solidFill>
                <a:latin typeface="Candara" panose="020E0502030303020204" pitchFamily="34" charset="0"/>
              </a:rPr>
              <a:t>Adverb</a:t>
            </a:r>
            <a:r>
              <a:rPr lang="en-US" sz="2000" dirty="0">
                <a:latin typeface="Candara" panose="020E0502030303020204" pitchFamily="34" charset="0"/>
              </a:rPr>
              <a:t> +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Main Verb </a:t>
            </a:r>
            <a:r>
              <a:rPr lang="en-US" sz="2000" dirty="0">
                <a:latin typeface="Candara" panose="020E0502030303020204" pitchFamily="34" charset="0"/>
              </a:rPr>
              <a:t>+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Object, place or time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I </a:t>
            </a:r>
            <a:r>
              <a:rPr lang="en-US" sz="2000" dirty="0">
                <a:solidFill>
                  <a:srgbClr val="FFC000"/>
                </a:solidFill>
                <a:latin typeface="Candara" panose="020E0502030303020204" pitchFamily="34" charset="0"/>
              </a:rPr>
              <a:t>often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go swimming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in the evenings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He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doesn’t</a:t>
            </a:r>
            <a:r>
              <a:rPr lang="en-US" sz="2000" dirty="0">
                <a:solidFill>
                  <a:srgbClr val="FFC000"/>
                </a:solidFill>
                <a:latin typeface="Candara" panose="020E0502030303020204" pitchFamily="34" charset="0"/>
              </a:rPr>
              <a:t> always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play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tennis.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We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 are </a:t>
            </a:r>
            <a:r>
              <a:rPr lang="en-US" sz="2000" dirty="0">
                <a:solidFill>
                  <a:srgbClr val="FFC000"/>
                </a:solidFill>
                <a:latin typeface="Candara" panose="020E0502030303020204" pitchFamily="34" charset="0"/>
              </a:rPr>
              <a:t>usually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here in summer.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Candara" panose="020E0502030303020204" pitchFamily="34" charset="0"/>
              </a:rPr>
              <a:t>I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have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andara" panose="020E0502030303020204" pitchFamily="34" charset="0"/>
              </a:rPr>
              <a:t>never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been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abroad</a:t>
            </a:r>
            <a:r>
              <a:rPr lang="en-US" sz="2000" dirty="0">
                <a:latin typeface="Candara" panose="020E0502030303020204" pitchFamily="34" charset="0"/>
              </a:rPr>
              <a:t>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D17B3B0-3482-4949-8AC0-2BD39459AD3C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A8090E1-E139-4A3D-9A88-E6554BD3B32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0698806-8B71-4D43-9061-3F4CC9A97205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AD028C-A12F-41CF-81F3-AE3123931CD4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284927-D9B2-459B-8F4A-13C6C74D8BB8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A8E3606-B69D-47C2-B9A8-A14F9304CE2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B883D4-18C2-4318-B87B-A7339B0D0A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CE7A2E-58A6-41E5-8D72-2B6CD2D499D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ED9CBE2-0538-4213-8029-6674189BB0E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497AF1-4C33-4EDA-9B43-68F5ABFFF92D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AF33867-555A-4775-A0B7-5E34C2677DB3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E26A39D-8D30-4334-A05C-0A26624A30A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F942863-BD12-45AC-A76D-983ED1709EC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DF1C57-8430-4EBD-9CE6-EB4F772A08AB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C2408A8-F8B6-4616-8D56-27CCE173EE1B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3E3A2B5-4E91-4014-AD6C-CCE2C786B168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C801315-9A2B-4F5C-A109-2D6C6FED90B2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886293D-64E5-47DA-AA9C-AD964A8ABFAB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8A3F5823-7E96-47CA-ABA7-6500172EC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215954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steps">
            <a:extLst>
              <a:ext uri="{FF2B5EF4-FFF2-40B4-BE49-F238E27FC236}">
                <a16:creationId xmlns:a16="http://schemas.microsoft.com/office/drawing/2014/main" id="{6C1D86EE-4706-432D-B454-C231F8557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r="13452"/>
          <a:stretch/>
        </p:blipFill>
        <p:spPr bwMode="auto">
          <a:xfrm>
            <a:off x="3873459" y="152400"/>
            <a:ext cx="1356980" cy="123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Word Order Rules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85172-102B-4D59-8FD5-A219B2704233}"/>
              </a:ext>
            </a:extLst>
          </p:cNvPr>
          <p:cNvSpPr/>
          <p:nvPr/>
        </p:nvSpPr>
        <p:spPr>
          <a:xfrm>
            <a:off x="7467600" y="6214189"/>
            <a:ext cx="1371600" cy="445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38201" y="1600200"/>
            <a:ext cx="81533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Adverb of manner (slowly, carefully, awfully) is placed after the direct object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Placed after the main verb in case there is no direct object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Subject</a:t>
            </a:r>
            <a:r>
              <a:rPr lang="en-US" sz="2000" dirty="0">
                <a:latin typeface="Candara" panose="020E0502030303020204" pitchFamily="34" charset="0"/>
              </a:rPr>
              <a:t> +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Verb(s</a:t>
            </a:r>
            <a:r>
              <a:rPr lang="en-US" sz="2000" dirty="0">
                <a:latin typeface="Candara" panose="020E0502030303020204" pitchFamily="34" charset="0"/>
              </a:rPr>
              <a:t>) +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Direct Object </a:t>
            </a:r>
            <a:r>
              <a:rPr lang="en-US" sz="2000" dirty="0">
                <a:latin typeface="Candara" panose="020E0502030303020204" pitchFamily="34" charset="0"/>
              </a:rPr>
              <a:t>+ </a:t>
            </a:r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</a:rPr>
              <a:t>Adverb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He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drove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the car </a:t>
            </a:r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</a:rPr>
              <a:t>carefully.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He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drove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</a:rPr>
              <a:t>carefully.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Same word order for adverb of place (here, there, behind, above) and adverb of time (tomorrow, yesterday)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8DA62F-9F1D-4B57-8F55-DF1815791EA5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58A540-BB31-4EB6-A2B0-81EB3ED7FA09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8A8E09-E3CC-432F-9AAB-3A52F8A8F09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FE513DA-C2DD-4181-9B12-0E0A0063F0F6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2EA80D-C210-47EC-AF21-E9C92D090E39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E9638C-6807-42CC-8EE6-C04F88DE9409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97CB50-17E1-4880-9424-B3276CD6B786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F2D979A-EC7D-4B9B-BC75-A56F24A64C26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41C4F82-2BEE-4AB2-887D-C2626AA0575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7CB675E-F00B-4320-A1FE-13CC05A5457F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5EC5B0A-6CD1-4E2A-9FAF-A9AC83E8C44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A1001C3-DDDD-4EF4-9526-21F0C7254D6C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5D520E3-1070-4C39-93CC-E01F2D46A728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3EF6E6D-7250-4894-AB4F-2CEA8D42372E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9F9BD1F-8352-4917-BEB4-24EE30F5569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C6E074A-3D92-47BB-AE47-3C4B444B076A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78B9F84-8CCD-40A4-BCF5-53B128EE624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294E85-B05F-4F2D-9109-539A0BED5CF4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57BAF7D6-6790-4960-BFFB-1A6EFC201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612445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steps">
            <a:extLst>
              <a:ext uri="{FF2B5EF4-FFF2-40B4-BE49-F238E27FC236}">
                <a16:creationId xmlns:a16="http://schemas.microsoft.com/office/drawing/2014/main" id="{6C1D86EE-4706-432D-B454-C231F8557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r="13452"/>
          <a:stretch/>
        </p:blipFill>
        <p:spPr bwMode="auto">
          <a:xfrm>
            <a:off x="3873459" y="152400"/>
            <a:ext cx="1356980" cy="123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2293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Word Order Rules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2C85172-102B-4D59-8FD5-A219B2704233}"/>
              </a:ext>
            </a:extLst>
          </p:cNvPr>
          <p:cNvSpPr/>
          <p:nvPr/>
        </p:nvSpPr>
        <p:spPr>
          <a:xfrm>
            <a:off x="7467600" y="6214189"/>
            <a:ext cx="1371600" cy="445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38201" y="1600200"/>
            <a:ext cx="815339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Rules and Guidelines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ndara" panose="020E0502030303020204" pitchFamily="34" charset="0"/>
              </a:rPr>
              <a:t>Word Order in Questions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Interrogatives (W/H Expressions) are placed first.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Auxiliary verb (or the main verb ‘be’) comes before the subject.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Interrogative</a:t>
            </a:r>
            <a:r>
              <a:rPr lang="en-US" sz="2000" dirty="0">
                <a:latin typeface="Candara" panose="020E0502030303020204" pitchFamily="34" charset="0"/>
              </a:rPr>
              <a:t> +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Auxiliary Verb </a:t>
            </a:r>
            <a:r>
              <a:rPr lang="en-US" sz="2000" dirty="0">
                <a:latin typeface="Candara" panose="020E0502030303020204" pitchFamily="34" charset="0"/>
              </a:rPr>
              <a:t>+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Subject</a:t>
            </a:r>
            <a:r>
              <a:rPr lang="en-US" sz="2000" dirty="0">
                <a:latin typeface="Candara" panose="020E0502030303020204" pitchFamily="34" charset="0"/>
              </a:rPr>
              <a:t> +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Other Verb(s) </a:t>
            </a:r>
            <a:r>
              <a:rPr lang="en-US" sz="2000" dirty="0">
                <a:latin typeface="Candara" panose="020E0502030303020204" pitchFamily="34" charset="0"/>
              </a:rPr>
              <a:t>+ </a:t>
            </a:r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</a:rPr>
              <a:t>Indirect Object</a:t>
            </a:r>
            <a:r>
              <a:rPr lang="en-US" sz="2000" dirty="0">
                <a:latin typeface="Candara" panose="020E0502030303020204" pitchFamily="34" charset="0"/>
              </a:rPr>
              <a:t> + </a:t>
            </a:r>
            <a:r>
              <a:rPr lang="en-US" sz="2000" dirty="0">
                <a:solidFill>
                  <a:srgbClr val="FFC000"/>
                </a:solidFill>
                <a:latin typeface="Candara" panose="020E0502030303020204" pitchFamily="34" charset="0"/>
              </a:rPr>
              <a:t>Direct Object </a:t>
            </a:r>
            <a:r>
              <a:rPr lang="en-US" sz="2000" dirty="0">
                <a:latin typeface="Candara" panose="020E0502030303020204" pitchFamily="34" charset="0"/>
              </a:rPr>
              <a:t>+ Place + Time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What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would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you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like to tell </a:t>
            </a:r>
            <a:r>
              <a:rPr lang="en-US" sz="2000" dirty="0">
                <a:solidFill>
                  <a:srgbClr val="7030A0"/>
                </a:solidFill>
                <a:latin typeface="Candara" panose="020E0502030303020204" pitchFamily="34" charset="0"/>
              </a:rPr>
              <a:t>me</a:t>
            </a:r>
            <a:r>
              <a:rPr lang="en-US" sz="2000" dirty="0">
                <a:latin typeface="Candara" panose="020E0502030303020204" pitchFamily="34" charset="0"/>
              </a:rPr>
              <a:t>?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Did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you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andara" panose="020E0502030303020204" pitchFamily="34" charset="0"/>
              </a:rPr>
              <a:t>have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C000"/>
                </a:solidFill>
                <a:latin typeface="Candara" panose="020E0502030303020204" pitchFamily="34" charset="0"/>
              </a:rPr>
              <a:t>a party</a:t>
            </a:r>
            <a:r>
              <a:rPr lang="en-US" sz="2000" dirty="0">
                <a:latin typeface="Candara" panose="020E0502030303020204" pitchFamily="34" charset="0"/>
              </a:rPr>
              <a:t> in your flat yesterday?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b="1" dirty="0">
                <a:latin typeface="Candara" panose="020E0502030303020204" pitchFamily="34" charset="0"/>
              </a:rPr>
              <a:t>When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were</a:t>
            </a: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andara" panose="020E0502030303020204" pitchFamily="34" charset="0"/>
              </a:rPr>
              <a:t>you</a:t>
            </a:r>
            <a:r>
              <a:rPr lang="en-US" sz="2000" dirty="0">
                <a:latin typeface="Candara" panose="020E0502030303020204" pitchFamily="34" charset="0"/>
              </a:rPr>
              <a:t> here?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2A9CB0-6310-4524-B449-A73EA0CB2814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B091A24-DE79-4C31-9DD6-FC0EF92AF5FA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F7981CA-AC8D-4FAF-AFD8-79837DB61593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EDAF2E3-1803-4495-A104-3C0A94FBDFBE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CFF07-FF95-4873-867F-CF6D13646F3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1F8DE3C-7577-4C95-A492-D6D6F22996A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9F45087-4AE3-4375-A267-E67A3FB690B5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C936D4-9AD2-44E2-A39E-E4B3B755C81A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A05D708-D451-4109-989B-09AEA4D7EFBF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E6D4A3-A5FB-46A1-8A9D-A14AE6424B44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CEE2475-33DA-4FD0-839A-80EC07A58C44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4FF3C8-504C-40EE-9469-664D116E6964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93FB59B-580C-4A98-B3ED-C1CDED9EA3A5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6962196-D725-4F5B-A600-BAA73C86B29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85920AC-D384-4117-8383-A91074DA6A36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4D938FC-83C4-473D-BF18-D7A27E646534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F3589E8-FBA1-48DA-90DC-673D1FD9AA1D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DC7C9D8-FA22-47E3-A191-B65DF9A975DA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49" name="Picture 48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16979A43-0B2D-45EE-B56E-0D7E10B4C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11536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Introduction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At times, there are different faults in communication system which can become an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impediment/barrier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and affect the process of communication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Mechanical devices used for transmission may have some technical problem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Symbols used for communication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Nature of individuals engaged in communication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7338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5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F10413B3-DD50-43D8-AB5F-A2ED08765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9530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communication barriers png">
            <a:extLst>
              <a:ext uri="{FF2B5EF4-FFF2-40B4-BE49-F238E27FC236}">
                <a16:creationId xmlns:a16="http://schemas.microsoft.com/office/drawing/2014/main" id="{9196F2DD-00B5-42B4-9FFA-F9D32379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95032" y="4034863"/>
            <a:ext cx="216236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0EE41081-DEE4-4DB4-A1F5-A27B4257C976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5EE871-ED66-4066-B68F-7EC3155B1098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EEC93FC-FDAD-4701-BCC6-E8F98D87C8E1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26C8F76-2886-43D1-AB30-505CD50EE3DA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16231B-B355-445A-BFFA-A3995F9EAA06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415C48C-2C02-47F6-8ABF-FD3C12677C0E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42FB527-6B42-4FB9-AA32-6F017B62652C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1E8599-C692-44BC-BB89-F33046F6BDBE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7F26AD7-3AFB-4C37-A99C-E8BB7E64413C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36F591-DA26-4FB8-AA99-6E4E2DE306C2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6C3E545-5930-4ABA-8B26-F7CB0F56935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1EE9BC6-7AB7-4D94-AF6D-6354BFA5E16A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A18C7D8-FA03-4FE4-A0E8-EFF9A2A40EA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3EFE726-D013-4DFD-8983-F1B6D5649A80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C19D54D-B0C7-420E-8C84-81E7140B6FCC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E3B3953-8D9A-4A8F-91DE-97572056408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B89C489-484C-4ADD-80AF-95CE97E1D021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BC3C35-1D93-4BAD-8E09-5624A7F131E7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4" name="Picture 53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DCA40028-DA51-400A-8DA1-75BB661A5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7845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91999702-0653-45A0-82E2-AFDBD269A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584662"/>
            <a:ext cx="2117735" cy="18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661F-1CDE-4F7E-AE93-7F9785FD683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9" name="Picture 38" descr="https://i.vimeocdn.com/portrait/10125853_300x30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847" y="456159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67600" y="304800"/>
            <a:ext cx="1371600" cy="1436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B0919-06D2-4C60-B061-C536325BEDA4}"/>
              </a:ext>
            </a:extLst>
          </p:cNvPr>
          <p:cNvSpPr txBox="1"/>
          <p:nvPr/>
        </p:nvSpPr>
        <p:spPr>
          <a:xfrm>
            <a:off x="857221" y="1680150"/>
            <a:ext cx="7848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ndara" pitchFamily="34" charset="0"/>
                <a:cs typeface="Arial" pitchFamily="34" charset="0"/>
              </a:rPr>
              <a:t>Division of Barriers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Physical Barriers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Semantic Barriers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Language Barriers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Socio-Psychological Barriers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Organizational Barriers</a:t>
            </a:r>
          </a:p>
          <a:p>
            <a:pPr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85000"/>
                  </a:schemeClr>
                </a:solidFill>
                <a:latin typeface="Candara" pitchFamily="34" charset="0"/>
                <a:cs typeface="Arial" pitchFamily="34" charset="0"/>
              </a:rPr>
              <a:t>Cross-Cultural Barriers</a:t>
            </a:r>
          </a:p>
        </p:txBody>
      </p:sp>
      <p:pic>
        <p:nvPicPr>
          <p:cNvPr id="18" name="Picture 2" descr="Image result for orange tick png">
            <a:extLst>
              <a:ext uri="{FF2B5EF4-FFF2-40B4-BE49-F238E27FC236}">
                <a16:creationId xmlns:a16="http://schemas.microsoft.com/office/drawing/2014/main" id="{900CA3EA-D121-4364-9A2E-C2B4A0D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11087"/>
            <a:ext cx="426912" cy="4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blue sketch arrow png">
            <a:extLst>
              <a:ext uri="{FF2B5EF4-FFF2-40B4-BE49-F238E27FC236}">
                <a16:creationId xmlns:a16="http://schemas.microsoft.com/office/drawing/2014/main" id="{1A8BE99D-A277-4244-A922-B17A4A9FC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183296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Image result for blue sketch arrow png">
            <a:extLst>
              <a:ext uri="{FF2B5EF4-FFF2-40B4-BE49-F238E27FC236}">
                <a16:creationId xmlns:a16="http://schemas.microsoft.com/office/drawing/2014/main" id="{AEE7297A-AFAC-4A47-9ACC-E3A138E80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573383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blue sketch arrow png">
            <a:extLst>
              <a:ext uri="{FF2B5EF4-FFF2-40B4-BE49-F238E27FC236}">
                <a16:creationId xmlns:a16="http://schemas.microsoft.com/office/drawing/2014/main" id="{A6D45986-56B3-434D-B399-F09A7862F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495800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6F4EBAA-8F90-434E-9AC7-F10E071C3BD8}"/>
              </a:ext>
            </a:extLst>
          </p:cNvPr>
          <p:cNvSpPr txBox="1"/>
          <p:nvPr/>
        </p:nvSpPr>
        <p:spPr>
          <a:xfrm>
            <a:off x="609600" y="735271"/>
            <a:ext cx="655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Candara" pitchFamily="34" charset="0"/>
                <a:cs typeface="Arial" pitchFamily="34" charset="0"/>
              </a:rPr>
              <a:t>Barriers to Effective Communication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31060E-B63F-4866-953F-FE63C2647F4B}"/>
              </a:ext>
            </a:extLst>
          </p:cNvPr>
          <p:cNvGrpSpPr/>
          <p:nvPr/>
        </p:nvGrpSpPr>
        <p:grpSpPr>
          <a:xfrm rot="10800000" flipV="1">
            <a:off x="857221" y="1405300"/>
            <a:ext cx="6037811" cy="45719"/>
            <a:chOff x="0" y="5791200"/>
            <a:chExt cx="8084345" cy="33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6926C75-EFB2-43C2-80F5-4559DB7A6A6C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3ED2E09-C023-482A-B4D6-B49114517622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2D1EF75-5F26-4423-A84C-5222C5CBA752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C8AB627-4189-4BF1-9A65-BD4E72A81D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AA4246-F0AF-4478-A08B-B26C4F7FFAF1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B97C930-D520-410E-B6C6-1974C0CE55EE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10C0CFE-6187-47D5-B8FD-208A8762DA48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3C37C88-51BC-4181-98E8-0AE432B7E69D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2" descr="Image result for blue sketch arrow png">
            <a:extLst>
              <a:ext uri="{FF2B5EF4-FFF2-40B4-BE49-F238E27FC236}">
                <a16:creationId xmlns:a16="http://schemas.microsoft.com/office/drawing/2014/main" id="{F10413B3-DD50-43D8-AB5F-A2ED08765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402286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Image result for blue sketch arrow png">
            <a:extLst>
              <a:ext uri="{FF2B5EF4-FFF2-40B4-BE49-F238E27FC236}">
                <a16:creationId xmlns:a16="http://schemas.microsoft.com/office/drawing/2014/main" id="{E72454C0-5223-4117-A519-62943EEB1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3144339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Image result for blue sketch arrow png">
            <a:extLst>
              <a:ext uri="{FF2B5EF4-FFF2-40B4-BE49-F238E27FC236}">
                <a16:creationId xmlns:a16="http://schemas.microsoft.com/office/drawing/2014/main" id="{104B7337-FFDC-4E57-AF50-3BB344297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671408"/>
            <a:ext cx="838200" cy="649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barriers png">
            <a:extLst>
              <a:ext uri="{FF2B5EF4-FFF2-40B4-BE49-F238E27FC236}">
                <a16:creationId xmlns:a16="http://schemas.microsoft.com/office/drawing/2014/main" id="{36E7615E-7418-450B-954D-DEB5A9C8E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08" y="1676400"/>
            <a:ext cx="414337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extLst>
              <a:ext uri="{FF2B5EF4-FFF2-40B4-BE49-F238E27FC236}">
                <a16:creationId xmlns:a16="http://schemas.microsoft.com/office/drawing/2014/main" id="{8EAEB0C1-673A-4E05-8F9F-6AC540C4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456" y="3814420"/>
            <a:ext cx="2396205" cy="13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27A095C6-DDC7-481D-93C6-B9F39C1DE742}"/>
              </a:ext>
            </a:extLst>
          </p:cNvPr>
          <p:cNvGrpSpPr/>
          <p:nvPr/>
        </p:nvGrpSpPr>
        <p:grpSpPr>
          <a:xfrm>
            <a:off x="0" y="6756400"/>
            <a:ext cx="9144000" cy="101600"/>
            <a:chOff x="0" y="5791200"/>
            <a:chExt cx="8084345" cy="3302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5B70986-CF97-42FF-AEFD-D24212F34D2E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6D62D7-6E5E-4EDF-A6E6-D2E0D9958BDD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3AE5F69-FFAB-41AF-A608-A73015E78AE7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DACAEA9-109C-45F0-9A30-A36380ED03CC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71F29A7-89BE-4B60-B998-1C4DAA70654F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36AC990-9A9A-4C0D-8633-3AEAB0087BC1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01C079D-97DB-4DA2-9D5A-0501B4AD3E27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633301-EB8C-461C-9298-3802718FBEDE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latin typeface="Candara" panose="020E0502030303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9E490CE-8F2F-4CC2-B3D1-D1167C7600C7}"/>
              </a:ext>
            </a:extLst>
          </p:cNvPr>
          <p:cNvGrpSpPr/>
          <p:nvPr/>
        </p:nvGrpSpPr>
        <p:grpSpPr>
          <a:xfrm rot="10800000">
            <a:off x="0" y="1"/>
            <a:ext cx="9144000" cy="101600"/>
            <a:chOff x="0" y="5791200"/>
            <a:chExt cx="8084345" cy="3302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832588-44D0-4DE8-B2D5-873EAB5F9776}"/>
                </a:ext>
              </a:extLst>
            </p:cNvPr>
            <p:cNvSpPr/>
            <p:nvPr/>
          </p:nvSpPr>
          <p:spPr>
            <a:xfrm>
              <a:off x="0" y="5791200"/>
              <a:ext cx="1064261" cy="330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40668E7-FB33-4A03-94FB-A31FE09838AF}"/>
                </a:ext>
              </a:extLst>
            </p:cNvPr>
            <p:cNvSpPr/>
            <p:nvPr/>
          </p:nvSpPr>
          <p:spPr>
            <a:xfrm>
              <a:off x="1066800" y="5791200"/>
              <a:ext cx="997745" cy="330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F2E82E-6634-45EE-8AB8-D2C8F94BF38F}"/>
                </a:ext>
              </a:extLst>
            </p:cNvPr>
            <p:cNvSpPr/>
            <p:nvPr/>
          </p:nvSpPr>
          <p:spPr>
            <a:xfrm>
              <a:off x="2057400" y="5791200"/>
              <a:ext cx="997745" cy="330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A27D541-E229-47F0-B8FA-3B66CBAEABE2}"/>
                </a:ext>
              </a:extLst>
            </p:cNvPr>
            <p:cNvSpPr/>
            <p:nvPr/>
          </p:nvSpPr>
          <p:spPr>
            <a:xfrm>
              <a:off x="3048000" y="5791200"/>
              <a:ext cx="997745" cy="330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D0677E7-85AA-4B0F-946E-EF3B6B8224C2}"/>
                </a:ext>
              </a:extLst>
            </p:cNvPr>
            <p:cNvSpPr/>
            <p:nvPr/>
          </p:nvSpPr>
          <p:spPr>
            <a:xfrm>
              <a:off x="4038600" y="5791200"/>
              <a:ext cx="997745" cy="330200"/>
            </a:xfrm>
            <a:prstGeom prst="rect">
              <a:avLst/>
            </a:prstGeom>
            <a:solidFill>
              <a:srgbClr val="235F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692D3D-9ED4-4477-B6D0-E80E61D3DDE0}"/>
                </a:ext>
              </a:extLst>
            </p:cNvPr>
            <p:cNvSpPr/>
            <p:nvPr/>
          </p:nvSpPr>
          <p:spPr>
            <a:xfrm>
              <a:off x="5029200" y="5791200"/>
              <a:ext cx="1122463" cy="330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1D681A-4261-48BD-B70F-3A0837645A44}"/>
                </a:ext>
              </a:extLst>
            </p:cNvPr>
            <p:cNvSpPr/>
            <p:nvPr/>
          </p:nvSpPr>
          <p:spPr>
            <a:xfrm>
              <a:off x="6096000" y="5791200"/>
              <a:ext cx="997745" cy="3302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8C02444-6F6F-4E0F-8D2D-2B8081FB3C86}"/>
                </a:ext>
              </a:extLst>
            </p:cNvPr>
            <p:cNvSpPr/>
            <p:nvPr/>
          </p:nvSpPr>
          <p:spPr>
            <a:xfrm>
              <a:off x="7086600" y="5791200"/>
              <a:ext cx="997745" cy="330200"/>
            </a:xfrm>
            <a:prstGeom prst="rect">
              <a:avLst/>
            </a:prstGeom>
            <a:solidFill>
              <a:srgbClr val="544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6" name="Picture 55" descr="https://upload.wikimedia.org/wikipedia/en/thumb/f/fa/COMSATS_Logo.svg/1024px-COMSATS_Logo.svg.png">
            <a:extLst>
              <a:ext uri="{FF2B5EF4-FFF2-40B4-BE49-F238E27FC236}">
                <a16:creationId xmlns:a16="http://schemas.microsoft.com/office/drawing/2014/main" id="{C6F253B8-5B28-45E6-AC4F-5BD5CB4E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663" y="101601"/>
            <a:ext cx="1425337" cy="14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961736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op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8985</TotalTime>
  <Words>2178</Words>
  <Application>Microsoft Office PowerPoint</Application>
  <PresentationFormat>On-screen Show (4:3)</PresentationFormat>
  <Paragraphs>274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Candara</vt:lpstr>
      <vt:lpstr>Courier New</vt:lpstr>
      <vt:lpstr>Franklin Gothic Book</vt:lpstr>
      <vt:lpstr>Wingdings</vt:lpstr>
      <vt:lpstr>Wingdings 2</vt:lpstr>
      <vt:lpstr>HDOfficeLightV0</vt:lpstr>
      <vt:lpstr>Crop</vt:lpstr>
      <vt:lpstr>HUM 102  Report Writing Skills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COMSATS Institute of Information Technology</dc:title>
  <dc:creator>muniba_nasir</dc:creator>
  <cp:lastModifiedBy>Muzammil Behzad</cp:lastModifiedBy>
  <cp:revision>836</cp:revision>
  <dcterms:created xsi:type="dcterms:W3CDTF">2015-07-28T10:20:14Z</dcterms:created>
  <dcterms:modified xsi:type="dcterms:W3CDTF">2017-11-28T04:55:20Z</dcterms:modified>
</cp:coreProperties>
</file>