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312" r:id="rId2"/>
    <p:sldId id="262" r:id="rId3"/>
    <p:sldId id="263" r:id="rId4"/>
    <p:sldId id="279" r:id="rId5"/>
    <p:sldId id="280" r:id="rId6"/>
    <p:sldId id="514" r:id="rId7"/>
    <p:sldId id="278" r:id="rId8"/>
    <p:sldId id="283" r:id="rId9"/>
    <p:sldId id="285" r:id="rId10"/>
    <p:sldId id="308" r:id="rId11"/>
    <p:sldId id="4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bit.ly/your-sourc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ivaylokeno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98296" y="1861109"/>
            <a:ext cx="9248378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Domain-driven design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With Clean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A Nutshell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5">
            <a:extLst>
              <a:ext uri="{FF2B5EF4-FFF2-40B4-BE49-F238E27FC236}">
                <a16:creationId xmlns:a16="http://schemas.microsoft.com/office/drawing/2014/main" id="{A8BADDA8-044A-47B5-BEE3-4151566E27DD}"/>
              </a:ext>
            </a:extLst>
          </p:cNvPr>
          <p:cNvSpPr txBox="1">
            <a:spLocks/>
          </p:cNvSpPr>
          <p:nvPr/>
        </p:nvSpPr>
        <p:spPr>
          <a:xfrm>
            <a:off x="1011253" y="5718646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Source Code: </a:t>
            </a:r>
            <a:r>
              <a:rPr lang="en-US" sz="2400" dirty="0">
                <a:solidFill>
                  <a:schemeClr val="tx1"/>
                </a:solidFill>
                <a:hlinkClick r:id="rId4"/>
              </a:rPr>
              <a:t>https://bit.ly/your-source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DF8A93BF-383F-44D9-AB4B-2EC077745B22}"/>
              </a:ext>
            </a:extLst>
          </p:cNvPr>
          <p:cNvSpPr txBox="1">
            <a:spLocks/>
          </p:cNvSpPr>
          <p:nvPr/>
        </p:nvSpPr>
        <p:spPr>
          <a:xfrm>
            <a:off x="1011252" y="5302433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Don't Forget To Subscribe!</a:t>
            </a:r>
          </a:p>
        </p:txBody>
      </p:sp>
    </p:spTree>
    <p:extLst>
      <p:ext uri="{BB962C8B-B14F-4D97-AF65-F5344CB8AC3E}">
        <p14:creationId xmlns:p14="http://schemas.microsoft.com/office/powerpoint/2010/main" val="216382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videos are part of my mentoring program!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information on </a:t>
            </a:r>
            <a:r>
              <a:rPr lang="en-US" dirty="0" err="1"/>
              <a:t>Patreon</a:t>
            </a:r>
            <a:r>
              <a:rPr lang="en-US" dirty="0"/>
              <a:t>: </a:t>
            </a:r>
            <a:r>
              <a:rPr lang="en-GB" b="1" dirty="0">
                <a:hlinkClick r:id="rId2"/>
              </a:rPr>
              <a:t>https://www.patreon.com/ivaylokenov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Target – junior to regular programmers with 0 to 2 years practical work</a:t>
            </a:r>
          </a:p>
          <a:p>
            <a:pPr>
              <a:lnSpc>
                <a:spcPct val="100000"/>
              </a:lnSpc>
            </a:pPr>
            <a:r>
              <a:rPr lang="en-US" dirty="0"/>
              <a:t>Help with: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Becoming better software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improvement in terms of quality 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Career choices and advancement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Interview preparation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Approach – private groups, exclusive lessons, workshops, one-on-one meetings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structure performance, architecture  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Mentorship program ON </a:t>
            </a:r>
            <a:r>
              <a:rPr lang="en-US" dirty="0" err="1"/>
              <a:t>Patreon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5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3989" y="2252584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  <p:sp>
        <p:nvSpPr>
          <p:cNvPr id="2" name="Subtitle 5">
            <a:extLst>
              <a:ext uri="{FF2B5EF4-FFF2-40B4-BE49-F238E27FC236}">
                <a16:creationId xmlns:a16="http://schemas.microsoft.com/office/drawing/2014/main" id="{A290BB37-006F-4FA4-A733-DCBF1ED52601}"/>
              </a:ext>
            </a:extLst>
          </p:cNvPr>
          <p:cNvSpPr txBox="1">
            <a:spLocks/>
          </p:cNvSpPr>
          <p:nvPr/>
        </p:nvSpPr>
        <p:spPr>
          <a:xfrm>
            <a:off x="2134199" y="3713458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Don't Forget To Like The Video!</a:t>
            </a:r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2CA5B4AF-C777-478C-AC57-3FE298B98E10}"/>
              </a:ext>
            </a:extLst>
          </p:cNvPr>
          <p:cNvSpPr txBox="1">
            <a:spLocks/>
          </p:cNvSpPr>
          <p:nvPr/>
        </p:nvSpPr>
        <p:spPr>
          <a:xfrm>
            <a:off x="2134199" y="3156284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Leave A Comment Below!</a:t>
            </a:r>
          </a:p>
        </p:txBody>
      </p:sp>
      <p:pic>
        <p:nvPicPr>
          <p:cNvPr id="3" name="Picture 2" descr="Резултат с изображение за „smartit“&quot;">
            <a:extLst>
              <a:ext uri="{FF2B5EF4-FFF2-40B4-BE49-F238E27FC236}">
                <a16:creationId xmlns:a16="http://schemas.microsoft.com/office/drawing/2014/main" id="{47CE2D61-0A1B-4570-B966-A29709FE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94" y="4756259"/>
            <a:ext cx="2206823" cy="1261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923E48A-834B-4E61-99EF-36C08DD87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24" y="4617901"/>
            <a:ext cx="1977118" cy="153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6040EF-DEB5-4E26-B8CD-D0B785651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194" y="941283"/>
            <a:ext cx="4566448" cy="1029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569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Problem &amp; WHY THIS TOPIC</a:t>
            </a:r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Server-side technologies are providing us only a simple “front-end”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So we decide to abstract the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extracting business logic to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However, solutions with lots of business logic will get “spaghetti” in no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Controllers/Components/Services with thousands lines of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concepts and strong separation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often separate the HTTP logic from the business logic, but that’s it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concentrate on the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 not care about infrastructure &amp; presentation details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scalable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Scalable in terms of development teams, not in terms of throughput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 Patterns Are great but</a:t>
            </a:r>
          </a:p>
        </p:txBody>
      </p:sp>
    </p:spTree>
    <p:extLst>
      <p:ext uri="{BB962C8B-B14F-4D97-AF65-F5344CB8AC3E}">
        <p14:creationId xmlns:p14="http://schemas.microsoft.com/office/powerpoint/2010/main" val="33627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Principles We Search For</a:t>
            </a:r>
          </a:p>
        </p:txBody>
      </p:sp>
    </p:spTree>
    <p:extLst>
      <p:ext uri="{BB962C8B-B14F-4D97-AF65-F5344CB8AC3E}">
        <p14:creationId xmlns:p14="http://schemas.microsoft.com/office/powerpoint/2010/main" val="55321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Separation of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Encapsulation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Explicit Components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/>
              <a:t>Don’t Repeat Yourself </a:t>
            </a:r>
          </a:p>
          <a:p>
            <a:r>
              <a:rPr lang="en-US" dirty="0"/>
              <a:t>Persistence &amp; Infrastructure Ignorance</a:t>
            </a:r>
          </a:p>
          <a:p>
            <a:r>
              <a:rPr lang="en-US" dirty="0"/>
              <a:t>Presentation Ignorance</a:t>
            </a:r>
          </a:p>
          <a:p>
            <a:r>
              <a:rPr lang="en-US" dirty="0"/>
              <a:t>Bounded Contexts</a:t>
            </a:r>
          </a:p>
          <a:p>
            <a:r>
              <a:rPr lang="en-US" dirty="0"/>
              <a:t>Testability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architecture needs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E6182-0F58-429E-A0D9-AA70D842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05" y="2097088"/>
            <a:ext cx="5823717" cy="36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4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Layers:</a:t>
            </a:r>
          </a:p>
          <a:p>
            <a:pPr lvl="1"/>
            <a:r>
              <a:rPr lang="en-US" dirty="0"/>
              <a:t>System, Sub-systems, Layers, Components, Classes, Data and Methods</a:t>
            </a:r>
          </a:p>
          <a:p>
            <a:r>
              <a:rPr lang="en-US" dirty="0"/>
              <a:t>Bad Architecture:</a:t>
            </a:r>
          </a:p>
          <a:p>
            <a:pPr lvl="1"/>
            <a:r>
              <a:rPr lang="en-US" dirty="0"/>
              <a:t>Complex, Incoherent, Brittle, Untestable, Unmaintainable </a:t>
            </a:r>
          </a:p>
          <a:p>
            <a:r>
              <a:rPr lang="en-US" dirty="0"/>
              <a:t>Good Architecture:</a:t>
            </a:r>
          </a:p>
          <a:p>
            <a:pPr lvl="1"/>
            <a:r>
              <a:rPr lang="en-US" dirty="0"/>
              <a:t>Simple, Understandable, Flexible, Testable, Maintainable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abstraction</a:t>
            </a:r>
          </a:p>
        </p:txBody>
      </p:sp>
    </p:spTree>
    <p:extLst>
      <p:ext uri="{BB962C8B-B14F-4D97-AF65-F5344CB8AC3E}">
        <p14:creationId xmlns:p14="http://schemas.microsoft.com/office/powerpoint/2010/main" val="145073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1309" y="342900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few words about the</a:t>
            </a:r>
            <a:br>
              <a:rPr lang="en-US" dirty="0"/>
            </a:br>
            <a:r>
              <a:rPr lang="en-US" dirty="0"/>
              <a:t>Classic Database-centric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5436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Database is the center of the application</a:t>
            </a:r>
          </a:p>
          <a:p>
            <a:r>
              <a:rPr lang="en-US" dirty="0"/>
              <a:t>The business domain and services are built around the database</a:t>
            </a:r>
          </a:p>
          <a:p>
            <a:r>
              <a:rPr lang="en-US" dirty="0"/>
              <a:t>It usually has the following layers</a:t>
            </a:r>
          </a:p>
          <a:p>
            <a:pPr lvl="1"/>
            <a:r>
              <a:rPr lang="en-US" dirty="0"/>
              <a:t>Presentation – Views or API</a:t>
            </a:r>
          </a:p>
          <a:p>
            <a:pPr lvl="1"/>
            <a:r>
              <a:rPr lang="en-US" dirty="0"/>
              <a:t>Business logic – external services or data-oriented</a:t>
            </a:r>
          </a:p>
          <a:p>
            <a:pPr lvl="1"/>
            <a:r>
              <a:rPr lang="en-US" dirty="0"/>
              <a:t>Data access layer – database-specific logic</a:t>
            </a:r>
          </a:p>
          <a:p>
            <a:r>
              <a:rPr lang="en-US" dirty="0"/>
              <a:t>The database is designed first</a:t>
            </a:r>
          </a:p>
          <a:p>
            <a:r>
              <a:rPr lang="en-US" dirty="0"/>
              <a:t>Application code comes secondary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Database-centric</a:t>
            </a:r>
            <a:r>
              <a:rPr lang="en-US" b="1" dirty="0"/>
              <a:t> </a:t>
            </a:r>
            <a:r>
              <a:rPr lang="en-US" dirty="0"/>
              <a:t>Architecture</a:t>
            </a:r>
          </a:p>
        </p:txBody>
      </p:sp>
      <p:pic>
        <p:nvPicPr>
          <p:cNvPr id="2050" name="Picture 2" descr="Резултат с изображение за „3-tier architecture“">
            <a:extLst>
              <a:ext uri="{FF2B5EF4-FFF2-40B4-BE49-F238E27FC236}">
                <a16:creationId xmlns:a16="http://schemas.microsoft.com/office/drawing/2014/main" id="{325FBD2E-2B10-4C22-8440-4221683F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611" y="2970446"/>
            <a:ext cx="26765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82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learn</a:t>
            </a:r>
          </a:p>
          <a:p>
            <a:pPr lvl="1"/>
            <a:r>
              <a:rPr lang="en-US" dirty="0"/>
              <a:t>Most people understand it well</a:t>
            </a:r>
          </a:p>
          <a:p>
            <a:pPr lvl="1"/>
            <a:r>
              <a:rPr lang="en-US" dirty="0"/>
              <a:t>It covers most of our architecture needs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It is not flexible</a:t>
            </a:r>
          </a:p>
          <a:p>
            <a:pPr lvl="1"/>
            <a:r>
              <a:rPr lang="en-US" dirty="0"/>
              <a:t>It was designed for single presentation application (before smartphones)</a:t>
            </a:r>
          </a:p>
          <a:p>
            <a:pPr lvl="1"/>
            <a:r>
              <a:rPr lang="en-US" dirty="0"/>
              <a:t>It does not scale well – extracting microservices is a difficult task</a:t>
            </a:r>
          </a:p>
          <a:p>
            <a:pPr lvl="1"/>
            <a:r>
              <a:rPr lang="en-US" dirty="0"/>
              <a:t>All dependencies are towards the database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Database-centric</a:t>
            </a:r>
            <a:r>
              <a:rPr lang="en-US" b="1" dirty="0"/>
              <a:t> </a:t>
            </a:r>
            <a:r>
              <a:rPr lang="en-US" dirty="0"/>
              <a:t>Architecture IS NOT BAD</a:t>
            </a:r>
          </a:p>
        </p:txBody>
      </p:sp>
    </p:spTree>
    <p:extLst>
      <p:ext uri="{BB962C8B-B14F-4D97-AF65-F5344CB8AC3E}">
        <p14:creationId xmlns:p14="http://schemas.microsoft.com/office/powerpoint/2010/main" val="309566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2854</TotalTime>
  <Words>461</Words>
  <Application>Microsoft Office PowerPoint</Application>
  <PresentationFormat>Widescreen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Domain-driven design  With Clean Architecture</vt:lpstr>
      <vt:lpstr>The Problem &amp; WHY THIS TOPIC</vt:lpstr>
      <vt:lpstr>The Classic Patterns Are great but</vt:lpstr>
      <vt:lpstr>The Principles We Search For</vt:lpstr>
      <vt:lpstr>Our architecture needs</vt:lpstr>
      <vt:lpstr>Architecture abstraction</vt:lpstr>
      <vt:lpstr>A few words about the Classic Database-centric  Architecture</vt:lpstr>
      <vt:lpstr>Database-centric Architecture</vt:lpstr>
      <vt:lpstr>Database-centric Architecture IS NOT BAD</vt:lpstr>
      <vt:lpstr>Mentorship program ON Patreon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456</cp:revision>
  <dcterms:created xsi:type="dcterms:W3CDTF">2017-03-28T09:08:48Z</dcterms:created>
  <dcterms:modified xsi:type="dcterms:W3CDTF">2020-11-11T13:30:58Z</dcterms:modified>
</cp:coreProperties>
</file>