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7" r:id="rId2"/>
    <p:sldId id="594" r:id="rId3"/>
    <p:sldId id="387" r:id="rId4"/>
    <p:sldId id="576" r:id="rId5"/>
    <p:sldId id="577" r:id="rId6"/>
    <p:sldId id="578" r:id="rId7"/>
    <p:sldId id="583" r:id="rId8"/>
    <p:sldId id="580" r:id="rId9"/>
    <p:sldId id="581" r:id="rId10"/>
    <p:sldId id="582" r:id="rId11"/>
    <p:sldId id="579" r:id="rId12"/>
    <p:sldId id="585" r:id="rId13"/>
    <p:sldId id="584" r:id="rId14"/>
    <p:sldId id="586" r:id="rId15"/>
    <p:sldId id="588" r:id="rId16"/>
    <p:sldId id="587" r:id="rId17"/>
    <p:sldId id="589" r:id="rId18"/>
    <p:sldId id="590" r:id="rId19"/>
    <p:sldId id="591" r:id="rId20"/>
    <p:sldId id="592" r:id="rId21"/>
    <p:sldId id="59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Database Indexes Made Simple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B-tree in a database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85C80B-84D1-4CFC-9668-05235E37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4" y="2620735"/>
            <a:ext cx="3678011" cy="25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B-Tree itself is super fast because of the logarithmic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ingredient for a slow index lookup is the leaf node chain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Entries can be repeated so the database needs to follow the leaf nodes</a:t>
            </a:r>
          </a:p>
          <a:p>
            <a:pPr>
              <a:lnSpc>
                <a:spcPct val="100000"/>
              </a:lnSpc>
            </a:pPr>
            <a:r>
              <a:rPr lang="en-US" dirty="0"/>
              <a:t>The second ingredient is accessing the actual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lookup may have hundreds of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Index lookup has the following steps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traversal – fast, exponential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Following the leaf node chain – may be slow for multiple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Fetching table data – may be slow for multiple entries</a:t>
            </a:r>
          </a:p>
          <a:p>
            <a:pPr>
              <a:lnSpc>
                <a:spcPct val="100000"/>
              </a:lnSpc>
            </a:pPr>
            <a:r>
              <a:rPr lang="en-US" dirty="0"/>
              <a:t>Myth: rebuilding indexes improves their performance!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indexes</a:t>
            </a:r>
          </a:p>
        </p:txBody>
      </p:sp>
    </p:spTree>
    <p:extLst>
      <p:ext uri="{BB962C8B-B14F-4D97-AF65-F5344CB8AC3E}">
        <p14:creationId xmlns:p14="http://schemas.microsoft.com/office/powerpoint/2010/main" val="4976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SQL Server you can include the execution plan of your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turn on “</a:t>
            </a:r>
            <a:r>
              <a:rPr lang="en-US" b="1" dirty="0"/>
              <a:t>Include Actual Execution Plan</a:t>
            </a:r>
            <a:r>
              <a:rPr lang="en-US" dirty="0"/>
              <a:t>” or hit </a:t>
            </a:r>
            <a:r>
              <a:rPr lang="en-US" b="1" dirty="0"/>
              <a:t>Ctrl + 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operations in the plan</a:t>
            </a:r>
            <a:r>
              <a:rPr lang="bg-BG" dirty="0"/>
              <a:t> </a:t>
            </a:r>
            <a:r>
              <a:rPr lang="en-US" dirty="0"/>
              <a:t>considering indexes: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Index Seek, Clustered Index Seek </a:t>
            </a:r>
            <a:r>
              <a:rPr lang="en-US" dirty="0"/>
              <a:t>– performs a B-Tree traversal efficiently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Index Scan, Clustered Index Scan </a:t>
            </a:r>
            <a:r>
              <a:rPr lang="en-US" dirty="0"/>
              <a:t>– reads the entire index – all rows in the index order (slow)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Key Lookup (Clustered) </a:t>
            </a:r>
            <a:r>
              <a:rPr lang="en-US" dirty="0"/>
              <a:t>– retrieves a single row from a clustered index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RID Lookup (Heap) </a:t>
            </a:r>
            <a:r>
              <a:rPr lang="en-US" dirty="0"/>
              <a:t>– retrieves a single row from a table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Table Scan </a:t>
            </a:r>
            <a:r>
              <a:rPr lang="en-US" dirty="0"/>
              <a:t>– reads the entire table – all rows and columns</a:t>
            </a:r>
          </a:p>
          <a:p>
            <a:pPr>
              <a:lnSpc>
                <a:spcPct val="100000"/>
              </a:lnSpc>
            </a:pPr>
            <a:r>
              <a:rPr lang="en-US" dirty="0"/>
              <a:t>In terms of performance (best to worst):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Seek, Clustered Index Seek, Index Scan, Clustered Index Scan, Table Scan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</p:spTree>
    <p:extLst>
      <p:ext uri="{BB962C8B-B14F-4D97-AF65-F5344CB8AC3E}">
        <p14:creationId xmlns:p14="http://schemas.microsoft.com/office/powerpoint/2010/main" val="27785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“where” clause can be poorly written no matter your indexes</a:t>
            </a:r>
          </a:p>
          <a:p>
            <a:pPr>
              <a:lnSpc>
                <a:spcPct val="100000"/>
              </a:lnSpc>
            </a:pPr>
            <a:r>
              <a:rPr lang="en-US" dirty="0"/>
              <a:t>Imaging you have a column </a:t>
            </a:r>
            <a:r>
              <a:rPr lang="en-US" b="1" dirty="0" err="1"/>
              <a:t>last_name</a:t>
            </a:r>
            <a:r>
              <a:rPr lang="en-US" b="1" dirty="0"/>
              <a:t> </a:t>
            </a:r>
            <a:r>
              <a:rPr lang="en-US" dirty="0"/>
              <a:t>and an index for it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execute a case-insensitive search: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From a database perspective, the upper-cased last name is different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it doesn’t use the index for the column at all!</a:t>
            </a:r>
          </a:p>
          <a:p>
            <a:pPr>
              <a:lnSpc>
                <a:spcPct val="100000"/>
              </a:lnSpc>
            </a:pPr>
            <a:r>
              <a:rPr lang="en-US" dirty="0"/>
              <a:t>All user-defined functions also do not include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create a special index for each function you use with a precomputed column!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be careful – do not over-index without an actual need for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3202441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</a:t>
            </a:r>
            <a:r>
              <a:rPr lang="en-US" sz="1800" dirty="0" err="1"/>
              <a:t>first_name</a:t>
            </a:r>
            <a:r>
              <a:rPr lang="en-US" sz="1800" dirty="0"/>
              <a:t>, </a:t>
            </a:r>
            <a:r>
              <a:rPr lang="en-US" sz="1800" dirty="0" err="1"/>
              <a:t>last_name</a:t>
            </a:r>
            <a:r>
              <a:rPr lang="en-US" sz="1800" dirty="0"/>
              <a:t>, </a:t>
            </a:r>
            <a:r>
              <a:rPr lang="en-US" sz="1800" dirty="0" err="1"/>
              <a:t>phone_number</a:t>
            </a:r>
            <a:endParaRPr lang="en-US" sz="1800" dirty="0"/>
          </a:p>
          <a:p>
            <a:r>
              <a:rPr lang="en-US" sz="1800" dirty="0"/>
              <a:t>FROM employees</a:t>
            </a:r>
          </a:p>
          <a:p>
            <a:r>
              <a:rPr lang="en-US" sz="1800" dirty="0"/>
              <a:t>WHERE UPPER(</a:t>
            </a:r>
            <a:r>
              <a:rPr lang="en-US" sz="1800" dirty="0" err="1"/>
              <a:t>last_name</a:t>
            </a:r>
            <a:r>
              <a:rPr lang="en-US" sz="1800" dirty="0"/>
              <a:t>) = UPPER('some name')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398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have range search with multiple columns, you need to be careful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create an index on both columns, but on which order?</a:t>
            </a:r>
          </a:p>
          <a:p>
            <a:pPr>
              <a:lnSpc>
                <a:spcPct val="100000"/>
              </a:lnSpc>
            </a:pPr>
            <a:r>
              <a:rPr lang="en-US" dirty="0"/>
              <a:t>Correct answer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for equality first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for ranges!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ranges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2247220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Id, Age</a:t>
            </a:r>
          </a:p>
          <a:p>
            <a:r>
              <a:rPr lang="en-US" sz="1800" dirty="0"/>
              <a:t>FROM Cats</a:t>
            </a:r>
          </a:p>
          <a:p>
            <a:r>
              <a:rPr lang="en-US" sz="1800" dirty="0"/>
              <a:t>WHERE Name = 'Lotus' AND Age BETWEEN 1 AND 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69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range first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0E303E-2F0C-4CF7-A15C-BFDD282B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587818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7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index first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0289E09-7389-4E8B-9F2C-18BDD501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1613340"/>
            <a:ext cx="3429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1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LIKE</a:t>
            </a:r>
            <a:r>
              <a:rPr lang="en-US" dirty="0"/>
              <a:t> operator often causes unexpected performance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Avoid </a:t>
            </a:r>
            <a:r>
              <a:rPr lang="en-US" b="1" dirty="0"/>
              <a:t>LIKE</a:t>
            </a:r>
            <a:r>
              <a:rPr lang="en-US" dirty="0"/>
              <a:t> expressions with leading wildcards (e.g., </a:t>
            </a:r>
            <a:r>
              <a:rPr lang="en-US" b="1" dirty="0"/>
              <a:t>'%TERM'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a scan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search with ending wildcards (e.g., </a:t>
            </a:r>
            <a:r>
              <a:rPr lang="en-US" b="1" dirty="0"/>
              <a:t>'TERM%'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a seek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more selective the prefix, the smaller the scanned index will become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like operator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4343728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Id, Name</a:t>
            </a:r>
          </a:p>
          <a:p>
            <a:r>
              <a:rPr lang="en-US" sz="1800" dirty="0"/>
              <a:t>FROM Cats</a:t>
            </a:r>
          </a:p>
          <a:p>
            <a:r>
              <a:rPr lang="en-US" sz="1800" dirty="0"/>
              <a:t>WHERE Name LIKE '</a:t>
            </a:r>
            <a:r>
              <a:rPr lang="en-US" sz="1800" dirty="0" err="1"/>
              <a:t>Lotu</a:t>
            </a:r>
            <a:r>
              <a:rPr lang="en-US" sz="1800" dirty="0"/>
              <a:t>%'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623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 like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79C7E8E-8D6C-4380-8204-8680ABAE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455" y="2097088"/>
            <a:ext cx="5385089" cy="35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it better to have two indexes for two columns or a single combined index?</a:t>
            </a:r>
          </a:p>
          <a:p>
            <a:pPr>
              <a:lnSpc>
                <a:spcPct val="100000"/>
              </a:lnSpc>
            </a:pPr>
            <a:r>
              <a:rPr lang="en-US" dirty="0"/>
              <a:t>The answer is very simple in most cases – one combined index!</a:t>
            </a:r>
          </a:p>
          <a:p>
            <a:pPr>
              <a:lnSpc>
                <a:spcPct val="100000"/>
              </a:lnSpc>
            </a:pPr>
            <a:r>
              <a:rPr lang="en-US" dirty="0"/>
              <a:t>One index scan is faster than two!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Additionally, if you have two indexes, the database will need more CPU </a:t>
            </a:r>
            <a:br>
              <a:rPr lang="en-US" dirty="0"/>
            </a:br>
            <a:r>
              <a:rPr lang="en-US" dirty="0"/>
              <a:t>to combine the intermediate results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136955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indexing is a developer’s task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Anatomy of a non-clustered index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B-Trees and Doubly Linked Lists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Slow Indexes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800" dirty="0"/>
              <a:t>Execution plans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WHERE clause and common pitfalls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have constant values in your data, it may be a good idea to use</a:t>
            </a:r>
            <a:br>
              <a:rPr lang="en-US" dirty="0"/>
            </a:br>
            <a:r>
              <a:rPr lang="en-US" dirty="0"/>
              <a:t>a filtered index to save disk space and optimize the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have lots of queries that looks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create a filtered index with a </a:t>
            </a:r>
            <a:r>
              <a:rPr lang="en-US" b="1" dirty="0"/>
              <a:t>WHERE</a:t>
            </a:r>
            <a:r>
              <a:rPr lang="en-US" dirty="0"/>
              <a:t> clause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indexes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DE957-E8F2-4A29-8762-C462C8F868EF}"/>
              </a:ext>
            </a:extLst>
          </p:cNvPr>
          <p:cNvSpPr>
            <a:spLocks noGrp="1"/>
          </p:cNvSpPr>
          <p:nvPr/>
        </p:nvSpPr>
        <p:spPr>
          <a:xfrm>
            <a:off x="1342417" y="5044722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CREATE INDEX </a:t>
            </a:r>
            <a:r>
              <a:rPr lang="en-US" sz="1800" dirty="0" err="1"/>
              <a:t>messages_todo</a:t>
            </a:r>
            <a:endParaRPr lang="en-US" sz="1800" dirty="0"/>
          </a:p>
          <a:p>
            <a:r>
              <a:rPr lang="en-US" sz="1800" dirty="0"/>
              <a:t>ON messages (receiver)</a:t>
            </a:r>
          </a:p>
          <a:p>
            <a:r>
              <a:rPr lang="en-US" sz="1800" dirty="0"/>
              <a:t>WHERE processed = 'N'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CDF067-38F8-42C8-9F7B-17578B03F200}"/>
              </a:ext>
            </a:extLst>
          </p:cNvPr>
          <p:cNvSpPr>
            <a:spLocks noGrp="1"/>
          </p:cNvSpPr>
          <p:nvPr/>
        </p:nvSpPr>
        <p:spPr>
          <a:xfrm>
            <a:off x="1342417" y="3084767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message</a:t>
            </a:r>
          </a:p>
          <a:p>
            <a:r>
              <a:rPr lang="en-US" sz="1800" dirty="0"/>
              <a:t>FROM messages</a:t>
            </a:r>
          </a:p>
          <a:p>
            <a:r>
              <a:rPr lang="en-US" sz="1800" dirty="0"/>
              <a:t>WHERE processed = 'N' AND receiver  = 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2412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Typically dates are used with a function – for example to extract only the month from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function-based index as a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Numeric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Saving numbers as strings will result in a poor index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numeric types as a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math expressions in your queries will not allow you to use the index potential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function-based index as a solution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where conditions</a:t>
            </a:r>
          </a:p>
        </p:txBody>
      </p:sp>
    </p:spTree>
    <p:extLst>
      <p:ext uri="{BB962C8B-B14F-4D97-AF65-F5344CB8AC3E}">
        <p14:creationId xmlns:p14="http://schemas.microsoft.com/office/powerpoint/2010/main" val="28962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information for proper indexing is in the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How it queries data</a:t>
            </a:r>
          </a:p>
          <a:p>
            <a:pPr>
              <a:lnSpc>
                <a:spcPct val="100000"/>
              </a:lnSpc>
            </a:pPr>
            <a:r>
              <a:rPr lang="en-US" dirty="0"/>
              <a:t>This knowledge is not accessible to database administrators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external consultants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development team has that information right away</a:t>
            </a:r>
          </a:p>
          <a:p>
            <a:pPr>
              <a:lnSpc>
                <a:spcPct val="100000"/>
              </a:lnSpc>
            </a:pPr>
            <a:r>
              <a:rPr lang="en-US" dirty="0"/>
              <a:t>So it is your task to understand indexing!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Clustered vs Non-Clustered index: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Clustered – the primary key usually, one per table – saves the physical order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Non-Clustered – additional indexes, multiple per table – defined by the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are developer’s task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index is a distinct structure in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stored separately from the normal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It requires separate disk space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an index creates a separate data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refers to the table data and does not change it</a:t>
            </a:r>
          </a:p>
          <a:p>
            <a:pPr>
              <a:lnSpc>
                <a:spcPct val="100000"/>
              </a:lnSpc>
            </a:pPr>
            <a:r>
              <a:rPr lang="en-US" dirty="0"/>
              <a:t>Like a book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orders all the data in the books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refers to the page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Searching an index is like searching in a printed phone directory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Entries are arranged and finding data is fast and easy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difference is that in databases data changes frequently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</p:spTree>
    <p:extLst>
      <p:ext uri="{BB962C8B-B14F-4D97-AF65-F5344CB8AC3E}">
        <p14:creationId xmlns:p14="http://schemas.microsoft.com/office/powerpoint/2010/main" val="8873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Storing the data in a normal list will make the insert statement quite slow</a:t>
            </a:r>
          </a:p>
          <a:p>
            <a:pPr>
              <a:lnSpc>
                <a:spcPct val="100000"/>
              </a:lnSpc>
            </a:pPr>
            <a:r>
              <a:rPr lang="en-US" dirty="0"/>
              <a:t>So the first data structure is doubly linked list</a:t>
            </a:r>
          </a:p>
          <a:p>
            <a:pPr>
              <a:lnSpc>
                <a:spcPct val="100000"/>
              </a:lnSpc>
            </a:pPr>
            <a:r>
              <a:rPr lang="en-US" dirty="0"/>
              <a:t>Each node refers to the previous and next one</a:t>
            </a:r>
          </a:p>
          <a:p>
            <a:pPr>
              <a:lnSpc>
                <a:spcPct val="100000"/>
              </a:lnSpc>
            </a:pPr>
            <a:r>
              <a:rPr lang="en-US" dirty="0"/>
              <a:t>Inserting a new entry just changes a few pointers and do not move the entire set</a:t>
            </a:r>
          </a:p>
          <a:p>
            <a:pPr>
              <a:lnSpc>
                <a:spcPct val="100000"/>
              </a:lnSpc>
            </a:pPr>
            <a:r>
              <a:rPr lang="en-US" dirty="0"/>
              <a:t>Each database node contains multiple entries</a:t>
            </a:r>
          </a:p>
          <a:p>
            <a:pPr>
              <a:lnSpc>
                <a:spcPct val="100000"/>
              </a:lnSpc>
            </a:pPr>
            <a:r>
              <a:rPr lang="en-US" dirty="0"/>
              <a:t>Data is sorted in the nodes themselves and 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6790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doubly linked list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529EDE-3EEB-471F-A487-71D28CB6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7" y="2097088"/>
            <a:ext cx="5412365" cy="35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linked list leaf nodes are stored in random order in the disk</a:t>
            </a:r>
          </a:p>
          <a:p>
            <a:pPr>
              <a:lnSpc>
                <a:spcPct val="100000"/>
              </a:lnSpc>
            </a:pPr>
            <a:r>
              <a:rPr lang="en-US" dirty="0"/>
              <a:t>So we need a separate data structure to find them fast enough</a:t>
            </a:r>
          </a:p>
          <a:p>
            <a:pPr>
              <a:lnSpc>
                <a:spcPct val="100000"/>
              </a:lnSpc>
            </a:pPr>
            <a:r>
              <a:rPr lang="en-US" dirty="0"/>
              <a:t>A B-Tree to the rescue – balanced search tree</a:t>
            </a:r>
          </a:p>
          <a:p>
            <a:pPr>
              <a:lnSpc>
                <a:spcPct val="100000"/>
              </a:lnSpc>
            </a:pPr>
            <a:r>
              <a:rPr lang="en-US" dirty="0"/>
              <a:t>The B-Tree nodes refer to the biggest values in each linked list node</a:t>
            </a:r>
          </a:p>
          <a:p>
            <a:pPr>
              <a:lnSpc>
                <a:spcPct val="100000"/>
              </a:lnSpc>
            </a:pPr>
            <a:r>
              <a:rPr lang="en-US" dirty="0"/>
              <a:t>Making search operations to be very efficient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Once created, each B-Tree is maintained by the database automatically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works very fast even with huge data sets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B-Tree simulator: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https://www.cs.usfca.edu/~galles/visualization/BPlusTree.html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</p:spTree>
    <p:extLst>
      <p:ext uri="{BB962C8B-B14F-4D97-AF65-F5344CB8AC3E}">
        <p14:creationId xmlns:p14="http://schemas.microsoft.com/office/powerpoint/2010/main" val="336640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  <p:pic>
        <p:nvPicPr>
          <p:cNvPr id="3076" name="Picture 4" descr="B-Tree: Another Implementation By Java - CodeProject">
            <a:extLst>
              <a:ext uri="{FF2B5EF4-FFF2-40B4-BE49-F238E27FC236}">
                <a16:creationId xmlns:a16="http://schemas.microsoft.com/office/drawing/2014/main" id="{2983C94B-D512-400F-9ECF-3A98B270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87" y="2479675"/>
            <a:ext cx="9354249" cy="2378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79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CDB1BE-97EE-4FCC-99C4-4485E541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50" y="2011717"/>
            <a:ext cx="5941724" cy="42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2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20536</TotalTime>
  <Words>1146</Words>
  <Application>Microsoft Office PowerPoint</Application>
  <PresentationFormat>Widescreen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Wingdings</vt:lpstr>
      <vt:lpstr>Circuit</vt:lpstr>
      <vt:lpstr>Database Indexes Made Simple</vt:lpstr>
      <vt:lpstr>What Are We Going To COVER</vt:lpstr>
      <vt:lpstr>Indexes are developer’s task</vt:lpstr>
      <vt:lpstr>Anatomy of an index</vt:lpstr>
      <vt:lpstr>The doubly linked list</vt:lpstr>
      <vt:lpstr>The doubly linked list</vt:lpstr>
      <vt:lpstr>The B-tree</vt:lpstr>
      <vt:lpstr>The B-tree</vt:lpstr>
      <vt:lpstr>The B-tree</vt:lpstr>
      <vt:lpstr>Searching The B-tree in a database</vt:lpstr>
      <vt:lpstr>Slow indexes</vt:lpstr>
      <vt:lpstr>EXECUTION PLAN</vt:lpstr>
      <vt:lpstr>The WHERE Clause with functions</vt:lpstr>
      <vt:lpstr>The WHERE Clause with ranges</vt:lpstr>
      <vt:lpstr>Search by range first</vt:lpstr>
      <vt:lpstr>Search by index first</vt:lpstr>
      <vt:lpstr>The WHERE Clause with like operator</vt:lpstr>
      <vt:lpstr>Search with like</vt:lpstr>
      <vt:lpstr>Multiple columns</vt:lpstr>
      <vt:lpstr>Filtered indexes</vt:lpstr>
      <vt:lpstr>Problematic where conditions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1660</cp:revision>
  <dcterms:created xsi:type="dcterms:W3CDTF">2017-03-28T09:08:48Z</dcterms:created>
  <dcterms:modified xsi:type="dcterms:W3CDTF">2020-07-28T14:08:53Z</dcterms:modified>
</cp:coreProperties>
</file>