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7" r:id="rId2"/>
    <p:sldId id="594" r:id="rId3"/>
    <p:sldId id="387" r:id="rId4"/>
    <p:sldId id="595" r:id="rId5"/>
    <p:sldId id="596" r:id="rId6"/>
    <p:sldId id="597" r:id="rId7"/>
    <p:sldId id="599" r:id="rId8"/>
    <p:sldId id="598" r:id="rId9"/>
    <p:sldId id="601" r:id="rId10"/>
    <p:sldId id="600" r:id="rId11"/>
    <p:sldId id="602" r:id="rId12"/>
    <p:sldId id="603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ganss/HtmlSanitiz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815389" y="2044187"/>
            <a:ext cx="8831285" cy="147635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Web Application SECURITY Considerations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81" y="5157312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Cross site REQUEST FORGERY (CSRF/XSRF)</a:t>
            </a:r>
          </a:p>
        </p:txBody>
      </p:sp>
      <p:pic>
        <p:nvPicPr>
          <p:cNvPr id="1026" name="Picture 2" descr="cross-site-request-forgery-example | Spanning">
            <a:extLst>
              <a:ext uri="{FF2B5EF4-FFF2-40B4-BE49-F238E27FC236}">
                <a16:creationId xmlns:a16="http://schemas.microsoft.com/office/drawing/2014/main" id="{FD29A355-9929-4E83-87B3-7956B7466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276" y="1956262"/>
            <a:ext cx="4469447" cy="428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52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Example form on a malicious site: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Even if the user recognizes the site is different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She may still click on the button by mistake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Therefore you still need to secure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Cross site REQUEST FORGERY (CSRF/XSRF)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D0F01EA-CDFC-4DC6-A9FC-DF1A4DEB9043}"/>
              </a:ext>
            </a:extLst>
          </p:cNvPr>
          <p:cNvSpPr>
            <a:spLocks noGrp="1"/>
          </p:cNvSpPr>
          <p:nvPr/>
        </p:nvSpPr>
        <p:spPr>
          <a:xfrm>
            <a:off x="1141413" y="2410325"/>
            <a:ext cx="9137223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&lt;form action="http://good-banking-site.com/api/account" method="post"&gt;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type="hidden" name="Transaction" value="withdraw"&gt;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type="hidden" name="Amount" value="1000000"&gt;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type="submit" value="Click to collect your prize!"&gt;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84111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Brute Force Attacks (also DDoS)</a:t>
            </a:r>
          </a:p>
          <a:p>
            <a:pPr>
              <a:lnSpc>
                <a:spcPct val="100000"/>
              </a:lnSpc>
            </a:pPr>
            <a:r>
              <a:rPr lang="en-US" dirty="0"/>
              <a:t>Insufficient Access Control</a:t>
            </a:r>
          </a:p>
          <a:p>
            <a:pPr>
              <a:lnSpc>
                <a:spcPct val="100000"/>
              </a:lnSpc>
            </a:pPr>
            <a:r>
              <a:rPr lang="en-US" dirty="0"/>
              <a:t>Too Much Information in Errors/Public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Missing SSL (HTTPS) / MITM</a:t>
            </a:r>
          </a:p>
          <a:p>
            <a:pPr>
              <a:lnSpc>
                <a:spcPct val="100000"/>
              </a:lnSpc>
            </a:pPr>
            <a:r>
              <a:rPr lang="en-US" dirty="0"/>
              <a:t>Phishing/Social Engineering</a:t>
            </a:r>
          </a:p>
          <a:p>
            <a:pPr>
              <a:lnSpc>
                <a:spcPct val="100000"/>
              </a:lnSpc>
            </a:pPr>
            <a:r>
              <a:rPr lang="en-US" dirty="0"/>
              <a:t>Security Flows in Other Software We Use 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Other threats</a:t>
            </a:r>
          </a:p>
        </p:txBody>
      </p:sp>
    </p:spTree>
    <p:extLst>
      <p:ext uri="{BB962C8B-B14F-4D97-AF65-F5344CB8AC3E}">
        <p14:creationId xmlns:p14="http://schemas.microsoft.com/office/powerpoint/2010/main" val="1330509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9330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1963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Common Security Problems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SQL Injection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Parameter Tampering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Cross Site Scripting (XSS)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Cross Site Request Forgery (CSRF/XSRF)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Other threats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</a:t>
            </a:r>
          </a:p>
        </p:txBody>
      </p:sp>
    </p:spTree>
    <p:extLst>
      <p:ext uri="{BB962C8B-B14F-4D97-AF65-F5344CB8AC3E}">
        <p14:creationId xmlns:p14="http://schemas.microsoft.com/office/powerpoint/2010/main" val="397630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SQL Injection</a:t>
            </a:r>
          </a:p>
          <a:p>
            <a:pPr>
              <a:lnSpc>
                <a:spcPct val="100000"/>
              </a:lnSpc>
            </a:pPr>
            <a:r>
              <a:rPr lang="en-US" dirty="0"/>
              <a:t>Cross Site Scripting (XSS)</a:t>
            </a:r>
          </a:p>
          <a:p>
            <a:pPr>
              <a:lnSpc>
                <a:spcPct val="100000"/>
              </a:lnSpc>
            </a:pPr>
            <a:r>
              <a:rPr lang="en-US" dirty="0"/>
              <a:t>URL/HTTP Manipulation Attacks (Parameter Tampering)</a:t>
            </a:r>
          </a:p>
          <a:p>
            <a:pPr>
              <a:lnSpc>
                <a:spcPct val="100000"/>
              </a:lnSpc>
            </a:pPr>
            <a:r>
              <a:rPr lang="en-US" dirty="0"/>
              <a:t>Cross Site Request Forgery (CSRF)</a:t>
            </a:r>
          </a:p>
          <a:p>
            <a:pPr>
              <a:lnSpc>
                <a:spcPct val="100000"/>
              </a:lnSpc>
            </a:pPr>
            <a:r>
              <a:rPr lang="en-US" dirty="0"/>
              <a:t>Brute Force Attacks (also DDoS)</a:t>
            </a:r>
          </a:p>
          <a:p>
            <a:pPr>
              <a:lnSpc>
                <a:spcPct val="100000"/>
              </a:lnSpc>
            </a:pPr>
            <a:r>
              <a:rPr lang="en-US" dirty="0"/>
              <a:t>Insufficient Access Control</a:t>
            </a:r>
          </a:p>
          <a:p>
            <a:pPr>
              <a:lnSpc>
                <a:spcPct val="100000"/>
              </a:lnSpc>
            </a:pPr>
            <a:r>
              <a:rPr lang="en-US" dirty="0"/>
              <a:t>Too Much Information in Errors/Public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Missing SSL (HTTPS) / MITM</a:t>
            </a:r>
          </a:p>
          <a:p>
            <a:pPr>
              <a:lnSpc>
                <a:spcPct val="100000"/>
              </a:lnSpc>
            </a:pPr>
            <a:r>
              <a:rPr lang="en-US" dirty="0"/>
              <a:t>Phishing/Social Engineering</a:t>
            </a:r>
          </a:p>
          <a:p>
            <a:pPr>
              <a:lnSpc>
                <a:spcPct val="100000"/>
              </a:lnSpc>
            </a:pPr>
            <a:r>
              <a:rPr lang="en-US" dirty="0"/>
              <a:t>Security Flows in Other Software We Use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Common Security Problems</a:t>
            </a:r>
          </a:p>
        </p:txBody>
      </p:sp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By default ORMs prevent SQL injection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be careful with raw queries (including Dapper)</a:t>
            </a:r>
          </a:p>
          <a:p>
            <a:pPr>
              <a:lnSpc>
                <a:spcPct val="100000"/>
              </a:lnSpc>
            </a:pPr>
            <a:r>
              <a:rPr lang="en-US" dirty="0"/>
              <a:t>Consider the following query: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It can be transformed to match all entries: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Or insert new data: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SQL Injection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F0770BC-D8BC-42F4-92DD-0753BED0E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337" y="3059668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Code It Up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134BA7A-BC85-42D4-AFD8-6EE47029E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337" y="4079921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or 1=1 --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AFABA3B-E457-4CA0-BE95-D9F7D44BD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337" y="4984004"/>
            <a:ext cx="804545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LIKE '%</a:t>
            </a:r>
            <a:r>
              <a:rPr lang="en-US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 INSERT INTO Messages(MessageText, MessageDate) VALUES ('Code It Up!!!', '20.10.2020') --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</a:p>
        </p:txBody>
      </p:sp>
    </p:spTree>
    <p:extLst>
      <p:ext uri="{BB962C8B-B14F-4D97-AF65-F5344CB8AC3E}">
        <p14:creationId xmlns:p14="http://schemas.microsoft.com/office/powerpoint/2010/main" val="401781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even get access to a poorly written website’s administration</a:t>
            </a:r>
          </a:p>
          <a:p>
            <a:pPr>
              <a:lnSpc>
                <a:spcPct val="100000"/>
              </a:lnSpc>
            </a:pPr>
            <a:r>
              <a:rPr lang="en-US" dirty="0"/>
              <a:t>If we have the following query in our code: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Setting username to </a:t>
            </a:r>
            <a:r>
              <a:rPr lang="en-US" b="1" dirty="0"/>
              <a:t>John</a:t>
            </a:r>
            <a:r>
              <a:rPr lang="en-US" dirty="0"/>
              <a:t> &amp; password to </a:t>
            </a:r>
            <a:r>
              <a:rPr lang="en-US" b="1" dirty="0"/>
              <a:t>' OR '1'= '1</a:t>
            </a:r>
            <a:r>
              <a:rPr lang="en-US" dirty="0"/>
              <a:t> produces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result: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user with username – “Admin” will login WITHOUT password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pass query will turn into a bool expression which is always true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SQL Injection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D3D31A6-B147-4ECF-BED8-E36CE62FF4E1}"/>
              </a:ext>
            </a:extLst>
          </p:cNvPr>
          <p:cNvSpPr>
            <a:spLocks noGrp="1"/>
          </p:cNvSpPr>
          <p:nvPr/>
        </p:nvSpPr>
        <p:spPr>
          <a:xfrm>
            <a:off x="1028744" y="2813624"/>
            <a:ext cx="1013133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String query = "</a:t>
            </a:r>
            <a:r>
              <a:rPr lang="en-US" noProof="1">
                <a:solidFill>
                  <a:schemeClr val="bg2"/>
                </a:solidFill>
                <a:effectLst/>
              </a:rPr>
              <a:t>SELECT * FROM user WHERE name = '</a:t>
            </a:r>
            <a:r>
              <a:rPr lang="en-US" noProof="1">
                <a:solidFill>
                  <a:schemeClr val="tx1"/>
                </a:solidFill>
                <a:effectLst/>
              </a:rPr>
              <a:t>" + username + </a:t>
            </a:r>
            <a:r>
              <a:rPr lang="en-US" noProof="1">
                <a:solidFill>
                  <a:schemeClr val="bg2"/>
                </a:solidFill>
                <a:effectLst/>
              </a:rPr>
              <a:t>"' AND pass='</a:t>
            </a:r>
            <a:r>
              <a:rPr lang="en-US" noProof="1">
                <a:solidFill>
                  <a:schemeClr val="tx1"/>
                </a:solidFill>
                <a:effectLst/>
              </a:rPr>
              <a:t>" + password + "</a:t>
            </a:r>
            <a:r>
              <a:rPr lang="en-US" noProof="1">
                <a:solidFill>
                  <a:schemeClr val="bg2"/>
                </a:solidFill>
                <a:effectLst/>
              </a:rPr>
              <a:t>'</a:t>
            </a:r>
            <a:r>
              <a:rPr lang="en-US" noProof="1">
                <a:solidFill>
                  <a:schemeClr val="tx1"/>
                </a:solidFill>
                <a:effectLst/>
              </a:rPr>
              <a:t>";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C7CC98-88F9-491E-B2EE-B141BF95F530}"/>
              </a:ext>
            </a:extLst>
          </p:cNvPr>
          <p:cNvSpPr txBox="1">
            <a:spLocks/>
          </p:cNvSpPr>
          <p:nvPr/>
        </p:nvSpPr>
        <p:spPr>
          <a:xfrm>
            <a:off x="1028744" y="4238046"/>
            <a:ext cx="1013133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String sqlQuery = SELECT * FROM user WHERE name = '</a:t>
            </a:r>
            <a:r>
              <a:rPr lang="en-US" noProof="1">
                <a:solidFill>
                  <a:schemeClr val="bg2"/>
                </a:solidFill>
                <a:effectLst/>
              </a:rPr>
              <a:t>Admin</a:t>
            </a:r>
            <a:r>
              <a:rPr lang="en-US" noProof="1">
                <a:solidFill>
                  <a:schemeClr val="tx1"/>
                </a:solidFill>
                <a:effectLst/>
              </a:rPr>
              <a:t>' AND </a:t>
            </a:r>
            <a:br>
              <a:rPr lang="en-US" noProof="1">
                <a:solidFill>
                  <a:schemeClr val="tx1"/>
                </a:solidFill>
                <a:effectLst/>
              </a:rPr>
            </a:br>
            <a:r>
              <a:rPr lang="en-US" noProof="1">
                <a:solidFill>
                  <a:schemeClr val="tx1"/>
                </a:solidFill>
                <a:effectLst/>
              </a:rPr>
              <a:t>pass='</a:t>
            </a:r>
            <a:r>
              <a:rPr lang="en-US" noProof="1">
                <a:solidFill>
                  <a:schemeClr val="bg2"/>
                </a:solidFill>
                <a:effectLst/>
              </a:rPr>
              <a:t>' OR '1'='1</a:t>
            </a:r>
            <a:r>
              <a:rPr lang="en-US" noProof="1">
                <a:solidFill>
                  <a:schemeClr val="tx1"/>
                </a:solidFill>
                <a:effectLst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48715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Parameter Tampering is the manipulation of parameters </a:t>
            </a:r>
            <a:br>
              <a:rPr lang="en-US" dirty="0"/>
            </a:br>
            <a:r>
              <a:rPr lang="en-US" dirty="0"/>
              <a:t>exchanged between client and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Altered query strings, request bodies, cookies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Skipped data validations, Injected additional parameters</a:t>
            </a:r>
          </a:p>
          <a:p>
            <a:pPr>
              <a:lnSpc>
                <a:spcPct val="100000"/>
              </a:lnSpc>
            </a:pPr>
            <a:r>
              <a:rPr lang="en-US" dirty="0"/>
              <a:t>The ASP.NET Core model binging is vulnerable to this attack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are not careful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your input models include only the properties you want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Don’t leave any other properties because they can be easily altered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malicious request may change data you don’t want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Parameter tampering</a:t>
            </a:r>
          </a:p>
        </p:txBody>
      </p:sp>
    </p:spTree>
    <p:extLst>
      <p:ext uri="{BB962C8B-B14F-4D97-AF65-F5344CB8AC3E}">
        <p14:creationId xmlns:p14="http://schemas.microsoft.com/office/powerpoint/2010/main" val="380619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XSS is including unwanted scripts in your page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the inputs are not sanitized</a:t>
            </a:r>
          </a:p>
          <a:p>
            <a:pPr>
              <a:lnSpc>
                <a:spcPct val="100000"/>
              </a:lnSpc>
            </a:pPr>
            <a:r>
              <a:rPr lang="en-US" dirty="0"/>
              <a:t>Basically, an attacker uses a form to store a script tag in the application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on a view page that script is rendered and executed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way cookies or other sensitive information may be stolen from the user</a:t>
            </a:r>
          </a:p>
          <a:p>
            <a:pPr>
              <a:lnSpc>
                <a:spcPct val="100000"/>
              </a:lnSpc>
            </a:pPr>
            <a:r>
              <a:rPr lang="en-US" dirty="0"/>
              <a:t>By default, ASP.NET Core and Razor save you from these attacks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sometimes, you may want to render HTML content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use </a:t>
            </a:r>
            <a:r>
              <a:rPr lang="en-US" b="1" dirty="0"/>
              <a:t>@Html.Raw(someHtml)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in a blog or in a rich UI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you need to be super careful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Cross site scripting (XSS)</a:t>
            </a:r>
          </a:p>
        </p:txBody>
      </p:sp>
    </p:spTree>
    <p:extLst>
      <p:ext uri="{BB962C8B-B14F-4D97-AF65-F5344CB8AC3E}">
        <p14:creationId xmlns:p14="http://schemas.microsoft.com/office/powerpoint/2010/main" val="9913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several rules you must follow to be secured: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Never put untrusted data into your HTML output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Before putting untrusted data somewhere, ensure it is secured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Encoded, Parsed, Validated, Checked for malicious contents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Untrusted data can be inputted anywhere in the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URLs, HTML Elements, HTML Attributes, JavaScript code etc.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use a third-party tool to sanitize any user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called </a:t>
            </a:r>
            <a:r>
              <a:rPr lang="en-US" dirty="0" err="1"/>
              <a:t>HtmlSanitizer</a:t>
            </a:r>
            <a:r>
              <a:rPr lang="en-US" dirty="0"/>
              <a:t> and it is available as a NuGet package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hlinkClick r:id="rId2"/>
              </a:rPr>
              <a:t>https://github.com/mganss/HtmlSanitizer</a:t>
            </a:r>
            <a:endParaRPr lang="en-US" b="1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Cross site scripting (XSS)</a:t>
            </a:r>
          </a:p>
        </p:txBody>
      </p:sp>
    </p:spTree>
    <p:extLst>
      <p:ext uri="{BB962C8B-B14F-4D97-AF65-F5344CB8AC3E}">
        <p14:creationId xmlns:p14="http://schemas.microsoft.com/office/powerpoint/2010/main" val="177884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Cross-Site Request Forgery (CSRF / XSRF) is a web security attack over </a:t>
            </a:r>
            <a:br>
              <a:rPr lang="en-US" dirty="0"/>
            </a:br>
            <a:r>
              <a:rPr lang="en-US" dirty="0"/>
              <a:t>the HTTP protocol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Allows executing unauthorized commands on behalf of some user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using his cookies stored in the browser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user has valid permissions to execute the requested command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attacker uses these permissions maliciously, unbeknownst to the user</a:t>
            </a:r>
          </a:p>
          <a:p>
            <a:pPr>
              <a:lnSpc>
                <a:spcPct val="100000"/>
              </a:lnSpc>
            </a:pPr>
            <a:r>
              <a:rPr lang="en-US" dirty="0"/>
              <a:t>In ASP.NET Core there are built-in mechanisms to protect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automatically generated, and you can add the defense globally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add </a:t>
            </a:r>
            <a:r>
              <a:rPr lang="en-US" b="1" dirty="0" err="1"/>
              <a:t>ValidateAntiforgeryToken</a:t>
            </a:r>
            <a:r>
              <a:rPr lang="en-US" dirty="0"/>
              <a:t> or </a:t>
            </a:r>
            <a:r>
              <a:rPr lang="en-US" b="1" dirty="0" err="1"/>
              <a:t>AutoValidateAntiforgeryToken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Cross site REQUEST FORGERY (CSRF/XSRF)</a:t>
            </a:r>
          </a:p>
        </p:txBody>
      </p:sp>
    </p:spTree>
    <p:extLst>
      <p:ext uri="{BB962C8B-B14F-4D97-AF65-F5344CB8AC3E}">
        <p14:creationId xmlns:p14="http://schemas.microsoft.com/office/powerpoint/2010/main" val="1716447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20824</TotalTime>
  <Words>865</Words>
  <Application>Microsoft Office PowerPoint</Application>
  <PresentationFormat>Widescreen</PresentationFormat>
  <Paragraphs>120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Tw Cen MT</vt:lpstr>
      <vt:lpstr>Wingdings 2</vt:lpstr>
      <vt:lpstr>Circuit</vt:lpstr>
      <vt:lpstr>Web Application SECURITY Considerations</vt:lpstr>
      <vt:lpstr>What Are We Going To COVER</vt:lpstr>
      <vt:lpstr>Common Security Problems</vt:lpstr>
      <vt:lpstr>SQL Injection</vt:lpstr>
      <vt:lpstr>SQL Injection</vt:lpstr>
      <vt:lpstr>Parameter tampering</vt:lpstr>
      <vt:lpstr>Cross site scripting (XSS)</vt:lpstr>
      <vt:lpstr>Cross site scripting (XSS)</vt:lpstr>
      <vt:lpstr>Cross site REQUEST FORGERY (CSRF/XSRF)</vt:lpstr>
      <vt:lpstr>Cross site REQUEST FORGERY (CSRF/XSRF)</vt:lpstr>
      <vt:lpstr>Cross site REQUEST FORGERY (CSRF/XSRF)</vt:lpstr>
      <vt:lpstr>Other threats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1699</cp:revision>
  <dcterms:created xsi:type="dcterms:W3CDTF">2017-03-28T09:08:48Z</dcterms:created>
  <dcterms:modified xsi:type="dcterms:W3CDTF">2020-08-29T16:24:38Z</dcterms:modified>
</cp:coreProperties>
</file>