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19" r:id="rId6"/>
    <p:sldId id="276" r:id="rId7"/>
    <p:sldId id="260" r:id="rId8"/>
    <p:sldId id="261" r:id="rId9"/>
    <p:sldId id="262" r:id="rId10"/>
    <p:sldId id="263" r:id="rId11"/>
    <p:sldId id="277" r:id="rId12"/>
    <p:sldId id="264" r:id="rId13"/>
    <p:sldId id="266" r:id="rId14"/>
    <p:sldId id="265" r:id="rId15"/>
    <p:sldId id="267" r:id="rId16"/>
    <p:sldId id="268" r:id="rId17"/>
    <p:sldId id="269" r:id="rId18"/>
    <p:sldId id="270" r:id="rId19"/>
    <p:sldId id="272" r:id="rId20"/>
    <p:sldId id="273" r:id="rId21"/>
    <p:sldId id="274" r:id="rId22"/>
    <p:sldId id="275" r:id="rId23"/>
    <p:sldId id="278" r:id="rId24"/>
    <p:sldId id="279" r:id="rId25"/>
    <p:sldId id="32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80" r:id="rId40"/>
    <p:sldId id="303" r:id="rId41"/>
    <p:sldId id="294" r:id="rId42"/>
    <p:sldId id="295" r:id="rId43"/>
    <p:sldId id="321" r:id="rId44"/>
    <p:sldId id="296" r:id="rId45"/>
    <p:sldId id="297" r:id="rId46"/>
    <p:sldId id="298" r:id="rId47"/>
    <p:sldId id="304" r:id="rId48"/>
    <p:sldId id="299" r:id="rId49"/>
    <p:sldId id="300" r:id="rId50"/>
    <p:sldId id="301" r:id="rId51"/>
    <p:sldId id="302"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7" r:id="rId81"/>
    <p:sldId id="338" r:id="rId82"/>
    <p:sldId id="336" r:id="rId83"/>
    <p:sldId id="339" r:id="rId84"/>
    <p:sldId id="340" r:id="rId85"/>
    <p:sldId id="341" r:id="rId86"/>
    <p:sldId id="342" r:id="rId87"/>
    <p:sldId id="343" r:id="rId88"/>
    <p:sldId id="344" r:id="rId89"/>
    <p:sldId id="345" r:id="rId90"/>
    <p:sldId id="346" r:id="rId91"/>
    <p:sldId id="347" r:id="rId92"/>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ssdavid" initials="b" lastIdx="1" clrIdx="0">
    <p:extLst>
      <p:ext uri="{19B8F6BF-5375-455C-9EA6-DF929625EA0E}">
        <p15:presenceInfo xmlns:p15="http://schemas.microsoft.com/office/powerpoint/2012/main" userId="bossdav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46" d="100"/>
          <a:sy n="46" d="100"/>
        </p:scale>
        <p:origin x="-60"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82FC-3DF3-46B9-08E3-97E0F0071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H"/>
          </a:p>
        </p:txBody>
      </p:sp>
      <p:sp>
        <p:nvSpPr>
          <p:cNvPr id="3" name="Subtitle 2">
            <a:extLst>
              <a:ext uri="{FF2B5EF4-FFF2-40B4-BE49-F238E27FC236}">
                <a16:creationId xmlns:a16="http://schemas.microsoft.com/office/drawing/2014/main" id="{A296DBB3-0FE2-B0D8-904A-6E5AE4B10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H"/>
          </a:p>
        </p:txBody>
      </p:sp>
      <p:sp>
        <p:nvSpPr>
          <p:cNvPr id="4" name="Date Placeholder 3">
            <a:extLst>
              <a:ext uri="{FF2B5EF4-FFF2-40B4-BE49-F238E27FC236}">
                <a16:creationId xmlns:a16="http://schemas.microsoft.com/office/drawing/2014/main" id="{A934F7DE-1F3B-DC7A-4493-9F4559E54D75}"/>
              </a:ext>
            </a:extLst>
          </p:cNvPr>
          <p:cNvSpPr>
            <a:spLocks noGrp="1"/>
          </p:cNvSpPr>
          <p:nvPr>
            <p:ph type="dt" sz="half" idx="10"/>
          </p:nvPr>
        </p:nvSpPr>
        <p:spPr/>
        <p:txBody>
          <a:bodyPr/>
          <a:lstStyle/>
          <a:p>
            <a:fld id="{E326A7C0-3D08-4104-912F-F936C235D4C0}" type="datetimeFigureOut">
              <a:rPr lang="en-GH" smtClean="0"/>
              <a:t>30/05/2023</a:t>
            </a:fld>
            <a:endParaRPr lang="en-GH"/>
          </a:p>
        </p:txBody>
      </p:sp>
      <p:sp>
        <p:nvSpPr>
          <p:cNvPr id="5" name="Footer Placeholder 4">
            <a:extLst>
              <a:ext uri="{FF2B5EF4-FFF2-40B4-BE49-F238E27FC236}">
                <a16:creationId xmlns:a16="http://schemas.microsoft.com/office/drawing/2014/main" id="{852F8732-E038-15E4-ECB3-BF95290A09D6}"/>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5A15818E-A5BA-8E0E-BFDA-3F84B0E18BD6}"/>
              </a:ext>
            </a:extLst>
          </p:cNvPr>
          <p:cNvSpPr>
            <a:spLocks noGrp="1"/>
          </p:cNvSpPr>
          <p:nvPr>
            <p:ph type="sldNum" sz="quarter" idx="12"/>
          </p:nvPr>
        </p:nvSpPr>
        <p:spPr/>
        <p:txBody>
          <a:bodyPr/>
          <a:lstStyle/>
          <a:p>
            <a:fld id="{8F0B152C-B346-42C6-A5E9-C52A0FC3A6F7}" type="slidenum">
              <a:rPr lang="en-GH" smtClean="0"/>
              <a:t>‹#›</a:t>
            </a:fld>
            <a:endParaRPr lang="en-GH"/>
          </a:p>
        </p:txBody>
      </p:sp>
    </p:spTree>
    <p:extLst>
      <p:ext uri="{BB962C8B-B14F-4D97-AF65-F5344CB8AC3E}">
        <p14:creationId xmlns:p14="http://schemas.microsoft.com/office/powerpoint/2010/main" val="281055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A824-4EC3-DFD9-E3C0-7B6CC394FAAF}"/>
              </a:ext>
            </a:extLst>
          </p:cNvPr>
          <p:cNvSpPr>
            <a:spLocks noGrp="1"/>
          </p:cNvSpPr>
          <p:nvPr>
            <p:ph type="title"/>
          </p:nvPr>
        </p:nvSpPr>
        <p:spPr/>
        <p:txBody>
          <a:bodyPr/>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0D1B5B3C-0C47-B535-A83D-00ADC56B37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C3E8DA57-7DC8-9DF0-8710-445680B79D13}"/>
              </a:ext>
            </a:extLst>
          </p:cNvPr>
          <p:cNvSpPr>
            <a:spLocks noGrp="1"/>
          </p:cNvSpPr>
          <p:nvPr>
            <p:ph type="dt" sz="half" idx="10"/>
          </p:nvPr>
        </p:nvSpPr>
        <p:spPr/>
        <p:txBody>
          <a:bodyPr/>
          <a:lstStyle/>
          <a:p>
            <a:fld id="{E326A7C0-3D08-4104-912F-F936C235D4C0}" type="datetimeFigureOut">
              <a:rPr lang="en-GH" smtClean="0"/>
              <a:t>30/05/2023</a:t>
            </a:fld>
            <a:endParaRPr lang="en-GH"/>
          </a:p>
        </p:txBody>
      </p:sp>
      <p:sp>
        <p:nvSpPr>
          <p:cNvPr id="5" name="Footer Placeholder 4">
            <a:extLst>
              <a:ext uri="{FF2B5EF4-FFF2-40B4-BE49-F238E27FC236}">
                <a16:creationId xmlns:a16="http://schemas.microsoft.com/office/drawing/2014/main" id="{C7302863-185F-4ED6-CD21-5DC4258E6079}"/>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E1B374B1-8D07-39E9-FBB9-86725FDDC8BC}"/>
              </a:ext>
            </a:extLst>
          </p:cNvPr>
          <p:cNvSpPr>
            <a:spLocks noGrp="1"/>
          </p:cNvSpPr>
          <p:nvPr>
            <p:ph type="sldNum" sz="quarter" idx="12"/>
          </p:nvPr>
        </p:nvSpPr>
        <p:spPr/>
        <p:txBody>
          <a:bodyPr/>
          <a:lstStyle/>
          <a:p>
            <a:fld id="{8F0B152C-B346-42C6-A5E9-C52A0FC3A6F7}" type="slidenum">
              <a:rPr lang="en-GH" smtClean="0"/>
              <a:t>‹#›</a:t>
            </a:fld>
            <a:endParaRPr lang="en-GH"/>
          </a:p>
        </p:txBody>
      </p:sp>
    </p:spTree>
    <p:extLst>
      <p:ext uri="{BB962C8B-B14F-4D97-AF65-F5344CB8AC3E}">
        <p14:creationId xmlns:p14="http://schemas.microsoft.com/office/powerpoint/2010/main" val="211928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344621-BA12-47C3-7807-99132DF37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520CFBC1-D242-2F43-8FB1-E5FEF0CDAB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50B1B189-7841-7152-1C8B-10E5A736FE38}"/>
              </a:ext>
            </a:extLst>
          </p:cNvPr>
          <p:cNvSpPr>
            <a:spLocks noGrp="1"/>
          </p:cNvSpPr>
          <p:nvPr>
            <p:ph type="dt" sz="half" idx="10"/>
          </p:nvPr>
        </p:nvSpPr>
        <p:spPr/>
        <p:txBody>
          <a:bodyPr/>
          <a:lstStyle/>
          <a:p>
            <a:fld id="{E326A7C0-3D08-4104-912F-F936C235D4C0}" type="datetimeFigureOut">
              <a:rPr lang="en-GH" smtClean="0"/>
              <a:t>30/05/2023</a:t>
            </a:fld>
            <a:endParaRPr lang="en-GH"/>
          </a:p>
        </p:txBody>
      </p:sp>
      <p:sp>
        <p:nvSpPr>
          <p:cNvPr id="5" name="Footer Placeholder 4">
            <a:extLst>
              <a:ext uri="{FF2B5EF4-FFF2-40B4-BE49-F238E27FC236}">
                <a16:creationId xmlns:a16="http://schemas.microsoft.com/office/drawing/2014/main" id="{65CA8511-CD06-A506-AF1A-80396AD89459}"/>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1B8698F5-3F95-DE2D-3BAA-6C30BC42568C}"/>
              </a:ext>
            </a:extLst>
          </p:cNvPr>
          <p:cNvSpPr>
            <a:spLocks noGrp="1"/>
          </p:cNvSpPr>
          <p:nvPr>
            <p:ph type="sldNum" sz="quarter" idx="12"/>
          </p:nvPr>
        </p:nvSpPr>
        <p:spPr/>
        <p:txBody>
          <a:bodyPr/>
          <a:lstStyle/>
          <a:p>
            <a:fld id="{8F0B152C-B346-42C6-A5E9-C52A0FC3A6F7}" type="slidenum">
              <a:rPr lang="en-GH" smtClean="0"/>
              <a:t>‹#›</a:t>
            </a:fld>
            <a:endParaRPr lang="en-GH"/>
          </a:p>
        </p:txBody>
      </p:sp>
    </p:spTree>
    <p:extLst>
      <p:ext uri="{BB962C8B-B14F-4D97-AF65-F5344CB8AC3E}">
        <p14:creationId xmlns:p14="http://schemas.microsoft.com/office/powerpoint/2010/main" val="2384620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95D7-B4C8-BD88-6BC3-DC52ACBFFC8A}"/>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D42A3388-0266-C7AA-90A3-7C553C3DE3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A51AD482-FD16-800D-2AEA-39488785903F}"/>
              </a:ext>
            </a:extLst>
          </p:cNvPr>
          <p:cNvSpPr>
            <a:spLocks noGrp="1"/>
          </p:cNvSpPr>
          <p:nvPr>
            <p:ph type="dt" sz="half" idx="10"/>
          </p:nvPr>
        </p:nvSpPr>
        <p:spPr/>
        <p:txBody>
          <a:bodyPr/>
          <a:lstStyle/>
          <a:p>
            <a:fld id="{E326A7C0-3D08-4104-912F-F936C235D4C0}" type="datetimeFigureOut">
              <a:rPr lang="en-GH" smtClean="0"/>
              <a:t>30/05/2023</a:t>
            </a:fld>
            <a:endParaRPr lang="en-GH"/>
          </a:p>
        </p:txBody>
      </p:sp>
      <p:sp>
        <p:nvSpPr>
          <p:cNvPr id="5" name="Footer Placeholder 4">
            <a:extLst>
              <a:ext uri="{FF2B5EF4-FFF2-40B4-BE49-F238E27FC236}">
                <a16:creationId xmlns:a16="http://schemas.microsoft.com/office/drawing/2014/main" id="{32FF197A-683E-84F9-2E1C-CD51F8897840}"/>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AD02A8FE-0419-E557-04EF-1D62651F5C33}"/>
              </a:ext>
            </a:extLst>
          </p:cNvPr>
          <p:cNvSpPr>
            <a:spLocks noGrp="1"/>
          </p:cNvSpPr>
          <p:nvPr>
            <p:ph type="sldNum" sz="quarter" idx="12"/>
          </p:nvPr>
        </p:nvSpPr>
        <p:spPr/>
        <p:txBody>
          <a:bodyPr/>
          <a:lstStyle/>
          <a:p>
            <a:fld id="{8F0B152C-B346-42C6-A5E9-C52A0FC3A6F7}" type="slidenum">
              <a:rPr lang="en-GH" smtClean="0"/>
              <a:t>‹#›</a:t>
            </a:fld>
            <a:endParaRPr lang="en-GH"/>
          </a:p>
        </p:txBody>
      </p:sp>
    </p:spTree>
    <p:extLst>
      <p:ext uri="{BB962C8B-B14F-4D97-AF65-F5344CB8AC3E}">
        <p14:creationId xmlns:p14="http://schemas.microsoft.com/office/powerpoint/2010/main" val="3487084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4A2F-5B06-06D0-D627-1B2F525BE7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H"/>
          </a:p>
        </p:txBody>
      </p:sp>
      <p:sp>
        <p:nvSpPr>
          <p:cNvPr id="3" name="Text Placeholder 2">
            <a:extLst>
              <a:ext uri="{FF2B5EF4-FFF2-40B4-BE49-F238E27FC236}">
                <a16:creationId xmlns:a16="http://schemas.microsoft.com/office/drawing/2014/main" id="{ACE8F5DE-00DC-A171-124D-DE44371A9D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43F8AA-788F-F5F5-260D-1C33320A38E1}"/>
              </a:ext>
            </a:extLst>
          </p:cNvPr>
          <p:cNvSpPr>
            <a:spLocks noGrp="1"/>
          </p:cNvSpPr>
          <p:nvPr>
            <p:ph type="dt" sz="half" idx="10"/>
          </p:nvPr>
        </p:nvSpPr>
        <p:spPr/>
        <p:txBody>
          <a:bodyPr/>
          <a:lstStyle/>
          <a:p>
            <a:fld id="{E326A7C0-3D08-4104-912F-F936C235D4C0}" type="datetimeFigureOut">
              <a:rPr lang="en-GH" smtClean="0"/>
              <a:t>30/05/2023</a:t>
            </a:fld>
            <a:endParaRPr lang="en-GH"/>
          </a:p>
        </p:txBody>
      </p:sp>
      <p:sp>
        <p:nvSpPr>
          <p:cNvPr id="5" name="Footer Placeholder 4">
            <a:extLst>
              <a:ext uri="{FF2B5EF4-FFF2-40B4-BE49-F238E27FC236}">
                <a16:creationId xmlns:a16="http://schemas.microsoft.com/office/drawing/2014/main" id="{4C0B65F2-38A6-5179-2FD0-7FC412665C63}"/>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EAAE390E-7421-2BC1-2015-48F05D1E4110}"/>
              </a:ext>
            </a:extLst>
          </p:cNvPr>
          <p:cNvSpPr>
            <a:spLocks noGrp="1"/>
          </p:cNvSpPr>
          <p:nvPr>
            <p:ph type="sldNum" sz="quarter" idx="12"/>
          </p:nvPr>
        </p:nvSpPr>
        <p:spPr/>
        <p:txBody>
          <a:bodyPr/>
          <a:lstStyle/>
          <a:p>
            <a:fld id="{8F0B152C-B346-42C6-A5E9-C52A0FC3A6F7}" type="slidenum">
              <a:rPr lang="en-GH" smtClean="0"/>
              <a:t>‹#›</a:t>
            </a:fld>
            <a:endParaRPr lang="en-GH"/>
          </a:p>
        </p:txBody>
      </p:sp>
    </p:spTree>
    <p:extLst>
      <p:ext uri="{BB962C8B-B14F-4D97-AF65-F5344CB8AC3E}">
        <p14:creationId xmlns:p14="http://schemas.microsoft.com/office/powerpoint/2010/main" val="262745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8015-2CB9-66B4-6624-31B1400851BC}"/>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6B3C4F61-0E83-AE1F-47B7-50F5A9AD95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Content Placeholder 3">
            <a:extLst>
              <a:ext uri="{FF2B5EF4-FFF2-40B4-BE49-F238E27FC236}">
                <a16:creationId xmlns:a16="http://schemas.microsoft.com/office/drawing/2014/main" id="{89F11D95-6CCC-79BA-571E-744A21FE24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Date Placeholder 4">
            <a:extLst>
              <a:ext uri="{FF2B5EF4-FFF2-40B4-BE49-F238E27FC236}">
                <a16:creationId xmlns:a16="http://schemas.microsoft.com/office/drawing/2014/main" id="{D554EFC7-03B9-0FA1-44E5-7273693D5934}"/>
              </a:ext>
            </a:extLst>
          </p:cNvPr>
          <p:cNvSpPr>
            <a:spLocks noGrp="1"/>
          </p:cNvSpPr>
          <p:nvPr>
            <p:ph type="dt" sz="half" idx="10"/>
          </p:nvPr>
        </p:nvSpPr>
        <p:spPr/>
        <p:txBody>
          <a:bodyPr/>
          <a:lstStyle/>
          <a:p>
            <a:fld id="{E326A7C0-3D08-4104-912F-F936C235D4C0}" type="datetimeFigureOut">
              <a:rPr lang="en-GH" smtClean="0"/>
              <a:t>30/05/2023</a:t>
            </a:fld>
            <a:endParaRPr lang="en-GH"/>
          </a:p>
        </p:txBody>
      </p:sp>
      <p:sp>
        <p:nvSpPr>
          <p:cNvPr id="6" name="Footer Placeholder 5">
            <a:extLst>
              <a:ext uri="{FF2B5EF4-FFF2-40B4-BE49-F238E27FC236}">
                <a16:creationId xmlns:a16="http://schemas.microsoft.com/office/drawing/2014/main" id="{7C3FB101-FB74-CA6C-8AE7-512A806576E6}"/>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75E84ED2-5BA6-CFA5-F4A6-77204767270F}"/>
              </a:ext>
            </a:extLst>
          </p:cNvPr>
          <p:cNvSpPr>
            <a:spLocks noGrp="1"/>
          </p:cNvSpPr>
          <p:nvPr>
            <p:ph type="sldNum" sz="quarter" idx="12"/>
          </p:nvPr>
        </p:nvSpPr>
        <p:spPr/>
        <p:txBody>
          <a:bodyPr/>
          <a:lstStyle/>
          <a:p>
            <a:fld id="{8F0B152C-B346-42C6-A5E9-C52A0FC3A6F7}" type="slidenum">
              <a:rPr lang="en-GH" smtClean="0"/>
              <a:t>‹#›</a:t>
            </a:fld>
            <a:endParaRPr lang="en-GH"/>
          </a:p>
        </p:txBody>
      </p:sp>
    </p:spTree>
    <p:extLst>
      <p:ext uri="{BB962C8B-B14F-4D97-AF65-F5344CB8AC3E}">
        <p14:creationId xmlns:p14="http://schemas.microsoft.com/office/powerpoint/2010/main" val="3448175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976D5-7B82-1BC4-A3E9-54DCEF3AF7E9}"/>
              </a:ext>
            </a:extLst>
          </p:cNvPr>
          <p:cNvSpPr>
            <a:spLocks noGrp="1"/>
          </p:cNvSpPr>
          <p:nvPr>
            <p:ph type="title"/>
          </p:nvPr>
        </p:nvSpPr>
        <p:spPr>
          <a:xfrm>
            <a:off x="839788" y="365125"/>
            <a:ext cx="10515600" cy="1325563"/>
          </a:xfrm>
        </p:spPr>
        <p:txBody>
          <a:bodyPr/>
          <a:lstStyle/>
          <a:p>
            <a:r>
              <a:rPr lang="en-US"/>
              <a:t>Click to edit Master title style</a:t>
            </a:r>
            <a:endParaRPr lang="en-GH"/>
          </a:p>
        </p:txBody>
      </p:sp>
      <p:sp>
        <p:nvSpPr>
          <p:cNvPr id="3" name="Text Placeholder 2">
            <a:extLst>
              <a:ext uri="{FF2B5EF4-FFF2-40B4-BE49-F238E27FC236}">
                <a16:creationId xmlns:a16="http://schemas.microsoft.com/office/drawing/2014/main" id="{004535A0-9B8F-8A11-B707-DC04B2EC14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55896F-2189-9330-2DA7-264A9B7415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Text Placeholder 4">
            <a:extLst>
              <a:ext uri="{FF2B5EF4-FFF2-40B4-BE49-F238E27FC236}">
                <a16:creationId xmlns:a16="http://schemas.microsoft.com/office/drawing/2014/main" id="{6BA66F01-0106-2508-8129-73A34CF558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BFDEA-8F27-289D-87D5-6F4FB199A5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7" name="Date Placeholder 6">
            <a:extLst>
              <a:ext uri="{FF2B5EF4-FFF2-40B4-BE49-F238E27FC236}">
                <a16:creationId xmlns:a16="http://schemas.microsoft.com/office/drawing/2014/main" id="{8C58FE81-172F-5556-9E19-88731F2C6C7A}"/>
              </a:ext>
            </a:extLst>
          </p:cNvPr>
          <p:cNvSpPr>
            <a:spLocks noGrp="1"/>
          </p:cNvSpPr>
          <p:nvPr>
            <p:ph type="dt" sz="half" idx="10"/>
          </p:nvPr>
        </p:nvSpPr>
        <p:spPr/>
        <p:txBody>
          <a:bodyPr/>
          <a:lstStyle/>
          <a:p>
            <a:fld id="{E326A7C0-3D08-4104-912F-F936C235D4C0}" type="datetimeFigureOut">
              <a:rPr lang="en-GH" smtClean="0"/>
              <a:t>30/05/2023</a:t>
            </a:fld>
            <a:endParaRPr lang="en-GH"/>
          </a:p>
        </p:txBody>
      </p:sp>
      <p:sp>
        <p:nvSpPr>
          <p:cNvPr id="8" name="Footer Placeholder 7">
            <a:extLst>
              <a:ext uri="{FF2B5EF4-FFF2-40B4-BE49-F238E27FC236}">
                <a16:creationId xmlns:a16="http://schemas.microsoft.com/office/drawing/2014/main" id="{CBD4B27B-E915-9B6D-65AB-B8346001E746}"/>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15137340-D325-065E-4C10-FB3D9558AFF6}"/>
              </a:ext>
            </a:extLst>
          </p:cNvPr>
          <p:cNvSpPr>
            <a:spLocks noGrp="1"/>
          </p:cNvSpPr>
          <p:nvPr>
            <p:ph type="sldNum" sz="quarter" idx="12"/>
          </p:nvPr>
        </p:nvSpPr>
        <p:spPr/>
        <p:txBody>
          <a:bodyPr/>
          <a:lstStyle/>
          <a:p>
            <a:fld id="{8F0B152C-B346-42C6-A5E9-C52A0FC3A6F7}" type="slidenum">
              <a:rPr lang="en-GH" smtClean="0"/>
              <a:t>‹#›</a:t>
            </a:fld>
            <a:endParaRPr lang="en-GH"/>
          </a:p>
        </p:txBody>
      </p:sp>
    </p:spTree>
    <p:extLst>
      <p:ext uri="{BB962C8B-B14F-4D97-AF65-F5344CB8AC3E}">
        <p14:creationId xmlns:p14="http://schemas.microsoft.com/office/powerpoint/2010/main" val="200528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22AF-643E-63ED-95FE-F4DA8D04B04E}"/>
              </a:ext>
            </a:extLst>
          </p:cNvPr>
          <p:cNvSpPr>
            <a:spLocks noGrp="1"/>
          </p:cNvSpPr>
          <p:nvPr>
            <p:ph type="title"/>
          </p:nvPr>
        </p:nvSpPr>
        <p:spPr/>
        <p:txBody>
          <a:bodyPr/>
          <a:lstStyle/>
          <a:p>
            <a:r>
              <a:rPr lang="en-US"/>
              <a:t>Click to edit Master title style</a:t>
            </a:r>
            <a:endParaRPr lang="en-GH"/>
          </a:p>
        </p:txBody>
      </p:sp>
      <p:sp>
        <p:nvSpPr>
          <p:cNvPr id="3" name="Date Placeholder 2">
            <a:extLst>
              <a:ext uri="{FF2B5EF4-FFF2-40B4-BE49-F238E27FC236}">
                <a16:creationId xmlns:a16="http://schemas.microsoft.com/office/drawing/2014/main" id="{34CBA8E6-8AA8-DBAD-3A59-00088ACF6E09}"/>
              </a:ext>
            </a:extLst>
          </p:cNvPr>
          <p:cNvSpPr>
            <a:spLocks noGrp="1"/>
          </p:cNvSpPr>
          <p:nvPr>
            <p:ph type="dt" sz="half" idx="10"/>
          </p:nvPr>
        </p:nvSpPr>
        <p:spPr/>
        <p:txBody>
          <a:bodyPr/>
          <a:lstStyle/>
          <a:p>
            <a:fld id="{E326A7C0-3D08-4104-912F-F936C235D4C0}" type="datetimeFigureOut">
              <a:rPr lang="en-GH" smtClean="0"/>
              <a:t>30/05/2023</a:t>
            </a:fld>
            <a:endParaRPr lang="en-GH"/>
          </a:p>
        </p:txBody>
      </p:sp>
      <p:sp>
        <p:nvSpPr>
          <p:cNvPr id="4" name="Footer Placeholder 3">
            <a:extLst>
              <a:ext uri="{FF2B5EF4-FFF2-40B4-BE49-F238E27FC236}">
                <a16:creationId xmlns:a16="http://schemas.microsoft.com/office/drawing/2014/main" id="{8BC95C8A-9C12-5113-7978-C2C57406380E}"/>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8D462B6E-C591-8044-ADF7-BF7855F0D270}"/>
              </a:ext>
            </a:extLst>
          </p:cNvPr>
          <p:cNvSpPr>
            <a:spLocks noGrp="1"/>
          </p:cNvSpPr>
          <p:nvPr>
            <p:ph type="sldNum" sz="quarter" idx="12"/>
          </p:nvPr>
        </p:nvSpPr>
        <p:spPr/>
        <p:txBody>
          <a:bodyPr/>
          <a:lstStyle/>
          <a:p>
            <a:fld id="{8F0B152C-B346-42C6-A5E9-C52A0FC3A6F7}" type="slidenum">
              <a:rPr lang="en-GH" smtClean="0"/>
              <a:t>‹#›</a:t>
            </a:fld>
            <a:endParaRPr lang="en-GH"/>
          </a:p>
        </p:txBody>
      </p:sp>
    </p:spTree>
    <p:extLst>
      <p:ext uri="{BB962C8B-B14F-4D97-AF65-F5344CB8AC3E}">
        <p14:creationId xmlns:p14="http://schemas.microsoft.com/office/powerpoint/2010/main" val="343206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675E10-3330-7F75-8D4E-3DC7279936F1}"/>
              </a:ext>
            </a:extLst>
          </p:cNvPr>
          <p:cNvSpPr>
            <a:spLocks noGrp="1"/>
          </p:cNvSpPr>
          <p:nvPr>
            <p:ph type="dt" sz="half" idx="10"/>
          </p:nvPr>
        </p:nvSpPr>
        <p:spPr/>
        <p:txBody>
          <a:bodyPr/>
          <a:lstStyle/>
          <a:p>
            <a:fld id="{E326A7C0-3D08-4104-912F-F936C235D4C0}" type="datetimeFigureOut">
              <a:rPr lang="en-GH" smtClean="0"/>
              <a:t>30/05/2023</a:t>
            </a:fld>
            <a:endParaRPr lang="en-GH"/>
          </a:p>
        </p:txBody>
      </p:sp>
      <p:sp>
        <p:nvSpPr>
          <p:cNvPr id="3" name="Footer Placeholder 2">
            <a:extLst>
              <a:ext uri="{FF2B5EF4-FFF2-40B4-BE49-F238E27FC236}">
                <a16:creationId xmlns:a16="http://schemas.microsoft.com/office/drawing/2014/main" id="{3DB7116A-A625-3B58-E78E-2040A8DEA7FA}"/>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88B67513-B408-7889-9231-1D6AA610D6FD}"/>
              </a:ext>
            </a:extLst>
          </p:cNvPr>
          <p:cNvSpPr>
            <a:spLocks noGrp="1"/>
          </p:cNvSpPr>
          <p:nvPr>
            <p:ph type="sldNum" sz="quarter" idx="12"/>
          </p:nvPr>
        </p:nvSpPr>
        <p:spPr/>
        <p:txBody>
          <a:bodyPr/>
          <a:lstStyle/>
          <a:p>
            <a:fld id="{8F0B152C-B346-42C6-A5E9-C52A0FC3A6F7}" type="slidenum">
              <a:rPr lang="en-GH" smtClean="0"/>
              <a:t>‹#›</a:t>
            </a:fld>
            <a:endParaRPr lang="en-GH"/>
          </a:p>
        </p:txBody>
      </p:sp>
    </p:spTree>
    <p:extLst>
      <p:ext uri="{BB962C8B-B14F-4D97-AF65-F5344CB8AC3E}">
        <p14:creationId xmlns:p14="http://schemas.microsoft.com/office/powerpoint/2010/main" val="6160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5C9A-BE31-7625-FDF6-784437A610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Content Placeholder 2">
            <a:extLst>
              <a:ext uri="{FF2B5EF4-FFF2-40B4-BE49-F238E27FC236}">
                <a16:creationId xmlns:a16="http://schemas.microsoft.com/office/drawing/2014/main" id="{0928651A-6533-477D-50B6-09367234D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Text Placeholder 3">
            <a:extLst>
              <a:ext uri="{FF2B5EF4-FFF2-40B4-BE49-F238E27FC236}">
                <a16:creationId xmlns:a16="http://schemas.microsoft.com/office/drawing/2014/main" id="{55560697-878F-F296-1922-63B8800A4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3942A-DE3C-AEAD-FA56-BB1D858A2E4C}"/>
              </a:ext>
            </a:extLst>
          </p:cNvPr>
          <p:cNvSpPr>
            <a:spLocks noGrp="1"/>
          </p:cNvSpPr>
          <p:nvPr>
            <p:ph type="dt" sz="half" idx="10"/>
          </p:nvPr>
        </p:nvSpPr>
        <p:spPr/>
        <p:txBody>
          <a:bodyPr/>
          <a:lstStyle/>
          <a:p>
            <a:fld id="{E326A7C0-3D08-4104-912F-F936C235D4C0}" type="datetimeFigureOut">
              <a:rPr lang="en-GH" smtClean="0"/>
              <a:t>30/05/2023</a:t>
            </a:fld>
            <a:endParaRPr lang="en-GH"/>
          </a:p>
        </p:txBody>
      </p:sp>
      <p:sp>
        <p:nvSpPr>
          <p:cNvPr id="6" name="Footer Placeholder 5">
            <a:extLst>
              <a:ext uri="{FF2B5EF4-FFF2-40B4-BE49-F238E27FC236}">
                <a16:creationId xmlns:a16="http://schemas.microsoft.com/office/drawing/2014/main" id="{BD74929A-0A47-E3FD-A714-86000C930B38}"/>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B0DAB2E3-F19B-5713-1E7A-A35135B75683}"/>
              </a:ext>
            </a:extLst>
          </p:cNvPr>
          <p:cNvSpPr>
            <a:spLocks noGrp="1"/>
          </p:cNvSpPr>
          <p:nvPr>
            <p:ph type="sldNum" sz="quarter" idx="12"/>
          </p:nvPr>
        </p:nvSpPr>
        <p:spPr/>
        <p:txBody>
          <a:bodyPr/>
          <a:lstStyle/>
          <a:p>
            <a:fld id="{8F0B152C-B346-42C6-A5E9-C52A0FC3A6F7}" type="slidenum">
              <a:rPr lang="en-GH" smtClean="0"/>
              <a:t>‹#›</a:t>
            </a:fld>
            <a:endParaRPr lang="en-GH"/>
          </a:p>
        </p:txBody>
      </p:sp>
    </p:spTree>
    <p:extLst>
      <p:ext uri="{BB962C8B-B14F-4D97-AF65-F5344CB8AC3E}">
        <p14:creationId xmlns:p14="http://schemas.microsoft.com/office/powerpoint/2010/main" val="150626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D79D-3746-60EE-38D1-8A2BA9F8F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Picture Placeholder 2">
            <a:extLst>
              <a:ext uri="{FF2B5EF4-FFF2-40B4-BE49-F238E27FC236}">
                <a16:creationId xmlns:a16="http://schemas.microsoft.com/office/drawing/2014/main" id="{438E61F6-9F74-2E7D-2A1A-E4135EFD61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288DD99D-3B58-F068-8312-448F7FDC4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6D9357-958E-77AE-7CA9-1EEB7A3078BC}"/>
              </a:ext>
            </a:extLst>
          </p:cNvPr>
          <p:cNvSpPr>
            <a:spLocks noGrp="1"/>
          </p:cNvSpPr>
          <p:nvPr>
            <p:ph type="dt" sz="half" idx="10"/>
          </p:nvPr>
        </p:nvSpPr>
        <p:spPr/>
        <p:txBody>
          <a:bodyPr/>
          <a:lstStyle/>
          <a:p>
            <a:fld id="{E326A7C0-3D08-4104-912F-F936C235D4C0}" type="datetimeFigureOut">
              <a:rPr lang="en-GH" smtClean="0"/>
              <a:t>30/05/2023</a:t>
            </a:fld>
            <a:endParaRPr lang="en-GH"/>
          </a:p>
        </p:txBody>
      </p:sp>
      <p:sp>
        <p:nvSpPr>
          <p:cNvPr id="6" name="Footer Placeholder 5">
            <a:extLst>
              <a:ext uri="{FF2B5EF4-FFF2-40B4-BE49-F238E27FC236}">
                <a16:creationId xmlns:a16="http://schemas.microsoft.com/office/drawing/2014/main" id="{B3F8FAF7-6A63-A618-F0AC-2C1436427AE5}"/>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8F081A13-2076-19B4-2DBF-D152AA1294F7}"/>
              </a:ext>
            </a:extLst>
          </p:cNvPr>
          <p:cNvSpPr>
            <a:spLocks noGrp="1"/>
          </p:cNvSpPr>
          <p:nvPr>
            <p:ph type="sldNum" sz="quarter" idx="12"/>
          </p:nvPr>
        </p:nvSpPr>
        <p:spPr/>
        <p:txBody>
          <a:bodyPr/>
          <a:lstStyle/>
          <a:p>
            <a:fld id="{8F0B152C-B346-42C6-A5E9-C52A0FC3A6F7}" type="slidenum">
              <a:rPr lang="en-GH" smtClean="0"/>
              <a:t>‹#›</a:t>
            </a:fld>
            <a:endParaRPr lang="en-GH"/>
          </a:p>
        </p:txBody>
      </p:sp>
    </p:spTree>
    <p:extLst>
      <p:ext uri="{BB962C8B-B14F-4D97-AF65-F5344CB8AC3E}">
        <p14:creationId xmlns:p14="http://schemas.microsoft.com/office/powerpoint/2010/main" val="150662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D57274-B42F-3488-55BC-28A1BA23EE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H"/>
          </a:p>
        </p:txBody>
      </p:sp>
      <p:sp>
        <p:nvSpPr>
          <p:cNvPr id="3" name="Text Placeholder 2">
            <a:extLst>
              <a:ext uri="{FF2B5EF4-FFF2-40B4-BE49-F238E27FC236}">
                <a16:creationId xmlns:a16="http://schemas.microsoft.com/office/drawing/2014/main" id="{86172996-68D3-5438-B69A-E3C124005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5DC1B1E1-14E0-C23A-10B1-B99CA900D7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6A7C0-3D08-4104-912F-F936C235D4C0}" type="datetimeFigureOut">
              <a:rPr lang="en-GH" smtClean="0"/>
              <a:t>30/05/2023</a:t>
            </a:fld>
            <a:endParaRPr lang="en-GH"/>
          </a:p>
        </p:txBody>
      </p:sp>
      <p:sp>
        <p:nvSpPr>
          <p:cNvPr id="5" name="Footer Placeholder 4">
            <a:extLst>
              <a:ext uri="{FF2B5EF4-FFF2-40B4-BE49-F238E27FC236}">
                <a16:creationId xmlns:a16="http://schemas.microsoft.com/office/drawing/2014/main" id="{B386244D-E292-BDA1-1C76-C86E75C188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27BFFD1F-97E4-569C-B7F3-89683C860F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B152C-B346-42C6-A5E9-C52A0FC3A6F7}" type="slidenum">
              <a:rPr lang="en-GH" smtClean="0"/>
              <a:t>‹#›</a:t>
            </a:fld>
            <a:endParaRPr lang="en-GH"/>
          </a:p>
        </p:txBody>
      </p:sp>
    </p:spTree>
    <p:extLst>
      <p:ext uri="{BB962C8B-B14F-4D97-AF65-F5344CB8AC3E}">
        <p14:creationId xmlns:p14="http://schemas.microsoft.com/office/powerpoint/2010/main" val="143203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bright.owusu@knust.edu.g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B465-6D9C-7C27-5A2E-C78C95FDD77A}"/>
              </a:ext>
            </a:extLst>
          </p:cNvPr>
          <p:cNvSpPr>
            <a:spLocks noGrp="1"/>
          </p:cNvSpPr>
          <p:nvPr>
            <p:ph type="ctr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OPERATIONS REARCH 2</a:t>
            </a:r>
            <a:endParaRPr lang="en-GH"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5B232AC-4474-EEA7-FCF4-58806ED99E80}"/>
              </a:ext>
            </a:extLst>
          </p:cNvPr>
          <p:cNvSpPr>
            <a:spLocks noGrp="1"/>
          </p:cNvSpPr>
          <p:nvPr>
            <p:ph type="subTitle" idx="1"/>
          </p:nvPr>
        </p:nvSpPr>
        <p:spPr>
          <a:xfrm>
            <a:off x="1524000" y="3602037"/>
            <a:ext cx="9403080" cy="2133599"/>
          </a:xfrm>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KWAME NKRUMAH UNIVERSITY OF SCIENCE AND TECHNOLOGY </a:t>
            </a:r>
          </a:p>
          <a:p>
            <a:r>
              <a:rPr lang="en-US" dirty="0">
                <a:solidFill>
                  <a:schemeClr val="accent1">
                    <a:lumMod val="50000"/>
                  </a:schemeClr>
                </a:solidFill>
                <a:latin typeface="Times New Roman" panose="02020603050405020304" pitchFamily="18" charset="0"/>
                <a:cs typeface="Times New Roman" panose="02020603050405020304" pitchFamily="18" charset="0"/>
              </a:rPr>
              <a:t> BRIGHT EMMANEUL OWUSU (Ph.D.)</a:t>
            </a:r>
          </a:p>
          <a:p>
            <a:r>
              <a:rPr lang="en-US" dirty="0">
                <a:solidFill>
                  <a:schemeClr val="accent1">
                    <a:lumMod val="50000"/>
                  </a:schemeClr>
                </a:solidFill>
                <a:latin typeface="Times New Roman" panose="02020603050405020304" pitchFamily="18" charset="0"/>
                <a:cs typeface="Times New Roman" panose="02020603050405020304" pitchFamily="18" charset="0"/>
              </a:rPr>
              <a:t>email: </a:t>
            </a:r>
            <a:r>
              <a:rPr lang="en-US" dirty="0">
                <a:solidFill>
                  <a:schemeClr val="accent1">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bright.owusu@knust.edu.gh</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a:p>
            <a:r>
              <a:rPr lang="en-US" dirty="0">
                <a:solidFill>
                  <a:schemeClr val="accent1">
                    <a:lumMod val="50000"/>
                  </a:schemeClr>
                </a:solidFill>
                <a:latin typeface="Times New Roman" panose="02020603050405020304" pitchFamily="18" charset="0"/>
                <a:cs typeface="Times New Roman" panose="02020603050405020304" pitchFamily="18" charset="0"/>
              </a:rPr>
              <a:t>contact: 0244389946</a:t>
            </a:r>
          </a:p>
          <a:p>
            <a:endParaRPr lang="en-US" dirty="0"/>
          </a:p>
          <a:p>
            <a:endParaRPr lang="en-US" dirty="0"/>
          </a:p>
          <a:p>
            <a:endParaRPr lang="en-US" dirty="0"/>
          </a:p>
          <a:p>
            <a:endParaRPr lang="en-GH" dirty="0"/>
          </a:p>
        </p:txBody>
      </p:sp>
      <p:pic>
        <p:nvPicPr>
          <p:cNvPr id="5" name="Picture 4">
            <a:extLst>
              <a:ext uri="{FF2B5EF4-FFF2-40B4-BE49-F238E27FC236}">
                <a16:creationId xmlns:a16="http://schemas.microsoft.com/office/drawing/2014/main" id="{6ECB87E9-3832-03A7-EA84-D0909CC53D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2313" y="5735636"/>
            <a:ext cx="649358" cy="744677"/>
          </a:xfrm>
          <a:prstGeom prst="rect">
            <a:avLst/>
          </a:prstGeom>
        </p:spPr>
      </p:pic>
      <p:pic>
        <p:nvPicPr>
          <p:cNvPr id="6" name="Picture 5">
            <a:extLst>
              <a:ext uri="{FF2B5EF4-FFF2-40B4-BE49-F238E27FC236}">
                <a16:creationId xmlns:a16="http://schemas.microsoft.com/office/drawing/2014/main" id="{A74D407A-31CE-22E9-1F18-E286F492A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2313" y="5735636"/>
            <a:ext cx="649358" cy="744677"/>
          </a:xfrm>
          <a:prstGeom prst="rect">
            <a:avLst/>
          </a:prstGeom>
        </p:spPr>
      </p:pic>
    </p:spTree>
    <p:extLst>
      <p:ext uri="{BB962C8B-B14F-4D97-AF65-F5344CB8AC3E}">
        <p14:creationId xmlns:p14="http://schemas.microsoft.com/office/powerpoint/2010/main" val="3218599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48BC82-EE5F-ABD3-F31D-82F22F515410}"/>
              </a:ext>
            </a:extLst>
          </p:cNvPr>
          <p:cNvSpPr>
            <a:spLocks noGrp="1"/>
          </p:cNvSpPr>
          <p:nvPr>
            <p:ph idx="1"/>
          </p:nvPr>
        </p:nvSpPr>
        <p:spPr>
          <a:xfrm>
            <a:off x="838200" y="365125"/>
            <a:ext cx="10515600" cy="5811837"/>
          </a:xfrm>
        </p:spPr>
        <p:txBody>
          <a:bodyPr>
            <a:normAutofit/>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When more customers arrive than can be served immediately, they form a waiting line and wait for the order-taking and order-filling station to become available. A diagram of the Burger Dome single-channel waiting line is shown in Figure 11.1.</a:t>
            </a:r>
            <a:endParaRPr lang="en-GH"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9E75E3B-A145-FBE9-44A2-14595304F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9329" y="6113323"/>
            <a:ext cx="649358" cy="744677"/>
          </a:xfrm>
          <a:prstGeom prst="rect">
            <a:avLst/>
          </a:prstGeom>
        </p:spPr>
      </p:pic>
      <p:sp>
        <p:nvSpPr>
          <p:cNvPr id="6" name="Title 5">
            <a:extLst>
              <a:ext uri="{FF2B5EF4-FFF2-40B4-BE49-F238E27FC236}">
                <a16:creationId xmlns:a16="http://schemas.microsoft.com/office/drawing/2014/main" id="{B9DCCED7-7C5F-991A-C511-4784B32CEAB5}"/>
              </a:ext>
            </a:extLst>
          </p:cNvPr>
          <p:cNvSpPr>
            <a:spLocks noGrp="1"/>
          </p:cNvSpPr>
          <p:nvPr>
            <p:ph type="title"/>
          </p:nvPr>
        </p:nvSpPr>
        <p:spPr>
          <a:xfrm flipV="1">
            <a:off x="838200" y="319406"/>
            <a:ext cx="10515600" cy="45719"/>
          </a:xfrm>
        </p:spPr>
        <p:txBody>
          <a:bodyPr>
            <a:normAutofit fontScale="90000"/>
          </a:bodyPr>
          <a:lstStyle/>
          <a:p>
            <a:r>
              <a:rPr lang="en-US" dirty="0"/>
              <a:t>.</a:t>
            </a:r>
            <a:endParaRPr lang="en-GH" dirty="0"/>
          </a:p>
        </p:txBody>
      </p:sp>
    </p:spTree>
    <p:extLst>
      <p:ext uri="{BB962C8B-B14F-4D97-AF65-F5344CB8AC3E}">
        <p14:creationId xmlns:p14="http://schemas.microsoft.com/office/powerpoint/2010/main" val="153135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65F1B6-1425-2801-3234-7711A73E26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947" y="728870"/>
            <a:ext cx="10098105" cy="5459895"/>
          </a:xfrm>
        </p:spPr>
      </p:pic>
      <p:pic>
        <p:nvPicPr>
          <p:cNvPr id="6" name="Picture 5">
            <a:extLst>
              <a:ext uri="{FF2B5EF4-FFF2-40B4-BE49-F238E27FC236}">
                <a16:creationId xmlns:a16="http://schemas.microsoft.com/office/drawing/2014/main" id="{7BEDF9E3-F7E3-7043-29DC-C1E900BEC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2076957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BACA-0921-4E0B-AD45-6F6044DE3EE4}"/>
              </a:ext>
            </a:extLst>
          </p:cNvPr>
          <p:cNvSpPr>
            <a:spLocks noGrp="1"/>
          </p:cNvSpPr>
          <p:nvPr>
            <p:ph type="title"/>
          </p:nvPr>
        </p:nvSpPr>
        <p:spPr>
          <a:xfrm>
            <a:off x="838200" y="331305"/>
            <a:ext cx="10515600" cy="874644"/>
          </a:xfrm>
        </p:spPr>
        <p:txBody>
          <a:bodyPr>
            <a:normAutofit fontScale="90000"/>
          </a:bodyPr>
          <a:lstStyle/>
          <a:p>
            <a:pPr marL="571500" indent="-571500">
              <a:buFont typeface="Arial" panose="020B0604020202020204" pitchFamily="34" charset="0"/>
              <a:buChar char="•"/>
            </a:pPr>
            <a:r>
              <a:rPr lang="en-GB" sz="4400" b="1" dirty="0">
                <a:solidFill>
                  <a:schemeClr val="accent1">
                    <a:lumMod val="50000"/>
                  </a:schemeClr>
                </a:solidFill>
                <a:latin typeface="Times New Roman" panose="02020603050405020304" pitchFamily="18" charset="0"/>
                <a:cs typeface="Times New Roman" panose="02020603050405020304" pitchFamily="18" charset="0"/>
              </a:rPr>
              <a:t>Distribution of Arrivals </a:t>
            </a:r>
            <a:br>
              <a:rPr lang="en-GB" sz="4400" dirty="0">
                <a:solidFill>
                  <a:schemeClr val="accent1">
                    <a:lumMod val="50000"/>
                  </a:schemeClr>
                </a:solidFill>
                <a:latin typeface="Times New Roman" panose="02020603050405020304" pitchFamily="18" charset="0"/>
                <a:cs typeface="Times New Roman" panose="02020603050405020304" pitchFamily="18" charset="0"/>
              </a:rPr>
            </a:br>
            <a:endParaRPr lang="en-GH" dirty="0"/>
          </a:p>
        </p:txBody>
      </p:sp>
      <p:sp>
        <p:nvSpPr>
          <p:cNvPr id="3" name="Content Placeholder 2">
            <a:extLst>
              <a:ext uri="{FF2B5EF4-FFF2-40B4-BE49-F238E27FC236}">
                <a16:creationId xmlns:a16="http://schemas.microsoft.com/office/drawing/2014/main" id="{9979EFC5-BB00-5552-DC98-82DB0F509C9A}"/>
              </a:ext>
            </a:extLst>
          </p:cNvPr>
          <p:cNvSpPr>
            <a:spLocks noGrp="1"/>
          </p:cNvSpPr>
          <p:nvPr>
            <p:ph idx="1"/>
          </p:nvPr>
        </p:nvSpPr>
        <p:spPr>
          <a:xfrm>
            <a:off x="838200" y="1007165"/>
            <a:ext cx="10515600" cy="5169798"/>
          </a:xfrm>
        </p:spPr>
        <p:txBody>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Defining the arrival process for a waiting line involves determining the probability distribution for the number of arrivals in a given period of time. For many waiting line situations, the arrivals occur </a:t>
            </a:r>
            <a:r>
              <a:rPr lang="en-GB" i="1" dirty="0">
                <a:latin typeface="Times New Roman" panose="02020603050405020304" pitchFamily="18" charset="0"/>
                <a:cs typeface="Times New Roman" panose="02020603050405020304" pitchFamily="18" charset="0"/>
              </a:rPr>
              <a:t>randomly and independently</a:t>
            </a:r>
            <a:r>
              <a:rPr lang="en-GB" dirty="0">
                <a:latin typeface="Times New Roman" panose="02020603050405020304" pitchFamily="18" charset="0"/>
                <a:cs typeface="Times New Roman" panose="02020603050405020304" pitchFamily="18" charset="0"/>
              </a:rPr>
              <a:t> of other arrivals, and we cannot predict when an arrival will occur. In such cases, quantitative analysts have found that the </a:t>
            </a:r>
            <a:r>
              <a:rPr lang="en-GB" b="1" dirty="0">
                <a:latin typeface="Times New Roman" panose="02020603050405020304" pitchFamily="18" charset="0"/>
                <a:cs typeface="Times New Roman" panose="02020603050405020304" pitchFamily="18" charset="0"/>
              </a:rPr>
              <a:t>Poisson probability distribution </a:t>
            </a:r>
            <a:r>
              <a:rPr lang="en-GB" dirty="0">
                <a:latin typeface="Times New Roman" panose="02020603050405020304" pitchFamily="18" charset="0"/>
                <a:cs typeface="Times New Roman" panose="02020603050405020304" pitchFamily="18" charset="0"/>
              </a:rPr>
              <a:t>provides a good description of the arrival pattern.</a:t>
            </a:r>
            <a:endParaRPr lang="en-GH"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37D8C0D-BA39-D860-CEA3-E54BB124A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2642" y="6113323"/>
            <a:ext cx="649358" cy="744677"/>
          </a:xfrm>
          <a:prstGeom prst="rect">
            <a:avLst/>
          </a:prstGeom>
        </p:spPr>
      </p:pic>
    </p:spTree>
    <p:extLst>
      <p:ext uri="{BB962C8B-B14F-4D97-AF65-F5344CB8AC3E}">
        <p14:creationId xmlns:p14="http://schemas.microsoft.com/office/powerpoint/2010/main" val="109366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C8340CF-DAC7-3E07-6834-BC73E0ED5F0D}"/>
                  </a:ext>
                </a:extLst>
              </p:cNvPr>
              <p:cNvSpPr>
                <a:spLocks noGrp="1"/>
              </p:cNvSpPr>
              <p:nvPr>
                <p:ph idx="1"/>
              </p:nvPr>
            </p:nvSpPr>
            <p:spPr>
              <a:xfrm>
                <a:off x="838200" y="901148"/>
                <a:ext cx="10515600" cy="5275815"/>
              </a:xfrm>
            </p:spPr>
            <p:txBody>
              <a:bodyPr>
                <a:normAutofit lnSpcReduction="10000"/>
              </a:bodyPr>
              <a:lstStyle/>
              <a:p>
                <a:pPr marL="0" indent="0" algn="just">
                  <a:buNone/>
                </a:pPr>
                <a:r>
                  <a:rPr lang="en-GB" dirty="0">
                    <a:latin typeface="Times New Roman" panose="02020603050405020304" pitchFamily="18" charset="0"/>
                    <a:cs typeface="Times New Roman" panose="02020603050405020304" pitchFamily="18" charset="0"/>
                  </a:rPr>
                  <a:t>The Poisson probability function provides the probability of x arrivals in a specific time period. The probability function is as follows:</a:t>
                </a: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sz="3200" b="1" i="1" smtClean="0">
                        <a:solidFill>
                          <a:schemeClr val="accent1">
                            <a:lumMod val="50000"/>
                          </a:schemeClr>
                        </a:solidFill>
                        <a:latin typeface="Cambria Math" panose="02040503050406030204" pitchFamily="18" charset="0"/>
                        <a:cs typeface="Times New Roman" panose="02020603050405020304" pitchFamily="18" charset="0"/>
                      </a:rPr>
                      <m:t>𝑷</m:t>
                    </m:r>
                    <m:d>
                      <m:dPr>
                        <m:ctrlPr>
                          <a:rPr lang="en-US" sz="3200" b="1" i="1" smtClean="0">
                            <a:solidFill>
                              <a:schemeClr val="accent1">
                                <a:lumMod val="50000"/>
                              </a:schemeClr>
                            </a:solidFill>
                            <a:latin typeface="Cambria Math" panose="02040503050406030204" pitchFamily="18" charset="0"/>
                            <a:cs typeface="Times New Roman" panose="02020603050405020304" pitchFamily="18" charset="0"/>
                          </a:rPr>
                        </m:ctrlPr>
                      </m:dPr>
                      <m:e>
                        <m:r>
                          <a:rPr lang="en-US" sz="3200" b="1" i="1" smtClean="0">
                            <a:solidFill>
                              <a:schemeClr val="accent1">
                                <a:lumMod val="50000"/>
                              </a:schemeClr>
                            </a:solidFill>
                            <a:latin typeface="Cambria Math" panose="02040503050406030204" pitchFamily="18" charset="0"/>
                            <a:cs typeface="Times New Roman" panose="02020603050405020304" pitchFamily="18" charset="0"/>
                          </a:rPr>
                          <m:t>𝒙</m:t>
                        </m:r>
                      </m:e>
                    </m:d>
                    <m:r>
                      <a:rPr lang="en-US" sz="3200" b="1" i="1" smtClean="0">
                        <a:solidFill>
                          <a:schemeClr val="accent1">
                            <a:lumMod val="50000"/>
                          </a:schemeClr>
                        </a:solidFill>
                        <a:latin typeface="Cambria Math" panose="02040503050406030204" pitchFamily="18" charset="0"/>
                        <a:cs typeface="Times New Roman" panose="02020603050405020304" pitchFamily="18" charset="0"/>
                      </a:rPr>
                      <m:t>= </m:t>
                    </m:r>
                    <m:f>
                      <m:fPr>
                        <m:ctrlPr>
                          <a:rPr lang="en-US" sz="3200" b="1" i="1" smtClean="0">
                            <a:solidFill>
                              <a:schemeClr val="accent1">
                                <a:lumMod val="50000"/>
                              </a:schemeClr>
                            </a:solidFill>
                            <a:latin typeface="Cambria Math" panose="02040503050406030204" pitchFamily="18" charset="0"/>
                            <a:cs typeface="Times New Roman" panose="02020603050405020304" pitchFamily="18" charset="0"/>
                          </a:rPr>
                        </m:ctrlPr>
                      </m:fPr>
                      <m:num>
                        <m:sSup>
                          <m:sSupPr>
                            <m:ctrlPr>
                              <a:rPr lang="pt-BR" sz="3200" b="1" i="1" dirty="0" smtClean="0">
                                <a:solidFill>
                                  <a:schemeClr val="accent1">
                                    <a:lumMod val="50000"/>
                                  </a:schemeClr>
                                </a:solidFill>
                                <a:latin typeface="Cambria Math" panose="02040503050406030204" pitchFamily="18" charset="0"/>
                                <a:cs typeface="Times New Roman" panose="02020603050405020304" pitchFamily="18" charset="0"/>
                              </a:rPr>
                            </m:ctrlPr>
                          </m:sSupPr>
                          <m:e>
                            <m:r>
                              <m:rPr>
                                <m:nor/>
                              </m:rPr>
                              <a:rPr lang="el-GR" sz="3200" b="1" dirty="0" smtClean="0">
                                <a:solidFill>
                                  <a:schemeClr val="accent1">
                                    <a:lumMod val="50000"/>
                                  </a:schemeClr>
                                </a:solidFill>
                                <a:latin typeface="Times New Roman" panose="02020603050405020304" pitchFamily="18" charset="0"/>
                                <a:cs typeface="Times New Roman" panose="02020603050405020304" pitchFamily="18" charset="0"/>
                              </a:rPr>
                              <m:t>λ</m:t>
                            </m:r>
                          </m:e>
                          <m:sup>
                            <m:r>
                              <a:rPr lang="en-US" sz="3200" b="1" i="1" dirty="0" smtClean="0">
                                <a:solidFill>
                                  <a:schemeClr val="accent1">
                                    <a:lumMod val="50000"/>
                                  </a:schemeClr>
                                </a:solidFill>
                                <a:latin typeface="Cambria Math" panose="02040503050406030204" pitchFamily="18" charset="0"/>
                                <a:cs typeface="Times New Roman" panose="02020603050405020304" pitchFamily="18" charset="0"/>
                              </a:rPr>
                              <m:t>𝒙</m:t>
                            </m:r>
                          </m:sup>
                        </m:sSup>
                        <m:sSup>
                          <m:sSupPr>
                            <m:ctrlPr>
                              <a:rPr lang="pt-BR" sz="3200" b="1" i="1" dirty="0" smtClean="0">
                                <a:solidFill>
                                  <a:schemeClr val="accent1">
                                    <a:lumMod val="50000"/>
                                  </a:schemeClr>
                                </a:solidFill>
                                <a:latin typeface="Cambria Math" panose="02040503050406030204" pitchFamily="18" charset="0"/>
                                <a:cs typeface="Times New Roman" panose="02020603050405020304" pitchFamily="18" charset="0"/>
                              </a:rPr>
                            </m:ctrlPr>
                          </m:sSupPr>
                          <m:e>
                            <m:r>
                              <m:rPr>
                                <m:nor/>
                              </m:rPr>
                              <a:rPr lang="en-US" sz="3200" b="1" i="1" dirty="0" smtClean="0">
                                <a:solidFill>
                                  <a:schemeClr val="accent1">
                                    <a:lumMod val="50000"/>
                                  </a:schemeClr>
                                </a:solidFill>
                                <a:latin typeface="Cambria Math" panose="02040503050406030204" pitchFamily="18" charset="0"/>
                                <a:cs typeface="Times New Roman" panose="02020603050405020304" pitchFamily="18" charset="0"/>
                              </a:rPr>
                              <m:t>e</m:t>
                            </m:r>
                          </m:e>
                          <m:sup>
                            <m:r>
                              <a:rPr lang="en-US" sz="3200" b="1" i="1" dirty="0" smtClean="0">
                                <a:solidFill>
                                  <a:schemeClr val="accent1">
                                    <a:lumMod val="50000"/>
                                  </a:schemeClr>
                                </a:solidFill>
                                <a:latin typeface="Cambria Math" panose="02040503050406030204" pitchFamily="18" charset="0"/>
                                <a:cs typeface="Times New Roman" panose="02020603050405020304" pitchFamily="18" charset="0"/>
                              </a:rPr>
                              <m:t>−</m:t>
                            </m:r>
                            <m:r>
                              <m:rPr>
                                <m:nor/>
                              </m:rPr>
                              <a:rPr lang="el-GR" sz="3200" b="1" dirty="0" smtClean="0">
                                <a:solidFill>
                                  <a:schemeClr val="accent1">
                                    <a:lumMod val="50000"/>
                                  </a:schemeClr>
                                </a:solidFill>
                                <a:latin typeface="Times New Roman" panose="02020603050405020304" pitchFamily="18" charset="0"/>
                                <a:cs typeface="Times New Roman" panose="02020603050405020304" pitchFamily="18" charset="0"/>
                              </a:rPr>
                              <m:t>λ</m:t>
                            </m:r>
                          </m:sup>
                        </m:sSup>
                      </m:num>
                      <m:den>
                        <m:r>
                          <a:rPr lang="en-US" sz="3200" b="1" i="1" smtClean="0">
                            <a:solidFill>
                              <a:schemeClr val="accent1">
                                <a:lumMod val="50000"/>
                              </a:schemeClr>
                            </a:solidFill>
                            <a:latin typeface="Cambria Math" panose="02040503050406030204" pitchFamily="18" charset="0"/>
                            <a:cs typeface="Times New Roman" panose="02020603050405020304" pitchFamily="18" charset="0"/>
                          </a:rPr>
                          <m:t>𝒙</m:t>
                        </m:r>
                        <m:r>
                          <a:rPr lang="en-US" sz="3200" b="1" i="1" smtClean="0">
                            <a:solidFill>
                              <a:schemeClr val="accent1">
                                <a:lumMod val="50000"/>
                              </a:schemeClr>
                            </a:solidFill>
                            <a:latin typeface="Cambria Math" panose="02040503050406030204" pitchFamily="18" charset="0"/>
                            <a:cs typeface="Times New Roman" panose="02020603050405020304" pitchFamily="18" charset="0"/>
                          </a:rPr>
                          <m:t>!</m:t>
                        </m:r>
                      </m:den>
                    </m:f>
                  </m:oMath>
                </a14:m>
                <a:r>
                  <a:rPr lang="en-US" b="1" dirty="0">
                    <a:latin typeface="Times New Roman" panose="02020603050405020304" pitchFamily="18" charset="0"/>
                    <a:cs typeface="Times New Roman" panose="02020603050405020304" pitchFamily="18" charset="0"/>
                  </a:rPr>
                  <a:t>      for </a:t>
                </a:r>
                <a:r>
                  <a:rPr lang="en-US" b="1" i="1" dirty="0">
                    <a:latin typeface="Times New Roman" panose="02020603050405020304" pitchFamily="18" charset="0"/>
                    <a:cs typeface="Times New Roman" panose="02020603050405020304" pitchFamily="18" charset="0"/>
                  </a:rPr>
                  <a:t>x = 0,1,2,…               </a:t>
                </a:r>
                <a:r>
                  <a:rPr lang="en-US" dirty="0">
                    <a:latin typeface="Times New Roman" panose="02020603050405020304" pitchFamily="18" charset="0"/>
                    <a:cs typeface="Times New Roman" panose="02020603050405020304" pitchFamily="18" charset="0"/>
                  </a:rPr>
                  <a:t>(1.1)</a:t>
                </a:r>
              </a:p>
              <a:p>
                <a:pPr marL="0" indent="0" algn="just">
                  <a:buNone/>
                </a:pPr>
                <a:endParaRPr lang="en-US" i="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Where                      </a:t>
                </a: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 = the number of arrivals in the time period </a:t>
                </a:r>
              </a:p>
              <a:p>
                <a:pPr marL="0" indent="0" algn="just">
                  <a:buNone/>
                </a:pPr>
                <a:r>
                  <a:rPr lang="en-GB"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the mean number of arrivals per time period</a:t>
                </a:r>
              </a:p>
              <a:p>
                <a:pPr marL="0" indent="0" algn="just">
                  <a:buNone/>
                </a:pP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e</a:t>
                </a:r>
                <a:r>
                  <a:rPr lang="en-GB" dirty="0">
                    <a:latin typeface="Times New Roman" panose="02020603050405020304" pitchFamily="18" charset="0"/>
                    <a:cs typeface="Times New Roman" panose="02020603050405020304" pitchFamily="18" charset="0"/>
                  </a:rPr>
                  <a:t>  = 2.71828</a:t>
                </a:r>
              </a:p>
              <a:p>
                <a:pPr marL="0" indent="0" algn="just">
                  <a:buNone/>
                </a:pPr>
                <a:r>
                  <a:rPr lang="en-GB" dirty="0">
                    <a:latin typeface="Times New Roman" panose="02020603050405020304" pitchFamily="18" charset="0"/>
                    <a:cs typeface="Times New Roman" panose="02020603050405020304" pitchFamily="18" charset="0"/>
                  </a:rPr>
                  <a:t>The mean number of arrivals per time period, </a:t>
                </a:r>
                <a:r>
                  <a:rPr lang="el-GR" b="1" dirty="0">
                    <a:latin typeface="Times New Roman" panose="02020603050405020304" pitchFamily="18" charset="0"/>
                    <a:cs typeface="Times New Roman" panose="02020603050405020304" pitchFamily="18" charset="0"/>
                  </a:rPr>
                  <a:t>λ</a:t>
                </a:r>
                <a:r>
                  <a:rPr lang="en-GB" dirty="0">
                    <a:latin typeface="Times New Roman" panose="02020603050405020304" pitchFamily="18" charset="0"/>
                    <a:cs typeface="Times New Roman" panose="02020603050405020304" pitchFamily="18" charset="0"/>
                  </a:rPr>
                  <a:t>, is called the </a:t>
                </a:r>
                <a:r>
                  <a:rPr lang="en-GB" b="1" dirty="0">
                    <a:latin typeface="Times New Roman" panose="02020603050405020304" pitchFamily="18" charset="0"/>
                    <a:cs typeface="Times New Roman" panose="02020603050405020304" pitchFamily="18" charset="0"/>
                  </a:rPr>
                  <a:t>arrival rate</a:t>
                </a:r>
                <a:r>
                  <a:rPr lang="en-GB" dirty="0">
                    <a:latin typeface="Times New Roman" panose="02020603050405020304" pitchFamily="18" charset="0"/>
                    <a:cs typeface="Times New Roman" panose="02020603050405020304" pitchFamily="18" charset="0"/>
                  </a:rPr>
                  <a:t>. Values of </a:t>
                </a:r>
                <a14:m>
                  <m:oMath xmlns:m="http://schemas.openxmlformats.org/officeDocument/2006/math">
                    <m:sSup>
                      <m:sSupPr>
                        <m:ctrlPr>
                          <a:rPr lang="en-GB" sz="3200" b="1" i="1" smtClean="0">
                            <a:latin typeface="Cambria Math" panose="02040503050406030204" pitchFamily="18" charset="0"/>
                          </a:rPr>
                        </m:ctrlPr>
                      </m:sSupPr>
                      <m:e>
                        <m:r>
                          <a:rPr lang="en-GB" sz="3200" b="1" i="1" smtClean="0">
                            <a:latin typeface="Cambria Math" panose="02040503050406030204" pitchFamily="18" charset="0"/>
                          </a:rPr>
                          <m:t>𝒆</m:t>
                        </m:r>
                      </m:e>
                      <m:sup>
                        <m:r>
                          <a:rPr lang="en-US" sz="3200" b="1" i="1" smtClean="0">
                            <a:latin typeface="Cambria Math" panose="02040503050406030204" pitchFamily="18" charset="0"/>
                          </a:rPr>
                          <m:t>−</m:t>
                        </m:r>
                        <m:r>
                          <m:rPr>
                            <m:nor/>
                          </m:rPr>
                          <a:rPr lang="el-GR" sz="3200" b="1" dirty="0" smtClean="0">
                            <a:latin typeface="Times New Roman" panose="02020603050405020304" pitchFamily="18" charset="0"/>
                            <a:cs typeface="Times New Roman" panose="02020603050405020304" pitchFamily="18" charset="0"/>
                          </a:rPr>
                          <m:t>λ</m:t>
                        </m:r>
                      </m:sup>
                    </m:sSup>
                    <m:r>
                      <a:rPr lang="en-US" sz="3200" b="1" i="1" smtClean="0">
                        <a:latin typeface="Cambria Math" panose="02040503050406030204" pitchFamily="18" charset="0"/>
                      </a:rPr>
                      <m:t> </m:t>
                    </m:r>
                  </m:oMath>
                </a14:m>
                <a:r>
                  <a:rPr lang="en-GB" dirty="0">
                    <a:latin typeface="Times New Roman" panose="02020603050405020304" pitchFamily="18" charset="0"/>
                    <a:cs typeface="Times New Roman" panose="02020603050405020304" pitchFamily="18" charset="0"/>
                  </a:rPr>
                  <a:t>can be found with a calculator or by using Appendix C</a:t>
                </a: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8C8340CF-DAC7-3E07-6834-BC73E0ED5F0D}"/>
                  </a:ext>
                </a:extLst>
              </p:cNvPr>
              <p:cNvSpPr>
                <a:spLocks noGrp="1" noRot="1" noChangeAspect="1" noMove="1" noResize="1" noEditPoints="1" noAdjustHandles="1" noChangeArrowheads="1" noChangeShapeType="1" noTextEdit="1"/>
              </p:cNvSpPr>
              <p:nvPr>
                <p:ph idx="1"/>
              </p:nvPr>
            </p:nvSpPr>
            <p:spPr>
              <a:xfrm>
                <a:off x="838200" y="901148"/>
                <a:ext cx="10515600" cy="5275815"/>
              </a:xfrm>
              <a:blipFill>
                <a:blip r:embed="rId2"/>
                <a:stretch>
                  <a:fillRect l="-1217" t="-2890" r="-1159" b="-2312"/>
                </a:stretch>
              </a:blipFill>
            </p:spPr>
            <p:txBody>
              <a:bodyPr/>
              <a:lstStyle/>
              <a:p>
                <a:r>
                  <a:rPr lang="en-GH">
                    <a:noFill/>
                  </a:rPr>
                  <a:t> </a:t>
                </a:r>
              </a:p>
            </p:txBody>
          </p:sp>
        </mc:Fallback>
      </mc:AlternateContent>
      <p:pic>
        <p:nvPicPr>
          <p:cNvPr id="8" name="Picture 7">
            <a:extLst>
              <a:ext uri="{FF2B5EF4-FFF2-40B4-BE49-F238E27FC236}">
                <a16:creationId xmlns:a16="http://schemas.microsoft.com/office/drawing/2014/main" id="{399154D2-4EC8-16D3-0F6E-5300B7A12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104885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8EB95C0-AB94-2598-1E39-524BCA37E163}"/>
                  </a:ext>
                </a:extLst>
              </p:cNvPr>
              <p:cNvSpPr>
                <a:spLocks noGrp="1"/>
              </p:cNvSpPr>
              <p:nvPr>
                <p:ph idx="1"/>
              </p:nvPr>
            </p:nvSpPr>
            <p:spPr>
              <a:xfrm>
                <a:off x="838200" y="617220"/>
                <a:ext cx="10515600" cy="5836589"/>
              </a:xfrm>
            </p:spPr>
            <p:txBody>
              <a:bodyPr>
                <a:normAutofit fontScale="92500"/>
              </a:bodyPr>
              <a:lstStyle/>
              <a:p>
                <a:pPr marL="0" indent="0" algn="just">
                  <a:lnSpc>
                    <a:spcPct val="150000"/>
                  </a:lnSpc>
                  <a:buNone/>
                </a:pPr>
                <a:r>
                  <a:rPr lang="en-GB" sz="3000" dirty="0">
                    <a:latin typeface="Times New Roman" panose="02020603050405020304" pitchFamily="18" charset="0"/>
                    <a:cs typeface="Times New Roman" panose="02020603050405020304" pitchFamily="18" charset="0"/>
                  </a:rPr>
                  <a:t>Suppose that Burger Dome </a:t>
                </a:r>
                <a:r>
                  <a:rPr lang="en-GB" sz="3000" dirty="0" err="1">
                    <a:latin typeface="Times New Roman" panose="02020603050405020304" pitchFamily="18" charset="0"/>
                    <a:cs typeface="Times New Roman" panose="02020603050405020304" pitchFamily="18" charset="0"/>
                  </a:rPr>
                  <a:t>analyzed</a:t>
                </a:r>
                <a:r>
                  <a:rPr lang="en-GB" sz="3000" dirty="0">
                    <a:latin typeface="Times New Roman" panose="02020603050405020304" pitchFamily="18" charset="0"/>
                    <a:cs typeface="Times New Roman" panose="02020603050405020304" pitchFamily="18" charset="0"/>
                  </a:rPr>
                  <a:t> data on customer arrivals and concluded that the arrival rate is 45 customers per hour. For a one-minute period, the arrival rate would be </a:t>
                </a:r>
                <a:r>
                  <a:rPr lang="en-GB" sz="3000" b="1" dirty="0">
                    <a:latin typeface="Times New Roman" panose="02020603050405020304" pitchFamily="18" charset="0"/>
                    <a:cs typeface="Times New Roman" panose="02020603050405020304" pitchFamily="18" charset="0"/>
                  </a:rPr>
                  <a:t> </a:t>
                </a:r>
                <a:r>
                  <a:rPr lang="el-GR" sz="3000" b="1" dirty="0">
                    <a:latin typeface="Times New Roman" panose="02020603050405020304" pitchFamily="18" charset="0"/>
                    <a:cs typeface="Times New Roman" panose="02020603050405020304" pitchFamily="18" charset="0"/>
                  </a:rPr>
                  <a:t>λ</a:t>
                </a:r>
                <a:r>
                  <a:rPr lang="en-US" sz="3000" b="1" dirty="0">
                    <a:latin typeface="Times New Roman" panose="02020603050405020304" pitchFamily="18" charset="0"/>
                    <a:cs typeface="Times New Roman" panose="02020603050405020304" pitchFamily="18" charset="0"/>
                  </a:rPr>
                  <a:t> </a:t>
                </a:r>
                <a:r>
                  <a:rPr lang="en-GB" sz="3000" dirty="0">
                    <a:latin typeface="Times New Roman" panose="02020603050405020304" pitchFamily="18" charset="0"/>
                    <a:cs typeface="Times New Roman" panose="02020603050405020304" pitchFamily="18" charset="0"/>
                  </a:rPr>
                  <a:t>=  45 customers/60 minutes  = 0.75 customers per minute. Thus, we can use the following Poisson probability function to compute the probability of x customer arrivals during a one-minute period:</a:t>
                </a:r>
              </a:p>
              <a:p>
                <a:pPr marL="0" indent="0" algn="just">
                  <a:buNone/>
                </a:pPr>
                <a:r>
                  <a:rPr lang="en-GB" sz="3000" dirty="0">
                    <a:latin typeface="Times New Roman" panose="02020603050405020304" pitchFamily="18" charset="0"/>
                    <a:cs typeface="Times New Roman" panose="02020603050405020304" pitchFamily="18" charset="0"/>
                  </a:rPr>
                  <a:t> </a:t>
                </a:r>
                <a14:m>
                  <m:oMath xmlns:m="http://schemas.openxmlformats.org/officeDocument/2006/math">
                    <m:r>
                      <a:rPr lang="en-US" sz="3000" b="0" i="0" smtClean="0">
                        <a:latin typeface="Cambria Math" panose="02040503050406030204" pitchFamily="18" charset="0"/>
                        <a:cs typeface="Times New Roman" panose="02020603050405020304" pitchFamily="18" charset="0"/>
                      </a:rPr>
                      <m:t>                </m:t>
                    </m:r>
                    <m:r>
                      <a:rPr lang="en-US" sz="3000" b="1" i="1" smtClean="0">
                        <a:solidFill>
                          <a:schemeClr val="accent1">
                            <a:lumMod val="50000"/>
                          </a:schemeClr>
                        </a:solidFill>
                        <a:latin typeface="Cambria Math" panose="02040503050406030204" pitchFamily="18" charset="0"/>
                        <a:cs typeface="Times New Roman" panose="02020603050405020304" pitchFamily="18" charset="0"/>
                      </a:rPr>
                      <m:t>𝑷</m:t>
                    </m:r>
                    <m:d>
                      <m:dPr>
                        <m:ctrlPr>
                          <a:rPr lang="en-US" sz="3000" b="1" i="1" smtClean="0">
                            <a:solidFill>
                              <a:schemeClr val="accent1">
                                <a:lumMod val="50000"/>
                              </a:schemeClr>
                            </a:solidFill>
                            <a:latin typeface="Cambria Math" panose="02040503050406030204" pitchFamily="18" charset="0"/>
                            <a:cs typeface="Times New Roman" panose="02020603050405020304" pitchFamily="18" charset="0"/>
                          </a:rPr>
                        </m:ctrlPr>
                      </m:dPr>
                      <m:e>
                        <m:r>
                          <a:rPr lang="en-US" sz="3000" b="1" i="1" smtClean="0">
                            <a:solidFill>
                              <a:schemeClr val="accent1">
                                <a:lumMod val="50000"/>
                              </a:schemeClr>
                            </a:solidFill>
                            <a:latin typeface="Cambria Math" panose="02040503050406030204" pitchFamily="18" charset="0"/>
                            <a:cs typeface="Times New Roman" panose="02020603050405020304" pitchFamily="18" charset="0"/>
                          </a:rPr>
                          <m:t>𝒙</m:t>
                        </m:r>
                      </m:e>
                    </m:d>
                    <m:r>
                      <a:rPr lang="en-US" sz="3000" b="1" i="1" smtClean="0">
                        <a:solidFill>
                          <a:schemeClr val="accent1">
                            <a:lumMod val="50000"/>
                          </a:schemeClr>
                        </a:solidFill>
                        <a:latin typeface="Cambria Math" panose="02040503050406030204" pitchFamily="18" charset="0"/>
                        <a:cs typeface="Times New Roman" panose="02020603050405020304" pitchFamily="18" charset="0"/>
                      </a:rPr>
                      <m:t>= </m:t>
                    </m:r>
                    <m:f>
                      <m:fPr>
                        <m:ctrlPr>
                          <a:rPr lang="en-US" sz="3000" b="1" i="1" smtClean="0">
                            <a:solidFill>
                              <a:schemeClr val="accent1">
                                <a:lumMod val="50000"/>
                              </a:schemeClr>
                            </a:solidFill>
                            <a:latin typeface="Cambria Math" panose="02040503050406030204" pitchFamily="18" charset="0"/>
                            <a:cs typeface="Times New Roman" panose="02020603050405020304" pitchFamily="18" charset="0"/>
                          </a:rPr>
                        </m:ctrlPr>
                      </m:fPr>
                      <m:num>
                        <m:sSup>
                          <m:sSupPr>
                            <m:ctrlPr>
                              <a:rPr lang="pt-BR" sz="3000" b="1" i="1" dirty="0" smtClean="0">
                                <a:solidFill>
                                  <a:schemeClr val="accent1">
                                    <a:lumMod val="50000"/>
                                  </a:schemeClr>
                                </a:solidFill>
                                <a:latin typeface="Cambria Math" panose="02040503050406030204" pitchFamily="18" charset="0"/>
                                <a:cs typeface="Times New Roman" panose="02020603050405020304" pitchFamily="18" charset="0"/>
                              </a:rPr>
                            </m:ctrlPr>
                          </m:sSupPr>
                          <m:e>
                            <m:r>
                              <m:rPr>
                                <m:nor/>
                              </m:rPr>
                              <a:rPr lang="el-GR" sz="3000" b="1" dirty="0" smtClean="0">
                                <a:solidFill>
                                  <a:schemeClr val="accent1">
                                    <a:lumMod val="50000"/>
                                  </a:schemeClr>
                                </a:solidFill>
                                <a:latin typeface="Times New Roman" panose="02020603050405020304" pitchFamily="18" charset="0"/>
                                <a:cs typeface="Times New Roman" panose="02020603050405020304" pitchFamily="18" charset="0"/>
                              </a:rPr>
                              <m:t>λ</m:t>
                            </m:r>
                          </m:e>
                          <m:sup>
                            <m:r>
                              <a:rPr lang="en-US" sz="3000" b="1" i="1" dirty="0" smtClean="0">
                                <a:solidFill>
                                  <a:schemeClr val="accent1">
                                    <a:lumMod val="50000"/>
                                  </a:schemeClr>
                                </a:solidFill>
                                <a:latin typeface="Cambria Math" panose="02040503050406030204" pitchFamily="18" charset="0"/>
                                <a:cs typeface="Times New Roman" panose="02020603050405020304" pitchFamily="18" charset="0"/>
                              </a:rPr>
                              <m:t>𝒙</m:t>
                            </m:r>
                          </m:sup>
                        </m:sSup>
                        <m:sSup>
                          <m:sSupPr>
                            <m:ctrlPr>
                              <a:rPr lang="pt-BR" sz="3000" b="1" i="1" dirty="0" smtClean="0">
                                <a:solidFill>
                                  <a:schemeClr val="accent1">
                                    <a:lumMod val="50000"/>
                                  </a:schemeClr>
                                </a:solidFill>
                                <a:latin typeface="Cambria Math" panose="02040503050406030204" pitchFamily="18" charset="0"/>
                                <a:cs typeface="Times New Roman" panose="02020603050405020304" pitchFamily="18" charset="0"/>
                              </a:rPr>
                            </m:ctrlPr>
                          </m:sSupPr>
                          <m:e>
                            <m:r>
                              <m:rPr>
                                <m:nor/>
                              </m:rPr>
                              <a:rPr lang="en-US" sz="3000" b="1" i="1" dirty="0" smtClean="0">
                                <a:solidFill>
                                  <a:schemeClr val="accent1">
                                    <a:lumMod val="50000"/>
                                  </a:schemeClr>
                                </a:solidFill>
                                <a:latin typeface="Cambria Math" panose="02040503050406030204" pitchFamily="18" charset="0"/>
                                <a:cs typeface="Times New Roman" panose="02020603050405020304" pitchFamily="18" charset="0"/>
                              </a:rPr>
                              <m:t>e</m:t>
                            </m:r>
                          </m:e>
                          <m:sup>
                            <m:r>
                              <a:rPr lang="en-US" sz="3000" b="1" i="1" dirty="0" smtClean="0">
                                <a:solidFill>
                                  <a:schemeClr val="accent1">
                                    <a:lumMod val="50000"/>
                                  </a:schemeClr>
                                </a:solidFill>
                                <a:latin typeface="Cambria Math" panose="02040503050406030204" pitchFamily="18" charset="0"/>
                                <a:cs typeface="Times New Roman" panose="02020603050405020304" pitchFamily="18" charset="0"/>
                              </a:rPr>
                              <m:t>−</m:t>
                            </m:r>
                            <m:r>
                              <m:rPr>
                                <m:nor/>
                              </m:rPr>
                              <a:rPr lang="el-GR" sz="3000" b="1" dirty="0" smtClean="0">
                                <a:solidFill>
                                  <a:schemeClr val="accent1">
                                    <a:lumMod val="50000"/>
                                  </a:schemeClr>
                                </a:solidFill>
                                <a:latin typeface="Times New Roman" panose="02020603050405020304" pitchFamily="18" charset="0"/>
                                <a:cs typeface="Times New Roman" panose="02020603050405020304" pitchFamily="18" charset="0"/>
                              </a:rPr>
                              <m:t>λ</m:t>
                            </m:r>
                          </m:sup>
                        </m:sSup>
                      </m:num>
                      <m:den>
                        <m:r>
                          <a:rPr lang="en-US" sz="3000" b="1" i="1" smtClean="0">
                            <a:solidFill>
                              <a:schemeClr val="accent1">
                                <a:lumMod val="50000"/>
                              </a:schemeClr>
                            </a:solidFill>
                            <a:latin typeface="Cambria Math" panose="02040503050406030204" pitchFamily="18" charset="0"/>
                            <a:cs typeface="Times New Roman" panose="02020603050405020304" pitchFamily="18" charset="0"/>
                          </a:rPr>
                          <m:t>𝒙</m:t>
                        </m:r>
                        <m:r>
                          <a:rPr lang="en-US" sz="3000" b="1" i="1" smtClean="0">
                            <a:solidFill>
                              <a:schemeClr val="accent1">
                                <a:lumMod val="50000"/>
                              </a:schemeClr>
                            </a:solidFill>
                            <a:latin typeface="Cambria Math" panose="02040503050406030204" pitchFamily="18" charset="0"/>
                            <a:cs typeface="Times New Roman" panose="02020603050405020304" pitchFamily="18" charset="0"/>
                          </a:rPr>
                          <m:t>!</m:t>
                        </m:r>
                      </m:den>
                    </m:f>
                  </m:oMath>
                </a14:m>
                <a:r>
                  <a:rPr lang="en-US" sz="3000" b="1" dirty="0">
                    <a:solidFill>
                      <a:schemeClr val="accent1">
                        <a:lumMod val="50000"/>
                      </a:schemeClr>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3000" b="1" i="1">
                            <a:solidFill>
                              <a:schemeClr val="accent1">
                                <a:lumMod val="50000"/>
                              </a:schemeClr>
                            </a:solidFill>
                            <a:latin typeface="Cambria Math" panose="02040503050406030204" pitchFamily="18" charset="0"/>
                            <a:cs typeface="Times New Roman" panose="02020603050405020304" pitchFamily="18" charset="0"/>
                          </a:rPr>
                        </m:ctrlPr>
                      </m:fPr>
                      <m:num>
                        <m:sSup>
                          <m:sSupPr>
                            <m:ctrlPr>
                              <a:rPr lang="pt-BR" sz="3000" b="1" i="1" dirty="0">
                                <a:solidFill>
                                  <a:schemeClr val="accent1">
                                    <a:lumMod val="50000"/>
                                  </a:schemeClr>
                                </a:solidFill>
                                <a:latin typeface="Cambria Math" panose="02040503050406030204" pitchFamily="18" charset="0"/>
                                <a:cs typeface="Times New Roman" panose="02020603050405020304" pitchFamily="18" charset="0"/>
                              </a:rPr>
                            </m:ctrlPr>
                          </m:sSupPr>
                          <m:e>
                            <m:r>
                              <m:rPr>
                                <m:nor/>
                              </m:rPr>
                              <a:rPr lang="en-US" sz="3000" b="1" i="0" dirty="0" smtClean="0">
                                <a:solidFill>
                                  <a:schemeClr val="accent1">
                                    <a:lumMod val="50000"/>
                                  </a:schemeClr>
                                </a:solidFill>
                                <a:latin typeface="Cambria Math" panose="02040503050406030204" pitchFamily="18" charset="0"/>
                                <a:cs typeface="Times New Roman" panose="02020603050405020304" pitchFamily="18" charset="0"/>
                              </a:rPr>
                              <m:t>0.75</m:t>
                            </m:r>
                          </m:e>
                          <m:sup>
                            <m:r>
                              <a:rPr lang="en-US" sz="3000" b="1" i="1" dirty="0">
                                <a:solidFill>
                                  <a:schemeClr val="accent1">
                                    <a:lumMod val="50000"/>
                                  </a:schemeClr>
                                </a:solidFill>
                                <a:latin typeface="Cambria Math" panose="02040503050406030204" pitchFamily="18" charset="0"/>
                                <a:cs typeface="Times New Roman" panose="02020603050405020304" pitchFamily="18" charset="0"/>
                              </a:rPr>
                              <m:t>𝒙</m:t>
                            </m:r>
                          </m:sup>
                        </m:sSup>
                        <m:sSup>
                          <m:sSupPr>
                            <m:ctrlPr>
                              <a:rPr lang="pt-BR" sz="3000" b="1" i="1" dirty="0">
                                <a:solidFill>
                                  <a:schemeClr val="accent1">
                                    <a:lumMod val="50000"/>
                                  </a:schemeClr>
                                </a:solidFill>
                                <a:latin typeface="Cambria Math" panose="02040503050406030204" pitchFamily="18" charset="0"/>
                                <a:cs typeface="Times New Roman" panose="02020603050405020304" pitchFamily="18" charset="0"/>
                              </a:rPr>
                            </m:ctrlPr>
                          </m:sSupPr>
                          <m:e>
                            <m:r>
                              <m:rPr>
                                <m:nor/>
                              </m:rPr>
                              <a:rPr lang="en-US" sz="3000" b="1" i="1" dirty="0">
                                <a:solidFill>
                                  <a:schemeClr val="accent1">
                                    <a:lumMod val="50000"/>
                                  </a:schemeClr>
                                </a:solidFill>
                                <a:latin typeface="Cambria Math" panose="02040503050406030204" pitchFamily="18" charset="0"/>
                                <a:cs typeface="Times New Roman" panose="02020603050405020304" pitchFamily="18" charset="0"/>
                              </a:rPr>
                              <m:t>e</m:t>
                            </m:r>
                          </m:e>
                          <m:sup>
                            <m:r>
                              <a:rPr lang="en-US" sz="3000" b="1" i="1" dirty="0">
                                <a:solidFill>
                                  <a:schemeClr val="accent1">
                                    <a:lumMod val="50000"/>
                                  </a:schemeClr>
                                </a:solidFill>
                                <a:latin typeface="Cambria Math" panose="02040503050406030204" pitchFamily="18" charset="0"/>
                                <a:cs typeface="Times New Roman" panose="02020603050405020304" pitchFamily="18" charset="0"/>
                              </a:rPr>
                              <m:t>−</m:t>
                            </m:r>
                            <m:r>
                              <a:rPr lang="en-US" sz="3000" b="1" i="1" dirty="0" smtClean="0">
                                <a:solidFill>
                                  <a:schemeClr val="accent1">
                                    <a:lumMod val="50000"/>
                                  </a:schemeClr>
                                </a:solidFill>
                                <a:latin typeface="Cambria Math" panose="02040503050406030204" pitchFamily="18" charset="0"/>
                                <a:cs typeface="Times New Roman" panose="02020603050405020304" pitchFamily="18" charset="0"/>
                              </a:rPr>
                              <m:t>𝟎</m:t>
                            </m:r>
                            <m:r>
                              <a:rPr lang="en-US" sz="3000" b="1" i="1" dirty="0" smtClean="0">
                                <a:solidFill>
                                  <a:schemeClr val="accent1">
                                    <a:lumMod val="50000"/>
                                  </a:schemeClr>
                                </a:solidFill>
                                <a:latin typeface="Cambria Math" panose="02040503050406030204" pitchFamily="18" charset="0"/>
                                <a:cs typeface="Times New Roman" panose="02020603050405020304" pitchFamily="18" charset="0"/>
                              </a:rPr>
                              <m:t>.</m:t>
                            </m:r>
                            <m:r>
                              <a:rPr lang="en-US" sz="3000" b="1" i="1" dirty="0" smtClean="0">
                                <a:solidFill>
                                  <a:schemeClr val="accent1">
                                    <a:lumMod val="50000"/>
                                  </a:schemeClr>
                                </a:solidFill>
                                <a:latin typeface="Cambria Math" panose="02040503050406030204" pitchFamily="18" charset="0"/>
                                <a:cs typeface="Times New Roman" panose="02020603050405020304" pitchFamily="18" charset="0"/>
                              </a:rPr>
                              <m:t>𝟕𝟓</m:t>
                            </m:r>
                          </m:sup>
                        </m:sSup>
                      </m:num>
                      <m:den>
                        <m:r>
                          <a:rPr lang="en-US" sz="3000" b="1" i="1">
                            <a:solidFill>
                              <a:schemeClr val="accent1">
                                <a:lumMod val="50000"/>
                              </a:schemeClr>
                            </a:solidFill>
                            <a:latin typeface="Cambria Math" panose="02040503050406030204" pitchFamily="18" charset="0"/>
                            <a:cs typeface="Times New Roman" panose="02020603050405020304" pitchFamily="18" charset="0"/>
                          </a:rPr>
                          <m:t>𝒙</m:t>
                        </m:r>
                        <m:r>
                          <a:rPr lang="en-US" sz="3000" b="1" i="1">
                            <a:solidFill>
                              <a:schemeClr val="accent1">
                                <a:lumMod val="50000"/>
                              </a:schemeClr>
                            </a:solidFill>
                            <a:latin typeface="Cambria Math" panose="02040503050406030204" pitchFamily="18" charset="0"/>
                            <a:cs typeface="Times New Roman" panose="02020603050405020304" pitchFamily="18" charset="0"/>
                          </a:rPr>
                          <m:t>!</m:t>
                        </m:r>
                      </m:den>
                    </m:f>
                  </m:oMath>
                </a14:m>
                <a:r>
                  <a:rPr lang="en-US" sz="3000" b="1" dirty="0">
                    <a:solidFill>
                      <a:schemeClr val="accent1">
                        <a:lumMod val="50000"/>
                      </a:schemeClr>
                    </a:solidFill>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  for </a:t>
                </a:r>
                <a:r>
                  <a:rPr lang="en-US" sz="3000" b="1" i="1" dirty="0">
                    <a:latin typeface="Times New Roman" panose="02020603050405020304" pitchFamily="18" charset="0"/>
                    <a:cs typeface="Times New Roman" panose="02020603050405020304" pitchFamily="18" charset="0"/>
                  </a:rPr>
                  <a:t>x = 0,1,2,…               </a:t>
                </a:r>
                <a:r>
                  <a:rPr lang="en-US" sz="3000" dirty="0">
                    <a:latin typeface="Times New Roman" panose="02020603050405020304" pitchFamily="18" charset="0"/>
                    <a:cs typeface="Times New Roman" panose="02020603050405020304" pitchFamily="18" charset="0"/>
                  </a:rPr>
                  <a:t>(1.2)</a:t>
                </a:r>
              </a:p>
              <a:p>
                <a:pPr marL="0" indent="0" algn="just">
                  <a:buNone/>
                </a:pPr>
                <a:r>
                  <a:rPr lang="en-GB" sz="3000" dirty="0">
                    <a:latin typeface="Times New Roman" panose="02020603050405020304" pitchFamily="18" charset="0"/>
                    <a:cs typeface="Times New Roman" panose="02020603050405020304" pitchFamily="18" charset="0"/>
                  </a:rPr>
                  <a:t>Thus, the probabilities of 0, 1, and 2 customer arrivals during a one-minute period are</a:t>
                </a:r>
                <a:endParaRPr lang="en-US" sz="3000" dirty="0">
                  <a:latin typeface="Times New Roman" panose="02020603050405020304" pitchFamily="18" charset="0"/>
                  <a:cs typeface="Times New Roman" panose="02020603050405020304" pitchFamily="18" charset="0"/>
                </a:endParaRPr>
              </a:p>
              <a:p>
                <a:pPr marL="0" indent="0" algn="just">
                  <a:buNone/>
                </a:pPr>
                <a:endParaRPr lang="en-US" i="1" dirty="0">
                  <a:latin typeface="Times New Roman" panose="02020603050405020304" pitchFamily="18" charset="0"/>
                  <a:cs typeface="Times New Roman" panose="02020603050405020304" pitchFamily="18" charset="0"/>
                </a:endParaRPr>
              </a:p>
              <a:p>
                <a:pPr marL="0" indent="0" algn="just">
                  <a:lnSpc>
                    <a:spcPct val="150000"/>
                  </a:lnSpc>
                  <a:buNone/>
                </a:pPr>
                <a:endParaRPr lang="en-GH"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78EB95C0-AB94-2598-1E39-524BCA37E163}"/>
                  </a:ext>
                </a:extLst>
              </p:cNvPr>
              <p:cNvSpPr>
                <a:spLocks noGrp="1" noRot="1" noChangeAspect="1" noMove="1" noResize="1" noEditPoints="1" noAdjustHandles="1" noChangeArrowheads="1" noChangeShapeType="1" noTextEdit="1"/>
              </p:cNvSpPr>
              <p:nvPr>
                <p:ph idx="1"/>
              </p:nvPr>
            </p:nvSpPr>
            <p:spPr>
              <a:xfrm>
                <a:off x="838200" y="617220"/>
                <a:ext cx="10515600" cy="5836589"/>
              </a:xfrm>
              <a:blipFill>
                <a:blip r:embed="rId2"/>
                <a:stretch>
                  <a:fillRect l="-1217" r="-1159"/>
                </a:stretch>
              </a:blipFill>
            </p:spPr>
            <p:txBody>
              <a:bodyPr/>
              <a:lstStyle/>
              <a:p>
                <a:r>
                  <a:rPr lang="en-GH">
                    <a:noFill/>
                  </a:rPr>
                  <a:t> </a:t>
                </a:r>
              </a:p>
            </p:txBody>
          </p:sp>
        </mc:Fallback>
      </mc:AlternateContent>
      <p:pic>
        <p:nvPicPr>
          <p:cNvPr id="4" name="Picture 3">
            <a:extLst>
              <a:ext uri="{FF2B5EF4-FFF2-40B4-BE49-F238E27FC236}">
                <a16:creationId xmlns:a16="http://schemas.microsoft.com/office/drawing/2014/main" id="{A891843F-02CB-C9BC-6174-F4529E853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2642" y="6113323"/>
            <a:ext cx="649358" cy="744677"/>
          </a:xfrm>
          <a:prstGeom prst="rect">
            <a:avLst/>
          </a:prstGeom>
        </p:spPr>
      </p:pic>
    </p:spTree>
    <p:extLst>
      <p:ext uri="{BB962C8B-B14F-4D97-AF65-F5344CB8AC3E}">
        <p14:creationId xmlns:p14="http://schemas.microsoft.com/office/powerpoint/2010/main" val="3406473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A68AD-FEDA-23E6-2B28-0CE40BF75DE6}"/>
              </a:ext>
            </a:extLst>
          </p:cNvPr>
          <p:cNvSpPr>
            <a:spLocks noGrp="1"/>
          </p:cNvSpPr>
          <p:nvPr>
            <p:ph type="title"/>
          </p:nvPr>
        </p:nvSpPr>
        <p:spPr/>
        <p:txBody>
          <a:bodyPr/>
          <a:lstStyle/>
          <a:p>
            <a:r>
              <a:rPr lang="en-US" dirty="0"/>
              <a:t>.</a:t>
            </a:r>
            <a:endParaRPr lang="en-G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7AD7C4E-D63A-ADF5-CA7B-83760FA2F415}"/>
                  </a:ext>
                </a:extLst>
              </p:cNvPr>
              <p:cNvSpPr>
                <a:spLocks noGrp="1"/>
              </p:cNvSpPr>
              <p:nvPr>
                <p:ph idx="1"/>
              </p:nvPr>
            </p:nvSpPr>
            <p:spPr>
              <a:xfrm>
                <a:off x="838200" y="-1"/>
                <a:ext cx="10515600" cy="685800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800" b="0" i="0" smtClean="0">
                          <a:latin typeface="Cambria Math" panose="02040503050406030204" pitchFamily="18" charset="0"/>
                          <a:cs typeface="Times New Roman" panose="02020603050405020304" pitchFamily="18" charset="0"/>
                        </a:rPr>
                        <m:t> </m:t>
                      </m:r>
                      <m:r>
                        <a:rPr lang="en-US" sz="2800" b="1" i="1" smtClean="0">
                          <a:latin typeface="Cambria Math" panose="02040503050406030204" pitchFamily="18" charset="0"/>
                          <a:cs typeface="Times New Roman" panose="02020603050405020304" pitchFamily="18" charset="0"/>
                        </a:rPr>
                        <m:t>𝑷</m:t>
                      </m:r>
                      <m:d>
                        <m:dPr>
                          <m:ctrlPr>
                            <a:rPr lang="en-US" sz="2800" b="1" i="1" smtClean="0">
                              <a:latin typeface="Cambria Math" panose="02040503050406030204" pitchFamily="18" charset="0"/>
                              <a:cs typeface="Times New Roman" panose="02020603050405020304" pitchFamily="18" charset="0"/>
                            </a:rPr>
                          </m:ctrlPr>
                        </m:dPr>
                        <m:e>
                          <m:r>
                            <a:rPr lang="en-US" sz="2800" b="1" i="1" smtClean="0">
                              <a:latin typeface="Cambria Math" panose="02040503050406030204" pitchFamily="18" charset="0"/>
                              <a:cs typeface="Times New Roman" panose="02020603050405020304" pitchFamily="18" charset="0"/>
                            </a:rPr>
                            <m:t>𝟎</m:t>
                          </m:r>
                        </m:e>
                      </m:d>
                      <m:r>
                        <a:rPr lang="en-US" sz="2800" b="1" i="1" smtClean="0">
                          <a:latin typeface="Cambria Math" panose="02040503050406030204" pitchFamily="18" charset="0"/>
                          <a:cs typeface="Times New Roman" panose="02020603050405020304" pitchFamily="18" charset="0"/>
                        </a:rPr>
                        <m:t>= </m:t>
                      </m:r>
                      <m:f>
                        <m:fPr>
                          <m:ctrlPr>
                            <a:rPr lang="en-US" sz="2800" b="1" i="1">
                              <a:latin typeface="Cambria Math" panose="02040503050406030204" pitchFamily="18" charset="0"/>
                              <a:cs typeface="Times New Roman" panose="02020603050405020304" pitchFamily="18" charset="0"/>
                            </a:rPr>
                          </m:ctrlPr>
                        </m:fPr>
                        <m:num>
                          <m:sSup>
                            <m:sSupPr>
                              <m:ctrlPr>
                                <a:rPr lang="pt-BR" sz="2800" b="1" i="1" dirty="0">
                                  <a:latin typeface="Cambria Math" panose="02040503050406030204" pitchFamily="18" charset="0"/>
                                  <a:cs typeface="Times New Roman" panose="02020603050405020304" pitchFamily="18" charset="0"/>
                                </a:rPr>
                              </m:ctrlPr>
                            </m:sSupPr>
                            <m:e>
                              <m:r>
                                <m:rPr>
                                  <m:nor/>
                                </m:rPr>
                                <a:rPr lang="en-US" sz="2800" b="1" i="0" dirty="0" smtClean="0">
                                  <a:latin typeface="Cambria Math" panose="02040503050406030204" pitchFamily="18" charset="0"/>
                                  <a:cs typeface="Times New Roman" panose="02020603050405020304" pitchFamily="18" charset="0"/>
                                </a:rPr>
                                <m:t>0.75</m:t>
                              </m:r>
                            </m:e>
                            <m:sup>
                              <m:r>
                                <a:rPr lang="en-US" sz="2800" b="1" i="1" dirty="0" smtClean="0">
                                  <a:latin typeface="Cambria Math" panose="02040503050406030204" pitchFamily="18" charset="0"/>
                                  <a:cs typeface="Times New Roman" panose="02020603050405020304" pitchFamily="18" charset="0"/>
                                </a:rPr>
                                <m:t>𝟎</m:t>
                              </m:r>
                            </m:sup>
                          </m:sSup>
                          <m:sSup>
                            <m:sSupPr>
                              <m:ctrlPr>
                                <a:rPr lang="pt-BR" sz="2800" b="1" i="1" dirty="0">
                                  <a:latin typeface="Cambria Math" panose="02040503050406030204" pitchFamily="18" charset="0"/>
                                  <a:cs typeface="Times New Roman" panose="02020603050405020304" pitchFamily="18" charset="0"/>
                                </a:rPr>
                              </m:ctrlPr>
                            </m:sSupPr>
                            <m:e>
                              <m:r>
                                <m:rPr>
                                  <m:nor/>
                                </m:rPr>
                                <a:rPr lang="en-US" sz="2800" b="1" i="1" dirty="0">
                                  <a:latin typeface="Cambria Math" panose="02040503050406030204" pitchFamily="18" charset="0"/>
                                  <a:cs typeface="Times New Roman" panose="02020603050405020304" pitchFamily="18" charset="0"/>
                                </a:rPr>
                                <m:t>e</m:t>
                              </m:r>
                            </m:e>
                            <m:sup>
                              <m:r>
                                <a:rPr lang="en-US" sz="2800" b="1" i="1" dirty="0">
                                  <a:latin typeface="Cambria Math" panose="02040503050406030204" pitchFamily="18" charset="0"/>
                                  <a:cs typeface="Times New Roman" panose="02020603050405020304" pitchFamily="18" charset="0"/>
                                </a:rPr>
                                <m:t>−</m:t>
                              </m:r>
                              <m:r>
                                <a:rPr lang="en-US" sz="2800" b="1" i="1" dirty="0" smtClean="0">
                                  <a:latin typeface="Cambria Math" panose="02040503050406030204" pitchFamily="18" charset="0"/>
                                  <a:cs typeface="Times New Roman" panose="02020603050405020304" pitchFamily="18" charset="0"/>
                                </a:rPr>
                                <m:t>𝟎</m:t>
                              </m:r>
                              <m:r>
                                <a:rPr lang="en-US" sz="2800" b="1" i="1" dirty="0" smtClean="0">
                                  <a:latin typeface="Cambria Math" panose="02040503050406030204" pitchFamily="18" charset="0"/>
                                  <a:cs typeface="Times New Roman" panose="02020603050405020304" pitchFamily="18" charset="0"/>
                                </a:rPr>
                                <m:t>.</m:t>
                              </m:r>
                              <m:r>
                                <a:rPr lang="en-US" sz="2800" b="1" i="1" dirty="0" smtClean="0">
                                  <a:latin typeface="Cambria Math" panose="02040503050406030204" pitchFamily="18" charset="0"/>
                                  <a:cs typeface="Times New Roman" panose="02020603050405020304" pitchFamily="18" charset="0"/>
                                </a:rPr>
                                <m:t>𝟕𝟓</m:t>
                              </m:r>
                            </m:sup>
                          </m:sSup>
                        </m:num>
                        <m:den>
                          <m:r>
                            <a:rPr lang="en-US" sz="2800" b="1" i="1" dirty="0" smtClean="0">
                              <a:latin typeface="Cambria Math" panose="02040503050406030204" pitchFamily="18" charset="0"/>
                              <a:cs typeface="Times New Roman" panose="02020603050405020304" pitchFamily="18" charset="0"/>
                            </a:rPr>
                            <m:t>𝟎</m:t>
                          </m:r>
                          <m:r>
                            <a:rPr lang="en-US" sz="2800" b="1" i="1">
                              <a:latin typeface="Cambria Math" panose="02040503050406030204" pitchFamily="18" charset="0"/>
                              <a:cs typeface="Times New Roman" panose="02020603050405020304" pitchFamily="18" charset="0"/>
                            </a:rPr>
                            <m:t>!</m:t>
                          </m:r>
                        </m:den>
                      </m:f>
                      <m:r>
                        <a:rPr lang="en-US" sz="2800" b="1" i="1" smtClean="0">
                          <a:latin typeface="Cambria Math" panose="02040503050406030204" pitchFamily="18" charset="0"/>
                          <a:cs typeface="Times New Roman" panose="02020603050405020304" pitchFamily="18" charset="0"/>
                        </a:rPr>
                        <m:t>=</m:t>
                      </m:r>
                      <m:sSup>
                        <m:sSupPr>
                          <m:ctrlPr>
                            <a:rPr lang="pt-BR" b="1" i="1" dirty="0" smtClean="0">
                              <a:latin typeface="Cambria Math" panose="02040503050406030204" pitchFamily="18" charset="0"/>
                              <a:cs typeface="Times New Roman" panose="02020603050405020304" pitchFamily="18" charset="0"/>
                            </a:rPr>
                          </m:ctrlPr>
                        </m:sSupPr>
                        <m:e>
                          <m:r>
                            <m:rPr>
                              <m:nor/>
                            </m:rPr>
                            <a:rPr lang="en-US" b="1" i="1" dirty="0">
                              <a:latin typeface="Cambria Math" panose="02040503050406030204" pitchFamily="18" charset="0"/>
                              <a:cs typeface="Times New Roman" panose="02020603050405020304" pitchFamily="18" charset="0"/>
                            </a:rPr>
                            <m:t>e</m:t>
                          </m:r>
                        </m:e>
                        <m:sup>
                          <m:r>
                            <a:rPr lang="en-US" b="1" i="1" dirty="0">
                              <a:latin typeface="Cambria Math" panose="02040503050406030204" pitchFamily="18" charset="0"/>
                              <a:cs typeface="Times New Roman" panose="02020603050405020304" pitchFamily="18" charset="0"/>
                            </a:rPr>
                            <m:t>−</m:t>
                          </m:r>
                          <m:r>
                            <a:rPr lang="en-US" b="1" i="1" dirty="0">
                              <a:latin typeface="Cambria Math" panose="02040503050406030204" pitchFamily="18" charset="0"/>
                              <a:cs typeface="Times New Roman" panose="02020603050405020304" pitchFamily="18" charset="0"/>
                            </a:rPr>
                            <m:t>𝟎</m:t>
                          </m:r>
                          <m:r>
                            <a:rPr lang="en-US" b="1" i="1" dirty="0">
                              <a:latin typeface="Cambria Math" panose="02040503050406030204" pitchFamily="18" charset="0"/>
                              <a:cs typeface="Times New Roman" panose="02020603050405020304" pitchFamily="18" charset="0"/>
                            </a:rPr>
                            <m:t>.</m:t>
                          </m:r>
                          <m:r>
                            <a:rPr lang="en-US" b="1" i="1" dirty="0">
                              <a:latin typeface="Cambria Math" panose="02040503050406030204" pitchFamily="18" charset="0"/>
                              <a:cs typeface="Times New Roman" panose="02020603050405020304" pitchFamily="18" charset="0"/>
                            </a:rPr>
                            <m:t>𝟕𝟓</m:t>
                          </m:r>
                        </m:sup>
                      </m:sSup>
                      <m:r>
                        <a:rPr lang="en-US" sz="2800" b="1" i="1" smtClean="0">
                          <a:latin typeface="Cambria Math" panose="02040503050406030204" pitchFamily="18" charset="0"/>
                          <a:cs typeface="Times New Roman" panose="02020603050405020304" pitchFamily="18" charset="0"/>
                        </a:rPr>
                        <m:t>=</m:t>
                      </m:r>
                      <m:r>
                        <a:rPr lang="en-US" sz="2800" b="1" i="1" smtClean="0">
                          <a:latin typeface="Cambria Math" panose="02040503050406030204" pitchFamily="18" charset="0"/>
                          <a:cs typeface="Times New Roman" panose="02020603050405020304" pitchFamily="18" charset="0"/>
                        </a:rPr>
                        <m:t>𝟎</m:t>
                      </m:r>
                      <m:r>
                        <a:rPr lang="en-US" sz="2800" b="1" i="1" smtClean="0">
                          <a:latin typeface="Cambria Math" panose="02040503050406030204" pitchFamily="18" charset="0"/>
                          <a:cs typeface="Times New Roman" panose="02020603050405020304" pitchFamily="18" charset="0"/>
                        </a:rPr>
                        <m:t>.</m:t>
                      </m:r>
                      <m:r>
                        <a:rPr lang="en-US" sz="2800" b="1" i="1" smtClean="0">
                          <a:latin typeface="Cambria Math" panose="02040503050406030204" pitchFamily="18" charset="0"/>
                          <a:cs typeface="Times New Roman" panose="02020603050405020304" pitchFamily="18" charset="0"/>
                        </a:rPr>
                        <m:t>𝟒𝟕𝟐𝟒</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2800" b="0" i="0" smtClean="0">
                          <a:latin typeface="Cambria Math" panose="02040503050406030204" pitchFamily="18" charset="0"/>
                          <a:cs typeface="Times New Roman" panose="02020603050405020304" pitchFamily="18" charset="0"/>
                        </a:rPr>
                        <m:t> </m:t>
                      </m:r>
                      <m:r>
                        <a:rPr lang="en-US" sz="2800" b="1" i="1" smtClean="0">
                          <a:latin typeface="Cambria Math" panose="02040503050406030204" pitchFamily="18" charset="0"/>
                          <a:cs typeface="Times New Roman" panose="02020603050405020304" pitchFamily="18" charset="0"/>
                        </a:rPr>
                        <m:t>𝑷</m:t>
                      </m:r>
                      <m:d>
                        <m:dPr>
                          <m:ctrlPr>
                            <a:rPr lang="en-US" sz="2800" b="1" i="1" smtClean="0">
                              <a:latin typeface="Cambria Math" panose="02040503050406030204" pitchFamily="18" charset="0"/>
                              <a:cs typeface="Times New Roman" panose="02020603050405020304" pitchFamily="18" charset="0"/>
                            </a:rPr>
                          </m:ctrlPr>
                        </m:dPr>
                        <m:e>
                          <m:r>
                            <a:rPr lang="en-US" sz="2800" b="1" i="1" smtClean="0">
                              <a:latin typeface="Cambria Math" panose="02040503050406030204" pitchFamily="18" charset="0"/>
                              <a:cs typeface="Times New Roman" panose="02020603050405020304" pitchFamily="18" charset="0"/>
                            </a:rPr>
                            <m:t>𝟏</m:t>
                          </m:r>
                        </m:e>
                      </m:d>
                      <m:r>
                        <a:rPr lang="en-US" sz="2800" b="1" i="1" smtClean="0">
                          <a:latin typeface="Cambria Math" panose="02040503050406030204" pitchFamily="18" charset="0"/>
                          <a:cs typeface="Times New Roman" panose="02020603050405020304" pitchFamily="18" charset="0"/>
                        </a:rPr>
                        <m:t>= </m:t>
                      </m:r>
                      <m:f>
                        <m:fPr>
                          <m:ctrlPr>
                            <a:rPr lang="en-US" sz="2800" b="1" i="1">
                              <a:latin typeface="Cambria Math" panose="02040503050406030204" pitchFamily="18" charset="0"/>
                              <a:cs typeface="Times New Roman" panose="02020603050405020304" pitchFamily="18" charset="0"/>
                            </a:rPr>
                          </m:ctrlPr>
                        </m:fPr>
                        <m:num>
                          <m:sSup>
                            <m:sSupPr>
                              <m:ctrlPr>
                                <a:rPr lang="pt-BR" sz="2800" b="1" i="1" dirty="0">
                                  <a:latin typeface="Cambria Math" panose="02040503050406030204" pitchFamily="18" charset="0"/>
                                  <a:cs typeface="Times New Roman" panose="02020603050405020304" pitchFamily="18" charset="0"/>
                                </a:rPr>
                              </m:ctrlPr>
                            </m:sSupPr>
                            <m:e>
                              <m:r>
                                <m:rPr>
                                  <m:nor/>
                                </m:rPr>
                                <a:rPr lang="en-US" sz="2800" b="1" i="0" dirty="0" smtClean="0">
                                  <a:latin typeface="Cambria Math" panose="02040503050406030204" pitchFamily="18" charset="0"/>
                                  <a:cs typeface="Times New Roman" panose="02020603050405020304" pitchFamily="18" charset="0"/>
                                </a:rPr>
                                <m:t>0.75</m:t>
                              </m:r>
                            </m:e>
                            <m:sup>
                              <m:r>
                                <a:rPr lang="en-US" sz="2800" b="1" i="1" dirty="0" smtClean="0">
                                  <a:latin typeface="Cambria Math" panose="02040503050406030204" pitchFamily="18" charset="0"/>
                                  <a:cs typeface="Times New Roman" panose="02020603050405020304" pitchFamily="18" charset="0"/>
                                </a:rPr>
                                <m:t>𝟏</m:t>
                              </m:r>
                            </m:sup>
                          </m:sSup>
                          <m:sSup>
                            <m:sSupPr>
                              <m:ctrlPr>
                                <a:rPr lang="pt-BR" sz="2800" b="1" i="1" dirty="0" smtClean="0">
                                  <a:latin typeface="Cambria Math" panose="02040503050406030204" pitchFamily="18" charset="0"/>
                                  <a:cs typeface="Times New Roman" panose="02020603050405020304" pitchFamily="18" charset="0"/>
                                </a:rPr>
                              </m:ctrlPr>
                            </m:sSupPr>
                            <m:e>
                              <m:r>
                                <m:rPr>
                                  <m:nor/>
                                </m:rPr>
                                <a:rPr lang="en-US" sz="2800" b="1" i="1" dirty="0">
                                  <a:latin typeface="Cambria Math" panose="02040503050406030204" pitchFamily="18" charset="0"/>
                                  <a:cs typeface="Times New Roman" panose="02020603050405020304" pitchFamily="18" charset="0"/>
                                </a:rPr>
                                <m:t>e</m:t>
                              </m:r>
                            </m:e>
                            <m:sup>
                              <m:r>
                                <a:rPr lang="en-US" sz="2800" b="1" i="1" dirty="0">
                                  <a:latin typeface="Cambria Math" panose="02040503050406030204" pitchFamily="18" charset="0"/>
                                  <a:cs typeface="Times New Roman" panose="02020603050405020304" pitchFamily="18" charset="0"/>
                                </a:rPr>
                                <m:t>−</m:t>
                              </m:r>
                              <m:r>
                                <a:rPr lang="en-US" sz="2800" b="1" i="1" dirty="0" smtClean="0">
                                  <a:latin typeface="Cambria Math" panose="02040503050406030204" pitchFamily="18" charset="0"/>
                                  <a:cs typeface="Times New Roman" panose="02020603050405020304" pitchFamily="18" charset="0"/>
                                </a:rPr>
                                <m:t>𝟎</m:t>
                              </m:r>
                              <m:r>
                                <a:rPr lang="en-US" sz="2800" b="1" i="1" dirty="0" smtClean="0">
                                  <a:latin typeface="Cambria Math" panose="02040503050406030204" pitchFamily="18" charset="0"/>
                                  <a:cs typeface="Times New Roman" panose="02020603050405020304" pitchFamily="18" charset="0"/>
                                </a:rPr>
                                <m:t>.</m:t>
                              </m:r>
                              <m:r>
                                <a:rPr lang="en-US" sz="2800" b="1" i="1" dirty="0" smtClean="0">
                                  <a:latin typeface="Cambria Math" panose="02040503050406030204" pitchFamily="18" charset="0"/>
                                  <a:cs typeface="Times New Roman" panose="02020603050405020304" pitchFamily="18" charset="0"/>
                                </a:rPr>
                                <m:t>𝟕𝟓</m:t>
                              </m:r>
                            </m:sup>
                          </m:sSup>
                        </m:num>
                        <m:den>
                          <m:r>
                            <a:rPr lang="en-US" sz="2800" b="1" i="1" dirty="0" smtClean="0">
                              <a:latin typeface="Cambria Math" panose="02040503050406030204" pitchFamily="18" charset="0"/>
                              <a:cs typeface="Times New Roman" panose="02020603050405020304" pitchFamily="18" charset="0"/>
                            </a:rPr>
                            <m:t>𝟏</m:t>
                          </m:r>
                          <m:r>
                            <a:rPr lang="en-US" sz="2800" b="1" i="1">
                              <a:latin typeface="Cambria Math" panose="02040503050406030204" pitchFamily="18" charset="0"/>
                              <a:cs typeface="Times New Roman" panose="02020603050405020304" pitchFamily="18" charset="0"/>
                            </a:rPr>
                            <m:t>!</m:t>
                          </m:r>
                        </m:den>
                      </m:f>
                      <m:r>
                        <a:rPr lang="en-US" sz="2800" b="1" i="1" smtClean="0">
                          <a:latin typeface="Cambria Math" panose="02040503050406030204" pitchFamily="18" charset="0"/>
                          <a:cs typeface="Times New Roman" panose="02020603050405020304" pitchFamily="18" charset="0"/>
                        </a:rPr>
                        <m:t>=</m:t>
                      </m:r>
                      <m:sSup>
                        <m:sSupPr>
                          <m:ctrlPr>
                            <a:rPr lang="pt-BR" b="1" i="1" dirty="0" smtClean="0">
                              <a:latin typeface="Cambria Math" panose="02040503050406030204" pitchFamily="18" charset="0"/>
                              <a:cs typeface="Times New Roman" panose="02020603050405020304" pitchFamily="18" charset="0"/>
                            </a:rPr>
                          </m:ctrlPr>
                        </m:sSupPr>
                        <m:e>
                          <m:r>
                            <m:rPr>
                              <m:nor/>
                            </m:rPr>
                            <a:rPr lang="en-US" b="1" dirty="0" smtClean="0">
                              <a:latin typeface="Cambria Math" panose="02040503050406030204" pitchFamily="18" charset="0"/>
                              <a:cs typeface="Times New Roman" panose="02020603050405020304" pitchFamily="18" charset="0"/>
                            </a:rPr>
                            <m:t>0.75</m:t>
                          </m:r>
                          <m:r>
                            <m:rPr>
                              <m:nor/>
                            </m:rPr>
                            <a:rPr lang="en-US" b="1" i="1" dirty="0">
                              <a:latin typeface="Cambria Math" panose="02040503050406030204" pitchFamily="18" charset="0"/>
                              <a:cs typeface="Times New Roman" panose="02020603050405020304" pitchFamily="18" charset="0"/>
                            </a:rPr>
                            <m:t>e</m:t>
                          </m:r>
                        </m:e>
                        <m:sup>
                          <m:r>
                            <a:rPr lang="en-US" b="1" i="1" dirty="0">
                              <a:latin typeface="Cambria Math" panose="02040503050406030204" pitchFamily="18" charset="0"/>
                              <a:cs typeface="Times New Roman" panose="02020603050405020304" pitchFamily="18" charset="0"/>
                            </a:rPr>
                            <m:t>−</m:t>
                          </m:r>
                          <m:r>
                            <a:rPr lang="en-US" b="1" i="1" dirty="0">
                              <a:latin typeface="Cambria Math" panose="02040503050406030204" pitchFamily="18" charset="0"/>
                              <a:cs typeface="Times New Roman" panose="02020603050405020304" pitchFamily="18" charset="0"/>
                            </a:rPr>
                            <m:t>𝟎</m:t>
                          </m:r>
                          <m:r>
                            <a:rPr lang="en-US" b="1" i="1" dirty="0">
                              <a:latin typeface="Cambria Math" panose="02040503050406030204" pitchFamily="18" charset="0"/>
                              <a:cs typeface="Times New Roman" panose="02020603050405020304" pitchFamily="18" charset="0"/>
                            </a:rPr>
                            <m:t>.</m:t>
                          </m:r>
                          <m:r>
                            <a:rPr lang="en-US" b="1" i="1" dirty="0">
                              <a:latin typeface="Cambria Math" panose="02040503050406030204" pitchFamily="18" charset="0"/>
                              <a:cs typeface="Times New Roman" panose="02020603050405020304" pitchFamily="18" charset="0"/>
                            </a:rPr>
                            <m:t>𝟕𝟓</m:t>
                          </m:r>
                        </m:sup>
                      </m:sSup>
                      <m:r>
                        <a:rPr lang="en-US" sz="2800" b="1" i="1" smtClean="0">
                          <a:latin typeface="Cambria Math" panose="02040503050406030204" pitchFamily="18" charset="0"/>
                          <a:cs typeface="Times New Roman" panose="02020603050405020304" pitchFamily="18" charset="0"/>
                        </a:rPr>
                        <m:t>=</m:t>
                      </m:r>
                      <m:r>
                        <a:rPr lang="en-US" sz="2800" b="1" i="1" smtClean="0">
                          <a:latin typeface="Cambria Math" panose="02040503050406030204" pitchFamily="18" charset="0"/>
                          <a:cs typeface="Times New Roman" panose="02020603050405020304" pitchFamily="18" charset="0"/>
                        </a:rPr>
                        <m:t>𝟎</m:t>
                      </m:r>
                      <m:r>
                        <a:rPr lang="en-US" sz="2800" b="1" i="1" smtClean="0">
                          <a:latin typeface="Cambria Math" panose="02040503050406030204" pitchFamily="18" charset="0"/>
                          <a:cs typeface="Times New Roman" panose="02020603050405020304" pitchFamily="18" charset="0"/>
                        </a:rPr>
                        <m:t>.</m:t>
                      </m:r>
                      <m:r>
                        <a:rPr lang="en-US" sz="2800" b="1" i="1" smtClean="0">
                          <a:latin typeface="Cambria Math" panose="02040503050406030204" pitchFamily="18" charset="0"/>
                          <a:cs typeface="Times New Roman" panose="02020603050405020304" pitchFamily="18" charset="0"/>
                        </a:rPr>
                        <m:t>𝟒𝟕𝟐𝟒</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2800" b="0" i="0" smtClean="0">
                          <a:latin typeface="Cambria Math" panose="02040503050406030204" pitchFamily="18" charset="0"/>
                          <a:cs typeface="Times New Roman" panose="02020603050405020304" pitchFamily="18" charset="0"/>
                        </a:rPr>
                        <m:t> </m:t>
                      </m:r>
                      <m:r>
                        <a:rPr lang="en-US" sz="2800" b="1" i="1" smtClean="0">
                          <a:latin typeface="Cambria Math" panose="02040503050406030204" pitchFamily="18" charset="0"/>
                          <a:cs typeface="Times New Roman" panose="02020603050405020304" pitchFamily="18" charset="0"/>
                        </a:rPr>
                        <m:t>𝑷</m:t>
                      </m:r>
                      <m:d>
                        <m:dPr>
                          <m:ctrlPr>
                            <a:rPr lang="en-US" sz="2800" b="1" i="1" smtClean="0">
                              <a:latin typeface="Cambria Math" panose="02040503050406030204" pitchFamily="18" charset="0"/>
                              <a:cs typeface="Times New Roman" panose="02020603050405020304" pitchFamily="18" charset="0"/>
                            </a:rPr>
                          </m:ctrlPr>
                        </m:dPr>
                        <m:e>
                          <m:r>
                            <a:rPr lang="en-US" sz="2800" b="1" i="1" smtClean="0">
                              <a:latin typeface="Cambria Math" panose="02040503050406030204" pitchFamily="18" charset="0"/>
                              <a:cs typeface="Times New Roman" panose="02020603050405020304" pitchFamily="18" charset="0"/>
                            </a:rPr>
                            <m:t>𝟐</m:t>
                          </m:r>
                        </m:e>
                      </m:d>
                      <m:r>
                        <a:rPr lang="en-US" sz="2800" b="1" i="1" smtClean="0">
                          <a:latin typeface="Cambria Math" panose="02040503050406030204" pitchFamily="18" charset="0"/>
                          <a:cs typeface="Times New Roman" panose="02020603050405020304" pitchFamily="18" charset="0"/>
                        </a:rPr>
                        <m:t>= </m:t>
                      </m:r>
                      <m:f>
                        <m:fPr>
                          <m:ctrlPr>
                            <a:rPr lang="en-US" sz="2800" b="1" i="1">
                              <a:latin typeface="Cambria Math" panose="02040503050406030204" pitchFamily="18" charset="0"/>
                              <a:cs typeface="Times New Roman" panose="02020603050405020304" pitchFamily="18" charset="0"/>
                            </a:rPr>
                          </m:ctrlPr>
                        </m:fPr>
                        <m:num>
                          <m:sSup>
                            <m:sSupPr>
                              <m:ctrlPr>
                                <a:rPr lang="pt-BR" sz="2800" b="1" i="1" dirty="0">
                                  <a:latin typeface="Cambria Math" panose="02040503050406030204" pitchFamily="18" charset="0"/>
                                  <a:cs typeface="Times New Roman" panose="02020603050405020304" pitchFamily="18" charset="0"/>
                                </a:rPr>
                              </m:ctrlPr>
                            </m:sSupPr>
                            <m:e>
                              <m:r>
                                <m:rPr>
                                  <m:nor/>
                                </m:rPr>
                                <a:rPr lang="en-US" sz="2800" b="1" i="0" dirty="0" smtClean="0">
                                  <a:latin typeface="Cambria Math" panose="02040503050406030204" pitchFamily="18" charset="0"/>
                                  <a:cs typeface="Times New Roman" panose="02020603050405020304" pitchFamily="18" charset="0"/>
                                </a:rPr>
                                <m:t>0.75</m:t>
                              </m:r>
                            </m:e>
                            <m:sup>
                              <m:r>
                                <a:rPr lang="en-US" sz="2800" b="1" i="1" dirty="0" smtClean="0">
                                  <a:latin typeface="Cambria Math" panose="02040503050406030204" pitchFamily="18" charset="0"/>
                                  <a:cs typeface="Times New Roman" panose="02020603050405020304" pitchFamily="18" charset="0"/>
                                </a:rPr>
                                <m:t>𝟐</m:t>
                              </m:r>
                            </m:sup>
                          </m:sSup>
                          <m:sSup>
                            <m:sSupPr>
                              <m:ctrlPr>
                                <a:rPr lang="pt-BR" sz="2800" b="1" i="1" dirty="0">
                                  <a:latin typeface="Cambria Math" panose="02040503050406030204" pitchFamily="18" charset="0"/>
                                  <a:cs typeface="Times New Roman" panose="02020603050405020304" pitchFamily="18" charset="0"/>
                                </a:rPr>
                              </m:ctrlPr>
                            </m:sSupPr>
                            <m:e>
                              <m:r>
                                <m:rPr>
                                  <m:nor/>
                                </m:rPr>
                                <a:rPr lang="en-US" sz="2800" b="1" i="1" dirty="0">
                                  <a:latin typeface="Cambria Math" panose="02040503050406030204" pitchFamily="18" charset="0"/>
                                  <a:cs typeface="Times New Roman" panose="02020603050405020304" pitchFamily="18" charset="0"/>
                                </a:rPr>
                                <m:t>e</m:t>
                              </m:r>
                            </m:e>
                            <m:sup>
                              <m:r>
                                <a:rPr lang="en-US" sz="2800" b="1" i="1" dirty="0">
                                  <a:latin typeface="Cambria Math" panose="02040503050406030204" pitchFamily="18" charset="0"/>
                                  <a:cs typeface="Times New Roman" panose="02020603050405020304" pitchFamily="18" charset="0"/>
                                </a:rPr>
                                <m:t>−</m:t>
                              </m:r>
                              <m:r>
                                <a:rPr lang="en-US" sz="2800" b="1" i="1" dirty="0" smtClean="0">
                                  <a:latin typeface="Cambria Math" panose="02040503050406030204" pitchFamily="18" charset="0"/>
                                  <a:cs typeface="Times New Roman" panose="02020603050405020304" pitchFamily="18" charset="0"/>
                                </a:rPr>
                                <m:t>𝟎</m:t>
                              </m:r>
                              <m:r>
                                <a:rPr lang="en-US" sz="2800" b="1" i="1" dirty="0" smtClean="0">
                                  <a:latin typeface="Cambria Math" panose="02040503050406030204" pitchFamily="18" charset="0"/>
                                  <a:cs typeface="Times New Roman" panose="02020603050405020304" pitchFamily="18" charset="0"/>
                                </a:rPr>
                                <m:t>.</m:t>
                              </m:r>
                              <m:r>
                                <a:rPr lang="en-US" sz="2800" b="1" i="1" dirty="0" smtClean="0">
                                  <a:latin typeface="Cambria Math" panose="02040503050406030204" pitchFamily="18" charset="0"/>
                                  <a:cs typeface="Times New Roman" panose="02020603050405020304" pitchFamily="18" charset="0"/>
                                </a:rPr>
                                <m:t>𝟕𝟓</m:t>
                              </m:r>
                            </m:sup>
                          </m:sSup>
                        </m:num>
                        <m:den>
                          <m:r>
                            <a:rPr lang="en-US" sz="2800" b="1" i="1" dirty="0" smtClean="0">
                              <a:latin typeface="Cambria Math" panose="02040503050406030204" pitchFamily="18" charset="0"/>
                              <a:cs typeface="Times New Roman" panose="02020603050405020304" pitchFamily="18" charset="0"/>
                            </a:rPr>
                            <m:t>𝟐</m:t>
                          </m:r>
                          <m:r>
                            <a:rPr lang="en-US" sz="2800" b="1" i="1">
                              <a:latin typeface="Cambria Math" panose="02040503050406030204" pitchFamily="18" charset="0"/>
                              <a:cs typeface="Times New Roman" panose="02020603050405020304" pitchFamily="18" charset="0"/>
                            </a:rPr>
                            <m:t>!</m:t>
                          </m:r>
                        </m:den>
                      </m:f>
                      <m:r>
                        <a:rPr lang="en-US" sz="2800" b="1" i="1" smtClean="0">
                          <a:latin typeface="Cambria Math" panose="02040503050406030204" pitchFamily="18" charset="0"/>
                          <a:cs typeface="Times New Roman" panose="02020603050405020304" pitchFamily="18" charset="0"/>
                        </a:rPr>
                        <m:t>=</m:t>
                      </m:r>
                      <m:sSup>
                        <m:sSupPr>
                          <m:ctrlPr>
                            <a:rPr lang="en-US" sz="2800" b="1" i="1" smtClean="0">
                              <a:latin typeface="Cambria Math" panose="02040503050406030204" pitchFamily="18" charset="0"/>
                              <a:cs typeface="Times New Roman" panose="02020603050405020304" pitchFamily="18" charset="0"/>
                            </a:rPr>
                          </m:ctrlPr>
                        </m:sSupPr>
                        <m:e>
                          <m:r>
                            <a:rPr lang="en-US" sz="2800" b="1" i="1" smtClean="0">
                              <a:latin typeface="Cambria Math" panose="02040503050406030204" pitchFamily="18" charset="0"/>
                              <a:cs typeface="Times New Roman" panose="02020603050405020304" pitchFamily="18" charset="0"/>
                            </a:rPr>
                            <m:t>𝒆</m:t>
                          </m:r>
                        </m:e>
                        <m:sup>
                          <m:r>
                            <a:rPr lang="en-US" sz="2800" b="1" i="1" smtClean="0">
                              <a:latin typeface="Cambria Math" panose="02040503050406030204" pitchFamily="18" charset="0"/>
                              <a:cs typeface="Times New Roman" panose="02020603050405020304" pitchFamily="18" charset="0"/>
                            </a:rPr>
                            <m:t>𝒙</m:t>
                          </m:r>
                        </m:sup>
                      </m:sSup>
                      <m:r>
                        <a:rPr lang="en-US" sz="2800" b="1" i="1" smtClean="0">
                          <a:latin typeface="Cambria Math" panose="02040503050406030204" pitchFamily="18" charset="0"/>
                          <a:cs typeface="Times New Roman" panose="02020603050405020304" pitchFamily="18" charset="0"/>
                        </a:rPr>
                        <m:t>=</m:t>
                      </m:r>
                      <m:f>
                        <m:fPr>
                          <m:ctrlPr>
                            <a:rPr lang="en-US" sz="2800" b="1" i="1" smtClean="0">
                              <a:latin typeface="Cambria Math" panose="02040503050406030204" pitchFamily="18" charset="0"/>
                              <a:cs typeface="Times New Roman" panose="02020603050405020304" pitchFamily="18" charset="0"/>
                            </a:rPr>
                          </m:ctrlPr>
                        </m:fPr>
                        <m:num>
                          <m:r>
                            <a:rPr lang="en-US" sz="2800" b="1" i="1" smtClean="0">
                              <a:latin typeface="Cambria Math" panose="02040503050406030204" pitchFamily="18" charset="0"/>
                              <a:cs typeface="Times New Roman" panose="02020603050405020304" pitchFamily="18" charset="0"/>
                            </a:rPr>
                            <m:t>(</m:t>
                          </m:r>
                          <m:r>
                            <a:rPr lang="en-US" sz="2800" b="1" i="1" smtClean="0">
                              <a:latin typeface="Cambria Math" panose="02040503050406030204" pitchFamily="18" charset="0"/>
                              <a:cs typeface="Times New Roman" panose="02020603050405020304" pitchFamily="18" charset="0"/>
                            </a:rPr>
                            <m:t>𝟎</m:t>
                          </m:r>
                          <m:r>
                            <a:rPr lang="en-US" sz="2800" b="1" i="1" smtClean="0">
                              <a:latin typeface="Cambria Math" panose="02040503050406030204" pitchFamily="18" charset="0"/>
                              <a:cs typeface="Times New Roman" panose="02020603050405020304" pitchFamily="18" charset="0"/>
                            </a:rPr>
                            <m:t>.</m:t>
                          </m:r>
                          <m:r>
                            <a:rPr lang="en-US" sz="2800" b="1" i="1" smtClean="0">
                              <a:latin typeface="Cambria Math" panose="02040503050406030204" pitchFamily="18" charset="0"/>
                              <a:cs typeface="Times New Roman" panose="02020603050405020304" pitchFamily="18" charset="0"/>
                            </a:rPr>
                            <m:t>𝟓𝟔𝟐𝟓</m:t>
                          </m:r>
                          <m:r>
                            <a:rPr lang="en-US" sz="2800" b="1" i="1" smtClean="0">
                              <a:latin typeface="Cambria Math" panose="02040503050406030204" pitchFamily="18" charset="0"/>
                              <a:cs typeface="Times New Roman" panose="02020603050405020304" pitchFamily="18" charset="0"/>
                            </a:rPr>
                            <m:t>)(</m:t>
                          </m:r>
                          <m:r>
                            <a:rPr lang="en-US" sz="2800" b="1" i="1" smtClean="0">
                              <a:latin typeface="Cambria Math" panose="02040503050406030204" pitchFamily="18" charset="0"/>
                              <a:cs typeface="Times New Roman" panose="02020603050405020304" pitchFamily="18" charset="0"/>
                            </a:rPr>
                            <m:t>𝟎</m:t>
                          </m:r>
                          <m:r>
                            <a:rPr lang="en-US" sz="2800" b="1" i="1" smtClean="0">
                              <a:latin typeface="Cambria Math" panose="02040503050406030204" pitchFamily="18" charset="0"/>
                              <a:cs typeface="Times New Roman" panose="02020603050405020304" pitchFamily="18" charset="0"/>
                            </a:rPr>
                            <m:t>.</m:t>
                          </m:r>
                          <m:r>
                            <a:rPr lang="en-US" sz="2800" b="1" i="1" smtClean="0">
                              <a:latin typeface="Cambria Math" panose="02040503050406030204" pitchFamily="18" charset="0"/>
                              <a:cs typeface="Times New Roman" panose="02020603050405020304" pitchFamily="18" charset="0"/>
                            </a:rPr>
                            <m:t>𝟒𝟕𝟐𝟒</m:t>
                          </m:r>
                          <m:r>
                            <a:rPr lang="en-US" sz="2800" b="1" i="1" smtClean="0">
                              <a:latin typeface="Cambria Math" panose="02040503050406030204" pitchFamily="18" charset="0"/>
                              <a:cs typeface="Times New Roman" panose="02020603050405020304" pitchFamily="18" charset="0"/>
                            </a:rPr>
                            <m:t>)</m:t>
                          </m:r>
                        </m:num>
                        <m:den>
                          <m:r>
                            <a:rPr lang="en-US" sz="2800" b="1" i="1" smtClean="0">
                              <a:latin typeface="Cambria Math" panose="02040503050406030204" pitchFamily="18" charset="0"/>
                              <a:cs typeface="Times New Roman" panose="02020603050405020304" pitchFamily="18" charset="0"/>
                            </a:rPr>
                            <m:t>𝟐</m:t>
                          </m:r>
                          <m:r>
                            <a:rPr lang="en-US" sz="2800" b="1" i="1" smtClean="0">
                              <a:latin typeface="Cambria Math" panose="02040503050406030204" pitchFamily="18" charset="0"/>
                              <a:cs typeface="Times New Roman" panose="02020603050405020304" pitchFamily="18" charset="0"/>
                            </a:rPr>
                            <m:t>!</m:t>
                          </m:r>
                        </m:den>
                      </m:f>
                      <m:r>
                        <a:rPr lang="en-US" sz="2800" b="1" i="1" smtClean="0">
                          <a:latin typeface="Cambria Math" panose="02040503050406030204" pitchFamily="18" charset="0"/>
                          <a:cs typeface="Times New Roman" panose="02020603050405020304" pitchFamily="18" charset="0"/>
                        </a:rPr>
                        <m:t>=</m:t>
                      </m:r>
                      <m:r>
                        <a:rPr lang="en-US" sz="2800" b="1" i="1" smtClean="0">
                          <a:latin typeface="Cambria Math" panose="02040503050406030204" pitchFamily="18" charset="0"/>
                          <a:cs typeface="Times New Roman" panose="02020603050405020304" pitchFamily="18" charset="0"/>
                        </a:rPr>
                        <m:t>𝟎</m:t>
                      </m:r>
                      <m:r>
                        <a:rPr lang="en-US" sz="2800" b="1" i="1" smtClean="0">
                          <a:latin typeface="Cambria Math" panose="02040503050406030204" pitchFamily="18" charset="0"/>
                          <a:cs typeface="Times New Roman" panose="02020603050405020304" pitchFamily="18" charset="0"/>
                        </a:rPr>
                        <m:t>.</m:t>
                      </m:r>
                      <m:r>
                        <a:rPr lang="en-US" sz="2800" b="1" i="1" smtClean="0">
                          <a:latin typeface="Cambria Math" panose="02040503050406030204" pitchFamily="18" charset="0"/>
                          <a:cs typeface="Times New Roman" panose="02020603050405020304" pitchFamily="18" charset="0"/>
                        </a:rPr>
                        <m:t>𝟏𝟑𝟐𝟗</m:t>
                      </m:r>
                    </m:oMath>
                  </m:oMathPara>
                </a14:m>
                <a:endParaRPr lang="en-GH" dirty="0"/>
              </a:p>
              <a:p>
                <a:pPr marL="0" indent="0">
                  <a:lnSpc>
                    <a:spcPct val="150000"/>
                  </a:lnSpc>
                  <a:buNone/>
                </a:pPr>
                <a:r>
                  <a:rPr lang="en-GB" dirty="0">
                    <a:latin typeface="Times New Roman" panose="02020603050405020304" pitchFamily="18" charset="0"/>
                    <a:cs typeface="Times New Roman" panose="02020603050405020304" pitchFamily="18" charset="0"/>
                  </a:rPr>
                  <a:t>The probability of no customers in a one-minute period is </a:t>
                </a:r>
                <a:r>
                  <a:rPr lang="en-GB" b="1" dirty="0">
                    <a:latin typeface="Times New Roman" panose="02020603050405020304" pitchFamily="18" charset="0"/>
                    <a:cs typeface="Times New Roman" panose="02020603050405020304" pitchFamily="18" charset="0"/>
                  </a:rPr>
                  <a:t>0.4724</a:t>
                </a:r>
                <a:r>
                  <a:rPr lang="en-GB" dirty="0">
                    <a:latin typeface="Times New Roman" panose="02020603050405020304" pitchFamily="18" charset="0"/>
                    <a:cs typeface="Times New Roman" panose="02020603050405020304" pitchFamily="18" charset="0"/>
                  </a:rPr>
                  <a:t>, the probability of one customer in a one-minute period is </a:t>
                </a:r>
                <a:r>
                  <a:rPr lang="en-GB" b="1" dirty="0">
                    <a:latin typeface="Times New Roman" panose="02020603050405020304" pitchFamily="18" charset="0"/>
                    <a:cs typeface="Times New Roman" panose="02020603050405020304" pitchFamily="18" charset="0"/>
                  </a:rPr>
                  <a:t>0.3543</a:t>
                </a:r>
                <a:r>
                  <a:rPr lang="en-GB" dirty="0">
                    <a:latin typeface="Times New Roman" panose="02020603050405020304" pitchFamily="18" charset="0"/>
                    <a:cs typeface="Times New Roman" panose="02020603050405020304" pitchFamily="18" charset="0"/>
                  </a:rPr>
                  <a:t>, and the probability of two customers in a </a:t>
                </a:r>
                <a:r>
                  <a:rPr lang="en-GB" dirty="0" err="1">
                    <a:latin typeface="Times New Roman" panose="02020603050405020304" pitchFamily="18" charset="0"/>
                    <a:cs typeface="Times New Roman" panose="02020603050405020304" pitchFamily="18" charset="0"/>
                  </a:rPr>
                  <a:t>oneminute</a:t>
                </a:r>
                <a:r>
                  <a:rPr lang="en-GB" dirty="0">
                    <a:latin typeface="Times New Roman" panose="02020603050405020304" pitchFamily="18" charset="0"/>
                    <a:cs typeface="Times New Roman" panose="02020603050405020304" pitchFamily="18" charset="0"/>
                  </a:rPr>
                  <a:t> period is </a:t>
                </a:r>
                <a:r>
                  <a:rPr lang="en-GB" b="1" dirty="0">
                    <a:latin typeface="Times New Roman" panose="02020603050405020304" pitchFamily="18" charset="0"/>
                    <a:cs typeface="Times New Roman" panose="02020603050405020304" pitchFamily="18" charset="0"/>
                  </a:rPr>
                  <a:t>0.1329</a:t>
                </a:r>
                <a:r>
                  <a:rPr lang="en-GB" dirty="0">
                    <a:latin typeface="Times New Roman" panose="02020603050405020304" pitchFamily="18" charset="0"/>
                    <a:cs typeface="Times New Roman" panose="02020603050405020304" pitchFamily="18" charset="0"/>
                  </a:rPr>
                  <a:t>. Table 11.1 shows the Poisson probabilities for customer arrivals during a one-minute period.</a:t>
                </a:r>
                <a:endParaRPr lang="en-GH" dirty="0">
                  <a:latin typeface="Times New Roman" panose="02020603050405020304" pitchFamily="18" charset="0"/>
                  <a:cs typeface="Times New Roman" panose="02020603050405020304" pitchFamily="18" charset="0"/>
                </a:endParaRPr>
              </a:p>
              <a:p>
                <a:pPr marL="0" indent="0">
                  <a:buNone/>
                </a:pPr>
                <a:endParaRPr lang="en-GH" dirty="0"/>
              </a:p>
            </p:txBody>
          </p:sp>
        </mc:Choice>
        <mc:Fallback>
          <p:sp>
            <p:nvSpPr>
              <p:cNvPr id="3" name="Content Placeholder 2">
                <a:extLst>
                  <a:ext uri="{FF2B5EF4-FFF2-40B4-BE49-F238E27FC236}">
                    <a16:creationId xmlns:a16="http://schemas.microsoft.com/office/drawing/2014/main" id="{A7AD7C4E-D63A-ADF5-CA7B-83760FA2F415}"/>
                  </a:ext>
                </a:extLst>
              </p:cNvPr>
              <p:cNvSpPr>
                <a:spLocks noGrp="1" noRot="1" noChangeAspect="1" noMove="1" noResize="1" noEditPoints="1" noAdjustHandles="1" noChangeArrowheads="1" noChangeShapeType="1" noTextEdit="1"/>
              </p:cNvSpPr>
              <p:nvPr>
                <p:ph idx="1"/>
              </p:nvPr>
            </p:nvSpPr>
            <p:spPr>
              <a:xfrm>
                <a:off x="838200" y="-1"/>
                <a:ext cx="10515600" cy="6858001"/>
              </a:xfrm>
              <a:blipFill>
                <a:blip r:embed="rId2"/>
                <a:stretch>
                  <a:fillRect l="-1217" b="-444"/>
                </a:stretch>
              </a:blipFill>
            </p:spPr>
            <p:txBody>
              <a:bodyPr/>
              <a:lstStyle/>
              <a:p>
                <a:r>
                  <a:rPr lang="en-GH">
                    <a:noFill/>
                  </a:rPr>
                  <a:t> </a:t>
                </a:r>
              </a:p>
            </p:txBody>
          </p:sp>
        </mc:Fallback>
      </mc:AlternateContent>
      <p:pic>
        <p:nvPicPr>
          <p:cNvPr id="4" name="Picture 3">
            <a:extLst>
              <a:ext uri="{FF2B5EF4-FFF2-40B4-BE49-F238E27FC236}">
                <a16:creationId xmlns:a16="http://schemas.microsoft.com/office/drawing/2014/main" id="{9D25B787-7D4B-1676-EE5D-099EAE208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2553092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617D-C0BC-3061-8EB7-EF8B385D7817}"/>
              </a:ext>
            </a:extLst>
          </p:cNvPr>
          <p:cNvSpPr>
            <a:spLocks noGrp="1"/>
          </p:cNvSpPr>
          <p:nvPr>
            <p:ph type="title"/>
          </p:nvPr>
        </p:nvSpPr>
        <p:spPr/>
        <p:txBody>
          <a:bodyPr/>
          <a:lstStyle/>
          <a:p>
            <a:r>
              <a:rPr lang="en-US" dirty="0"/>
              <a:t>.</a:t>
            </a:r>
            <a:endParaRPr lang="en-GH" dirty="0"/>
          </a:p>
        </p:txBody>
      </p:sp>
      <p:sp>
        <p:nvSpPr>
          <p:cNvPr id="3" name="Content Placeholder 2">
            <a:extLst>
              <a:ext uri="{FF2B5EF4-FFF2-40B4-BE49-F238E27FC236}">
                <a16:creationId xmlns:a16="http://schemas.microsoft.com/office/drawing/2014/main" id="{ACC68570-667F-C5E3-89B0-A5C885858A52}"/>
              </a:ext>
            </a:extLst>
          </p:cNvPr>
          <p:cNvSpPr>
            <a:spLocks noGrp="1"/>
          </p:cNvSpPr>
          <p:nvPr>
            <p:ph idx="1"/>
          </p:nvPr>
        </p:nvSpPr>
        <p:spPr>
          <a:xfrm>
            <a:off x="838200" y="365125"/>
            <a:ext cx="10515600" cy="5811838"/>
          </a:xfrm>
        </p:spPr>
        <p:txBody>
          <a:bodyPr>
            <a:normAutofit/>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The waiting line models that will be presented in Sections 11.2 and 11.3 use the Poisson probability distribution to describe the customer arrivals at Burger Dome. In practice, you should record the actual number of arrivals per time period for several days or weeks and compare the frequency distribution of the observed number of arrivals to the Poisson probability distribution to determine whether the Poisson probability distribution provides a reasonable approximation of the arrival distribution.</a:t>
            </a:r>
            <a:endParaRPr lang="en-G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483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8A58-7FB6-8B1D-99E0-C25FE77B7721}"/>
              </a:ext>
            </a:extLst>
          </p:cNvPr>
          <p:cNvSpPr>
            <a:spLocks noGrp="1"/>
          </p:cNvSpPr>
          <p:nvPr>
            <p:ph type="title"/>
          </p:nvPr>
        </p:nvSpPr>
        <p:spPr/>
        <p:txBody>
          <a:bodyPr/>
          <a:lstStyle/>
          <a:p>
            <a:r>
              <a:rPr lang="en-US" dirty="0"/>
              <a:t>.</a:t>
            </a:r>
            <a:br>
              <a:rPr lang="en-US" dirty="0"/>
            </a:br>
            <a:endParaRPr lang="en-GH" dirty="0"/>
          </a:p>
        </p:txBody>
      </p:sp>
      <p:pic>
        <p:nvPicPr>
          <p:cNvPr id="5" name="Content Placeholder 4">
            <a:extLst>
              <a:ext uri="{FF2B5EF4-FFF2-40B4-BE49-F238E27FC236}">
                <a16:creationId xmlns:a16="http://schemas.microsoft.com/office/drawing/2014/main" id="{8629143C-3502-7C00-5078-5F1DA188A9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920" y="754380"/>
            <a:ext cx="11201400" cy="5349240"/>
          </a:xfrm>
        </p:spPr>
      </p:pic>
    </p:spTree>
    <p:extLst>
      <p:ext uri="{BB962C8B-B14F-4D97-AF65-F5344CB8AC3E}">
        <p14:creationId xmlns:p14="http://schemas.microsoft.com/office/powerpoint/2010/main" val="2696540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6A5E-6B5F-FE48-A5D5-7287FEA6ADDE}"/>
              </a:ext>
            </a:extLst>
          </p:cNvPr>
          <p:cNvSpPr>
            <a:spLocks noGrp="1"/>
          </p:cNvSpPr>
          <p:nvPr>
            <p:ph type="title"/>
          </p:nvPr>
        </p:nvSpPr>
        <p:spPr>
          <a:xfrm>
            <a:off x="838200" y="497646"/>
            <a:ext cx="10515600" cy="562527"/>
          </a:xfrm>
        </p:spPr>
        <p:txBody>
          <a:bodyPr>
            <a:normAutofit fontScale="90000"/>
          </a:bodyPr>
          <a:lstStyle/>
          <a:p>
            <a:pPr marL="571500" indent="-571500">
              <a:buFont typeface="Arial" panose="020B0604020202020204" pitchFamily="34" charset="0"/>
              <a:buChar char="•"/>
            </a:pPr>
            <a:r>
              <a:rPr lang="en-GB" b="1" dirty="0">
                <a:solidFill>
                  <a:schemeClr val="accent1">
                    <a:lumMod val="50000"/>
                  </a:schemeClr>
                </a:solidFill>
                <a:latin typeface="Times New Roman" panose="02020603050405020304" pitchFamily="18" charset="0"/>
                <a:cs typeface="Times New Roman" panose="02020603050405020304" pitchFamily="18" charset="0"/>
              </a:rPr>
              <a:t>Distribution of Service Times</a:t>
            </a:r>
            <a:br>
              <a:rPr lang="en-GB" sz="4400" dirty="0">
                <a:solidFill>
                  <a:schemeClr val="accent1">
                    <a:lumMod val="50000"/>
                  </a:schemeClr>
                </a:solidFill>
                <a:latin typeface="Times New Roman" panose="02020603050405020304" pitchFamily="18" charset="0"/>
                <a:cs typeface="Times New Roman" panose="02020603050405020304" pitchFamily="18" charset="0"/>
              </a:rPr>
            </a:br>
            <a:endParaRPr lang="en-GH" dirty="0"/>
          </a:p>
        </p:txBody>
      </p:sp>
      <p:sp>
        <p:nvSpPr>
          <p:cNvPr id="3" name="Content Placeholder 2">
            <a:extLst>
              <a:ext uri="{FF2B5EF4-FFF2-40B4-BE49-F238E27FC236}">
                <a16:creationId xmlns:a16="http://schemas.microsoft.com/office/drawing/2014/main" id="{F0D27108-3860-7EF2-7BB9-7ABBFAA5452E}"/>
              </a:ext>
            </a:extLst>
          </p:cNvPr>
          <p:cNvSpPr>
            <a:spLocks noGrp="1"/>
          </p:cNvSpPr>
          <p:nvPr>
            <p:ph idx="1"/>
          </p:nvPr>
        </p:nvSpPr>
        <p:spPr>
          <a:xfrm>
            <a:off x="838200" y="1060173"/>
            <a:ext cx="10515600" cy="5116790"/>
          </a:xfrm>
        </p:spPr>
        <p:txBody>
          <a:bodyPr>
            <a:normAutofit lnSpcReduction="10000"/>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The service time is the time a customer spends at the service facility once the service has started. At Burger Dome, the service time starts when a customer begins to place the order with the food server and continues until the customer receives the order. Service times are rarely constant. At Burger Dome, the number of items ordered and the mix of items ordered vary considerably from one customer to the next. Small orders can be handled in a matter of seconds, but large orders may require more than two minutes.</a:t>
            </a:r>
            <a:endParaRPr lang="en-GH"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C0176B6-2853-F116-B418-727A2B3A9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753785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0AC5-9D16-0893-749F-6BD443040CDA}"/>
              </a:ext>
            </a:extLst>
          </p:cNvPr>
          <p:cNvSpPr>
            <a:spLocks noGrp="1"/>
          </p:cNvSpPr>
          <p:nvPr>
            <p:ph type="title"/>
          </p:nvPr>
        </p:nvSpPr>
        <p:spPr>
          <a:xfrm>
            <a:off x="838200" y="365125"/>
            <a:ext cx="10515600" cy="681797"/>
          </a:xfrm>
        </p:spPr>
        <p:txBody>
          <a:bodyPr>
            <a:normAutofit fontScale="90000"/>
          </a:bodyPr>
          <a:lstStyle/>
          <a:p>
            <a:r>
              <a:rPr lang="en-US" dirty="0"/>
              <a:t>.</a:t>
            </a:r>
            <a:endParaRPr lang="en-G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E9C69F-0A53-645F-8535-FD29BA77FE8F}"/>
                  </a:ext>
                </a:extLst>
              </p:cNvPr>
              <p:cNvSpPr>
                <a:spLocks noGrp="1"/>
              </p:cNvSpPr>
              <p:nvPr>
                <p:ph idx="1"/>
              </p:nvPr>
            </p:nvSpPr>
            <p:spPr>
              <a:xfrm>
                <a:off x="838200" y="365125"/>
                <a:ext cx="10515600" cy="6127750"/>
              </a:xfrm>
            </p:spPr>
            <p:txBody>
              <a:bodyPr>
                <a:noAutofit/>
              </a:bodyPr>
              <a:lstStyle/>
              <a:p>
                <a:pPr marL="0" indent="0" algn="just">
                  <a:lnSpc>
                    <a:spcPct val="160000"/>
                  </a:lnSpc>
                  <a:buNone/>
                </a:pPr>
                <a:r>
                  <a:rPr lang="en-GB" dirty="0">
                    <a:latin typeface="Times New Roman" panose="02020603050405020304" pitchFamily="18" charset="0"/>
                    <a:cs typeface="Times New Roman" panose="02020603050405020304" pitchFamily="18" charset="0"/>
                  </a:rPr>
                  <a:t>Quantitative analysts have found that if the probability distribution for the service time can be assumed to follow an </a:t>
                </a:r>
                <a:r>
                  <a:rPr lang="en-GB" b="1" dirty="0">
                    <a:latin typeface="Times New Roman" panose="02020603050405020304" pitchFamily="18" charset="0"/>
                    <a:cs typeface="Times New Roman" panose="02020603050405020304" pitchFamily="18" charset="0"/>
                  </a:rPr>
                  <a:t>exponential probability distribution</a:t>
                </a:r>
                <a:r>
                  <a:rPr lang="en-GB" dirty="0">
                    <a:latin typeface="Times New Roman" panose="02020603050405020304" pitchFamily="18" charset="0"/>
                    <a:cs typeface="Times New Roman" panose="02020603050405020304" pitchFamily="18" charset="0"/>
                  </a:rPr>
                  <a:t>, formulas are available for providing useful information about the operation of the waiting line. Using an exponential probability distribution, the probability that the service time will be less than or equal to a time of length </a:t>
                </a:r>
                <a:r>
                  <a:rPr lang="en-GB" i="1" dirty="0">
                    <a:latin typeface="Times New Roman" panose="02020603050405020304" pitchFamily="18" charset="0"/>
                    <a:cs typeface="Times New Roman" panose="02020603050405020304" pitchFamily="18" charset="0"/>
                  </a:rPr>
                  <a:t>t</a:t>
                </a:r>
                <a:r>
                  <a:rPr lang="en-GB" dirty="0">
                    <a:latin typeface="Times New Roman" panose="02020603050405020304" pitchFamily="18" charset="0"/>
                    <a:cs typeface="Times New Roman" panose="02020603050405020304" pitchFamily="18" charset="0"/>
                  </a:rPr>
                  <a:t> is:</a:t>
                </a:r>
              </a:p>
              <a:p>
                <a:pPr marL="0" indent="0" algn="just">
                  <a:buNone/>
                </a:pPr>
                <a14:m>
                  <m:oMath xmlns:m="http://schemas.openxmlformats.org/officeDocument/2006/math">
                    <m:r>
                      <a:rPr lang="en-US" b="0" i="1" smtClean="0">
                        <a:solidFill>
                          <a:schemeClr val="accent1">
                            <a:lumMod val="50000"/>
                          </a:schemeClr>
                        </a:solidFill>
                        <a:latin typeface="Cambria Math" panose="02040503050406030204" pitchFamily="18" charset="0"/>
                        <a:cs typeface="Times New Roman" panose="02020603050405020304" pitchFamily="18" charset="0"/>
                      </a:rPr>
                      <m:t>                                </m:t>
                    </m:r>
                    <m:r>
                      <a:rPr lang="en-US" b="1" i="1" smtClean="0">
                        <a:solidFill>
                          <a:schemeClr val="accent1">
                            <a:lumMod val="50000"/>
                          </a:schemeClr>
                        </a:solidFill>
                        <a:latin typeface="Cambria Math" panose="02040503050406030204" pitchFamily="18" charset="0"/>
                        <a:cs typeface="Times New Roman" panose="02020603050405020304" pitchFamily="18" charset="0"/>
                      </a:rPr>
                      <m:t>𝑷</m:t>
                    </m:r>
                    <m:d>
                      <m:dPr>
                        <m:ctrlPr>
                          <a:rPr lang="en-US" b="1" i="1" smtClean="0">
                            <a:solidFill>
                              <a:schemeClr val="accent1">
                                <a:lumMod val="50000"/>
                              </a:schemeClr>
                            </a:solidFill>
                            <a:latin typeface="Cambria Math" panose="02040503050406030204" pitchFamily="18" charset="0"/>
                            <a:cs typeface="Times New Roman" panose="02020603050405020304" pitchFamily="18" charset="0"/>
                          </a:rPr>
                        </m:ctrlPr>
                      </m:dPr>
                      <m:e>
                        <m:r>
                          <a:rPr lang="en-US" b="1" i="1" smtClean="0">
                            <a:solidFill>
                              <a:schemeClr val="accent1">
                                <a:lumMod val="50000"/>
                              </a:schemeClr>
                            </a:solidFill>
                            <a:latin typeface="Cambria Math" panose="02040503050406030204" pitchFamily="18" charset="0"/>
                            <a:cs typeface="Times New Roman" panose="02020603050405020304" pitchFamily="18" charset="0"/>
                          </a:rPr>
                          <m:t>𝒔𝒆𝒓𝒗𝒊𝒄𝒆</m:t>
                        </m:r>
                        <m:r>
                          <a:rPr lang="en-US" b="1" i="1" smtClean="0">
                            <a:solidFill>
                              <a:schemeClr val="accent1">
                                <a:lumMod val="50000"/>
                              </a:schemeClr>
                            </a:solidFill>
                            <a:latin typeface="Cambria Math" panose="02040503050406030204" pitchFamily="18" charset="0"/>
                            <a:cs typeface="Times New Roman" panose="02020603050405020304" pitchFamily="18" charset="0"/>
                          </a:rPr>
                          <m:t> </m:t>
                        </m:r>
                        <m:r>
                          <a:rPr lang="en-US" b="1" i="1" smtClean="0">
                            <a:solidFill>
                              <a:schemeClr val="accent1">
                                <a:lumMod val="50000"/>
                              </a:schemeClr>
                            </a:solidFill>
                            <a:latin typeface="Cambria Math" panose="02040503050406030204" pitchFamily="18" charset="0"/>
                            <a:cs typeface="Times New Roman" panose="02020603050405020304" pitchFamily="18" charset="0"/>
                          </a:rPr>
                          <m:t>𝒕𝒊𝒎𝒆</m:t>
                        </m:r>
                        <m:r>
                          <a:rPr lang="en-US" b="1" i="1" smtClean="0">
                            <a:solidFill>
                              <a:schemeClr val="accent1">
                                <a:lumMod val="50000"/>
                              </a:schemeClr>
                            </a:solidFill>
                            <a:latin typeface="Cambria Math" panose="02040503050406030204" pitchFamily="18" charset="0"/>
                            <a:cs typeface="Times New Roman" panose="02020603050405020304" pitchFamily="18" charset="0"/>
                          </a:rPr>
                          <m:t> ≤</m:t>
                        </m:r>
                        <m:r>
                          <a:rPr lang="en-US" b="1" i="1" smtClean="0">
                            <a:solidFill>
                              <a:schemeClr val="accent1">
                                <a:lumMod val="50000"/>
                              </a:schemeClr>
                            </a:solidFill>
                            <a:latin typeface="Cambria Math" panose="02040503050406030204" pitchFamily="18" charset="0"/>
                            <a:cs typeface="Times New Roman" panose="02020603050405020304" pitchFamily="18" charset="0"/>
                          </a:rPr>
                          <m:t>𝒕</m:t>
                        </m:r>
                      </m:e>
                    </m:d>
                    <m:r>
                      <a:rPr lang="en-US" b="1" i="1" smtClean="0">
                        <a:solidFill>
                          <a:schemeClr val="accent1">
                            <a:lumMod val="50000"/>
                          </a:schemeClr>
                        </a:solidFill>
                        <a:latin typeface="Cambria Math" panose="02040503050406030204" pitchFamily="18" charset="0"/>
                        <a:cs typeface="Times New Roman" panose="02020603050405020304" pitchFamily="18" charset="0"/>
                      </a:rPr>
                      <m:t>=</m:t>
                    </m:r>
                    <m:r>
                      <a:rPr lang="en-US" b="1" i="1" smtClean="0">
                        <a:solidFill>
                          <a:schemeClr val="accent1">
                            <a:lumMod val="50000"/>
                          </a:schemeClr>
                        </a:solidFill>
                        <a:latin typeface="Cambria Math" panose="02040503050406030204" pitchFamily="18" charset="0"/>
                        <a:cs typeface="Times New Roman" panose="02020603050405020304" pitchFamily="18" charset="0"/>
                      </a:rPr>
                      <m:t>𝟏</m:t>
                    </m:r>
                    <m:r>
                      <a:rPr lang="en-US" b="1" i="1" smtClean="0">
                        <a:solidFill>
                          <a:schemeClr val="accent1">
                            <a:lumMod val="50000"/>
                          </a:schemeClr>
                        </a:solidFill>
                        <a:latin typeface="Cambria Math" panose="02040503050406030204" pitchFamily="18" charset="0"/>
                        <a:cs typeface="Times New Roman" panose="02020603050405020304" pitchFamily="18" charset="0"/>
                      </a:rPr>
                      <m:t>−</m:t>
                    </m:r>
                    <m:sSup>
                      <m:sSupPr>
                        <m:ctrlPr>
                          <a:rPr lang="pt-BR" b="1" i="1" smtClean="0">
                            <a:solidFill>
                              <a:schemeClr val="accent1">
                                <a:lumMod val="50000"/>
                              </a:schemeClr>
                            </a:solidFill>
                            <a:latin typeface="Cambria Math" panose="02040503050406030204" pitchFamily="18" charset="0"/>
                            <a:cs typeface="Times New Roman" panose="02020603050405020304" pitchFamily="18" charset="0"/>
                          </a:rPr>
                        </m:ctrlPr>
                      </m:sSupPr>
                      <m:e>
                        <m:r>
                          <a:rPr lang="en-US" b="1" i="1" smtClean="0">
                            <a:solidFill>
                              <a:schemeClr val="accent1">
                                <a:lumMod val="50000"/>
                              </a:schemeClr>
                            </a:solidFill>
                            <a:latin typeface="Cambria Math" panose="02040503050406030204" pitchFamily="18" charset="0"/>
                            <a:cs typeface="Times New Roman" panose="02020603050405020304" pitchFamily="18" charset="0"/>
                          </a:rPr>
                          <m:t>𝒆</m:t>
                        </m:r>
                      </m:e>
                      <m:sup>
                        <m:r>
                          <a:rPr lang="en-US" b="1" i="1" smtClean="0">
                            <a:solidFill>
                              <a:schemeClr val="accent1">
                                <a:lumMod val="50000"/>
                              </a:schemeClr>
                            </a:solidFill>
                            <a:latin typeface="Cambria Math" panose="02040503050406030204" pitchFamily="18" charset="0"/>
                            <a:cs typeface="Times New Roman" panose="02020603050405020304" pitchFamily="18" charset="0"/>
                          </a:rPr>
                          <m:t>−</m:t>
                        </m:r>
                        <m:r>
                          <a:rPr lang="el-GR" b="1" i="1" smtClean="0">
                            <a:solidFill>
                              <a:schemeClr val="accent1">
                                <a:lumMod val="50000"/>
                              </a:schemeClr>
                            </a:solidFill>
                            <a:latin typeface="Cambria Math" panose="02040503050406030204" pitchFamily="18" charset="0"/>
                            <a:cs typeface="Times New Roman" panose="02020603050405020304" pitchFamily="18" charset="0"/>
                          </a:rPr>
                          <m:t>𝝁</m:t>
                        </m:r>
                        <m:r>
                          <a:rPr lang="en-US" b="1" i="1" smtClean="0">
                            <a:solidFill>
                              <a:schemeClr val="accent1">
                                <a:lumMod val="50000"/>
                              </a:schemeClr>
                            </a:solidFill>
                            <a:latin typeface="Cambria Math" panose="02040503050406030204" pitchFamily="18" charset="0"/>
                            <a:cs typeface="Times New Roman" panose="02020603050405020304" pitchFamily="18" charset="0"/>
                          </a:rPr>
                          <m:t>𝒕</m:t>
                        </m:r>
                      </m:sup>
                    </m:sSup>
                  </m:oMath>
                </a14:m>
                <a:r>
                  <a:rPr lang="en-US" b="1" dirty="0">
                    <a:solidFill>
                      <a:schemeClr val="accent1">
                        <a:lumMod val="50000"/>
                      </a:schemeClr>
                    </a:solidFill>
                    <a:latin typeface="Times New Roman" panose="02020603050405020304" pitchFamily="18" charset="0"/>
                    <a:cs typeface="Times New Roman" panose="02020603050405020304" pitchFamily="18" charset="0"/>
                  </a:rPr>
                  <a:t>   </a:t>
                </a:r>
                <a:r>
                  <a:rPr lang="en-US" dirty="0">
                    <a:solidFill>
                      <a:schemeClr val="accent1">
                        <a:lumMod val="50000"/>
                      </a:schemeClr>
                    </a:solidFill>
                    <a:latin typeface="Times New Roman" panose="02020603050405020304" pitchFamily="18" charset="0"/>
                    <a:cs typeface="Times New Roman" panose="02020603050405020304" pitchFamily="18" charset="0"/>
                  </a:rPr>
                  <a:t>                   (1.3)</a:t>
                </a:r>
              </a:p>
              <a:p>
                <a:pPr marL="0" indent="0" algn="just">
                  <a:buNone/>
                </a:pPr>
                <a:r>
                  <a:rPr lang="en-US" dirty="0">
                    <a:latin typeface="Times New Roman" panose="02020603050405020304" pitchFamily="18" charset="0"/>
                    <a:cs typeface="Times New Roman" panose="02020603050405020304" pitchFamily="18" charset="0"/>
                  </a:rPr>
                  <a:t>Where </a:t>
                </a:r>
              </a:p>
              <a:p>
                <a:pPr marL="0" indent="0" algn="just">
                  <a:buNone/>
                </a:pPr>
                <a:r>
                  <a:rPr lang="en-US"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b="0" i="1" smtClean="0">
                        <a:latin typeface="Cambria Math" panose="02040503050406030204" pitchFamily="18" charset="0"/>
                        <a:cs typeface="Times New Roman" panose="02020603050405020304" pitchFamily="18" charset="0"/>
                      </a:rPr>
                      <m:t>μ</m:t>
                    </m:r>
                    <m:r>
                      <a:rPr lang="en-US" b="0" i="1" smtClean="0">
                        <a:latin typeface="Cambria Math" panose="02040503050406030204" pitchFamily="18" charset="0"/>
                        <a:cs typeface="Times New Roman" panose="02020603050405020304" pitchFamily="18" charset="0"/>
                      </a:rPr>
                      <m:t>=</m:t>
                    </m:r>
                    <m:r>
                      <m:rPr>
                        <m:sty m:val="p"/>
                      </m:rPr>
                      <a:rPr lang="en-US" b="0" i="0" smtClean="0">
                        <a:latin typeface="Cambria Math" panose="02040503050406030204" pitchFamily="18" charset="0"/>
                        <a:cs typeface="Times New Roman" panose="02020603050405020304" pitchFamily="18" charset="0"/>
                      </a:rPr>
                      <m:t>the</m:t>
                    </m:r>
                    <m:r>
                      <a:rPr lang="en-US" b="0" i="0"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mean</m:t>
                    </m:r>
                    <m:r>
                      <a:rPr lang="en-US" b="0" i="0"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number</m:t>
                    </m:r>
                    <m:r>
                      <a:rPr lang="en-US" b="0" i="0"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of</m:t>
                    </m:r>
                    <m:r>
                      <a:rPr lang="en-US" b="0" i="0"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units</m:t>
                    </m:r>
                    <m:r>
                      <a:rPr lang="en-US" b="0" i="0"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that</m:t>
                    </m:r>
                    <m:r>
                      <a:rPr lang="en-US" b="0" i="0"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can</m:t>
                    </m:r>
                    <m:r>
                      <a:rPr lang="en-US" b="0" i="0"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be</m:t>
                    </m:r>
                    <m:r>
                      <a:rPr lang="en-US" b="0" i="0"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served</m:t>
                    </m:r>
                    <m:r>
                      <a:rPr lang="en-US" b="0" i="0"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per</m:t>
                    </m:r>
                    <m:r>
                      <a:rPr lang="en-US" b="0" i="0"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time</m:t>
                    </m:r>
                    <m:r>
                      <a:rPr lang="en-US" b="0" i="0"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perio</m:t>
                    </m:r>
                  </m:oMath>
                </a14:m>
                <a:endParaRPr lang="en-US" b="0" i="0" dirty="0">
                  <a:latin typeface="Cambria Math" panose="02040503050406030204" pitchFamily="18" charset="0"/>
                  <a:cs typeface="Times New Roman" panose="02020603050405020304" pitchFamily="18" charset="0"/>
                </a:endParaRPr>
              </a:p>
              <a:p>
                <a:pPr marL="0" indent="0" algn="just">
                  <a:buNone/>
                </a:pPr>
                <a:r>
                  <a:rPr lang="en-US" b="0" dirty="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𝑒</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2.71828</m:t>
                    </m:r>
                  </m:oMath>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endParaRPr lang="en-GH"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89E9C69F-0A53-645F-8535-FD29BA77FE8F}"/>
                  </a:ext>
                </a:extLst>
              </p:cNvPr>
              <p:cNvSpPr>
                <a:spLocks noGrp="1" noRot="1" noChangeAspect="1" noMove="1" noResize="1" noEditPoints="1" noAdjustHandles="1" noChangeArrowheads="1" noChangeShapeType="1" noTextEdit="1"/>
              </p:cNvSpPr>
              <p:nvPr>
                <p:ph idx="1"/>
              </p:nvPr>
            </p:nvSpPr>
            <p:spPr>
              <a:xfrm>
                <a:off x="838200" y="365125"/>
                <a:ext cx="10515600" cy="6127750"/>
              </a:xfrm>
              <a:blipFill>
                <a:blip r:embed="rId2"/>
                <a:stretch>
                  <a:fillRect l="-1217" r="-1159"/>
                </a:stretch>
              </a:blipFill>
            </p:spPr>
            <p:txBody>
              <a:bodyPr/>
              <a:lstStyle/>
              <a:p>
                <a:r>
                  <a:rPr lang="en-GH">
                    <a:noFill/>
                  </a:rPr>
                  <a:t> </a:t>
                </a:r>
              </a:p>
            </p:txBody>
          </p:sp>
        </mc:Fallback>
      </mc:AlternateContent>
    </p:spTree>
    <p:extLst>
      <p:ext uri="{BB962C8B-B14F-4D97-AF65-F5344CB8AC3E}">
        <p14:creationId xmlns:p14="http://schemas.microsoft.com/office/powerpoint/2010/main" val="3134417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889DC-CBD4-B0AA-8169-6038BCF8F541}"/>
              </a:ext>
            </a:extLst>
          </p:cNvPr>
          <p:cNvSpPr>
            <a:spLocks noGrp="1"/>
          </p:cNvSpPr>
          <p:nvPr>
            <p:ph type="title"/>
          </p:nvPr>
        </p:nvSpPr>
        <p:spPr>
          <a:xfrm>
            <a:off x="838200" y="365125"/>
            <a:ext cx="10515600" cy="6048927"/>
          </a:xfrm>
        </p:spPr>
        <p:txBody>
          <a:bodyPr>
            <a:normAutofit/>
          </a:bodyPr>
          <a:lstStyle/>
          <a:p>
            <a:pPr algn="ctr"/>
            <a:r>
              <a:rPr lang="en-GB" sz="6600" b="1" dirty="0">
                <a:solidFill>
                  <a:srgbClr val="FF0000"/>
                </a:solidFill>
                <a:latin typeface="Times New Roman" panose="02020603050405020304" pitchFamily="18" charset="0"/>
                <a:cs typeface="Times New Roman" panose="02020603050405020304" pitchFamily="18" charset="0"/>
              </a:rPr>
              <a:t>WAITING LINE MODELS</a:t>
            </a:r>
            <a:endParaRPr lang="en-GH" sz="6600" dirty="0"/>
          </a:p>
        </p:txBody>
      </p:sp>
      <p:pic>
        <p:nvPicPr>
          <p:cNvPr id="5" name="Picture 4">
            <a:extLst>
              <a:ext uri="{FF2B5EF4-FFF2-40B4-BE49-F238E27FC236}">
                <a16:creationId xmlns:a16="http://schemas.microsoft.com/office/drawing/2014/main" id="{B65D72E7-0793-FFE5-AC15-D49A5C1CA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995373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C1F629-9271-38B0-6318-DA187A0FF1E0}"/>
                  </a:ext>
                </a:extLst>
              </p:cNvPr>
              <p:cNvSpPr>
                <a:spLocks noGrp="1"/>
              </p:cNvSpPr>
              <p:nvPr>
                <p:ph idx="1"/>
              </p:nvPr>
            </p:nvSpPr>
            <p:spPr>
              <a:xfrm>
                <a:off x="838200" y="365125"/>
                <a:ext cx="10515600" cy="5811838"/>
              </a:xfrm>
            </p:spPr>
            <p:txBody>
              <a:bodyPr/>
              <a:lstStyle/>
              <a:p>
                <a:pPr algn="just">
                  <a:lnSpc>
                    <a:spcPct val="150000"/>
                  </a:lnSpc>
                </a:pPr>
                <a:r>
                  <a:rPr lang="en-GB" dirty="0">
                    <a:latin typeface="Times New Roman" panose="02020603050405020304" pitchFamily="18" charset="0"/>
                    <a:cs typeface="Times New Roman" panose="02020603050405020304" pitchFamily="18" charset="0"/>
                  </a:rPr>
                  <a:t>The mean number of units that can be served per time period, , is called the </a:t>
                </a:r>
                <a:r>
                  <a:rPr lang="en-GB" b="1" dirty="0">
                    <a:latin typeface="Times New Roman" panose="02020603050405020304" pitchFamily="18" charset="0"/>
                    <a:cs typeface="Times New Roman" panose="02020603050405020304" pitchFamily="18" charset="0"/>
                  </a:rPr>
                  <a:t>service rate</a:t>
                </a:r>
                <a:r>
                  <a:rPr lang="en-GB" dirty="0">
                    <a:latin typeface="Times New Roman" panose="02020603050405020304" pitchFamily="18" charset="0"/>
                    <a:cs typeface="Times New Roman" panose="02020603050405020304" pitchFamily="18" charset="0"/>
                  </a:rPr>
                  <a:t>. Suppose that Burger Dome studied the order-taking and order-filling process and found that the single food server can process an average of 60 customer orders per hour. On a </a:t>
                </a:r>
                <a:r>
                  <a:rPr lang="en-GB" dirty="0" err="1">
                    <a:latin typeface="Times New Roman" panose="02020603050405020304" pitchFamily="18" charset="0"/>
                    <a:cs typeface="Times New Roman" panose="02020603050405020304" pitchFamily="18" charset="0"/>
                  </a:rPr>
                  <a:t>oneminute</a:t>
                </a:r>
                <a:r>
                  <a:rPr lang="en-GB" dirty="0">
                    <a:latin typeface="Times New Roman" panose="02020603050405020304" pitchFamily="18" charset="0"/>
                    <a:cs typeface="Times New Roman" panose="02020603050405020304" pitchFamily="18" charset="0"/>
                  </a:rPr>
                  <a:t> basis, the service rate would be  </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l-GR" b="1" i="1" smtClean="0">
                        <a:latin typeface="Cambria Math" panose="02040503050406030204" pitchFamily="18" charset="0"/>
                        <a:cs typeface="Times New Roman" panose="02020603050405020304" pitchFamily="18" charset="0"/>
                      </a:rPr>
                      <m:t>𝝁</m:t>
                    </m:r>
                  </m:oMath>
                </a14:m>
                <a:r>
                  <a:rPr lang="en-GB" b="1" dirty="0">
                    <a:latin typeface="Times New Roman" panose="02020603050405020304" pitchFamily="18" charset="0"/>
                    <a:cs typeface="Times New Roman" panose="02020603050405020304" pitchFamily="18" charset="0"/>
                  </a:rPr>
                  <a:t> = 60 </a:t>
                </a:r>
                <a:r>
                  <a:rPr lang="en-GB" dirty="0">
                    <a:latin typeface="Times New Roman" panose="02020603050405020304" pitchFamily="18" charset="0"/>
                    <a:cs typeface="Times New Roman" panose="02020603050405020304" pitchFamily="18" charset="0"/>
                  </a:rPr>
                  <a:t>customers /60 minutes = 1 customer per minute. For example, with </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l-GR" b="1" i="1" smtClean="0">
                        <a:latin typeface="Cambria Math" panose="02040503050406030204" pitchFamily="18" charset="0"/>
                        <a:cs typeface="Times New Roman" panose="02020603050405020304" pitchFamily="18" charset="0"/>
                      </a:rPr>
                      <m:t>𝝁</m:t>
                    </m:r>
                  </m:oMath>
                </a14:m>
                <a:r>
                  <a:rPr lang="en-GB" b="1" dirty="0">
                    <a:latin typeface="Times New Roman" panose="02020603050405020304" pitchFamily="18" charset="0"/>
                    <a:cs typeface="Times New Roman" panose="02020603050405020304" pitchFamily="18" charset="0"/>
                  </a:rPr>
                  <a:t> =  1</a:t>
                </a:r>
                <a:r>
                  <a:rPr lang="en-GB" dirty="0">
                    <a:latin typeface="Times New Roman" panose="02020603050405020304" pitchFamily="18" charset="0"/>
                    <a:cs typeface="Times New Roman" panose="02020603050405020304" pitchFamily="18" charset="0"/>
                  </a:rPr>
                  <a:t>, we can use equation (1.3) to compute probabilities such as the probability an order can be processed in </a:t>
                </a:r>
                <a:r>
                  <a:rPr lang="en-GB" b="1" dirty="0">
                    <a:latin typeface="Times New Roman" panose="02020603050405020304" pitchFamily="18" charset="0"/>
                    <a:cs typeface="Times New Roman" panose="02020603050405020304" pitchFamily="18" charset="0"/>
                  </a:rPr>
                  <a:t>¹⁄₂</a:t>
                </a:r>
                <a:r>
                  <a:rPr lang="en-GB" dirty="0">
                    <a:latin typeface="Times New Roman" panose="02020603050405020304" pitchFamily="18" charset="0"/>
                    <a:cs typeface="Times New Roman" panose="02020603050405020304" pitchFamily="18" charset="0"/>
                  </a:rPr>
                  <a:t> minute or less, 1 minute or less, and 2 minutes or less. These computations are</a:t>
                </a:r>
                <a:endParaRPr lang="en-GH"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19C1F629-9271-38B0-6318-DA187A0FF1E0}"/>
                  </a:ext>
                </a:extLst>
              </p:cNvPr>
              <p:cNvSpPr>
                <a:spLocks noGrp="1" noRot="1" noChangeAspect="1" noMove="1" noResize="1" noEditPoints="1" noAdjustHandles="1" noChangeArrowheads="1" noChangeShapeType="1" noTextEdit="1"/>
              </p:cNvSpPr>
              <p:nvPr>
                <p:ph idx="1"/>
              </p:nvPr>
            </p:nvSpPr>
            <p:spPr>
              <a:xfrm>
                <a:off x="838200" y="365125"/>
                <a:ext cx="10515600" cy="5811838"/>
              </a:xfrm>
              <a:blipFill>
                <a:blip r:embed="rId2"/>
                <a:stretch>
                  <a:fillRect l="-1043" r="-1159" b="-2413"/>
                </a:stretch>
              </a:blipFill>
            </p:spPr>
            <p:txBody>
              <a:bodyPr/>
              <a:lstStyle/>
              <a:p>
                <a:r>
                  <a:rPr lang="en-GH">
                    <a:noFill/>
                  </a:rPr>
                  <a:t> </a:t>
                </a:r>
              </a:p>
            </p:txBody>
          </p:sp>
        </mc:Fallback>
      </mc:AlternateContent>
      <p:sp>
        <p:nvSpPr>
          <p:cNvPr id="5" name="Title 4">
            <a:extLst>
              <a:ext uri="{FF2B5EF4-FFF2-40B4-BE49-F238E27FC236}">
                <a16:creationId xmlns:a16="http://schemas.microsoft.com/office/drawing/2014/main" id="{B34CEFA7-EB19-517A-3774-2873D441B1C6}"/>
              </a:ext>
            </a:extLst>
          </p:cNvPr>
          <p:cNvSpPr>
            <a:spLocks noGrp="1"/>
          </p:cNvSpPr>
          <p:nvPr>
            <p:ph type="title"/>
          </p:nvPr>
        </p:nvSpPr>
        <p:spPr>
          <a:xfrm>
            <a:off x="838200" y="365125"/>
            <a:ext cx="350520" cy="617855"/>
          </a:xfrm>
        </p:spPr>
        <p:txBody>
          <a:bodyPr>
            <a:normAutofit fontScale="90000"/>
          </a:bodyPr>
          <a:lstStyle/>
          <a:p>
            <a:r>
              <a:rPr lang="en-US" dirty="0"/>
              <a:t>.</a:t>
            </a:r>
            <a:endParaRPr lang="en-GH" dirty="0"/>
          </a:p>
        </p:txBody>
      </p:sp>
      <p:pic>
        <p:nvPicPr>
          <p:cNvPr id="6" name="Picture 5">
            <a:extLst>
              <a:ext uri="{FF2B5EF4-FFF2-40B4-BE49-F238E27FC236}">
                <a16:creationId xmlns:a16="http://schemas.microsoft.com/office/drawing/2014/main" id="{54FA1D34-7E93-B867-378E-CF91B4245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353501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186E-CD0A-3925-60A2-CC8689962B7E}"/>
              </a:ext>
            </a:extLst>
          </p:cNvPr>
          <p:cNvSpPr>
            <a:spLocks noGrp="1"/>
          </p:cNvSpPr>
          <p:nvPr>
            <p:ph type="title"/>
          </p:nvPr>
        </p:nvSpPr>
        <p:spPr>
          <a:xfrm>
            <a:off x="838200" y="365125"/>
            <a:ext cx="487680" cy="640715"/>
          </a:xfrm>
        </p:spPr>
        <p:txBody>
          <a:bodyPr>
            <a:normAutofit fontScale="90000"/>
          </a:bodyPr>
          <a:lstStyle/>
          <a:p>
            <a:r>
              <a:rPr lang="en-US" dirty="0"/>
              <a:t>.</a:t>
            </a:r>
            <a:endParaRPr lang="en-G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CDBAF1-E99E-3B12-295C-BA8BB2EB10AF}"/>
                  </a:ext>
                </a:extLst>
              </p:cNvPr>
              <p:cNvSpPr>
                <a:spLocks noGrp="1"/>
              </p:cNvSpPr>
              <p:nvPr>
                <p:ph idx="1"/>
              </p:nvPr>
            </p:nvSpPr>
            <p:spPr>
              <a:xfrm>
                <a:off x="838200" y="365125"/>
                <a:ext cx="10515600" cy="5811838"/>
              </a:xfrm>
            </p:spPr>
            <p:txBody>
              <a:bodyPr/>
              <a:lstStyle/>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𝑃</m:t>
                      </m:r>
                      <m:d>
                        <m:dPr>
                          <m:ctrlPr>
                            <a:rPr lang="en-US" i="1" smtClean="0">
                              <a:solidFill>
                                <a:schemeClr val="tx1"/>
                              </a:solidFill>
                              <a:latin typeface="Cambria Math" panose="02040503050406030204" pitchFamily="18" charset="0"/>
                              <a:cs typeface="Times New Roman" panose="02020603050405020304" pitchFamily="18" charset="0"/>
                            </a:rPr>
                          </m:ctrlPr>
                        </m:dPr>
                        <m:e>
                          <m:r>
                            <a:rPr lang="en-US" b="0" i="1" smtClean="0">
                              <a:solidFill>
                                <a:schemeClr val="tx1"/>
                              </a:solidFill>
                              <a:latin typeface="Cambria Math" panose="02040503050406030204" pitchFamily="18" charset="0"/>
                              <a:cs typeface="Times New Roman" panose="02020603050405020304" pitchFamily="18" charset="0"/>
                            </a:rPr>
                            <m:t>𝑠𝑒𝑟𝑣𝑖𝑐𝑒</m:t>
                          </m:r>
                          <m:r>
                            <a:rPr lang="en-US" b="0" i="1" smtClean="0">
                              <a:solidFill>
                                <a:schemeClr val="tx1"/>
                              </a:solidFill>
                              <a:latin typeface="Cambria Math" panose="02040503050406030204" pitchFamily="18" charset="0"/>
                              <a:cs typeface="Times New Roman" panose="02020603050405020304" pitchFamily="18" charset="0"/>
                            </a:rPr>
                            <m:t> </m:t>
                          </m:r>
                          <m:r>
                            <a:rPr lang="en-US" b="0" i="1" smtClean="0">
                              <a:solidFill>
                                <a:schemeClr val="tx1"/>
                              </a:solidFill>
                              <a:latin typeface="Cambria Math" panose="02040503050406030204" pitchFamily="18" charset="0"/>
                              <a:cs typeface="Times New Roman" panose="02020603050405020304" pitchFamily="18" charset="0"/>
                            </a:rPr>
                            <m:t>𝑡𝑖𝑚𝑒</m:t>
                          </m:r>
                          <m:r>
                            <a:rPr lang="en-US" b="0" i="1" smtClean="0">
                              <a:solidFill>
                                <a:schemeClr val="tx1"/>
                              </a:solidFill>
                              <a:latin typeface="Cambria Math" panose="02040503050406030204" pitchFamily="18" charset="0"/>
                              <a:cs typeface="Times New Roman" panose="02020603050405020304" pitchFamily="18" charset="0"/>
                            </a:rPr>
                            <m:t> ≤0.5</m:t>
                          </m:r>
                          <m:r>
                            <a:rPr lang="en-US" b="0" i="1" smtClean="0">
                              <a:solidFill>
                                <a:schemeClr val="tx1"/>
                              </a:solidFill>
                              <a:latin typeface="Cambria Math" panose="02040503050406030204" pitchFamily="18" charset="0"/>
                              <a:cs typeface="Times New Roman" panose="02020603050405020304" pitchFamily="18" charset="0"/>
                            </a:rPr>
                            <m:t>𝑚𝑖𝑛</m:t>
                          </m:r>
                          <m:r>
                            <a:rPr lang="en-US" b="0" i="1" smtClean="0">
                              <a:solidFill>
                                <a:schemeClr val="tx1"/>
                              </a:solidFill>
                              <a:latin typeface="Cambria Math" panose="02040503050406030204" pitchFamily="18" charset="0"/>
                              <a:cs typeface="Times New Roman" panose="02020603050405020304" pitchFamily="18" charset="0"/>
                            </a:rPr>
                            <m:t>.</m:t>
                          </m:r>
                        </m:e>
                      </m:d>
                      <m:r>
                        <a:rPr lang="en-US" b="0" i="1" smtClean="0">
                          <a:solidFill>
                            <a:schemeClr val="tx1"/>
                          </a:solidFill>
                          <a:latin typeface="Cambria Math" panose="02040503050406030204" pitchFamily="18" charset="0"/>
                          <a:cs typeface="Times New Roman" panose="02020603050405020304" pitchFamily="18" charset="0"/>
                        </a:rPr>
                        <m:t>=1−</m:t>
                      </m:r>
                      <m:sSup>
                        <m:sSupPr>
                          <m:ctrlPr>
                            <a:rPr lang="pt-BR"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𝑒</m:t>
                          </m:r>
                        </m:e>
                        <m:sup>
                          <m:r>
                            <a:rPr lang="en-US" b="0" i="1" smtClean="0">
                              <a:solidFill>
                                <a:schemeClr val="tx1"/>
                              </a:solidFill>
                              <a:latin typeface="Cambria Math" panose="02040503050406030204" pitchFamily="18" charset="0"/>
                              <a:cs typeface="Times New Roman" panose="02020603050405020304" pitchFamily="18" charset="0"/>
                            </a:rPr>
                            <m:t>−</m:t>
                          </m:r>
                          <m:r>
                            <a:rPr lang="en-US" b="0" i="1" smtClean="0">
                              <a:solidFill>
                                <a:schemeClr val="tx1"/>
                              </a:solidFill>
                              <a:latin typeface="Cambria Math" panose="02040503050406030204" pitchFamily="18" charset="0"/>
                              <a:cs typeface="Times New Roman" panose="02020603050405020304" pitchFamily="18" charset="0"/>
                            </a:rPr>
                            <m:t>1</m:t>
                          </m:r>
                          <m:d>
                            <m:dPr>
                              <m:ctrlPr>
                                <a:rPr lang="en-US" i="1" smtClean="0">
                                  <a:solidFill>
                                    <a:schemeClr val="tx1"/>
                                  </a:solidFill>
                                  <a:latin typeface="Cambria Math" panose="02040503050406030204" pitchFamily="18" charset="0"/>
                                  <a:cs typeface="Times New Roman" panose="02020603050405020304" pitchFamily="18" charset="0"/>
                                </a:rPr>
                              </m:ctrlPr>
                            </m:dPr>
                            <m:e>
                              <m:r>
                                <a:rPr lang="en-US" b="0" i="1" smtClean="0">
                                  <a:solidFill>
                                    <a:schemeClr val="tx1"/>
                                  </a:solidFill>
                                  <a:latin typeface="Cambria Math" panose="02040503050406030204" pitchFamily="18" charset="0"/>
                                  <a:cs typeface="Times New Roman" panose="02020603050405020304" pitchFamily="18" charset="0"/>
                                </a:rPr>
                                <m:t>0.5</m:t>
                              </m:r>
                            </m:e>
                          </m:d>
                        </m:sup>
                      </m:sSup>
                      <m:r>
                        <a:rPr lang="en-US" b="0" i="1" smtClean="0">
                          <a:solidFill>
                            <a:schemeClr val="tx1"/>
                          </a:solidFill>
                          <a:latin typeface="Cambria Math" panose="02040503050406030204" pitchFamily="18" charset="0"/>
                          <a:cs typeface="Times New Roman" panose="02020603050405020304" pitchFamily="18" charset="0"/>
                        </a:rPr>
                        <m:t>=1−0.6065=0.3935</m:t>
                      </m:r>
                    </m:oMath>
                  </m:oMathPara>
                </a14:m>
                <a:endParaRPr lang="en-US" dirty="0">
                  <a:solidFill>
                    <a:schemeClr val="tx1"/>
                  </a:solidFill>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𝑃</m:t>
                      </m:r>
                      <m:d>
                        <m:dPr>
                          <m:ctrlPr>
                            <a:rPr lang="en-US" i="1" smtClean="0">
                              <a:solidFill>
                                <a:schemeClr val="tx1"/>
                              </a:solidFill>
                              <a:latin typeface="Cambria Math" panose="02040503050406030204" pitchFamily="18" charset="0"/>
                              <a:cs typeface="Times New Roman" panose="02020603050405020304" pitchFamily="18" charset="0"/>
                            </a:rPr>
                          </m:ctrlPr>
                        </m:dPr>
                        <m:e>
                          <m:r>
                            <a:rPr lang="en-US" b="0" i="1" smtClean="0">
                              <a:solidFill>
                                <a:schemeClr val="tx1"/>
                              </a:solidFill>
                              <a:latin typeface="Cambria Math" panose="02040503050406030204" pitchFamily="18" charset="0"/>
                              <a:cs typeface="Times New Roman" panose="02020603050405020304" pitchFamily="18" charset="0"/>
                            </a:rPr>
                            <m:t>𝑠𝑒𝑟𝑣𝑖𝑐𝑒</m:t>
                          </m:r>
                          <m:r>
                            <a:rPr lang="en-US" b="0" i="1" smtClean="0">
                              <a:solidFill>
                                <a:schemeClr val="tx1"/>
                              </a:solidFill>
                              <a:latin typeface="Cambria Math" panose="02040503050406030204" pitchFamily="18" charset="0"/>
                              <a:cs typeface="Times New Roman" panose="02020603050405020304" pitchFamily="18" charset="0"/>
                            </a:rPr>
                            <m:t> </m:t>
                          </m:r>
                          <m:r>
                            <a:rPr lang="en-US" b="0" i="1" smtClean="0">
                              <a:solidFill>
                                <a:schemeClr val="tx1"/>
                              </a:solidFill>
                              <a:latin typeface="Cambria Math" panose="02040503050406030204" pitchFamily="18" charset="0"/>
                              <a:cs typeface="Times New Roman" panose="02020603050405020304" pitchFamily="18" charset="0"/>
                            </a:rPr>
                            <m:t>𝑡𝑖𝑚𝑒</m:t>
                          </m:r>
                          <m:r>
                            <a:rPr lang="en-US" b="0" i="1" smtClean="0">
                              <a:solidFill>
                                <a:schemeClr val="tx1"/>
                              </a:solidFill>
                              <a:latin typeface="Cambria Math" panose="02040503050406030204" pitchFamily="18" charset="0"/>
                              <a:cs typeface="Times New Roman" panose="02020603050405020304" pitchFamily="18" charset="0"/>
                            </a:rPr>
                            <m:t> ≤1.0</m:t>
                          </m:r>
                          <m:r>
                            <a:rPr lang="en-US" b="0" i="1" smtClean="0">
                              <a:solidFill>
                                <a:schemeClr val="tx1"/>
                              </a:solidFill>
                              <a:latin typeface="Cambria Math" panose="02040503050406030204" pitchFamily="18" charset="0"/>
                              <a:cs typeface="Times New Roman" panose="02020603050405020304" pitchFamily="18" charset="0"/>
                            </a:rPr>
                            <m:t>𝑚𝑖𝑛</m:t>
                          </m:r>
                          <m:r>
                            <a:rPr lang="en-US" b="0" i="1" smtClean="0">
                              <a:solidFill>
                                <a:schemeClr val="tx1"/>
                              </a:solidFill>
                              <a:latin typeface="Cambria Math" panose="02040503050406030204" pitchFamily="18" charset="0"/>
                              <a:cs typeface="Times New Roman" panose="02020603050405020304" pitchFamily="18" charset="0"/>
                            </a:rPr>
                            <m:t>.</m:t>
                          </m:r>
                        </m:e>
                      </m:d>
                      <m:r>
                        <a:rPr lang="en-US" b="0" i="1" smtClean="0">
                          <a:solidFill>
                            <a:schemeClr val="tx1"/>
                          </a:solidFill>
                          <a:latin typeface="Cambria Math" panose="02040503050406030204" pitchFamily="18" charset="0"/>
                          <a:cs typeface="Times New Roman" panose="02020603050405020304" pitchFamily="18" charset="0"/>
                        </a:rPr>
                        <m:t>=1−</m:t>
                      </m:r>
                      <m:sSup>
                        <m:sSupPr>
                          <m:ctrlPr>
                            <a:rPr lang="pt-BR"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𝑒</m:t>
                          </m:r>
                        </m:e>
                        <m:sup>
                          <m:r>
                            <a:rPr lang="en-US" b="0" i="1" smtClean="0">
                              <a:solidFill>
                                <a:schemeClr val="tx1"/>
                              </a:solidFill>
                              <a:latin typeface="Cambria Math" panose="02040503050406030204" pitchFamily="18" charset="0"/>
                              <a:cs typeface="Times New Roman" panose="02020603050405020304" pitchFamily="18" charset="0"/>
                            </a:rPr>
                            <m:t>−1</m:t>
                          </m:r>
                          <m:d>
                            <m:dPr>
                              <m:ctrlPr>
                                <a:rPr lang="en-US" i="1" smtClean="0">
                                  <a:solidFill>
                                    <a:schemeClr val="tx1"/>
                                  </a:solidFill>
                                  <a:latin typeface="Cambria Math" panose="02040503050406030204" pitchFamily="18" charset="0"/>
                                  <a:cs typeface="Times New Roman" panose="02020603050405020304" pitchFamily="18" charset="0"/>
                                </a:rPr>
                              </m:ctrlPr>
                            </m:dPr>
                            <m:e>
                              <m:r>
                                <a:rPr lang="en-US" b="0" i="1" smtClean="0">
                                  <a:solidFill>
                                    <a:schemeClr val="tx1"/>
                                  </a:solidFill>
                                  <a:latin typeface="Cambria Math" panose="02040503050406030204" pitchFamily="18" charset="0"/>
                                  <a:cs typeface="Times New Roman" panose="02020603050405020304" pitchFamily="18" charset="0"/>
                                </a:rPr>
                                <m:t>1.0</m:t>
                              </m:r>
                            </m:e>
                          </m:d>
                        </m:sup>
                      </m:sSup>
                      <m:r>
                        <a:rPr lang="en-US" b="0" i="1" smtClean="0">
                          <a:solidFill>
                            <a:schemeClr val="tx1"/>
                          </a:solidFill>
                          <a:latin typeface="Cambria Math" panose="02040503050406030204" pitchFamily="18" charset="0"/>
                          <a:cs typeface="Times New Roman" panose="02020603050405020304" pitchFamily="18" charset="0"/>
                        </a:rPr>
                        <m:t>=1−0.</m:t>
                      </m:r>
                      <m:r>
                        <a:rPr lang="en-US" b="0" i="1" smtClean="0">
                          <a:solidFill>
                            <a:schemeClr val="tx1"/>
                          </a:solidFill>
                          <a:latin typeface="Cambria Math" panose="02040503050406030204" pitchFamily="18" charset="0"/>
                          <a:cs typeface="Times New Roman" panose="02020603050405020304" pitchFamily="18" charset="0"/>
                        </a:rPr>
                        <m:t>3679</m:t>
                      </m:r>
                      <m:r>
                        <a:rPr lang="en-US" b="0" i="1" smtClean="0">
                          <a:solidFill>
                            <a:schemeClr val="tx1"/>
                          </a:solidFill>
                          <a:latin typeface="Cambria Math" panose="02040503050406030204" pitchFamily="18" charset="0"/>
                          <a:cs typeface="Times New Roman" panose="02020603050405020304" pitchFamily="18" charset="0"/>
                        </a:rPr>
                        <m:t>=0.</m:t>
                      </m:r>
                      <m:r>
                        <a:rPr lang="en-US" b="0" i="1" smtClean="0">
                          <a:solidFill>
                            <a:schemeClr val="tx1"/>
                          </a:solidFill>
                          <a:latin typeface="Cambria Math" panose="02040503050406030204" pitchFamily="18" charset="0"/>
                          <a:cs typeface="Times New Roman" panose="02020603050405020304" pitchFamily="18" charset="0"/>
                        </a:rPr>
                        <m:t>6321</m:t>
                      </m:r>
                    </m:oMath>
                  </m:oMathPara>
                </a14:m>
                <a:endParaRPr lang="en-US" dirty="0">
                  <a:solidFill>
                    <a:schemeClr val="tx1"/>
                  </a:solidFill>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𝑃</m:t>
                      </m:r>
                      <m:d>
                        <m:dPr>
                          <m:ctrlPr>
                            <a:rPr lang="en-US" i="1" smtClean="0">
                              <a:solidFill>
                                <a:schemeClr val="tx1"/>
                              </a:solidFill>
                              <a:latin typeface="Cambria Math" panose="02040503050406030204" pitchFamily="18" charset="0"/>
                              <a:cs typeface="Times New Roman" panose="02020603050405020304" pitchFamily="18" charset="0"/>
                            </a:rPr>
                          </m:ctrlPr>
                        </m:dPr>
                        <m:e>
                          <m:r>
                            <a:rPr lang="en-US" b="0" i="1" smtClean="0">
                              <a:solidFill>
                                <a:schemeClr val="tx1"/>
                              </a:solidFill>
                              <a:latin typeface="Cambria Math" panose="02040503050406030204" pitchFamily="18" charset="0"/>
                              <a:cs typeface="Times New Roman" panose="02020603050405020304" pitchFamily="18" charset="0"/>
                            </a:rPr>
                            <m:t>𝑠𝑒𝑟𝑣𝑖𝑐𝑒</m:t>
                          </m:r>
                          <m:r>
                            <a:rPr lang="en-US" b="0" i="1" smtClean="0">
                              <a:solidFill>
                                <a:schemeClr val="tx1"/>
                              </a:solidFill>
                              <a:latin typeface="Cambria Math" panose="02040503050406030204" pitchFamily="18" charset="0"/>
                              <a:cs typeface="Times New Roman" panose="02020603050405020304" pitchFamily="18" charset="0"/>
                            </a:rPr>
                            <m:t> </m:t>
                          </m:r>
                          <m:r>
                            <a:rPr lang="en-US" b="0" i="1" smtClean="0">
                              <a:solidFill>
                                <a:schemeClr val="tx1"/>
                              </a:solidFill>
                              <a:latin typeface="Cambria Math" panose="02040503050406030204" pitchFamily="18" charset="0"/>
                              <a:cs typeface="Times New Roman" panose="02020603050405020304" pitchFamily="18" charset="0"/>
                            </a:rPr>
                            <m:t>𝑡𝑖𝑚𝑒</m:t>
                          </m:r>
                          <m:r>
                            <a:rPr lang="en-US" b="0" i="1" smtClean="0">
                              <a:solidFill>
                                <a:schemeClr val="tx1"/>
                              </a:solidFill>
                              <a:latin typeface="Cambria Math" panose="02040503050406030204" pitchFamily="18" charset="0"/>
                              <a:cs typeface="Times New Roman" panose="02020603050405020304" pitchFamily="18" charset="0"/>
                            </a:rPr>
                            <m:t> ≤2.0</m:t>
                          </m:r>
                          <m:r>
                            <a:rPr lang="en-US" b="0" i="1" smtClean="0">
                              <a:solidFill>
                                <a:schemeClr val="tx1"/>
                              </a:solidFill>
                              <a:latin typeface="Cambria Math" panose="02040503050406030204" pitchFamily="18" charset="0"/>
                              <a:cs typeface="Times New Roman" panose="02020603050405020304" pitchFamily="18" charset="0"/>
                            </a:rPr>
                            <m:t>𝑚𝑖𝑛</m:t>
                          </m:r>
                          <m:r>
                            <a:rPr lang="en-US" b="0" i="1" smtClean="0">
                              <a:solidFill>
                                <a:schemeClr val="tx1"/>
                              </a:solidFill>
                              <a:latin typeface="Cambria Math" panose="02040503050406030204" pitchFamily="18" charset="0"/>
                              <a:cs typeface="Times New Roman" panose="02020603050405020304" pitchFamily="18" charset="0"/>
                            </a:rPr>
                            <m:t>.</m:t>
                          </m:r>
                        </m:e>
                      </m:d>
                      <m:r>
                        <a:rPr lang="en-US" b="0" i="1" smtClean="0">
                          <a:solidFill>
                            <a:schemeClr val="tx1"/>
                          </a:solidFill>
                          <a:latin typeface="Cambria Math" panose="02040503050406030204" pitchFamily="18" charset="0"/>
                          <a:cs typeface="Times New Roman" panose="02020603050405020304" pitchFamily="18" charset="0"/>
                        </a:rPr>
                        <m:t>=1−</m:t>
                      </m:r>
                      <m:sSup>
                        <m:sSupPr>
                          <m:ctrlPr>
                            <a:rPr lang="pt-BR"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𝑒</m:t>
                          </m:r>
                        </m:e>
                        <m:sup>
                          <m:r>
                            <a:rPr lang="en-US" b="0" i="1" smtClean="0">
                              <a:solidFill>
                                <a:schemeClr val="tx1"/>
                              </a:solidFill>
                              <a:latin typeface="Cambria Math" panose="02040503050406030204" pitchFamily="18" charset="0"/>
                              <a:cs typeface="Times New Roman" panose="02020603050405020304" pitchFamily="18" charset="0"/>
                            </a:rPr>
                            <m:t>−1</m:t>
                          </m:r>
                          <m:d>
                            <m:dPr>
                              <m:ctrlPr>
                                <a:rPr lang="en-US" i="1" smtClean="0">
                                  <a:solidFill>
                                    <a:schemeClr val="tx1"/>
                                  </a:solidFill>
                                  <a:latin typeface="Cambria Math" panose="02040503050406030204" pitchFamily="18" charset="0"/>
                                  <a:cs typeface="Times New Roman" panose="02020603050405020304" pitchFamily="18" charset="0"/>
                                </a:rPr>
                              </m:ctrlPr>
                            </m:dPr>
                            <m:e>
                              <m:r>
                                <a:rPr lang="en-US" b="0" i="1" smtClean="0">
                                  <a:solidFill>
                                    <a:schemeClr val="tx1"/>
                                  </a:solidFill>
                                  <a:latin typeface="Cambria Math" panose="02040503050406030204" pitchFamily="18" charset="0"/>
                                  <a:cs typeface="Times New Roman" panose="02020603050405020304" pitchFamily="18" charset="0"/>
                                </a:rPr>
                                <m:t>2.0</m:t>
                              </m:r>
                            </m:e>
                          </m:d>
                        </m:sup>
                      </m:sSup>
                      <m:r>
                        <a:rPr lang="en-US" b="0" i="1" smtClean="0">
                          <a:solidFill>
                            <a:schemeClr val="tx1"/>
                          </a:solidFill>
                          <a:latin typeface="Cambria Math" panose="02040503050406030204" pitchFamily="18" charset="0"/>
                          <a:cs typeface="Times New Roman" panose="02020603050405020304" pitchFamily="18" charset="0"/>
                        </a:rPr>
                        <m:t>=1−0</m:t>
                      </m:r>
                      <m:r>
                        <a:rPr lang="en-US" b="0" i="1" smtClean="0">
                          <a:solidFill>
                            <a:schemeClr val="tx1"/>
                          </a:solidFill>
                          <a:latin typeface="Cambria Math" panose="02040503050406030204" pitchFamily="18" charset="0"/>
                          <a:cs typeface="Times New Roman" panose="02020603050405020304" pitchFamily="18" charset="0"/>
                        </a:rPr>
                        <m:t>.1353</m:t>
                      </m:r>
                      <m:r>
                        <a:rPr lang="en-US" b="0" i="1" smtClean="0">
                          <a:solidFill>
                            <a:schemeClr val="tx1"/>
                          </a:solidFill>
                          <a:latin typeface="Cambria Math" panose="02040503050406030204" pitchFamily="18" charset="0"/>
                          <a:cs typeface="Times New Roman" panose="02020603050405020304" pitchFamily="18" charset="0"/>
                        </a:rPr>
                        <m:t>=0.</m:t>
                      </m:r>
                      <m:r>
                        <a:rPr lang="en-US" b="0" i="1" smtClean="0">
                          <a:solidFill>
                            <a:schemeClr val="tx1"/>
                          </a:solidFill>
                          <a:latin typeface="Cambria Math" panose="02040503050406030204" pitchFamily="18" charset="0"/>
                          <a:cs typeface="Times New Roman" panose="02020603050405020304" pitchFamily="18" charset="0"/>
                        </a:rPr>
                        <m:t>8647</m:t>
                      </m:r>
                    </m:oMath>
                  </m:oMathPara>
                </a14:m>
                <a:endParaRPr lang="en-US" dirty="0">
                  <a:solidFill>
                    <a:schemeClr val="tx1"/>
                  </a:solidFill>
                </a:endParaRPr>
              </a:p>
              <a:p>
                <a:pPr marL="0" indent="0" algn="just">
                  <a:lnSpc>
                    <a:spcPct val="150000"/>
                  </a:lnSpc>
                  <a:buNone/>
                </a:pPr>
                <a:r>
                  <a:rPr lang="en-GB" dirty="0">
                    <a:latin typeface="Times New Roman" panose="02020603050405020304" pitchFamily="18" charset="0"/>
                    <a:cs typeface="Times New Roman" panose="02020603050405020304" pitchFamily="18" charset="0"/>
                  </a:rPr>
                  <a:t>Thus, we would conclude that there is a 0.3935 probability that an order can be processed in ¹⁄₂ minute or less, a 0.6321 probability that it can be processed in 1 minute or less, and a 0.8647 probability that it can be processed in 2 minutes or less.</a:t>
                </a:r>
                <a:endParaRPr 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7CDBAF1-E99E-3B12-295C-BA8BB2EB10AF}"/>
                  </a:ext>
                </a:extLst>
              </p:cNvPr>
              <p:cNvSpPr>
                <a:spLocks noGrp="1" noRot="1" noChangeAspect="1" noMove="1" noResize="1" noEditPoints="1" noAdjustHandles="1" noChangeArrowheads="1" noChangeShapeType="1" noTextEdit="1"/>
              </p:cNvSpPr>
              <p:nvPr>
                <p:ph idx="1"/>
              </p:nvPr>
            </p:nvSpPr>
            <p:spPr>
              <a:xfrm>
                <a:off x="838200" y="365125"/>
                <a:ext cx="10515600" cy="5811838"/>
              </a:xfrm>
              <a:blipFill>
                <a:blip r:embed="rId2"/>
                <a:stretch>
                  <a:fillRect l="-1217" r="-1159"/>
                </a:stretch>
              </a:blipFill>
            </p:spPr>
            <p:txBody>
              <a:bodyPr/>
              <a:lstStyle/>
              <a:p>
                <a:r>
                  <a:rPr lang="en-GH">
                    <a:noFill/>
                  </a:rPr>
                  <a:t> </a:t>
                </a:r>
              </a:p>
            </p:txBody>
          </p:sp>
        </mc:Fallback>
      </mc:AlternateContent>
    </p:spTree>
    <p:extLst>
      <p:ext uri="{BB962C8B-B14F-4D97-AF65-F5344CB8AC3E}">
        <p14:creationId xmlns:p14="http://schemas.microsoft.com/office/powerpoint/2010/main" val="3430029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E3BD-D329-69BD-7DF4-791373CB869C}"/>
              </a:ext>
            </a:extLst>
          </p:cNvPr>
          <p:cNvSpPr>
            <a:spLocks noGrp="1"/>
          </p:cNvSpPr>
          <p:nvPr>
            <p:ph type="title"/>
          </p:nvPr>
        </p:nvSpPr>
        <p:spPr>
          <a:xfrm>
            <a:off x="838200" y="365125"/>
            <a:ext cx="10515600" cy="1006475"/>
          </a:xfrm>
        </p:spPr>
        <p:txBody>
          <a:bodyPr/>
          <a:lstStyle/>
          <a:p>
            <a:pPr marL="571500" indent="-571500">
              <a:buFont typeface="Arial" panose="020B0604020202020204" pitchFamily="34" charset="0"/>
              <a:buChar char="•"/>
            </a:pPr>
            <a:r>
              <a:rPr lang="en-GB" b="1" dirty="0">
                <a:solidFill>
                  <a:srgbClr val="002060"/>
                </a:solidFill>
                <a:latin typeface="Times New Roman" panose="02020603050405020304" pitchFamily="18" charset="0"/>
                <a:cs typeface="Times New Roman" panose="02020603050405020304" pitchFamily="18" charset="0"/>
              </a:rPr>
              <a:t>Queue Discipline</a:t>
            </a:r>
            <a:endParaRPr lang="en-GH"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223A03-8539-72D7-3F35-4D5BB91BA6C6}"/>
              </a:ext>
            </a:extLst>
          </p:cNvPr>
          <p:cNvSpPr>
            <a:spLocks noGrp="1"/>
          </p:cNvSpPr>
          <p:nvPr>
            <p:ph idx="1"/>
          </p:nvPr>
        </p:nvSpPr>
        <p:spPr>
          <a:xfrm>
            <a:off x="838200" y="1165860"/>
            <a:ext cx="10515600" cy="5011103"/>
          </a:xfrm>
        </p:spPr>
        <p:txBody>
          <a:bodyPr>
            <a:noAutofit/>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In describing a waiting line system, we must define the manner in which the waiting units are arranged for service. For the Burger Dome waiting line, and in general for most customer-oriented waiting lines, the units waiting for service are arranged on a first-come, first-served basis; this approach is referred to as an FCFS queue discipline. However, some situations call for different queue disciplines. For example, when people wait for an elevator, the last one on the elevator is often the first one to complete service (i.e., the first to leave the elevator).</a:t>
            </a:r>
            <a:endParaRPr lang="en-GH"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735564-2CC1-D7C9-8B81-5DEA71FAC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2470468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9B6CA-FC0C-0F0C-5B9E-230C50931530}"/>
              </a:ext>
            </a:extLst>
          </p:cNvPr>
          <p:cNvSpPr>
            <a:spLocks noGrp="1"/>
          </p:cNvSpPr>
          <p:nvPr>
            <p:ph type="title"/>
          </p:nvPr>
        </p:nvSpPr>
        <p:spPr>
          <a:xfrm>
            <a:off x="838200" y="365125"/>
            <a:ext cx="10515600" cy="572135"/>
          </a:xfrm>
        </p:spPr>
        <p:txBody>
          <a:bodyPr>
            <a:normAutofit fontScale="90000"/>
          </a:bodyPr>
          <a:lstStyle/>
          <a:p>
            <a:r>
              <a:rPr lang="en-US" dirty="0"/>
              <a:t>.</a:t>
            </a:r>
            <a:endParaRPr lang="en-GH" dirty="0"/>
          </a:p>
        </p:txBody>
      </p:sp>
      <p:sp>
        <p:nvSpPr>
          <p:cNvPr id="3" name="Content Placeholder 2">
            <a:extLst>
              <a:ext uri="{FF2B5EF4-FFF2-40B4-BE49-F238E27FC236}">
                <a16:creationId xmlns:a16="http://schemas.microsoft.com/office/drawing/2014/main" id="{801E9F92-0530-C569-DFB7-FBF94CB76DF5}"/>
              </a:ext>
            </a:extLst>
          </p:cNvPr>
          <p:cNvSpPr>
            <a:spLocks noGrp="1"/>
          </p:cNvSpPr>
          <p:nvPr>
            <p:ph idx="1"/>
          </p:nvPr>
        </p:nvSpPr>
        <p:spPr>
          <a:xfrm>
            <a:off x="838200" y="548640"/>
            <a:ext cx="10515600" cy="5783580"/>
          </a:xfrm>
        </p:spPr>
        <p:txBody>
          <a:bodyPr/>
          <a:lstStyle/>
          <a:p>
            <a:pPr algn="just">
              <a:lnSpc>
                <a:spcPct val="150000"/>
              </a:lnSpc>
            </a:pPr>
            <a:r>
              <a:rPr lang="en-GB" dirty="0">
                <a:latin typeface="Times New Roman" panose="02020603050405020304" pitchFamily="18" charset="0"/>
                <a:cs typeface="Times New Roman" panose="02020603050405020304" pitchFamily="18" charset="0"/>
              </a:rPr>
              <a:t>Other types of queue disciplines assign priorities to the waiting units and then serve the unit with the highest priority first. In this chapter we consider only waiting lines based on a first-come, first-served queue discipline. The Management Science in Action, The Serpentine Line and an FCFS Queue Discipline at Whole Foods Market, describes how an FCFS queue discipline is used at a supermarket.</a:t>
            </a:r>
            <a:endParaRPr lang="en-GH"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DA5D24-E7EF-34CE-8735-FEE7EA86C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824045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7078-6890-019B-0812-A0E43282BCC6}"/>
              </a:ext>
            </a:extLst>
          </p:cNvPr>
          <p:cNvSpPr>
            <a:spLocks noGrp="1"/>
          </p:cNvSpPr>
          <p:nvPr>
            <p:ph type="title"/>
          </p:nvPr>
        </p:nvSpPr>
        <p:spPr>
          <a:xfrm>
            <a:off x="838200" y="365125"/>
            <a:ext cx="10515600" cy="937895"/>
          </a:xfrm>
        </p:spPr>
        <p:txBody>
          <a:bodyPr/>
          <a:lstStyle/>
          <a:p>
            <a:pPr marL="571500" indent="-571500">
              <a:buFont typeface="Arial" panose="020B0604020202020204" pitchFamily="34" charset="0"/>
              <a:buChar char="•"/>
            </a:pPr>
            <a:r>
              <a:rPr lang="en-GB" b="1" dirty="0">
                <a:solidFill>
                  <a:srgbClr val="002060"/>
                </a:solidFill>
                <a:latin typeface="Times New Roman" panose="02020603050405020304" pitchFamily="18" charset="0"/>
                <a:cs typeface="Times New Roman" panose="02020603050405020304" pitchFamily="18" charset="0"/>
              </a:rPr>
              <a:t>Steady-State Operation</a:t>
            </a:r>
            <a:endParaRPr lang="en-GH"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D60593-541D-5AF3-EEF6-9721B53BA8F3}"/>
              </a:ext>
            </a:extLst>
          </p:cNvPr>
          <p:cNvSpPr>
            <a:spLocks noGrp="1"/>
          </p:cNvSpPr>
          <p:nvPr>
            <p:ph idx="1"/>
          </p:nvPr>
        </p:nvSpPr>
        <p:spPr>
          <a:xfrm>
            <a:off x="838200" y="1303020"/>
            <a:ext cx="10515600" cy="4873943"/>
          </a:xfrm>
        </p:spPr>
        <p:txBody>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When the Burger Dome restaurant opens in the morning, no customers are in the restaurant. Gradually, activity builds up to a normal or steady state. The beginning or start-up period is referred to as the transient period. The transient period ends when the system reaches the normal or steady-state operation. Waiting line models describe the steady-state operating characteristics of a waiting line.</a:t>
            </a:r>
            <a:endParaRPr lang="en-G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781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E6FB-EA54-B5E5-ED11-A8317E97BB28}"/>
              </a:ext>
            </a:extLst>
          </p:cNvPr>
          <p:cNvSpPr>
            <a:spLocks noGrp="1"/>
          </p:cNvSpPr>
          <p:nvPr>
            <p:ph type="title"/>
          </p:nvPr>
        </p:nvSpPr>
        <p:spPr>
          <a:xfrm>
            <a:off x="838200" y="365126"/>
            <a:ext cx="10259291" cy="1089601"/>
          </a:xfrm>
        </p:spPr>
        <p:txBody>
          <a:bodyPr>
            <a:normAutofit/>
          </a:bodyPr>
          <a:lstStyle/>
          <a:p>
            <a:pPr algn="ctr"/>
            <a:r>
              <a:rPr lang="en-GB" dirty="0"/>
              <a:t>.</a:t>
            </a:r>
            <a:r>
              <a:rPr lang="en-GB" b="1" dirty="0">
                <a:solidFill>
                  <a:srgbClr val="C00000"/>
                </a:solidFill>
                <a:latin typeface="Times New Roman" panose="02020603050405020304" pitchFamily="18" charset="0"/>
                <a:cs typeface="Times New Roman" panose="02020603050405020304" pitchFamily="18" charset="0"/>
              </a:rPr>
              <a:t> SECTION 2…</a:t>
            </a:r>
            <a:endParaRPr lang="en-GH" dirty="0"/>
          </a:p>
        </p:txBody>
      </p:sp>
      <p:sp>
        <p:nvSpPr>
          <p:cNvPr id="3" name="Content Placeholder 2">
            <a:extLst>
              <a:ext uri="{FF2B5EF4-FFF2-40B4-BE49-F238E27FC236}">
                <a16:creationId xmlns:a16="http://schemas.microsoft.com/office/drawing/2014/main" id="{70CE0E1B-9BC3-F785-C58B-312FDA4B73C3}"/>
              </a:ext>
            </a:extLst>
          </p:cNvPr>
          <p:cNvSpPr>
            <a:spLocks noGrp="1"/>
          </p:cNvSpPr>
          <p:nvPr>
            <p:ph idx="1"/>
          </p:nvPr>
        </p:nvSpPr>
        <p:spPr>
          <a:xfrm>
            <a:off x="838200" y="1454727"/>
            <a:ext cx="10515600" cy="4722236"/>
          </a:xfrm>
        </p:spPr>
        <p:txBody>
          <a:bodyPr>
            <a:noAutofit/>
          </a:bodyPr>
          <a:lstStyle/>
          <a:p>
            <a:pPr marL="0" indent="0">
              <a:buNone/>
            </a:pPr>
            <a:r>
              <a:rPr lang="en-GB" sz="6600" b="1" dirty="0">
                <a:solidFill>
                  <a:schemeClr val="accent1">
                    <a:lumMod val="50000"/>
                  </a:schemeClr>
                </a:solidFill>
                <a:latin typeface="Times New Roman" panose="02020603050405020304" pitchFamily="18" charset="0"/>
                <a:cs typeface="Times New Roman" panose="02020603050405020304" pitchFamily="18" charset="0"/>
              </a:rPr>
              <a:t>SINGLE-CHANNEL WAITING LINE MODEL WITH POISSON       ARRIVALS AND EXPONENTIAL SERVICE TIMES</a:t>
            </a:r>
            <a:endParaRPr lang="en-GH" sz="6600" dirty="0"/>
          </a:p>
        </p:txBody>
      </p:sp>
      <p:pic>
        <p:nvPicPr>
          <p:cNvPr id="4" name="Picture 3">
            <a:extLst>
              <a:ext uri="{FF2B5EF4-FFF2-40B4-BE49-F238E27FC236}">
                <a16:creationId xmlns:a16="http://schemas.microsoft.com/office/drawing/2014/main" id="{443ECB3B-B5A9-AB40-F4EC-C2F80E0FE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120100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C31B-3A6D-9AD7-2276-9D2CCFBF3898}"/>
              </a:ext>
            </a:extLst>
          </p:cNvPr>
          <p:cNvSpPr>
            <a:spLocks noGrp="1"/>
          </p:cNvSpPr>
          <p:nvPr>
            <p:ph type="title"/>
          </p:nvPr>
        </p:nvSpPr>
        <p:spPr>
          <a:xfrm>
            <a:off x="838200" y="477983"/>
            <a:ext cx="10515600" cy="976744"/>
          </a:xfrm>
        </p:spPr>
        <p:txBody>
          <a:bodyPr>
            <a:noAutofit/>
          </a:bodyPr>
          <a:lstStyle/>
          <a:p>
            <a:r>
              <a:rPr lang="en-GB" sz="2800" b="1" dirty="0">
                <a:solidFill>
                  <a:schemeClr val="accent1">
                    <a:lumMod val="50000"/>
                  </a:schemeClr>
                </a:solidFill>
                <a:latin typeface="Times New Roman" panose="02020603050405020304" pitchFamily="18" charset="0"/>
                <a:cs typeface="Times New Roman" panose="02020603050405020304" pitchFamily="18" charset="0"/>
              </a:rPr>
              <a:t>2. SINGLE-CHANNEL WAITING LINE MODEL WITH POISSON       ARRIVALS AND EXPONENTIAL SERVICE TIMES</a:t>
            </a:r>
            <a:br>
              <a:rPr lang="en-GB" sz="2800" b="1" dirty="0">
                <a:solidFill>
                  <a:schemeClr val="accent1">
                    <a:lumMod val="50000"/>
                  </a:schemeClr>
                </a:solidFill>
                <a:latin typeface="Times New Roman" panose="02020603050405020304" pitchFamily="18" charset="0"/>
                <a:cs typeface="Times New Roman" panose="02020603050405020304" pitchFamily="18" charset="0"/>
              </a:rPr>
            </a:br>
            <a:endParaRPr lang="en-GH" sz="2800" b="1" dirty="0"/>
          </a:p>
        </p:txBody>
      </p:sp>
      <p:sp>
        <p:nvSpPr>
          <p:cNvPr id="3" name="Content Placeholder 2">
            <a:extLst>
              <a:ext uri="{FF2B5EF4-FFF2-40B4-BE49-F238E27FC236}">
                <a16:creationId xmlns:a16="http://schemas.microsoft.com/office/drawing/2014/main" id="{E5CDC0A5-EBC4-BFD5-0241-9D8817611E7A}"/>
              </a:ext>
            </a:extLst>
          </p:cNvPr>
          <p:cNvSpPr>
            <a:spLocks noGrp="1"/>
          </p:cNvSpPr>
          <p:nvPr>
            <p:ph idx="1"/>
          </p:nvPr>
        </p:nvSpPr>
        <p:spPr>
          <a:xfrm>
            <a:off x="838200" y="1623060"/>
            <a:ext cx="10515600" cy="4351338"/>
          </a:xfrm>
        </p:spPr>
        <p:txBody>
          <a:bodyPr/>
          <a:lstStyle/>
          <a:p>
            <a:pPr marL="0" indent="0">
              <a:buNone/>
            </a:pPr>
            <a:r>
              <a:rPr lang="en-GB" sz="3200" dirty="0">
                <a:solidFill>
                  <a:schemeClr val="accent1">
                    <a:lumMod val="50000"/>
                  </a:schemeClr>
                </a:solidFill>
                <a:latin typeface="Times New Roman" panose="02020603050405020304" pitchFamily="18" charset="0"/>
                <a:cs typeface="Times New Roman" panose="02020603050405020304" pitchFamily="18" charset="0"/>
              </a:rPr>
              <a:t>Under </a:t>
            </a:r>
            <a:r>
              <a:rPr lang="en-GB" sz="3200" b="1" dirty="0">
                <a:solidFill>
                  <a:schemeClr val="accent1">
                    <a:lumMod val="50000"/>
                  </a:schemeClr>
                </a:solidFill>
                <a:latin typeface="Times New Roman" panose="02020603050405020304" pitchFamily="18" charset="0"/>
                <a:cs typeface="Times New Roman" panose="02020603050405020304" pitchFamily="18" charset="0"/>
              </a:rPr>
              <a:t>single-channel waiting line model with </a:t>
            </a:r>
            <a:r>
              <a:rPr lang="en-GB" sz="3200" b="1" dirty="0" err="1">
                <a:solidFill>
                  <a:schemeClr val="accent1">
                    <a:lumMod val="50000"/>
                  </a:schemeClr>
                </a:solidFill>
                <a:latin typeface="Times New Roman" panose="02020603050405020304" pitchFamily="18" charset="0"/>
                <a:cs typeface="Times New Roman" panose="02020603050405020304" pitchFamily="18" charset="0"/>
              </a:rPr>
              <a:t>poisson</a:t>
            </a:r>
            <a:r>
              <a:rPr lang="en-GB" sz="3200" b="1" dirty="0">
                <a:solidFill>
                  <a:schemeClr val="accent1">
                    <a:lumMod val="50000"/>
                  </a:schemeClr>
                </a:solidFill>
                <a:latin typeface="Times New Roman" panose="02020603050405020304" pitchFamily="18" charset="0"/>
                <a:cs typeface="Times New Roman" panose="02020603050405020304" pitchFamily="18" charset="0"/>
              </a:rPr>
              <a:t>       arrivals and exponential service times</a:t>
            </a:r>
            <a:r>
              <a:rPr lang="en-GB" sz="3200" dirty="0">
                <a:solidFill>
                  <a:schemeClr val="accent1">
                    <a:lumMod val="50000"/>
                  </a:schemeClr>
                </a:solidFill>
                <a:latin typeface="Times New Roman" panose="02020603050405020304" pitchFamily="18" charset="0"/>
                <a:cs typeface="Times New Roman" panose="02020603050405020304" pitchFamily="18" charset="0"/>
              </a:rPr>
              <a:t>, we shall be looking at:</a:t>
            </a:r>
          </a:p>
          <a:p>
            <a:r>
              <a:rPr lang="en-GB" sz="3200" dirty="0">
                <a:solidFill>
                  <a:srgbClr val="002060"/>
                </a:solidFill>
                <a:latin typeface="Times New Roman" panose="02020603050405020304" pitchFamily="18" charset="0"/>
                <a:cs typeface="Times New Roman" panose="02020603050405020304" pitchFamily="18" charset="0"/>
              </a:rPr>
              <a:t>Operating Characteristics </a:t>
            </a:r>
          </a:p>
          <a:p>
            <a:r>
              <a:rPr lang="en-GB" sz="3200" dirty="0">
                <a:solidFill>
                  <a:srgbClr val="002060"/>
                </a:solidFill>
                <a:latin typeface="Times New Roman" panose="02020603050405020304" pitchFamily="18" charset="0"/>
                <a:cs typeface="Times New Roman" panose="02020603050405020304" pitchFamily="18" charset="0"/>
              </a:rPr>
              <a:t>Operating Characteristics for the Burger Dome Problem</a:t>
            </a:r>
          </a:p>
          <a:p>
            <a:r>
              <a:rPr lang="en-GB" sz="3200" dirty="0">
                <a:solidFill>
                  <a:srgbClr val="002060"/>
                </a:solidFill>
                <a:latin typeface="Times New Roman" panose="02020603050405020304" pitchFamily="18" charset="0"/>
                <a:cs typeface="Times New Roman" panose="02020603050405020304" pitchFamily="18" charset="0"/>
              </a:rPr>
              <a:t> Managers’ Use of Waiting Line Models</a:t>
            </a:r>
          </a:p>
          <a:p>
            <a:r>
              <a:rPr lang="en-GB" sz="3200" dirty="0">
                <a:solidFill>
                  <a:srgbClr val="002060"/>
                </a:solidFill>
                <a:latin typeface="Times New Roman" panose="02020603050405020304" pitchFamily="18" charset="0"/>
                <a:cs typeface="Times New Roman" panose="02020603050405020304" pitchFamily="18" charset="0"/>
              </a:rPr>
              <a:t> Improving the Waiting Line Operation</a:t>
            </a:r>
          </a:p>
          <a:p>
            <a:r>
              <a:rPr lang="en-GB" sz="3200" dirty="0">
                <a:solidFill>
                  <a:srgbClr val="002060"/>
                </a:solidFill>
                <a:latin typeface="Times New Roman" panose="02020603050405020304" pitchFamily="18" charset="0"/>
                <a:cs typeface="Times New Roman" panose="02020603050405020304" pitchFamily="18" charset="0"/>
              </a:rPr>
              <a:t> Excel Solution of Waiting Line Model</a:t>
            </a:r>
          </a:p>
          <a:p>
            <a:endParaRPr lang="en-G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5921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7B9A5CD-5FF7-E0D5-1A15-72F5A946AC70}"/>
                  </a:ext>
                </a:extLst>
              </p:cNvPr>
              <p:cNvSpPr>
                <a:spLocks noGrp="1"/>
              </p:cNvSpPr>
              <p:nvPr>
                <p:ph idx="1"/>
              </p:nvPr>
            </p:nvSpPr>
            <p:spPr>
              <a:xfrm>
                <a:off x="838200" y="1325880"/>
                <a:ext cx="10515600" cy="5166995"/>
              </a:xfrm>
            </p:spPr>
            <p:txBody>
              <a:bodyPr>
                <a:normAutofit fontScale="92500" lnSpcReduction="10000"/>
              </a:bodyPr>
              <a:lstStyle/>
              <a:p>
                <a:pPr marL="0" indent="0" algn="just">
                  <a:lnSpc>
                    <a:spcPct val="150000"/>
                  </a:lnSpc>
                  <a:buNone/>
                </a:pPr>
                <a:r>
                  <a:rPr lang="en-GB" sz="3200" dirty="0">
                    <a:latin typeface="Times New Roman" panose="02020603050405020304" pitchFamily="18" charset="0"/>
                    <a:cs typeface="Times New Roman" panose="02020603050405020304" pitchFamily="18" charset="0"/>
                  </a:rPr>
                  <a:t>The following </a:t>
                </a:r>
                <a:r>
                  <a:rPr lang="en-GB" sz="3200" b="1" dirty="0">
                    <a:latin typeface="Times New Roman" panose="02020603050405020304" pitchFamily="18" charset="0"/>
                    <a:cs typeface="Times New Roman" panose="02020603050405020304" pitchFamily="18" charset="0"/>
                  </a:rPr>
                  <a:t>formulas</a:t>
                </a:r>
                <a:r>
                  <a:rPr lang="en-GB" sz="3200" dirty="0">
                    <a:latin typeface="Times New Roman" panose="02020603050405020304" pitchFamily="18" charset="0"/>
                    <a:cs typeface="Times New Roman" panose="02020603050405020304" pitchFamily="18" charset="0"/>
                  </a:rPr>
                  <a:t> can be used to compute the </a:t>
                </a:r>
                <a:r>
                  <a:rPr lang="en-GB" sz="3200" b="1" dirty="0">
                    <a:latin typeface="Times New Roman" panose="02020603050405020304" pitchFamily="18" charset="0"/>
                    <a:cs typeface="Times New Roman" panose="02020603050405020304" pitchFamily="18" charset="0"/>
                  </a:rPr>
                  <a:t>steady-state operating characteristics</a:t>
                </a:r>
                <a:r>
                  <a:rPr lang="en-GB" sz="3200" dirty="0">
                    <a:latin typeface="Times New Roman" panose="02020603050405020304" pitchFamily="18" charset="0"/>
                    <a:cs typeface="Times New Roman" panose="02020603050405020304" pitchFamily="18" charset="0"/>
                  </a:rPr>
                  <a:t> for a single-channel waiting line with Poisson arrivals and exponential service times, where</a:t>
                </a:r>
              </a:p>
              <a:p>
                <a:pPr marL="0" indent="0" algn="just">
                  <a:lnSpc>
                    <a:spcPct val="150000"/>
                  </a:lnSpc>
                  <a:buNone/>
                </a:pPr>
                <a14:m>
                  <m:oMathPara xmlns:m="http://schemas.openxmlformats.org/officeDocument/2006/math">
                    <m:oMathParaPr>
                      <m:jc m:val="centerGroup"/>
                    </m:oMathParaPr>
                    <m:oMath xmlns:m="http://schemas.openxmlformats.org/officeDocument/2006/math">
                      <m:r>
                        <m:rPr>
                          <m:nor/>
                        </m:rPr>
                        <a:rPr lang="el-GR" dirty="0" smtClean="0">
                          <a:latin typeface="Times New Roman" panose="02020603050405020304" pitchFamily="18" charset="0"/>
                          <a:cs typeface="Times New Roman" panose="02020603050405020304" pitchFamily="18" charset="0"/>
                        </a:rPr>
                        <m:t>λ</m:t>
                      </m:r>
                      <m:r>
                        <a:rPr lang="en-US" b="0" i="1" smtClean="0">
                          <a:latin typeface="Cambria Math" panose="02040503050406030204" pitchFamily="18" charset="0"/>
                          <a:cs typeface="Times New Roman" panose="02020603050405020304" pitchFamily="18" charset="0"/>
                        </a:rPr>
                        <m:t>=</m:t>
                      </m:r>
                      <m:r>
                        <m:rPr>
                          <m:nor/>
                        </m:rPr>
                        <a:rPr lang="en-GB" dirty="0" smtClean="0">
                          <a:latin typeface="Times New Roman" panose="02020603050405020304" pitchFamily="18" charset="0"/>
                          <a:cs typeface="Times New Roman" panose="02020603050405020304" pitchFamily="18" charset="0"/>
                        </a:rPr>
                        <m:t>the</m:t>
                      </m:r>
                      <m:r>
                        <m:rPr>
                          <m:nor/>
                        </m:rPr>
                        <a:rPr lang="en-GB" dirty="0" smtClean="0">
                          <a:latin typeface="Times New Roman" panose="02020603050405020304" pitchFamily="18" charset="0"/>
                          <a:cs typeface="Times New Roman" panose="02020603050405020304" pitchFamily="18" charset="0"/>
                        </a:rPr>
                        <m:t> </m:t>
                      </m:r>
                      <m:r>
                        <m:rPr>
                          <m:nor/>
                        </m:rPr>
                        <a:rPr lang="en-GB" dirty="0" smtClean="0">
                          <a:latin typeface="Times New Roman" panose="02020603050405020304" pitchFamily="18" charset="0"/>
                          <a:cs typeface="Times New Roman" panose="02020603050405020304" pitchFamily="18" charset="0"/>
                        </a:rPr>
                        <m:t>mean</m:t>
                      </m:r>
                      <m:r>
                        <m:rPr>
                          <m:nor/>
                        </m:rPr>
                        <a:rPr lang="en-GB" dirty="0" smtClean="0">
                          <a:latin typeface="Times New Roman" panose="02020603050405020304" pitchFamily="18" charset="0"/>
                          <a:cs typeface="Times New Roman" panose="02020603050405020304" pitchFamily="18" charset="0"/>
                        </a:rPr>
                        <m:t> </m:t>
                      </m:r>
                      <m:r>
                        <m:rPr>
                          <m:nor/>
                        </m:rPr>
                        <a:rPr lang="en-GB" dirty="0" smtClean="0">
                          <a:latin typeface="Times New Roman" panose="02020603050405020304" pitchFamily="18" charset="0"/>
                          <a:cs typeface="Times New Roman" panose="02020603050405020304" pitchFamily="18" charset="0"/>
                        </a:rPr>
                        <m:t>number</m:t>
                      </m:r>
                      <m:r>
                        <m:rPr>
                          <m:nor/>
                        </m:rPr>
                        <a:rPr lang="en-GB" dirty="0" smtClean="0">
                          <a:latin typeface="Times New Roman" panose="02020603050405020304" pitchFamily="18" charset="0"/>
                          <a:cs typeface="Times New Roman" panose="02020603050405020304" pitchFamily="18" charset="0"/>
                        </a:rPr>
                        <m:t> </m:t>
                      </m:r>
                      <m:r>
                        <m:rPr>
                          <m:nor/>
                        </m:rPr>
                        <a:rPr lang="en-GB" dirty="0" smtClean="0">
                          <a:latin typeface="Times New Roman" panose="02020603050405020304" pitchFamily="18" charset="0"/>
                          <a:cs typeface="Times New Roman" panose="02020603050405020304" pitchFamily="18" charset="0"/>
                        </a:rPr>
                        <m:t>of</m:t>
                      </m:r>
                      <m:r>
                        <m:rPr>
                          <m:nor/>
                        </m:rPr>
                        <a:rPr lang="en-GB" dirty="0" smtClean="0">
                          <a:latin typeface="Times New Roman" panose="02020603050405020304" pitchFamily="18" charset="0"/>
                          <a:cs typeface="Times New Roman" panose="02020603050405020304" pitchFamily="18" charset="0"/>
                        </a:rPr>
                        <m:t> </m:t>
                      </m:r>
                      <m:r>
                        <m:rPr>
                          <m:nor/>
                        </m:rPr>
                        <a:rPr lang="en-GB" dirty="0" smtClean="0">
                          <a:latin typeface="Times New Roman" panose="02020603050405020304" pitchFamily="18" charset="0"/>
                          <a:cs typeface="Times New Roman" panose="02020603050405020304" pitchFamily="18" charset="0"/>
                        </a:rPr>
                        <m:t>arrivals</m:t>
                      </m:r>
                      <m:r>
                        <m:rPr>
                          <m:nor/>
                        </m:rPr>
                        <a:rPr lang="en-GB" dirty="0" smtClean="0">
                          <a:latin typeface="Times New Roman" panose="02020603050405020304" pitchFamily="18" charset="0"/>
                          <a:cs typeface="Times New Roman" panose="02020603050405020304" pitchFamily="18" charset="0"/>
                        </a:rPr>
                        <m:t> </m:t>
                      </m:r>
                      <m:r>
                        <m:rPr>
                          <m:nor/>
                        </m:rPr>
                        <a:rPr lang="en-GB" dirty="0" smtClean="0">
                          <a:latin typeface="Times New Roman" panose="02020603050405020304" pitchFamily="18" charset="0"/>
                          <a:cs typeface="Times New Roman" panose="02020603050405020304" pitchFamily="18" charset="0"/>
                        </a:rPr>
                        <m:t>per</m:t>
                      </m:r>
                      <m:r>
                        <m:rPr>
                          <m:nor/>
                        </m:rPr>
                        <a:rPr lang="en-GB" dirty="0" smtClean="0">
                          <a:latin typeface="Times New Roman" panose="02020603050405020304" pitchFamily="18" charset="0"/>
                          <a:cs typeface="Times New Roman" panose="02020603050405020304" pitchFamily="18" charset="0"/>
                        </a:rPr>
                        <m:t> </m:t>
                      </m:r>
                      <m:r>
                        <m:rPr>
                          <m:nor/>
                        </m:rPr>
                        <a:rPr lang="en-GB" dirty="0" smtClean="0">
                          <a:latin typeface="Times New Roman" panose="02020603050405020304" pitchFamily="18" charset="0"/>
                          <a:cs typeface="Times New Roman" panose="02020603050405020304" pitchFamily="18" charset="0"/>
                        </a:rPr>
                        <m:t>time</m:t>
                      </m:r>
                      <m:r>
                        <m:rPr>
                          <m:nor/>
                        </m:rPr>
                        <a:rPr lang="en-GB" dirty="0" smtClean="0">
                          <a:latin typeface="Times New Roman" panose="02020603050405020304" pitchFamily="18" charset="0"/>
                          <a:cs typeface="Times New Roman" panose="02020603050405020304" pitchFamily="18" charset="0"/>
                        </a:rPr>
                        <m:t> </m:t>
                      </m:r>
                      <m:r>
                        <m:rPr>
                          <m:nor/>
                        </m:rPr>
                        <a:rPr lang="en-GB" dirty="0" smtClean="0">
                          <a:latin typeface="Times New Roman" panose="02020603050405020304" pitchFamily="18" charset="0"/>
                          <a:cs typeface="Times New Roman" panose="02020603050405020304" pitchFamily="18" charset="0"/>
                        </a:rPr>
                        <m:t>period</m:t>
                      </m:r>
                      <m:r>
                        <m:rPr>
                          <m:nor/>
                        </m:rPr>
                        <a:rPr lang="en-GB" dirty="0" smtClean="0">
                          <a:latin typeface="Times New Roman" panose="02020603050405020304" pitchFamily="18" charset="0"/>
                          <a:cs typeface="Times New Roman" panose="02020603050405020304" pitchFamily="18" charset="0"/>
                        </a:rPr>
                        <m:t> (</m:t>
                      </m:r>
                      <m:r>
                        <m:rPr>
                          <m:nor/>
                        </m:rPr>
                        <a:rPr lang="en-GB" dirty="0" smtClean="0">
                          <a:latin typeface="Times New Roman" panose="02020603050405020304" pitchFamily="18" charset="0"/>
                          <a:cs typeface="Times New Roman" panose="02020603050405020304" pitchFamily="18" charset="0"/>
                        </a:rPr>
                        <m:t>the</m:t>
                      </m:r>
                      <m:r>
                        <m:rPr>
                          <m:nor/>
                        </m:rPr>
                        <a:rPr lang="en-GB" dirty="0" smtClean="0">
                          <a:latin typeface="Times New Roman" panose="02020603050405020304" pitchFamily="18" charset="0"/>
                          <a:cs typeface="Times New Roman" panose="02020603050405020304" pitchFamily="18" charset="0"/>
                        </a:rPr>
                        <m:t> </m:t>
                      </m:r>
                      <m:r>
                        <m:rPr>
                          <m:nor/>
                        </m:rPr>
                        <a:rPr lang="en-GB" dirty="0" smtClean="0">
                          <a:latin typeface="Times New Roman" panose="02020603050405020304" pitchFamily="18" charset="0"/>
                          <a:cs typeface="Times New Roman" panose="02020603050405020304" pitchFamily="18" charset="0"/>
                        </a:rPr>
                        <m:t>arrival</m:t>
                      </m:r>
                      <m:r>
                        <m:rPr>
                          <m:nor/>
                        </m:rPr>
                        <a:rPr lang="en-GB" dirty="0" smtClean="0">
                          <a:latin typeface="Times New Roman" panose="02020603050405020304" pitchFamily="18" charset="0"/>
                          <a:cs typeface="Times New Roman" panose="02020603050405020304" pitchFamily="18" charset="0"/>
                        </a:rPr>
                        <m:t> </m:t>
                      </m:r>
                      <m:r>
                        <m:rPr>
                          <m:nor/>
                        </m:rPr>
                        <a:rPr lang="en-GB" dirty="0" smtClean="0">
                          <a:latin typeface="Times New Roman" panose="02020603050405020304" pitchFamily="18" charset="0"/>
                          <a:cs typeface="Times New Roman" panose="02020603050405020304" pitchFamily="18" charset="0"/>
                        </a:rPr>
                        <m:t>rate</m:t>
                      </m:r>
                      <m:r>
                        <m:rPr>
                          <m:nor/>
                        </m:rPr>
                        <a:rPr lang="en-GB" dirty="0" smtClean="0">
                          <a:latin typeface="Times New Roman" panose="02020603050405020304" pitchFamily="18" charset="0"/>
                          <a:cs typeface="Times New Roman" panose="02020603050405020304" pitchFamily="18" charset="0"/>
                        </a:rPr>
                        <m:t>)</m:t>
                      </m:r>
                    </m:oMath>
                  </m:oMathPara>
                </a14:m>
                <a:endParaRPr lang="en-GB" dirty="0">
                  <a:latin typeface="Times New Roman" panose="02020603050405020304" pitchFamily="18" charset="0"/>
                  <a:cs typeface="Times New Roman" panose="02020603050405020304" pitchFamily="18" charset="0"/>
                </a:endParaRPr>
              </a:p>
              <a:p>
                <a:pPr marL="0" indent="0" algn="just">
                  <a:lnSpc>
                    <a:spcPct val="150000"/>
                  </a:lnSpc>
                  <a:buNone/>
                </a:pPr>
                <a:r>
                  <a:rPr lang="en-GB"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b="0" i="1" smtClean="0">
                        <a:latin typeface="Cambria Math" panose="02040503050406030204" pitchFamily="18" charset="0"/>
                        <a:cs typeface="Times New Roman" panose="02020603050405020304" pitchFamily="18" charset="0"/>
                      </a:rPr>
                      <m:t>μ</m:t>
                    </m:r>
                    <m:r>
                      <a:rPr lang="en-US" b="0" i="1" smtClean="0">
                        <a:latin typeface="Cambria Math" panose="02040503050406030204" pitchFamily="18" charset="0"/>
                        <a:cs typeface="Times New Roman" panose="02020603050405020304" pitchFamily="18" charset="0"/>
                      </a:rPr>
                      <m:t>=</m:t>
                    </m:r>
                    <m:r>
                      <m:rPr>
                        <m:nor/>
                      </m:rPr>
                      <a:rPr lang="en-GB" smtClean="0">
                        <a:latin typeface="Times New Roman" panose="02020603050405020304" pitchFamily="18" charset="0"/>
                        <a:cs typeface="Times New Roman" panose="02020603050405020304" pitchFamily="18" charset="0"/>
                      </a:rPr>
                      <m:t>the</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mean</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number</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of</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services</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per</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time</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period</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the</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service</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rate</m:t>
                    </m:r>
                    <m:r>
                      <m:rPr>
                        <m:nor/>
                      </m:rPr>
                      <a:rPr lang="en-GB" smtClean="0">
                        <a:latin typeface="Times New Roman" panose="02020603050405020304" pitchFamily="18" charset="0"/>
                        <a:cs typeface="Times New Roman" panose="02020603050405020304" pitchFamily="18" charset="0"/>
                      </a:rPr>
                      <m:t>)</m:t>
                    </m:r>
                  </m:oMath>
                </a14:m>
                <a:endParaRPr lang="en-GB"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GB" dirty="0">
                    <a:latin typeface="Times New Roman" panose="02020603050405020304" pitchFamily="18" charset="0"/>
                    <a:cs typeface="Times New Roman" panose="02020603050405020304" pitchFamily="18" charset="0"/>
                  </a:rPr>
                  <a:t>The probability that no units are in the system:</a:t>
                </a:r>
              </a:p>
              <a:p>
                <a:pPr marL="0" indent="0" algn="just">
                  <a:lnSpc>
                    <a:spcPct val="150000"/>
                  </a:lnSpc>
                  <a:buNone/>
                </a:pPr>
                <a14:m>
                  <m:oMath xmlns:m="http://schemas.openxmlformats.org/officeDocument/2006/math">
                    <m:sSub>
                      <m:sSubPr>
                        <m:ctrlPr>
                          <a:rPr lang="pt-BR" sz="2600" i="1" smtClean="0">
                            <a:solidFill>
                              <a:srgbClr val="002060"/>
                            </a:solidFill>
                            <a:latin typeface="Cambria Math" panose="02040503050406030204" pitchFamily="18" charset="0"/>
                            <a:cs typeface="Times New Roman" panose="02020603050405020304" pitchFamily="18" charset="0"/>
                          </a:rPr>
                        </m:ctrlPr>
                      </m:sSubPr>
                      <m:e>
                        <m:r>
                          <a:rPr lang="en-US" sz="2600" b="0" i="1" smtClean="0">
                            <a:solidFill>
                              <a:srgbClr val="002060"/>
                            </a:solidFill>
                            <a:latin typeface="Cambria Math" panose="02040503050406030204" pitchFamily="18" charset="0"/>
                            <a:cs typeface="Times New Roman" panose="02020603050405020304" pitchFamily="18" charset="0"/>
                          </a:rPr>
                          <m:t>                                                     </m:t>
                        </m:r>
                        <m:r>
                          <a:rPr lang="en-US" sz="2600" b="0" i="1" smtClean="0">
                            <a:solidFill>
                              <a:srgbClr val="002060"/>
                            </a:solidFill>
                            <a:latin typeface="Cambria Math" panose="02040503050406030204" pitchFamily="18" charset="0"/>
                            <a:cs typeface="Times New Roman" panose="02020603050405020304" pitchFamily="18" charset="0"/>
                          </a:rPr>
                          <m:t>𝑃</m:t>
                        </m:r>
                      </m:e>
                      <m:sub>
                        <m:r>
                          <a:rPr lang="pt-BR" sz="2600" i="1" smtClean="0">
                            <a:solidFill>
                              <a:srgbClr val="002060"/>
                            </a:solidFill>
                            <a:latin typeface="Cambria Math" panose="02040503050406030204" pitchFamily="18" charset="0"/>
                            <a:cs typeface="Times New Roman" panose="02020603050405020304" pitchFamily="18" charset="0"/>
                          </a:rPr>
                          <m:t>0</m:t>
                        </m:r>
                      </m:sub>
                    </m:sSub>
                    <m:r>
                      <a:rPr lang="en-US" sz="2600" b="0" i="1" smtClean="0">
                        <a:solidFill>
                          <a:srgbClr val="002060"/>
                        </a:solidFill>
                        <a:latin typeface="Cambria Math" panose="02040503050406030204" pitchFamily="18" charset="0"/>
                        <a:cs typeface="Times New Roman" panose="02020603050405020304" pitchFamily="18" charset="0"/>
                      </a:rPr>
                      <m:t>=1−</m:t>
                    </m:r>
                    <m:f>
                      <m:fPr>
                        <m:ctrlPr>
                          <a:rPr lang="pt-BR" sz="2600" b="0" i="1" smtClean="0">
                            <a:solidFill>
                              <a:srgbClr val="002060"/>
                            </a:solidFill>
                            <a:latin typeface="Cambria Math" panose="02040503050406030204" pitchFamily="18" charset="0"/>
                            <a:cs typeface="Times New Roman" panose="02020603050405020304" pitchFamily="18" charset="0"/>
                          </a:rPr>
                        </m:ctrlPr>
                      </m:fPr>
                      <m:num>
                        <m:r>
                          <m:rPr>
                            <m:nor/>
                          </m:rPr>
                          <a:rPr lang="el-GR" sz="2600" dirty="0" smtClean="0">
                            <a:solidFill>
                              <a:srgbClr val="002060"/>
                            </a:solidFill>
                            <a:latin typeface="Times New Roman" panose="02020603050405020304" pitchFamily="18" charset="0"/>
                            <a:cs typeface="Times New Roman" panose="02020603050405020304" pitchFamily="18" charset="0"/>
                          </a:rPr>
                          <m:t>λ</m:t>
                        </m:r>
                      </m:num>
                      <m:den>
                        <m:r>
                          <m:rPr>
                            <m:sty m:val="p"/>
                          </m:rPr>
                          <a:rPr lang="el-GR" sz="2600" b="0" i="1" smtClean="0">
                            <a:solidFill>
                              <a:srgbClr val="002060"/>
                            </a:solidFill>
                            <a:latin typeface="Cambria Math" panose="02040503050406030204" pitchFamily="18" charset="0"/>
                            <a:cs typeface="Times New Roman" panose="02020603050405020304" pitchFamily="18" charset="0"/>
                          </a:rPr>
                          <m:t>μ</m:t>
                        </m:r>
                      </m:den>
                    </m:f>
                    <m:r>
                      <a:rPr lang="en-US" sz="2600" b="0" i="1" smtClean="0">
                        <a:solidFill>
                          <a:srgbClr val="002060"/>
                        </a:solidFill>
                        <a:latin typeface="Cambria Math" panose="02040503050406030204" pitchFamily="18" charset="0"/>
                        <a:cs typeface="Times New Roman" panose="02020603050405020304" pitchFamily="18" charset="0"/>
                      </a:rPr>
                      <m:t>         </m:t>
                    </m:r>
                  </m:oMath>
                </a14:m>
                <a:r>
                  <a:rPr lang="en-GB" dirty="0">
                    <a:solidFill>
                      <a:srgbClr val="00206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(1.4) </a:t>
                </a:r>
              </a:p>
              <a:p>
                <a:pPr marL="0" indent="0" algn="just">
                  <a:buNone/>
                </a:pPr>
                <a:endParaRPr lang="en-GH"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7B9A5CD-5FF7-E0D5-1A15-72F5A946AC70}"/>
                  </a:ext>
                </a:extLst>
              </p:cNvPr>
              <p:cNvSpPr>
                <a:spLocks noGrp="1" noRot="1" noChangeAspect="1" noMove="1" noResize="1" noEditPoints="1" noAdjustHandles="1" noChangeArrowheads="1" noChangeShapeType="1" noTextEdit="1"/>
              </p:cNvSpPr>
              <p:nvPr>
                <p:ph idx="1"/>
              </p:nvPr>
            </p:nvSpPr>
            <p:spPr>
              <a:xfrm>
                <a:off x="838200" y="1325880"/>
                <a:ext cx="10515600" cy="5166995"/>
              </a:xfrm>
              <a:blipFill>
                <a:blip r:embed="rId2"/>
                <a:stretch>
                  <a:fillRect l="-1391" r="-1333"/>
                </a:stretch>
              </a:blipFill>
            </p:spPr>
            <p:txBody>
              <a:bodyPr/>
              <a:lstStyle/>
              <a:p>
                <a:r>
                  <a:rPr lang="en-GH">
                    <a:noFill/>
                  </a:rPr>
                  <a:t> </a:t>
                </a:r>
              </a:p>
            </p:txBody>
          </p:sp>
        </mc:Fallback>
      </mc:AlternateContent>
      <p:sp>
        <p:nvSpPr>
          <p:cNvPr id="5" name="Title 4">
            <a:extLst>
              <a:ext uri="{FF2B5EF4-FFF2-40B4-BE49-F238E27FC236}">
                <a16:creationId xmlns:a16="http://schemas.microsoft.com/office/drawing/2014/main" id="{CE2D8ED9-ABA4-90A3-FE6E-C499ECFD2D83}"/>
              </a:ext>
            </a:extLst>
          </p:cNvPr>
          <p:cNvSpPr>
            <a:spLocks noGrp="1"/>
          </p:cNvSpPr>
          <p:nvPr>
            <p:ph type="title"/>
          </p:nvPr>
        </p:nvSpPr>
        <p:spPr>
          <a:xfrm>
            <a:off x="838200" y="365125"/>
            <a:ext cx="10515600" cy="960755"/>
          </a:xfrm>
        </p:spPr>
        <p:txBody>
          <a:bodyPr>
            <a:normAutofit/>
          </a:bodyPr>
          <a:lstStyle/>
          <a:p>
            <a:pPr marL="571500" indent="-571500">
              <a:buFont typeface="Arial" panose="020B0604020202020204" pitchFamily="34" charset="0"/>
              <a:buChar char="•"/>
            </a:pPr>
            <a:r>
              <a:rPr lang="en-GB" b="1" dirty="0">
                <a:solidFill>
                  <a:srgbClr val="002060"/>
                </a:solidFill>
              </a:rPr>
              <a:t>Operating Characteristics</a:t>
            </a:r>
            <a:endParaRPr lang="en-GH" b="1" dirty="0">
              <a:solidFill>
                <a:srgbClr val="002060"/>
              </a:solidFill>
            </a:endParaRPr>
          </a:p>
        </p:txBody>
      </p:sp>
      <p:pic>
        <p:nvPicPr>
          <p:cNvPr id="6" name="Picture 5">
            <a:extLst>
              <a:ext uri="{FF2B5EF4-FFF2-40B4-BE49-F238E27FC236}">
                <a16:creationId xmlns:a16="http://schemas.microsoft.com/office/drawing/2014/main" id="{DA683ECF-25FA-411C-AB33-42B411784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562351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5792-E249-8167-4108-7A54C528A20E}"/>
              </a:ext>
            </a:extLst>
          </p:cNvPr>
          <p:cNvSpPr>
            <a:spLocks noGrp="1"/>
          </p:cNvSpPr>
          <p:nvPr>
            <p:ph type="title"/>
          </p:nvPr>
        </p:nvSpPr>
        <p:spPr>
          <a:xfrm>
            <a:off x="838200" y="365125"/>
            <a:ext cx="10515600" cy="114935"/>
          </a:xfrm>
        </p:spPr>
        <p:txBody>
          <a:bodyPr>
            <a:normAutofit fontScale="90000"/>
          </a:bodyPr>
          <a:lstStyle/>
          <a:p>
            <a:r>
              <a:rPr lang="en-US" dirty="0"/>
              <a:t>.</a:t>
            </a:r>
            <a:endParaRPr lang="en-G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03F880-9A2C-AD49-8486-99C66102B0D5}"/>
                  </a:ext>
                </a:extLst>
              </p:cNvPr>
              <p:cNvSpPr>
                <a:spLocks noGrp="1"/>
              </p:cNvSpPr>
              <p:nvPr>
                <p:ph idx="1"/>
              </p:nvPr>
            </p:nvSpPr>
            <p:spPr>
              <a:xfrm>
                <a:off x="838200" y="640080"/>
                <a:ext cx="10515600" cy="5536883"/>
              </a:xfrm>
            </p:spPr>
            <p:txBody>
              <a:bodyPr>
                <a:normAutofit fontScale="92500"/>
              </a:bodyPr>
              <a:lstStyle/>
              <a:p>
                <a:pPr marL="514350" indent="-514350">
                  <a:lnSpc>
                    <a:spcPct val="150000"/>
                  </a:lnSpc>
                  <a:buAutoNum type="arabicPeriod" startAt="2"/>
                </a:pPr>
                <a:r>
                  <a:rPr lang="en-GB" dirty="0">
                    <a:latin typeface="Times New Roman" panose="02020603050405020304" pitchFamily="18" charset="0"/>
                    <a:cs typeface="Times New Roman" panose="02020603050405020304" pitchFamily="18" charset="0"/>
                  </a:rPr>
                  <a:t>The average number of units in the waiting line: </a:t>
                </a:r>
                <a14:m>
                  <m:oMath xmlns:m="http://schemas.openxmlformats.org/officeDocument/2006/math">
                    <m:sSub>
                      <m:sSubPr>
                        <m:ctrlPr>
                          <a:rPr lang="pt-BR" i="1" smtClean="0">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𝑞</m:t>
                        </m:r>
                      </m:sub>
                    </m:sSub>
                    <m:r>
                      <a:rPr lang="en-US" i="1">
                        <a:latin typeface="Cambria Math" panose="02040503050406030204" pitchFamily="18" charset="0"/>
                        <a:cs typeface="Times New Roman" panose="02020603050405020304" pitchFamily="18" charset="0"/>
                      </a:rPr>
                      <m:t>=</m:t>
                    </m:r>
                    <m:f>
                      <m:fPr>
                        <m:ctrlPr>
                          <a:rPr lang="pt-BR" i="1">
                            <a:latin typeface="Cambria Math" panose="02040503050406030204" pitchFamily="18" charset="0"/>
                            <a:cs typeface="Times New Roman" panose="02020603050405020304" pitchFamily="18" charset="0"/>
                          </a:rPr>
                        </m:ctrlPr>
                      </m:fPr>
                      <m:num>
                        <m:sSup>
                          <m:sSupPr>
                            <m:ctrlPr>
                              <a:rPr lang="en-GH" i="1">
                                <a:latin typeface="Cambria Math" panose="02040503050406030204" pitchFamily="18" charset="0"/>
                              </a:rPr>
                            </m:ctrlPr>
                          </m:sSupPr>
                          <m:e>
                            <m:r>
                              <m:rPr>
                                <m:sty m:val="p"/>
                              </m:rPr>
                              <a:rPr lang="el-GR" i="1" smtClean="0">
                                <a:latin typeface="Cambria Math" panose="02040503050406030204" pitchFamily="18" charset="0"/>
                              </a:rPr>
                              <m:t>λ</m:t>
                            </m:r>
                          </m:e>
                          <m:sup>
                            <m:r>
                              <a:rPr lang="en-US" b="0" i="1" smtClean="0">
                                <a:latin typeface="Cambria Math" panose="02040503050406030204" pitchFamily="18" charset="0"/>
                              </a:rPr>
                              <m:t>2</m:t>
                            </m:r>
                          </m:sup>
                        </m:sSup>
                      </m:num>
                      <m:den>
                        <m:r>
                          <m:rPr>
                            <m:sty m:val="p"/>
                          </m:rPr>
                          <a:rPr lang="el-GR" i="1">
                            <a:latin typeface="Cambria Math" panose="02040503050406030204" pitchFamily="18" charset="0"/>
                            <a:cs typeface="Times New Roman" panose="02020603050405020304" pitchFamily="18" charset="0"/>
                          </a:rPr>
                          <m:t>μ</m:t>
                        </m:r>
                        <m:r>
                          <a:rPr lang="en-US" b="0" i="1" smtClean="0">
                            <a:latin typeface="Cambria Math" panose="02040503050406030204" pitchFamily="18" charset="0"/>
                            <a:cs typeface="Times New Roman" panose="02020603050405020304" pitchFamily="18" charset="0"/>
                          </a:rPr>
                          <m:t>(</m:t>
                        </m:r>
                        <m:r>
                          <m:rPr>
                            <m:sty m:val="p"/>
                          </m:rPr>
                          <a:rPr lang="el-GR" b="0" i="1" smtClean="0">
                            <a:latin typeface="Cambria Math" panose="02040503050406030204" pitchFamily="18" charset="0"/>
                            <a:cs typeface="Times New Roman" panose="02020603050405020304" pitchFamily="18" charset="0"/>
                          </a:rPr>
                          <m:t>μ</m:t>
                        </m:r>
                        <m:r>
                          <a:rPr lang="en-US" b="0" i="1" smtClean="0">
                            <a:latin typeface="Cambria Math" panose="02040503050406030204" pitchFamily="18" charset="0"/>
                            <a:cs typeface="Times New Roman" panose="02020603050405020304" pitchFamily="18" charset="0"/>
                          </a:rPr>
                          <m:t>−</m:t>
                        </m:r>
                        <m:r>
                          <m:rPr>
                            <m:sty m:val="p"/>
                          </m:rPr>
                          <a:rPr lang="el-GR" b="0" i="1" smtClean="0">
                            <a:latin typeface="Cambria Math" panose="02040503050406030204" pitchFamily="18" charset="0"/>
                            <a:cs typeface="Times New Roman" panose="02020603050405020304" pitchFamily="18" charset="0"/>
                          </a:rPr>
                          <m:t>λ</m:t>
                        </m:r>
                        <m:r>
                          <a:rPr lang="en-US" b="0" i="1" smtClean="0">
                            <a:latin typeface="Cambria Math" panose="02040503050406030204" pitchFamily="18" charset="0"/>
                            <a:cs typeface="Times New Roman" panose="02020603050405020304" pitchFamily="18" charset="0"/>
                          </a:rPr>
                          <m:t>)</m:t>
                        </m:r>
                      </m:den>
                    </m:f>
                  </m:oMath>
                </a14:m>
                <a:r>
                  <a:rPr lang="en-US" dirty="0">
                    <a:latin typeface="Times New Roman" panose="02020603050405020304" pitchFamily="18" charset="0"/>
                    <a:cs typeface="Times New Roman" panose="02020603050405020304" pitchFamily="18" charset="0"/>
                  </a:rPr>
                  <a:t>                                          (1.5)</a:t>
                </a:r>
              </a:p>
              <a:p>
                <a:pPr marL="514350" indent="-514350" algn="just">
                  <a:lnSpc>
                    <a:spcPct val="150000"/>
                  </a:lnSpc>
                  <a:buAutoNum type="arabicPeriod" startAt="2"/>
                </a:pPr>
                <a:r>
                  <a:rPr lang="en-GB" dirty="0">
                    <a:latin typeface="Times New Roman" panose="02020603050405020304" pitchFamily="18" charset="0"/>
                    <a:cs typeface="Times New Roman" panose="02020603050405020304" pitchFamily="18" charset="0"/>
                  </a:rPr>
                  <a:t>The average number of units in the system:</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𝐿</m:t>
                    </m:r>
                    <m:r>
                      <a:rPr lang="en-US" i="1">
                        <a:latin typeface="Cambria Math" panose="02040503050406030204" pitchFamily="18" charset="0"/>
                        <a:cs typeface="Times New Roman" panose="02020603050405020304" pitchFamily="18" charset="0"/>
                      </a:rPr>
                      <m:t>=</m:t>
                    </m:r>
                    <m:sSub>
                      <m:sSubPr>
                        <m:ctrlPr>
                          <a:rPr lang="pt-BR"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𝑞</m:t>
                        </m:r>
                      </m:sub>
                    </m:sSub>
                    <m:r>
                      <a:rPr lang="en-US" b="0" i="1" smtClean="0">
                        <a:latin typeface="Cambria Math" panose="02040503050406030204" pitchFamily="18" charset="0"/>
                        <a:cs typeface="Times New Roman" panose="02020603050405020304" pitchFamily="18" charset="0"/>
                      </a:rPr>
                      <m:t>+</m:t>
                    </m:r>
                    <m:f>
                      <m:fPr>
                        <m:ctrlPr>
                          <a:rPr lang="pt-BR" i="1">
                            <a:latin typeface="Cambria Math" panose="02040503050406030204" pitchFamily="18" charset="0"/>
                            <a:cs typeface="Times New Roman" panose="02020603050405020304" pitchFamily="18" charset="0"/>
                          </a:rPr>
                        </m:ctrlPr>
                      </m:fPr>
                      <m:num>
                        <m:r>
                          <m:rPr>
                            <m:sty m:val="p"/>
                          </m:rPr>
                          <a:rPr lang="el-GR" i="1" smtClean="0">
                            <a:latin typeface="Cambria Math" panose="02040503050406030204" pitchFamily="18" charset="0"/>
                            <a:cs typeface="Times New Roman" panose="02020603050405020304" pitchFamily="18" charset="0"/>
                          </a:rPr>
                          <m:t>λ</m:t>
                        </m:r>
                      </m:num>
                      <m:den>
                        <m:r>
                          <m:rPr>
                            <m:sty m:val="p"/>
                          </m:rPr>
                          <a:rPr lang="el-GR" i="1">
                            <a:latin typeface="Cambria Math" panose="02040503050406030204" pitchFamily="18" charset="0"/>
                            <a:cs typeface="Times New Roman" panose="02020603050405020304" pitchFamily="18" charset="0"/>
                          </a:rPr>
                          <m:t>μ</m:t>
                        </m:r>
                      </m:den>
                    </m:f>
                  </m:oMath>
                </a14:m>
                <a:r>
                  <a:rPr lang="en-US" dirty="0">
                    <a:latin typeface="Times New Roman" panose="02020603050405020304" pitchFamily="18" charset="0"/>
                    <a:cs typeface="Times New Roman" panose="02020603050405020304" pitchFamily="18" charset="0"/>
                  </a:rPr>
                  <a:t>                                               (1.6)</a:t>
                </a:r>
              </a:p>
              <a:p>
                <a:pPr marL="0" indent="0" algn="just">
                  <a:lnSpc>
                    <a:spcPct val="150000"/>
                  </a:lnSpc>
                  <a:buNone/>
                </a:pPr>
                <a:r>
                  <a:rPr lang="en-US" dirty="0">
                    <a:latin typeface="Times New Roman" panose="02020603050405020304" pitchFamily="18" charset="0"/>
                    <a:cs typeface="Times New Roman" panose="02020603050405020304" pitchFamily="18" charset="0"/>
                  </a:rPr>
                  <a:t>4. </a:t>
                </a:r>
                <a:r>
                  <a:rPr lang="en-GB" dirty="0">
                    <a:latin typeface="Times New Roman" panose="02020603050405020304" pitchFamily="18" charset="0"/>
                    <a:cs typeface="Times New Roman" panose="02020603050405020304" pitchFamily="18" charset="0"/>
                  </a:rPr>
                  <a:t>The average time a unit spends in the waiting line:</a:t>
                </a:r>
              </a:p>
              <a:p>
                <a:pPr marL="0" indent="0" algn="just">
                  <a:lnSpc>
                    <a:spcPct val="150000"/>
                  </a:lnSpc>
                  <a:buNone/>
                </a:pPr>
                <a:r>
                  <a:rPr lang="pt-BR"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pt-BR"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𝑊</m:t>
                        </m:r>
                      </m:e>
                      <m:sub>
                        <m:r>
                          <a:rPr lang="en-US" b="0" i="1" smtClean="0">
                            <a:latin typeface="Cambria Math" panose="02040503050406030204" pitchFamily="18" charset="0"/>
                            <a:cs typeface="Times New Roman" panose="02020603050405020304" pitchFamily="18" charset="0"/>
                          </a:rPr>
                          <m:t>𝑞</m:t>
                        </m:r>
                      </m:sub>
                    </m:sSub>
                    <m:r>
                      <a:rPr lang="en-US" i="1">
                        <a:latin typeface="Cambria Math" panose="02040503050406030204" pitchFamily="18" charset="0"/>
                        <a:cs typeface="Times New Roman" panose="02020603050405020304" pitchFamily="18" charset="0"/>
                      </a:rPr>
                      <m:t>=</m:t>
                    </m:r>
                    <m:f>
                      <m:fPr>
                        <m:ctrlPr>
                          <a:rPr lang="pt-BR" i="1">
                            <a:latin typeface="Cambria Math" panose="02040503050406030204" pitchFamily="18" charset="0"/>
                            <a:cs typeface="Times New Roman" panose="02020603050405020304" pitchFamily="18" charset="0"/>
                          </a:rPr>
                        </m:ctrlPr>
                      </m:fPr>
                      <m:num>
                        <m:sSub>
                          <m:sSubPr>
                            <m:ctrlPr>
                              <a:rPr lang="pt-BR" i="1" smtClean="0">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𝑞</m:t>
                            </m:r>
                          </m:sub>
                        </m:sSub>
                      </m:num>
                      <m:den>
                        <m:r>
                          <m:rPr>
                            <m:sty m:val="p"/>
                          </m:rPr>
                          <a:rPr lang="el-GR" b="0" i="1" smtClean="0">
                            <a:latin typeface="Cambria Math" panose="02040503050406030204" pitchFamily="18" charset="0"/>
                            <a:cs typeface="Times New Roman" panose="02020603050405020304" pitchFamily="18" charset="0"/>
                          </a:rPr>
                          <m:t>λ</m:t>
                        </m:r>
                      </m:den>
                    </m:f>
                  </m:oMath>
                </a14:m>
                <a:r>
                  <a:rPr lang="en-US" dirty="0">
                    <a:latin typeface="Times New Roman" panose="02020603050405020304" pitchFamily="18" charset="0"/>
                    <a:cs typeface="Times New Roman" panose="02020603050405020304" pitchFamily="18" charset="0"/>
                  </a:rPr>
                  <a:t>                                                  (1.7)</a:t>
                </a:r>
              </a:p>
            </p:txBody>
          </p:sp>
        </mc:Choice>
        <mc:Fallback>
          <p:sp>
            <p:nvSpPr>
              <p:cNvPr id="3" name="Content Placeholder 2">
                <a:extLst>
                  <a:ext uri="{FF2B5EF4-FFF2-40B4-BE49-F238E27FC236}">
                    <a16:creationId xmlns:a16="http://schemas.microsoft.com/office/drawing/2014/main" id="{8E03F880-9A2C-AD49-8486-99C66102B0D5}"/>
                  </a:ext>
                </a:extLst>
              </p:cNvPr>
              <p:cNvSpPr>
                <a:spLocks noGrp="1" noRot="1" noChangeAspect="1" noMove="1" noResize="1" noEditPoints="1" noAdjustHandles="1" noChangeArrowheads="1" noChangeShapeType="1" noTextEdit="1"/>
              </p:cNvSpPr>
              <p:nvPr>
                <p:ph idx="1"/>
              </p:nvPr>
            </p:nvSpPr>
            <p:spPr>
              <a:xfrm>
                <a:off x="838200" y="640080"/>
                <a:ext cx="10515600" cy="5536883"/>
              </a:xfrm>
              <a:blipFill>
                <a:blip r:embed="rId2"/>
                <a:stretch>
                  <a:fillRect l="-1043" r="-754"/>
                </a:stretch>
              </a:blipFill>
            </p:spPr>
            <p:txBody>
              <a:bodyPr/>
              <a:lstStyle/>
              <a:p>
                <a:r>
                  <a:rPr lang="en-GH">
                    <a:noFill/>
                  </a:rPr>
                  <a:t> </a:t>
                </a:r>
              </a:p>
            </p:txBody>
          </p:sp>
        </mc:Fallback>
      </mc:AlternateContent>
    </p:spTree>
    <p:extLst>
      <p:ext uri="{BB962C8B-B14F-4D97-AF65-F5344CB8AC3E}">
        <p14:creationId xmlns:p14="http://schemas.microsoft.com/office/powerpoint/2010/main" val="829857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A96D-4E27-C6DF-7C72-DD2610E6CE4D}"/>
              </a:ext>
            </a:extLst>
          </p:cNvPr>
          <p:cNvSpPr>
            <a:spLocks noGrp="1"/>
          </p:cNvSpPr>
          <p:nvPr>
            <p:ph type="title"/>
          </p:nvPr>
        </p:nvSpPr>
        <p:spPr>
          <a:xfrm>
            <a:off x="838200" y="365126"/>
            <a:ext cx="10515600" cy="315912"/>
          </a:xfrm>
        </p:spPr>
        <p:txBody>
          <a:bodyPr>
            <a:normAutofit fontScale="90000"/>
          </a:bodyPr>
          <a:lstStyle/>
          <a:p>
            <a:r>
              <a:rPr lang="en-US" dirty="0"/>
              <a:t>.</a:t>
            </a:r>
            <a:endParaRPr lang="en-G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D672150-58A0-8BC0-EEC6-E5959D786342}"/>
                  </a:ext>
                </a:extLst>
              </p:cNvPr>
              <p:cNvSpPr>
                <a:spLocks noGrp="1"/>
              </p:cNvSpPr>
              <p:nvPr>
                <p:ph idx="1"/>
              </p:nvPr>
            </p:nvSpPr>
            <p:spPr>
              <a:xfrm>
                <a:off x="838200" y="365126"/>
                <a:ext cx="10515600" cy="5811837"/>
              </a:xfrm>
            </p:spPr>
            <p:txBody>
              <a:bodyPr/>
              <a:lstStyle/>
              <a:p>
                <a:pPr marL="0" indent="0">
                  <a:buNone/>
                </a:pPr>
                <a:r>
                  <a:rPr lang="en-GB" dirty="0">
                    <a:latin typeface="Times New Roman" panose="02020603050405020304" pitchFamily="18" charset="0"/>
                    <a:cs typeface="Times New Roman" panose="02020603050405020304" pitchFamily="18" charset="0"/>
                  </a:rPr>
                  <a:t>5. The average time a unit spends in the system:</a:t>
                </a:r>
              </a:p>
              <a:p>
                <a:pPr marL="0" indent="0">
                  <a:buNone/>
                </a:pPr>
                <a:r>
                  <a:rPr lang="en-US" b="0" dirty="0">
                    <a:cs typeface="Times New Roman" panose="02020603050405020304" pitchFamily="18" charset="0"/>
                  </a:rPr>
                  <a:t>                                           </a:t>
                </a:r>
                <a14:m>
                  <m:oMath xmlns:m="http://schemas.openxmlformats.org/officeDocument/2006/math">
                    <m:r>
                      <a:rPr lang="en-US" b="0" i="1" smtClean="0">
                        <a:solidFill>
                          <a:srgbClr val="002060"/>
                        </a:solidFill>
                        <a:latin typeface="Cambria Math" panose="02040503050406030204" pitchFamily="18" charset="0"/>
                        <a:cs typeface="Times New Roman" panose="02020603050405020304" pitchFamily="18" charset="0"/>
                      </a:rPr>
                      <m:t>𝑊</m:t>
                    </m:r>
                    <m:r>
                      <a:rPr lang="en-US" i="1">
                        <a:solidFill>
                          <a:srgbClr val="002060"/>
                        </a:solidFill>
                        <a:latin typeface="Cambria Math" panose="02040503050406030204" pitchFamily="18" charset="0"/>
                        <a:cs typeface="Times New Roman" panose="02020603050405020304" pitchFamily="18" charset="0"/>
                      </a:rPr>
                      <m:t>=</m:t>
                    </m:r>
                    <m:sSub>
                      <m:sSubPr>
                        <m:ctrlPr>
                          <a:rPr lang="pt-BR" i="1" smtClean="0">
                            <a:solidFill>
                              <a:srgbClr val="002060"/>
                            </a:solidFill>
                            <a:latin typeface="Cambria Math" panose="02040503050406030204" pitchFamily="18" charset="0"/>
                            <a:cs typeface="Times New Roman" panose="02020603050405020304" pitchFamily="18" charset="0"/>
                          </a:rPr>
                        </m:ctrlPr>
                      </m:sSubPr>
                      <m:e>
                        <m:r>
                          <a:rPr lang="en-US" b="0" i="1" smtClean="0">
                            <a:solidFill>
                              <a:srgbClr val="002060"/>
                            </a:solidFill>
                            <a:latin typeface="Cambria Math" panose="02040503050406030204" pitchFamily="18" charset="0"/>
                            <a:cs typeface="Times New Roman" panose="02020603050405020304" pitchFamily="18" charset="0"/>
                          </a:rPr>
                          <m:t>𝑊</m:t>
                        </m:r>
                      </m:e>
                      <m:sub>
                        <m:r>
                          <a:rPr lang="en-US" b="0" i="1" smtClean="0">
                            <a:solidFill>
                              <a:srgbClr val="002060"/>
                            </a:solidFill>
                            <a:latin typeface="Cambria Math" panose="02040503050406030204" pitchFamily="18" charset="0"/>
                            <a:cs typeface="Times New Roman" panose="02020603050405020304" pitchFamily="18" charset="0"/>
                          </a:rPr>
                          <m:t>𝑞</m:t>
                        </m:r>
                      </m:sub>
                    </m:sSub>
                    <m:r>
                      <a:rPr lang="en-US" b="0" i="1" smtClean="0">
                        <a:solidFill>
                          <a:srgbClr val="002060"/>
                        </a:solidFill>
                        <a:latin typeface="Cambria Math" panose="02040503050406030204" pitchFamily="18" charset="0"/>
                        <a:cs typeface="Times New Roman" panose="02020603050405020304" pitchFamily="18" charset="0"/>
                      </a:rPr>
                      <m:t>+</m:t>
                    </m:r>
                    <m:f>
                      <m:fPr>
                        <m:ctrlPr>
                          <a:rPr lang="pt-BR" i="1">
                            <a:solidFill>
                              <a:srgbClr val="002060"/>
                            </a:solidFill>
                            <a:latin typeface="Cambria Math" panose="02040503050406030204" pitchFamily="18" charset="0"/>
                            <a:cs typeface="Times New Roman" panose="02020603050405020304" pitchFamily="18" charset="0"/>
                          </a:rPr>
                        </m:ctrlPr>
                      </m:fPr>
                      <m:num>
                        <m:r>
                          <a:rPr lang="en-US" b="0" i="1" smtClean="0">
                            <a:solidFill>
                              <a:srgbClr val="002060"/>
                            </a:solidFill>
                            <a:latin typeface="Cambria Math" panose="02040503050406030204" pitchFamily="18" charset="0"/>
                            <a:cs typeface="Times New Roman" panose="02020603050405020304" pitchFamily="18" charset="0"/>
                          </a:rPr>
                          <m:t>1</m:t>
                        </m:r>
                      </m:num>
                      <m:den>
                        <m:r>
                          <m:rPr>
                            <m:sty m:val="p"/>
                          </m:rPr>
                          <a:rPr lang="el-GR" i="1">
                            <a:solidFill>
                              <a:srgbClr val="002060"/>
                            </a:solidFill>
                            <a:latin typeface="Cambria Math" panose="02040503050406030204" pitchFamily="18" charset="0"/>
                            <a:cs typeface="Times New Roman" panose="02020603050405020304" pitchFamily="18" charset="0"/>
                          </a:rPr>
                          <m:t>μ</m:t>
                        </m:r>
                      </m:den>
                    </m:f>
                  </m:oMath>
                </a14:m>
                <a:r>
                  <a:rPr lang="en-US" dirty="0">
                    <a:solidFill>
                      <a:srgbClr val="002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(1.8)</a:t>
                </a:r>
              </a:p>
              <a:p>
                <a:pPr marL="0" indent="0">
                  <a:buNone/>
                </a:pPr>
                <a:r>
                  <a:rPr lang="en-GB" dirty="0">
                    <a:latin typeface="Times New Roman" panose="02020603050405020304" pitchFamily="18" charset="0"/>
                    <a:cs typeface="Times New Roman" panose="02020603050405020304" pitchFamily="18" charset="0"/>
                  </a:rPr>
                  <a:t>6. The probability that an arriving unit has to wait for service:</a:t>
                </a:r>
              </a:p>
              <a:p>
                <a:pPr marL="0" indent="0">
                  <a:buNone/>
                </a:pP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0" smtClean="0">
                        <a:latin typeface="Cambria Math" panose="02040503050406030204" pitchFamily="18" charset="0"/>
                        <a:cs typeface="Times New Roman" panose="02020603050405020304" pitchFamily="18" charset="0"/>
                      </a:rPr>
                      <m:t>                                                       </m:t>
                    </m:r>
                    <m:sSub>
                      <m:sSubPr>
                        <m:ctrlPr>
                          <a:rPr lang="pt-BR" i="1" smtClean="0">
                            <a:solidFill>
                              <a:srgbClr val="002060"/>
                            </a:solidFill>
                            <a:latin typeface="Cambria Math" panose="02040503050406030204" pitchFamily="18" charset="0"/>
                            <a:cs typeface="Times New Roman" panose="02020603050405020304" pitchFamily="18" charset="0"/>
                          </a:rPr>
                        </m:ctrlPr>
                      </m:sSubPr>
                      <m:e>
                        <m:r>
                          <a:rPr lang="en-US" b="0" i="1" smtClean="0">
                            <a:solidFill>
                              <a:srgbClr val="002060"/>
                            </a:solidFill>
                            <a:latin typeface="Cambria Math" panose="02040503050406030204" pitchFamily="18" charset="0"/>
                            <a:cs typeface="Times New Roman" panose="02020603050405020304" pitchFamily="18" charset="0"/>
                          </a:rPr>
                          <m:t>𝑃</m:t>
                        </m:r>
                      </m:e>
                      <m:sub>
                        <m:r>
                          <a:rPr lang="en-US" b="0" i="1" smtClean="0">
                            <a:solidFill>
                              <a:srgbClr val="002060"/>
                            </a:solidFill>
                            <a:latin typeface="Cambria Math" panose="02040503050406030204" pitchFamily="18" charset="0"/>
                            <a:cs typeface="Times New Roman" panose="02020603050405020304" pitchFamily="18" charset="0"/>
                          </a:rPr>
                          <m:t>𝑊</m:t>
                        </m:r>
                      </m:sub>
                    </m:sSub>
                    <m:r>
                      <a:rPr lang="en-US" i="1">
                        <a:solidFill>
                          <a:srgbClr val="002060"/>
                        </a:solidFill>
                        <a:latin typeface="Cambria Math" panose="02040503050406030204" pitchFamily="18" charset="0"/>
                        <a:cs typeface="Times New Roman" panose="02020603050405020304" pitchFamily="18" charset="0"/>
                      </a:rPr>
                      <m:t>=</m:t>
                    </m:r>
                    <m:f>
                      <m:fPr>
                        <m:ctrlPr>
                          <a:rPr lang="pt-BR" i="1">
                            <a:solidFill>
                              <a:srgbClr val="002060"/>
                            </a:solidFill>
                            <a:latin typeface="Cambria Math" panose="02040503050406030204" pitchFamily="18" charset="0"/>
                            <a:cs typeface="Times New Roman" panose="02020603050405020304" pitchFamily="18" charset="0"/>
                          </a:rPr>
                        </m:ctrlPr>
                      </m:fPr>
                      <m:num>
                        <m:r>
                          <m:rPr>
                            <m:sty m:val="p"/>
                          </m:rPr>
                          <a:rPr lang="el-GR" i="1" smtClean="0">
                            <a:solidFill>
                              <a:srgbClr val="002060"/>
                            </a:solidFill>
                            <a:latin typeface="Cambria Math" panose="02040503050406030204" pitchFamily="18" charset="0"/>
                            <a:cs typeface="Times New Roman" panose="02020603050405020304" pitchFamily="18" charset="0"/>
                          </a:rPr>
                          <m:t>λ</m:t>
                        </m:r>
                      </m:num>
                      <m:den>
                        <m:r>
                          <m:rPr>
                            <m:sty m:val="p"/>
                          </m:rPr>
                          <a:rPr lang="el-GR" i="1">
                            <a:solidFill>
                              <a:srgbClr val="002060"/>
                            </a:solidFill>
                            <a:latin typeface="Cambria Math" panose="02040503050406030204" pitchFamily="18" charset="0"/>
                            <a:cs typeface="Times New Roman" panose="02020603050405020304" pitchFamily="18" charset="0"/>
                          </a:rPr>
                          <m:t>μ</m:t>
                        </m:r>
                      </m:den>
                    </m:f>
                  </m:oMath>
                </a14:m>
                <a:r>
                  <a:rPr lang="en-US" dirty="0">
                    <a:latin typeface="Times New Roman" panose="02020603050405020304" pitchFamily="18" charset="0"/>
                    <a:cs typeface="Times New Roman" panose="02020603050405020304" pitchFamily="18" charset="0"/>
                  </a:rPr>
                  <a:t>                                              (1.9)</a:t>
                </a:r>
              </a:p>
              <a:p>
                <a:pPr marL="0" indent="0">
                  <a:buNone/>
                </a:pPr>
                <a:r>
                  <a:rPr lang="en-US" dirty="0">
                    <a:latin typeface="Times New Roman" panose="02020603050405020304" pitchFamily="18" charset="0"/>
                    <a:cs typeface="Times New Roman" panose="02020603050405020304" pitchFamily="18" charset="0"/>
                  </a:rPr>
                  <a:t>7. </a:t>
                </a:r>
                <a:r>
                  <a:rPr lang="en-GB" dirty="0">
                    <a:latin typeface="Times New Roman" panose="02020603050405020304" pitchFamily="18" charset="0"/>
                    <a:cs typeface="Times New Roman" panose="02020603050405020304" pitchFamily="18" charset="0"/>
                  </a:rPr>
                  <a:t>The probability of n units in the system:</a:t>
                </a:r>
              </a:p>
              <a:p>
                <a:pPr marL="0" indent="0">
                  <a:buNone/>
                </a:pPr>
                <a14:m>
                  <m:oMath xmlns:m="http://schemas.openxmlformats.org/officeDocument/2006/math">
                    <m:sSub>
                      <m:sSubPr>
                        <m:ctrlPr>
                          <a:rPr lang="en-GB"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                                             </m:t>
                        </m:r>
                        <m:r>
                          <a:rPr lang="en-US" b="0" i="1" smtClean="0">
                            <a:solidFill>
                              <a:srgbClr val="002060"/>
                            </a:solidFill>
                            <a:latin typeface="Cambria Math" panose="02040503050406030204" pitchFamily="18" charset="0"/>
                          </a:rPr>
                          <m:t>𝑃</m:t>
                        </m:r>
                      </m:e>
                      <m:sub>
                        <m:r>
                          <a:rPr lang="en-US" b="0" i="1" smtClean="0">
                            <a:solidFill>
                              <a:srgbClr val="002060"/>
                            </a:solidFill>
                            <a:latin typeface="Cambria Math" panose="02040503050406030204" pitchFamily="18" charset="0"/>
                          </a:rPr>
                          <m:t>𝑛</m:t>
                        </m:r>
                      </m:sub>
                    </m:sSub>
                    <m:r>
                      <a:rPr lang="en-US" b="0" i="1" smtClean="0">
                        <a:solidFill>
                          <a:srgbClr val="002060"/>
                        </a:solidFill>
                        <a:latin typeface="Cambria Math" panose="02040503050406030204" pitchFamily="18" charset="0"/>
                      </a:rPr>
                      <m:t>=</m:t>
                    </m:r>
                    <m:sSup>
                      <m:sSupPr>
                        <m:ctrlPr>
                          <a:rPr lang="en-US" b="0"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  </m:t>
                        </m:r>
                        <m:d>
                          <m:dPr>
                            <m:ctrlPr>
                              <a:rPr lang="en-US" b="0" i="1" smtClean="0">
                                <a:solidFill>
                                  <a:srgbClr val="002060"/>
                                </a:solidFill>
                                <a:latin typeface="Cambria Math" panose="02040503050406030204" pitchFamily="18" charset="0"/>
                              </a:rPr>
                            </m:ctrlPr>
                          </m:dPr>
                          <m:e>
                            <m:r>
                              <a:rPr lang="en-US" b="0" i="1" smtClean="0">
                                <a:solidFill>
                                  <a:srgbClr val="002060"/>
                                </a:solidFill>
                                <a:latin typeface="Cambria Math" panose="02040503050406030204" pitchFamily="18" charset="0"/>
                              </a:rPr>
                              <m:t> </m:t>
                            </m:r>
                            <m:f>
                              <m:fPr>
                                <m:ctrlPr>
                                  <a:rPr lang="en-US" b="0" i="1" smtClean="0">
                                    <a:solidFill>
                                      <a:srgbClr val="002060"/>
                                    </a:solidFill>
                                    <a:latin typeface="Cambria Math" panose="02040503050406030204" pitchFamily="18" charset="0"/>
                                  </a:rPr>
                                </m:ctrlPr>
                              </m:fPr>
                              <m:num>
                                <m:r>
                                  <m:rPr>
                                    <m:sty m:val="p"/>
                                  </m:rPr>
                                  <a:rPr lang="el-GR" i="1" smtClean="0">
                                    <a:solidFill>
                                      <a:srgbClr val="002060"/>
                                    </a:solidFill>
                                    <a:latin typeface="Cambria Math" panose="02040503050406030204" pitchFamily="18" charset="0"/>
                                    <a:cs typeface="Times New Roman" panose="02020603050405020304" pitchFamily="18" charset="0"/>
                                  </a:rPr>
                                  <m:t>λ</m:t>
                                </m:r>
                              </m:num>
                              <m:den>
                                <m:r>
                                  <m:rPr>
                                    <m:sty m:val="p"/>
                                  </m:rPr>
                                  <a:rPr lang="el-GR" i="1" smtClean="0">
                                    <a:solidFill>
                                      <a:srgbClr val="002060"/>
                                    </a:solidFill>
                                    <a:latin typeface="Cambria Math" panose="02040503050406030204" pitchFamily="18" charset="0"/>
                                    <a:cs typeface="Times New Roman" panose="02020603050405020304" pitchFamily="18" charset="0"/>
                                  </a:rPr>
                                  <m:t>μ</m:t>
                                </m:r>
                              </m:den>
                            </m:f>
                            <m:r>
                              <a:rPr lang="en-US" b="0" i="1" smtClean="0">
                                <a:solidFill>
                                  <a:srgbClr val="002060"/>
                                </a:solidFill>
                                <a:latin typeface="Cambria Math" panose="02040503050406030204" pitchFamily="18" charset="0"/>
                                <a:cs typeface="Times New Roman" panose="02020603050405020304" pitchFamily="18" charset="0"/>
                              </a:rPr>
                              <m:t> </m:t>
                            </m:r>
                          </m:e>
                        </m:d>
                      </m:e>
                      <m:sup>
                        <m:r>
                          <a:rPr lang="en-US" b="0" i="1" smtClean="0">
                            <a:solidFill>
                              <a:srgbClr val="002060"/>
                            </a:solidFill>
                            <a:latin typeface="Cambria Math" panose="02040503050406030204" pitchFamily="18" charset="0"/>
                          </a:rPr>
                          <m:t>𝑛</m:t>
                        </m:r>
                      </m:sup>
                    </m:sSup>
                    <m:sSub>
                      <m:sSubPr>
                        <m:ctrlPr>
                          <a:rPr lang="en-GB"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𝑃</m:t>
                        </m:r>
                      </m:e>
                      <m:sub>
                        <m:r>
                          <a:rPr lang="en-US" b="0" i="1" smtClean="0">
                            <a:solidFill>
                              <a:srgbClr val="002060"/>
                            </a:solidFill>
                            <a:latin typeface="Cambria Math" panose="02040503050406030204" pitchFamily="18" charset="0"/>
                          </a:rPr>
                          <m:t>0</m:t>
                        </m:r>
                      </m:sub>
                    </m:sSub>
                    <m:r>
                      <a:rPr lang="en-US" b="0" i="1" smtClean="0">
                        <a:latin typeface="Cambria Math" panose="02040503050406030204" pitchFamily="18" charset="0"/>
                      </a:rPr>
                      <m:t> </m:t>
                    </m:r>
                  </m:oMath>
                </a14:m>
                <a:r>
                  <a:rPr lang="en-GB" dirty="0">
                    <a:latin typeface="Times New Roman" panose="02020603050405020304" pitchFamily="18" charset="0"/>
                    <a:cs typeface="Times New Roman" panose="02020603050405020304" pitchFamily="18" charset="0"/>
                  </a:rPr>
                  <a:t>                                           (1.10)</a:t>
                </a:r>
              </a:p>
              <a:p>
                <a:pPr marL="0" indent="0">
                  <a:lnSpc>
                    <a:spcPct val="150000"/>
                  </a:lnSpc>
                  <a:buNone/>
                </a:pPr>
                <a:r>
                  <a:rPr lang="en-GB" dirty="0">
                    <a:latin typeface="Times New Roman" panose="02020603050405020304" pitchFamily="18" charset="0"/>
                    <a:cs typeface="Times New Roman" panose="02020603050405020304" pitchFamily="18" charset="0"/>
                  </a:rPr>
                  <a:t>The values of the arrival rate </a:t>
                </a:r>
                <a:r>
                  <a:rPr lang="el-GR" dirty="0">
                    <a:latin typeface="Times New Roman" panose="02020603050405020304" pitchFamily="18" charset="0"/>
                    <a:cs typeface="Times New Roman" panose="02020603050405020304" pitchFamily="18" charset="0"/>
                  </a:rPr>
                  <a:t>λ</a:t>
                </a:r>
                <a:r>
                  <a:rPr lang="en-GB" dirty="0">
                    <a:latin typeface="Times New Roman" panose="02020603050405020304" pitchFamily="18" charset="0"/>
                    <a:cs typeface="Times New Roman" panose="02020603050405020304" pitchFamily="18" charset="0"/>
                  </a:rPr>
                  <a:t> and the service rate µ are clearly important components in determining the operating characteristics.</a:t>
                </a:r>
                <a:endParaRPr lang="en-GH"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3D672150-58A0-8BC0-EEC6-E5959D786342}"/>
                  </a:ext>
                </a:extLst>
              </p:cNvPr>
              <p:cNvSpPr>
                <a:spLocks noGrp="1" noRot="1" noChangeAspect="1" noMove="1" noResize="1" noEditPoints="1" noAdjustHandles="1" noChangeArrowheads="1" noChangeShapeType="1" noTextEdit="1"/>
              </p:cNvSpPr>
              <p:nvPr>
                <p:ph idx="1"/>
              </p:nvPr>
            </p:nvSpPr>
            <p:spPr>
              <a:xfrm>
                <a:off x="838200" y="365126"/>
                <a:ext cx="10515600" cy="5811837"/>
              </a:xfrm>
              <a:blipFill>
                <a:blip r:embed="rId2"/>
                <a:stretch>
                  <a:fillRect l="-1217" t="-1889" r="-986"/>
                </a:stretch>
              </a:blipFill>
            </p:spPr>
            <p:txBody>
              <a:bodyPr/>
              <a:lstStyle/>
              <a:p>
                <a:r>
                  <a:rPr lang="en-GH">
                    <a:noFill/>
                  </a:rPr>
                  <a:t> </a:t>
                </a:r>
              </a:p>
            </p:txBody>
          </p:sp>
        </mc:Fallback>
      </mc:AlternateContent>
      <p:pic>
        <p:nvPicPr>
          <p:cNvPr id="4" name="Picture 3">
            <a:extLst>
              <a:ext uri="{FF2B5EF4-FFF2-40B4-BE49-F238E27FC236}">
                <a16:creationId xmlns:a16="http://schemas.microsoft.com/office/drawing/2014/main" id="{67BEECB3-1994-F294-E891-3F12BDE9D1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202175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BD209-CCE0-FFAC-A236-83CA8E282A0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endParaRPr lang="en-GH"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13C34F-DDC4-5C62-37A1-9D97D717A4D6}"/>
              </a:ext>
            </a:extLst>
          </p:cNvPr>
          <p:cNvSpPr>
            <a:spLocks noGrp="1"/>
          </p:cNvSpPr>
          <p:nvPr>
            <p:ph idx="1"/>
          </p:nvPr>
        </p:nvSpPr>
        <p:spPr>
          <a:xfrm>
            <a:off x="838200" y="1444488"/>
            <a:ext cx="10515600" cy="5274364"/>
          </a:xfrm>
        </p:spPr>
        <p:txBody>
          <a:bodyPr>
            <a:normAutofit fontScale="77500" lnSpcReduction="20000"/>
          </a:bodyPr>
          <a:lstStyle/>
          <a:p>
            <a:pPr marL="514350" indent="-514350">
              <a:lnSpc>
                <a:spcPct val="160000"/>
              </a:lnSpc>
              <a:buFont typeface="+mj-lt"/>
              <a:buAutoNum type="arabicPeriod"/>
            </a:pPr>
            <a:r>
              <a:rPr lang="en-GB" dirty="0">
                <a:solidFill>
                  <a:schemeClr val="accent1">
                    <a:lumMod val="50000"/>
                  </a:schemeClr>
                </a:solidFill>
                <a:latin typeface="Times New Roman" panose="02020603050405020304" pitchFamily="18" charset="0"/>
                <a:cs typeface="Times New Roman" panose="02020603050405020304" pitchFamily="18" charset="0"/>
              </a:rPr>
              <a:t>STRUCTURE OF A WAITING LINE SYSTEM</a:t>
            </a:r>
          </a:p>
          <a:p>
            <a:pPr marL="514350" indent="-514350">
              <a:lnSpc>
                <a:spcPct val="160000"/>
              </a:lnSpc>
              <a:buAutoNum type="arabicPeriod" startAt="2"/>
            </a:pPr>
            <a:r>
              <a:rPr lang="en-GB" dirty="0">
                <a:solidFill>
                  <a:schemeClr val="accent1">
                    <a:lumMod val="50000"/>
                  </a:schemeClr>
                </a:solidFill>
                <a:latin typeface="Times New Roman" panose="02020603050405020304" pitchFamily="18" charset="0"/>
                <a:cs typeface="Times New Roman" panose="02020603050405020304" pitchFamily="18" charset="0"/>
              </a:rPr>
              <a:t>SINGLE-CHANNEL WAITING LINE MODEL WITH POISSON       ARRIVALS AND EXPONENTIAL SERVICE TIMES</a:t>
            </a:r>
          </a:p>
          <a:p>
            <a:pPr marL="514350" indent="-514350">
              <a:lnSpc>
                <a:spcPct val="160000"/>
              </a:lnSpc>
              <a:buAutoNum type="arabicPeriod" startAt="2"/>
            </a:pPr>
            <a:r>
              <a:rPr lang="en-GB" dirty="0">
                <a:solidFill>
                  <a:schemeClr val="accent1">
                    <a:lumMod val="50000"/>
                  </a:schemeClr>
                </a:solidFill>
                <a:latin typeface="Times New Roman" panose="02020603050405020304" pitchFamily="18" charset="0"/>
                <a:cs typeface="Times New Roman" panose="02020603050405020304" pitchFamily="18" charset="0"/>
              </a:rPr>
              <a:t>MULTIPLE-CHANNEL WAITING LINE MODEL WITH POISSON ARRIVALS AND EXPONENTIAL SERVICE TIMES</a:t>
            </a:r>
          </a:p>
          <a:p>
            <a:pPr marL="514350" indent="-514350">
              <a:lnSpc>
                <a:spcPct val="160000"/>
              </a:lnSpc>
              <a:buAutoNum type="arabicPeriod" startAt="2"/>
            </a:pPr>
            <a:r>
              <a:rPr lang="en-GB" dirty="0">
                <a:solidFill>
                  <a:schemeClr val="accent1">
                    <a:lumMod val="50000"/>
                  </a:schemeClr>
                </a:solidFill>
                <a:latin typeface="Times New Roman" panose="02020603050405020304" pitchFamily="18" charset="0"/>
                <a:cs typeface="Times New Roman" panose="02020603050405020304" pitchFamily="18" charset="0"/>
              </a:rPr>
              <a:t>SOME GENERAL RELATIONSHIPS FOR WAITING LINE MODELS</a:t>
            </a:r>
          </a:p>
          <a:p>
            <a:pPr marL="514350" indent="-514350">
              <a:lnSpc>
                <a:spcPct val="160000"/>
              </a:lnSpc>
              <a:buAutoNum type="arabicPeriod" startAt="2"/>
            </a:pPr>
            <a:r>
              <a:rPr lang="en-GB" dirty="0">
                <a:solidFill>
                  <a:schemeClr val="accent1">
                    <a:lumMod val="50000"/>
                  </a:schemeClr>
                </a:solidFill>
                <a:latin typeface="Times New Roman" panose="02020603050405020304" pitchFamily="18" charset="0"/>
                <a:cs typeface="Times New Roman" panose="02020603050405020304" pitchFamily="18" charset="0"/>
              </a:rPr>
              <a:t>ECONOMIC ANALYSIS OF WAITING LINES</a:t>
            </a:r>
          </a:p>
          <a:p>
            <a:pPr marL="514350" indent="-514350">
              <a:lnSpc>
                <a:spcPct val="160000"/>
              </a:lnSpc>
              <a:buAutoNum type="arabicPeriod" startAt="2"/>
            </a:pPr>
            <a:r>
              <a:rPr lang="en-GB" dirty="0">
                <a:solidFill>
                  <a:schemeClr val="accent1">
                    <a:lumMod val="50000"/>
                  </a:schemeClr>
                </a:solidFill>
                <a:latin typeface="Times New Roman" panose="02020603050405020304" pitchFamily="18" charset="0"/>
                <a:cs typeface="Times New Roman" panose="02020603050405020304" pitchFamily="18" charset="0"/>
              </a:rPr>
              <a:t>OTHER WAITING LINE MODELS</a:t>
            </a:r>
          </a:p>
          <a:p>
            <a:pPr marL="0" indent="0">
              <a:lnSpc>
                <a:spcPct val="160000"/>
              </a:lnSpc>
              <a:buNone/>
            </a:pPr>
            <a:r>
              <a:rPr lang="en-GB" dirty="0">
                <a:latin typeface="Times New Roman" panose="02020603050405020304" pitchFamily="18" charset="0"/>
                <a:cs typeface="Times New Roman" panose="02020603050405020304" pitchFamily="18" charset="0"/>
              </a:rPr>
              <a:t> </a:t>
            </a:r>
            <a:endParaRPr lang="en-GH"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3C48E1-C1E6-B1BA-0315-1CE7A3F37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3915" y="6100761"/>
            <a:ext cx="748085" cy="757239"/>
          </a:xfrm>
          <a:prstGeom prst="rect">
            <a:avLst/>
          </a:prstGeom>
        </p:spPr>
      </p:pic>
    </p:spTree>
    <p:extLst>
      <p:ext uri="{BB962C8B-B14F-4D97-AF65-F5344CB8AC3E}">
        <p14:creationId xmlns:p14="http://schemas.microsoft.com/office/powerpoint/2010/main" val="1793063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1ECA-B80F-FC32-1EA8-355E5746F7E0}"/>
              </a:ext>
            </a:extLst>
          </p:cNvPr>
          <p:cNvSpPr>
            <a:spLocks noGrp="1"/>
          </p:cNvSpPr>
          <p:nvPr>
            <p:ph type="title"/>
          </p:nvPr>
        </p:nvSpPr>
        <p:spPr>
          <a:xfrm>
            <a:off x="838200" y="365126"/>
            <a:ext cx="10515600" cy="315912"/>
          </a:xfrm>
        </p:spPr>
        <p:txBody>
          <a:bodyPr>
            <a:normAutofit fontScale="90000"/>
          </a:bodyPr>
          <a:lstStyle/>
          <a:p>
            <a:r>
              <a:rPr lang="en-US" dirty="0"/>
              <a:t>.</a:t>
            </a:r>
            <a:endParaRPr lang="en-GH" dirty="0"/>
          </a:p>
        </p:txBody>
      </p:sp>
      <p:sp>
        <p:nvSpPr>
          <p:cNvPr id="3" name="Content Placeholder 2">
            <a:extLst>
              <a:ext uri="{FF2B5EF4-FFF2-40B4-BE49-F238E27FC236}">
                <a16:creationId xmlns:a16="http://schemas.microsoft.com/office/drawing/2014/main" id="{FBAE1A2D-4D16-23F0-6266-46D14C39BEA9}"/>
              </a:ext>
            </a:extLst>
          </p:cNvPr>
          <p:cNvSpPr>
            <a:spLocks noGrp="1"/>
          </p:cNvSpPr>
          <p:nvPr>
            <p:ph idx="1"/>
          </p:nvPr>
        </p:nvSpPr>
        <p:spPr>
          <a:xfrm>
            <a:off x="838200" y="365126"/>
            <a:ext cx="10515600" cy="5811837"/>
          </a:xfrm>
        </p:spPr>
        <p:txBody>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Equation (1.9) shows that the ratio of the arrival rate to the service rate, </a:t>
            </a:r>
            <a:r>
              <a:rPr lang="el-GR" b="1" dirty="0">
                <a:solidFill>
                  <a:srgbClr val="002060"/>
                </a:solidFill>
                <a:latin typeface="Times New Roman" panose="02020603050405020304" pitchFamily="18" charset="0"/>
                <a:cs typeface="Times New Roman" panose="02020603050405020304" pitchFamily="18" charset="0"/>
              </a:rPr>
              <a:t>λ</a:t>
            </a:r>
            <a:r>
              <a:rPr lang="en-US" b="1" dirty="0">
                <a:solidFill>
                  <a:srgbClr val="002060"/>
                </a:solidFill>
                <a:latin typeface="Times New Roman" panose="02020603050405020304" pitchFamily="18" charset="0"/>
                <a:cs typeface="Times New Roman" panose="02020603050405020304" pitchFamily="18" charset="0"/>
              </a:rPr>
              <a:t>/</a:t>
            </a:r>
            <a:r>
              <a:rPr lang="el-GR" b="1" dirty="0">
                <a:solidFill>
                  <a:srgbClr val="002060"/>
                </a:solidFill>
                <a:latin typeface="Times New Roman" panose="02020603050405020304" pitchFamily="18" charset="0"/>
                <a:cs typeface="Times New Roman" panose="02020603050405020304" pitchFamily="18" charset="0"/>
              </a:rPr>
              <a:t>μ</a:t>
            </a:r>
            <a:r>
              <a:rPr lang="en-US" b="1" dirty="0">
                <a:solidFill>
                  <a:srgbClr val="00206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provides the probability that an arriving unit has to wait because the service facility is in use. Hence, </a:t>
            </a:r>
            <a:r>
              <a:rPr lang="el-GR" b="1" dirty="0">
                <a:solidFill>
                  <a:srgbClr val="002060"/>
                </a:solidFill>
                <a:latin typeface="Times New Roman" panose="02020603050405020304" pitchFamily="18" charset="0"/>
                <a:cs typeface="Times New Roman" panose="02020603050405020304" pitchFamily="18" charset="0"/>
              </a:rPr>
              <a:t>λ</a:t>
            </a:r>
            <a:r>
              <a:rPr lang="en-US" b="1" dirty="0">
                <a:solidFill>
                  <a:srgbClr val="002060"/>
                </a:solidFill>
                <a:latin typeface="Times New Roman" panose="02020603050405020304" pitchFamily="18" charset="0"/>
                <a:cs typeface="Times New Roman" panose="02020603050405020304" pitchFamily="18" charset="0"/>
              </a:rPr>
              <a:t>/</a:t>
            </a:r>
            <a:r>
              <a:rPr lang="el-GR" b="1" dirty="0">
                <a:solidFill>
                  <a:srgbClr val="002060"/>
                </a:solidFill>
                <a:latin typeface="Times New Roman" panose="02020603050405020304" pitchFamily="18" charset="0"/>
                <a:cs typeface="Times New Roman" panose="02020603050405020304" pitchFamily="18" charset="0"/>
              </a:rPr>
              <a:t>μ</a:t>
            </a:r>
            <a:r>
              <a:rPr lang="en-GB" dirty="0">
                <a:latin typeface="Times New Roman" panose="02020603050405020304" pitchFamily="18" charset="0"/>
                <a:cs typeface="Times New Roman" panose="02020603050405020304" pitchFamily="18" charset="0"/>
              </a:rPr>
              <a:t> is referred to as the </a:t>
            </a:r>
            <a:r>
              <a:rPr lang="en-GB" i="1" dirty="0">
                <a:latin typeface="Times New Roman" panose="02020603050405020304" pitchFamily="18" charset="0"/>
                <a:cs typeface="Times New Roman" panose="02020603050405020304" pitchFamily="18" charset="0"/>
              </a:rPr>
              <a:t>utilization factor </a:t>
            </a:r>
            <a:r>
              <a:rPr lang="en-GB" dirty="0">
                <a:latin typeface="Times New Roman" panose="02020603050405020304" pitchFamily="18" charset="0"/>
                <a:cs typeface="Times New Roman" panose="02020603050405020304" pitchFamily="18" charset="0"/>
              </a:rPr>
              <a:t>for the service facility.</a:t>
            </a:r>
          </a:p>
          <a:p>
            <a:pPr marL="0" indent="0" algn="just">
              <a:lnSpc>
                <a:spcPct val="150000"/>
              </a:lnSpc>
              <a:buNone/>
            </a:pPr>
            <a:r>
              <a:rPr lang="en-GB" dirty="0">
                <a:latin typeface="Times New Roman" panose="02020603050405020304" pitchFamily="18" charset="0"/>
                <a:cs typeface="Times New Roman" panose="02020603050405020304" pitchFamily="18" charset="0"/>
              </a:rPr>
              <a:t>The operating characteristics presented in equations (1.4) through (1.10) are applicable only when the service rate </a:t>
            </a:r>
            <a:r>
              <a:rPr lang="el-GR" dirty="0">
                <a:latin typeface="Times New Roman" panose="02020603050405020304" pitchFamily="18" charset="0"/>
                <a:cs typeface="Times New Roman" panose="02020603050405020304" pitchFamily="18" charset="0"/>
              </a:rPr>
              <a:t>μ</a:t>
            </a:r>
            <a:r>
              <a:rPr lang="en-GB" dirty="0">
                <a:latin typeface="Times New Roman" panose="02020603050405020304" pitchFamily="18" charset="0"/>
                <a:cs typeface="Times New Roman" panose="02020603050405020304" pitchFamily="18" charset="0"/>
              </a:rPr>
              <a:t> is greater than the arrival rate </a:t>
            </a:r>
            <a:r>
              <a:rPr lang="el-GR" b="1" dirty="0">
                <a:solidFill>
                  <a:srgbClr val="002060"/>
                </a:solidFill>
                <a:latin typeface="Times New Roman" panose="02020603050405020304" pitchFamily="18" charset="0"/>
                <a:cs typeface="Times New Roman" panose="02020603050405020304" pitchFamily="18" charset="0"/>
              </a:rPr>
              <a:t>λ</a:t>
            </a:r>
            <a:r>
              <a:rPr lang="en-GB" dirty="0">
                <a:latin typeface="Times New Roman" panose="02020603050405020304" pitchFamily="18" charset="0"/>
                <a:cs typeface="Times New Roman" panose="02020603050405020304" pitchFamily="18" charset="0"/>
              </a:rPr>
              <a:t>—in other words, when </a:t>
            </a:r>
            <a:r>
              <a:rPr lang="el-GR" b="1" dirty="0">
                <a:solidFill>
                  <a:srgbClr val="002060"/>
                </a:solidFill>
                <a:latin typeface="Times New Roman" panose="02020603050405020304" pitchFamily="18" charset="0"/>
                <a:cs typeface="Times New Roman" panose="02020603050405020304" pitchFamily="18" charset="0"/>
              </a:rPr>
              <a:t>λ</a:t>
            </a:r>
            <a:r>
              <a:rPr lang="en-US" b="1" dirty="0">
                <a:solidFill>
                  <a:srgbClr val="002060"/>
                </a:solidFill>
                <a:latin typeface="Times New Roman" panose="02020603050405020304" pitchFamily="18" charset="0"/>
                <a:cs typeface="Times New Roman" panose="02020603050405020304" pitchFamily="18" charset="0"/>
              </a:rPr>
              <a:t>/</a:t>
            </a:r>
            <a:r>
              <a:rPr lang="el-GR" b="1" dirty="0">
                <a:solidFill>
                  <a:srgbClr val="002060"/>
                </a:solidFill>
                <a:latin typeface="Times New Roman" panose="02020603050405020304" pitchFamily="18" charset="0"/>
                <a:cs typeface="Times New Roman" panose="02020603050405020304" pitchFamily="18" charset="0"/>
              </a:rPr>
              <a:t>μ</a:t>
            </a:r>
            <a:r>
              <a:rPr lang="en-US" dirty="0">
                <a:latin typeface="Times New Roman" panose="02020603050405020304" pitchFamily="18" charset="0"/>
                <a:cs typeface="Times New Roman" panose="02020603050405020304" pitchFamily="18" charset="0"/>
              </a:rPr>
              <a:t> &lt;</a:t>
            </a:r>
            <a:r>
              <a:rPr lang="en-GB" dirty="0">
                <a:latin typeface="Times New Roman" panose="02020603050405020304" pitchFamily="18" charset="0"/>
                <a:cs typeface="Times New Roman" panose="02020603050405020304" pitchFamily="18" charset="0"/>
              </a:rPr>
              <a:t>  1.</a:t>
            </a:r>
            <a:endParaRPr lang="en-G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637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40C4-F23F-CDEF-4BFB-474E98B0BC71}"/>
              </a:ext>
            </a:extLst>
          </p:cNvPr>
          <p:cNvSpPr>
            <a:spLocks noGrp="1"/>
          </p:cNvSpPr>
          <p:nvPr>
            <p:ph type="title"/>
          </p:nvPr>
        </p:nvSpPr>
        <p:spPr>
          <a:xfrm>
            <a:off x="838200" y="365126"/>
            <a:ext cx="396240" cy="315911"/>
          </a:xfrm>
        </p:spPr>
        <p:txBody>
          <a:bodyPr>
            <a:normAutofit fontScale="90000"/>
          </a:bodyPr>
          <a:lstStyle/>
          <a:p>
            <a:r>
              <a:rPr lang="en-US" dirty="0"/>
              <a:t>.</a:t>
            </a:r>
            <a:endParaRPr lang="en-GH" dirty="0"/>
          </a:p>
        </p:txBody>
      </p:sp>
      <p:sp>
        <p:nvSpPr>
          <p:cNvPr id="3" name="Content Placeholder 2">
            <a:extLst>
              <a:ext uri="{FF2B5EF4-FFF2-40B4-BE49-F238E27FC236}">
                <a16:creationId xmlns:a16="http://schemas.microsoft.com/office/drawing/2014/main" id="{60349D7C-F4A3-ACCD-4BA6-C3050FF983EA}"/>
              </a:ext>
            </a:extLst>
          </p:cNvPr>
          <p:cNvSpPr>
            <a:spLocks noGrp="1"/>
          </p:cNvSpPr>
          <p:nvPr>
            <p:ph idx="1"/>
          </p:nvPr>
        </p:nvSpPr>
        <p:spPr>
          <a:xfrm>
            <a:off x="838200" y="914400"/>
            <a:ext cx="10515600" cy="5262563"/>
          </a:xfrm>
        </p:spPr>
        <p:txBody>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If this condition does not exist, the waiting line will continue to grow without limit because the service facility does not have sufficient capacity to handle the arriving units. Thus, in using equations (1.4) through (1.10), we must have </a:t>
            </a:r>
            <a:r>
              <a:rPr lang="el-GR" b="1" dirty="0">
                <a:solidFill>
                  <a:srgbClr val="002060"/>
                </a:solidFill>
                <a:latin typeface="Times New Roman" panose="02020603050405020304" pitchFamily="18" charset="0"/>
                <a:cs typeface="Times New Roman" panose="02020603050405020304" pitchFamily="18" charset="0"/>
              </a:rPr>
              <a:t>μ</a:t>
            </a:r>
            <a:r>
              <a:rPr lang="en-US" b="1" dirty="0">
                <a:solidFill>
                  <a:srgbClr val="002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&gt;</a:t>
            </a:r>
            <a:r>
              <a:rPr lang="en-GB" dirty="0">
                <a:latin typeface="Times New Roman" panose="02020603050405020304" pitchFamily="18" charset="0"/>
                <a:cs typeface="Times New Roman" panose="02020603050405020304" pitchFamily="18" charset="0"/>
              </a:rPr>
              <a:t>  </a:t>
            </a:r>
            <a:r>
              <a:rPr lang="el-GR" b="1" dirty="0">
                <a:solidFill>
                  <a:srgbClr val="002060"/>
                </a:solidFill>
                <a:latin typeface="Times New Roman" panose="02020603050405020304" pitchFamily="18" charset="0"/>
                <a:cs typeface="Times New Roman" panose="02020603050405020304" pitchFamily="18" charset="0"/>
              </a:rPr>
              <a:t>λ</a:t>
            </a:r>
            <a:endParaRPr lang="en-GH" b="1"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BE414D2-C201-1039-891C-5F6241C2C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110361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D151-AF2A-BCDE-1564-F9B427515CAF}"/>
              </a:ext>
            </a:extLst>
          </p:cNvPr>
          <p:cNvSpPr>
            <a:spLocks noGrp="1"/>
          </p:cNvSpPr>
          <p:nvPr>
            <p:ph type="title"/>
          </p:nvPr>
        </p:nvSpPr>
        <p:spPr/>
        <p:txBody>
          <a:bodyPr/>
          <a:lstStyle/>
          <a:p>
            <a:pPr marL="571500" indent="-571500">
              <a:buFont typeface="Arial" panose="020B0604020202020204" pitchFamily="34" charset="0"/>
              <a:buChar char="•"/>
            </a:pPr>
            <a:r>
              <a:rPr lang="en-GB" b="1" dirty="0">
                <a:solidFill>
                  <a:srgbClr val="002060"/>
                </a:solidFill>
                <a:latin typeface="Times New Roman" panose="02020603050405020304" pitchFamily="18" charset="0"/>
                <a:cs typeface="Times New Roman" panose="02020603050405020304" pitchFamily="18" charset="0"/>
              </a:rPr>
              <a:t>Operating Characteristics for the Burger Dome Problem</a:t>
            </a:r>
            <a:endParaRPr lang="en-GH"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3D6EE7-76BA-027C-5E72-D33947FF5330}"/>
              </a:ext>
            </a:extLst>
          </p:cNvPr>
          <p:cNvSpPr>
            <a:spLocks noGrp="1"/>
          </p:cNvSpPr>
          <p:nvPr>
            <p:ph idx="1"/>
          </p:nvPr>
        </p:nvSpPr>
        <p:spPr/>
        <p:txBody>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Recall that for the Burger Dome problem we had an arrival rate of </a:t>
            </a:r>
            <a:r>
              <a:rPr lang="el-GR" b="1" dirty="0">
                <a:solidFill>
                  <a:srgbClr val="002060"/>
                </a:solidFill>
                <a:latin typeface="Times New Roman" panose="02020603050405020304" pitchFamily="18" charset="0"/>
                <a:cs typeface="Times New Roman" panose="02020603050405020304" pitchFamily="18" charset="0"/>
              </a:rPr>
              <a:t>λ</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0.75 customers per minute and a service rate of </a:t>
            </a:r>
            <a:r>
              <a:rPr lang="el-GR" dirty="0">
                <a:latin typeface="Times New Roman" panose="02020603050405020304" pitchFamily="18" charset="0"/>
                <a:cs typeface="Times New Roman" panose="02020603050405020304" pitchFamily="18" charset="0"/>
              </a:rPr>
              <a:t>μ</a:t>
            </a:r>
            <a:r>
              <a:rPr lang="en-GB" dirty="0">
                <a:latin typeface="Times New Roman" panose="02020603050405020304" pitchFamily="18" charset="0"/>
                <a:cs typeface="Times New Roman" panose="02020603050405020304" pitchFamily="18" charset="0"/>
              </a:rPr>
              <a:t> = 1 customer per minute. Thus, with </a:t>
            </a:r>
            <a:r>
              <a:rPr lang="el-GR" b="1" dirty="0">
                <a:solidFill>
                  <a:srgbClr val="002060"/>
                </a:solidFill>
                <a:latin typeface="Times New Roman" panose="02020603050405020304" pitchFamily="18" charset="0"/>
                <a:cs typeface="Times New Roman" panose="02020603050405020304" pitchFamily="18" charset="0"/>
              </a:rPr>
              <a:t>μ</a:t>
            </a:r>
            <a:r>
              <a:rPr lang="en-US" b="1" dirty="0">
                <a:solidFill>
                  <a:srgbClr val="002060"/>
                </a:solidFill>
                <a:latin typeface="Times New Roman" panose="02020603050405020304" pitchFamily="18" charset="0"/>
                <a:cs typeface="Times New Roman" panose="02020603050405020304" pitchFamily="18" charset="0"/>
              </a:rPr>
              <a:t> &gt; </a:t>
            </a:r>
            <a:r>
              <a:rPr lang="el-GR" b="1" dirty="0">
                <a:solidFill>
                  <a:srgbClr val="002060"/>
                </a:solidFill>
                <a:latin typeface="Times New Roman" panose="02020603050405020304" pitchFamily="18" charset="0"/>
                <a:cs typeface="Times New Roman" panose="02020603050405020304" pitchFamily="18" charset="0"/>
              </a:rPr>
              <a:t>λ</a:t>
            </a:r>
            <a:r>
              <a:rPr lang="en-GB" b="1" dirty="0">
                <a:solidFill>
                  <a:srgbClr val="00206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equations (1.4) through (1.10) can be used to provide operating characteristics for the Burger Dome single-channel waiting line:</a:t>
            </a:r>
            <a:endParaRPr lang="en-G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994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0B24-15C5-53C9-3C95-A27ABD4FD26C}"/>
              </a:ext>
            </a:extLst>
          </p:cNvPr>
          <p:cNvSpPr>
            <a:spLocks noGrp="1"/>
          </p:cNvSpPr>
          <p:nvPr>
            <p:ph type="title"/>
          </p:nvPr>
        </p:nvSpPr>
        <p:spPr>
          <a:xfrm>
            <a:off x="152400" y="-4762"/>
            <a:ext cx="10515600" cy="315913"/>
          </a:xfrm>
        </p:spPr>
        <p:txBody>
          <a:bodyPr>
            <a:normAutofit fontScale="90000"/>
          </a:bodyPr>
          <a:lstStyle/>
          <a:p>
            <a:r>
              <a:rPr lang="en-US" dirty="0"/>
              <a:t>,</a:t>
            </a:r>
            <a:endParaRPr lang="en-G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BDFC6AF-6C1A-9C17-77AB-67A9763A30BF}"/>
                  </a:ext>
                </a:extLst>
              </p:cNvPr>
              <p:cNvSpPr>
                <a:spLocks noGrp="1"/>
              </p:cNvSpPr>
              <p:nvPr>
                <p:ph idx="1"/>
              </p:nvPr>
            </p:nvSpPr>
            <p:spPr>
              <a:xfrm>
                <a:off x="838200" y="311152"/>
                <a:ext cx="10515600" cy="6226808"/>
              </a:xfrm>
            </p:spPr>
            <p:txBody>
              <a:bodyPr>
                <a:normAutofit lnSpcReduction="10000"/>
              </a:bodyPr>
              <a:lstStyle/>
              <a:p>
                <a:pPr marL="0" indent="0">
                  <a:buNone/>
                </a:pP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𝑃</m:t>
                        </m:r>
                      </m:e>
                      <m:sub>
                        <m:r>
                          <a:rPr lang="en-US" sz="2800" b="0" i="1" smtClean="0">
                            <a:latin typeface="Cambria Math" panose="02040503050406030204" pitchFamily="18" charset="0"/>
                            <a:cs typeface="Times New Roman" panose="02020603050405020304" pitchFamily="18" charset="0"/>
                          </a:rPr>
                          <m:t>0</m:t>
                        </m:r>
                      </m:sub>
                    </m:sSub>
                    <m:r>
                      <a:rPr lang="en-US" sz="2800" b="0" i="1" smtClean="0">
                        <a:latin typeface="Cambria Math" panose="02040503050406030204" pitchFamily="18" charset="0"/>
                        <a:cs typeface="Times New Roman" panose="02020603050405020304" pitchFamily="18" charset="0"/>
                      </a:rPr>
                      <m:t>=1−</m:t>
                    </m:r>
                    <m:f>
                      <m:fPr>
                        <m:ctrlPr>
                          <a:rPr lang="pt-BR" sz="2800" b="0" i="1" smtClean="0">
                            <a:latin typeface="Cambria Math" panose="02040503050406030204" pitchFamily="18" charset="0"/>
                            <a:cs typeface="Times New Roman" panose="02020603050405020304" pitchFamily="18" charset="0"/>
                          </a:rPr>
                        </m:ctrlPr>
                      </m:fPr>
                      <m:num>
                        <m:r>
                          <m:rPr>
                            <m:nor/>
                          </m:rPr>
                          <a:rPr lang="el-GR" sz="2800" dirty="0" smtClean="0">
                            <a:latin typeface="Times New Roman" panose="02020603050405020304" pitchFamily="18" charset="0"/>
                            <a:cs typeface="Times New Roman" panose="02020603050405020304" pitchFamily="18" charset="0"/>
                          </a:rPr>
                          <m:t>λ</m:t>
                        </m:r>
                      </m:num>
                      <m:den>
                        <m:r>
                          <m:rPr>
                            <m:sty m:val="p"/>
                          </m:rPr>
                          <a:rPr lang="el-GR" sz="2800" b="0" i="1" smtClean="0">
                            <a:latin typeface="Cambria Math" panose="02040503050406030204" pitchFamily="18" charset="0"/>
                            <a:cs typeface="Times New Roman" panose="02020603050405020304" pitchFamily="18" charset="0"/>
                          </a:rPr>
                          <m:t>μ</m:t>
                        </m:r>
                      </m:den>
                    </m:f>
                    <m:r>
                      <a:rPr lang="en-US" sz="2800" b="0" i="1" smtClean="0">
                        <a:latin typeface="Cambria Math" panose="02040503050406030204" pitchFamily="18" charset="0"/>
                        <a:cs typeface="Times New Roman" panose="02020603050405020304" pitchFamily="18" charset="0"/>
                      </a:rPr>
                      <m:t>=1−</m:t>
                    </m:r>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0.75</m:t>
                        </m:r>
                      </m:num>
                      <m:den>
                        <m:r>
                          <a:rPr lang="en-US" sz="2800" b="0" i="1" smtClean="0">
                            <a:latin typeface="Cambria Math" panose="02040503050406030204" pitchFamily="18" charset="0"/>
                            <a:cs typeface="Times New Roman" panose="02020603050405020304" pitchFamily="18" charset="0"/>
                          </a:rPr>
                          <m:t>1</m:t>
                        </m:r>
                      </m:den>
                    </m:f>
                    <m:r>
                      <a:rPr lang="en-US" sz="2800" b="0" i="1" smtClean="0">
                        <a:latin typeface="Cambria Math" panose="02040503050406030204" pitchFamily="18" charset="0"/>
                        <a:cs typeface="Times New Roman" panose="02020603050405020304" pitchFamily="18" charset="0"/>
                      </a:rPr>
                      <m:t>=0.25</m:t>
                    </m:r>
                  </m:oMath>
                </a14:m>
                <a:r>
                  <a:rPr lang="en-US" dirty="0">
                    <a:latin typeface="Times New Roman" panose="02020603050405020304" pitchFamily="18" charset="0"/>
                    <a:cs typeface="Times New Roman" panose="02020603050405020304" pitchFamily="18" charset="0"/>
                  </a:rPr>
                  <a:t> </a:t>
                </a:r>
              </a:p>
              <a:p>
                <a:pPr marL="0" indent="0">
                  <a:lnSpc>
                    <a:spcPct val="150000"/>
                  </a:lnSpc>
                  <a:buNone/>
                </a:pPr>
                <a14:m>
                  <m:oMath xmlns:m="http://schemas.openxmlformats.org/officeDocument/2006/math">
                    <m:sSub>
                      <m:sSubPr>
                        <m:ctrlPr>
                          <a:rPr lang="pt-BR"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𝑞</m:t>
                        </m:r>
                      </m:sub>
                    </m:sSub>
                    <m:r>
                      <a:rPr lang="en-US" i="1">
                        <a:latin typeface="Cambria Math" panose="02040503050406030204" pitchFamily="18" charset="0"/>
                        <a:cs typeface="Times New Roman" panose="02020603050405020304" pitchFamily="18" charset="0"/>
                      </a:rPr>
                      <m:t>=</m:t>
                    </m:r>
                    <m:f>
                      <m:fPr>
                        <m:ctrlPr>
                          <a:rPr lang="pt-BR" i="1">
                            <a:latin typeface="Cambria Math" panose="02040503050406030204" pitchFamily="18" charset="0"/>
                            <a:cs typeface="Times New Roman" panose="02020603050405020304" pitchFamily="18" charset="0"/>
                          </a:rPr>
                        </m:ctrlPr>
                      </m:fPr>
                      <m:num>
                        <m:sSup>
                          <m:sSupPr>
                            <m:ctrlPr>
                              <a:rPr lang="en-GH" i="1">
                                <a:latin typeface="Cambria Math" panose="02040503050406030204" pitchFamily="18" charset="0"/>
                              </a:rPr>
                            </m:ctrlPr>
                          </m:sSupPr>
                          <m:e>
                            <m:r>
                              <m:rPr>
                                <m:sty m:val="p"/>
                              </m:rPr>
                              <a:rPr lang="el-GR" i="1" smtClean="0">
                                <a:latin typeface="Cambria Math" panose="02040503050406030204" pitchFamily="18" charset="0"/>
                              </a:rPr>
                              <m:t>λ</m:t>
                            </m:r>
                          </m:e>
                          <m:sup>
                            <m:r>
                              <a:rPr lang="en-US" b="0" i="1" smtClean="0">
                                <a:latin typeface="Cambria Math" panose="02040503050406030204" pitchFamily="18" charset="0"/>
                              </a:rPr>
                              <m:t>2</m:t>
                            </m:r>
                          </m:sup>
                        </m:sSup>
                      </m:num>
                      <m:den>
                        <m:r>
                          <m:rPr>
                            <m:sty m:val="p"/>
                          </m:rPr>
                          <a:rPr lang="el-GR" i="1">
                            <a:latin typeface="Cambria Math" panose="02040503050406030204" pitchFamily="18" charset="0"/>
                            <a:cs typeface="Times New Roman" panose="02020603050405020304" pitchFamily="18" charset="0"/>
                          </a:rPr>
                          <m:t>μ</m:t>
                        </m:r>
                        <m:r>
                          <a:rPr lang="en-US" b="0" i="1" smtClean="0">
                            <a:latin typeface="Cambria Math" panose="02040503050406030204" pitchFamily="18" charset="0"/>
                            <a:cs typeface="Times New Roman" panose="02020603050405020304" pitchFamily="18" charset="0"/>
                          </a:rPr>
                          <m:t>(</m:t>
                        </m:r>
                        <m:r>
                          <m:rPr>
                            <m:sty m:val="p"/>
                          </m:rPr>
                          <a:rPr lang="el-GR" b="0" i="1" smtClean="0">
                            <a:latin typeface="Cambria Math" panose="02040503050406030204" pitchFamily="18" charset="0"/>
                            <a:cs typeface="Times New Roman" panose="02020603050405020304" pitchFamily="18" charset="0"/>
                          </a:rPr>
                          <m:t>μ</m:t>
                        </m:r>
                        <m:r>
                          <a:rPr lang="en-US" b="0" i="1" smtClean="0">
                            <a:latin typeface="Cambria Math" panose="02040503050406030204" pitchFamily="18" charset="0"/>
                            <a:cs typeface="Times New Roman" panose="02020603050405020304" pitchFamily="18" charset="0"/>
                          </a:rPr>
                          <m:t>−</m:t>
                        </m:r>
                        <m:r>
                          <m:rPr>
                            <m:sty m:val="p"/>
                          </m:rPr>
                          <a:rPr lang="el-GR" b="0" i="1" smtClean="0">
                            <a:latin typeface="Cambria Math" panose="02040503050406030204" pitchFamily="18" charset="0"/>
                            <a:cs typeface="Times New Roman" panose="02020603050405020304" pitchFamily="18" charset="0"/>
                          </a:rPr>
                          <m:t>λ</m:t>
                        </m:r>
                        <m:r>
                          <a:rPr lang="en-US" b="0" i="1" smtClean="0">
                            <a:latin typeface="Cambria Math" panose="02040503050406030204" pitchFamily="18" charset="0"/>
                            <a:cs typeface="Times New Roman" panose="02020603050405020304" pitchFamily="18" charset="0"/>
                          </a:rPr>
                          <m:t>)</m:t>
                        </m:r>
                      </m:den>
                    </m:f>
                    <m:r>
                      <a:rPr lang="en-US" b="0" i="1" smtClean="0">
                        <a:latin typeface="Cambria Math" panose="02040503050406030204" pitchFamily="18" charset="0"/>
                        <a:cs typeface="Times New Roman" panose="02020603050405020304" pitchFamily="18" charset="0"/>
                      </a:rPr>
                      <m:t>=</m:t>
                    </m:r>
                    <m:f>
                      <m:fPr>
                        <m:ctrlPr>
                          <a:rPr lang="en-US" dirty="0" smtClean="0">
                            <a:solidFill>
                              <a:srgbClr val="836967"/>
                            </a:solidFill>
                            <a:latin typeface="Cambria Math" panose="02040503050406030204" pitchFamily="18" charset="0"/>
                          </a:rPr>
                        </m:ctrlPr>
                      </m:fPr>
                      <m:num>
                        <m:sSup>
                          <m:sSupPr>
                            <m:ctrlPr>
                              <a:rPr lang="en-US" dirty="0">
                                <a:solidFill>
                                  <a:srgbClr val="836967"/>
                                </a:solidFill>
                                <a:latin typeface="Cambria Math" panose="02040503050406030204" pitchFamily="18" charset="0"/>
                              </a:rPr>
                            </m:ctrlPr>
                          </m:sSupPr>
                          <m:e>
                            <m:d>
                              <m:dPr>
                                <m:ctrlPr>
                                  <a:rPr lang="en-US" dirty="0">
                                    <a:solidFill>
                                      <a:srgbClr val="836967"/>
                                    </a:solidFill>
                                    <a:latin typeface="Cambria Math" panose="02040503050406030204" pitchFamily="18" charset="0"/>
                                  </a:rPr>
                                </m:ctrlPr>
                              </m:dPr>
                              <m:e>
                                <m:r>
                                  <a:rPr lang="en-US" dirty="0">
                                    <a:latin typeface="Cambria Math" panose="02040503050406030204" pitchFamily="18" charset="0"/>
                                  </a:rPr>
                                  <m:t>0.75</m:t>
                                </m:r>
                              </m:e>
                            </m:d>
                          </m:e>
                          <m:sup>
                            <m:r>
                              <a:rPr lang="en-US" i="0" dirty="0">
                                <a:latin typeface="Cambria Math" panose="02040503050406030204" pitchFamily="18" charset="0"/>
                              </a:rPr>
                              <m:t>2</m:t>
                            </m:r>
                          </m:sup>
                        </m:sSup>
                      </m:num>
                      <m:den>
                        <m:r>
                          <a:rPr lang="en-US" i="0" dirty="0">
                            <a:latin typeface="Cambria Math" panose="02040503050406030204" pitchFamily="18" charset="0"/>
                          </a:rPr>
                          <m:t>,1</m:t>
                        </m:r>
                        <m:d>
                          <m:dPr>
                            <m:ctrlPr>
                              <a:rPr lang="en-US" i="1" dirty="0">
                                <a:solidFill>
                                  <a:srgbClr val="836967"/>
                                </a:solidFill>
                                <a:latin typeface="Cambria Math" panose="02040503050406030204" pitchFamily="18" charset="0"/>
                              </a:rPr>
                            </m:ctrlPr>
                          </m:dPr>
                          <m:e>
                            <m:r>
                              <a:rPr lang="en-US" i="0" dirty="0">
                                <a:latin typeface="Cambria Math" panose="02040503050406030204" pitchFamily="18" charset="0"/>
                              </a:rPr>
                              <m:t>1−0.75</m:t>
                            </m:r>
                          </m:e>
                        </m:d>
                      </m:den>
                    </m:f>
                    <m:r>
                      <a:rPr lang="en-US" i="0" dirty="0">
                        <a:latin typeface="Cambria Math" panose="02040503050406030204" pitchFamily="18" charset="0"/>
                      </a:rPr>
                      <m:t>=2.25</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customers</m:t>
                    </m:r>
                  </m:oMath>
                </a14:m>
                <a:r>
                  <a:rPr lang="en-US" dirty="0">
                    <a:latin typeface="Times New Roman" panose="02020603050405020304" pitchFamily="18" charset="0"/>
                    <a:cs typeface="Times New Roman" panose="02020603050405020304" pitchFamily="18" charset="0"/>
                  </a:rPr>
                  <a:t>                                     </a:t>
                </a:r>
              </a:p>
              <a:p>
                <a:pPr marL="0" indent="0">
                  <a:lnSpc>
                    <a:spcPct val="150000"/>
                  </a:lnSpc>
                  <a:buNone/>
                </a:pPr>
                <a14:m>
                  <m:oMath xmlns:m="http://schemas.openxmlformats.org/officeDocument/2006/math">
                    <m:r>
                      <a:rPr lang="en-US" b="0" i="1" smtClean="0">
                        <a:latin typeface="Cambria Math" panose="02040503050406030204" pitchFamily="18" charset="0"/>
                        <a:cs typeface="Times New Roman" panose="02020603050405020304" pitchFamily="18" charset="0"/>
                      </a:rPr>
                      <m:t>𝐿</m:t>
                    </m:r>
                    <m:r>
                      <a:rPr lang="en-US" i="1">
                        <a:latin typeface="Cambria Math" panose="02040503050406030204" pitchFamily="18" charset="0"/>
                        <a:cs typeface="Times New Roman" panose="02020603050405020304" pitchFamily="18" charset="0"/>
                      </a:rPr>
                      <m:t>=</m:t>
                    </m:r>
                    <m:sSub>
                      <m:sSubPr>
                        <m:ctrlPr>
                          <a:rPr lang="pt-BR"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𝑞</m:t>
                        </m:r>
                      </m:sub>
                    </m:sSub>
                    <m:r>
                      <a:rPr lang="en-US" b="0" i="1" smtClean="0">
                        <a:latin typeface="Cambria Math" panose="02040503050406030204" pitchFamily="18" charset="0"/>
                        <a:cs typeface="Times New Roman" panose="02020603050405020304" pitchFamily="18" charset="0"/>
                      </a:rPr>
                      <m:t>+</m:t>
                    </m:r>
                    <m:f>
                      <m:fPr>
                        <m:ctrlPr>
                          <a:rPr lang="pt-BR" i="1">
                            <a:latin typeface="Cambria Math" panose="02040503050406030204" pitchFamily="18" charset="0"/>
                            <a:cs typeface="Times New Roman" panose="02020603050405020304" pitchFamily="18" charset="0"/>
                          </a:rPr>
                        </m:ctrlPr>
                      </m:fPr>
                      <m:num>
                        <m:r>
                          <m:rPr>
                            <m:sty m:val="p"/>
                          </m:rPr>
                          <a:rPr lang="el-GR" i="1" smtClean="0">
                            <a:latin typeface="Cambria Math" panose="02040503050406030204" pitchFamily="18" charset="0"/>
                            <a:cs typeface="Times New Roman" panose="02020603050405020304" pitchFamily="18" charset="0"/>
                          </a:rPr>
                          <m:t>λ</m:t>
                        </m:r>
                      </m:num>
                      <m:den>
                        <m:r>
                          <m:rPr>
                            <m:sty m:val="p"/>
                          </m:rPr>
                          <a:rPr lang="el-GR" i="1">
                            <a:latin typeface="Cambria Math" panose="02040503050406030204" pitchFamily="18" charset="0"/>
                            <a:cs typeface="Times New Roman" panose="02020603050405020304" pitchFamily="18" charset="0"/>
                          </a:rPr>
                          <m:t>μ</m:t>
                        </m:r>
                      </m:den>
                    </m:f>
                    <m:r>
                      <a:rPr lang="en-US" b="0" i="1" smtClean="0">
                        <a:latin typeface="Cambria Math" panose="02040503050406030204" pitchFamily="18" charset="0"/>
                        <a:cs typeface="Times New Roman" panose="02020603050405020304" pitchFamily="18" charset="0"/>
                      </a:rPr>
                      <m:t>=</m:t>
                    </m:r>
                    <m:r>
                      <a:rPr lang="en-US" dirty="0" smtClean="0">
                        <a:latin typeface="Cambria Math" panose="02040503050406030204" pitchFamily="18" charset="0"/>
                      </a:rPr>
                      <m:t>2</m:t>
                    </m:r>
                    <m:r>
                      <a:rPr lang="en-US" i="0" dirty="0">
                        <a:latin typeface="Cambria Math" panose="02040503050406030204" pitchFamily="18" charset="0"/>
                      </a:rPr>
                      <m:t>⋅25+</m:t>
                    </m:r>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0⋅75</m:t>
                        </m:r>
                      </m:num>
                      <m:den>
                        <m:r>
                          <a:rPr lang="en-US" i="0" dirty="0">
                            <a:latin typeface="Cambria Math" panose="02040503050406030204" pitchFamily="18" charset="0"/>
                          </a:rPr>
                          <m:t>1</m:t>
                        </m:r>
                      </m:den>
                    </m:f>
                    <m:r>
                      <a:rPr lang="en-US" i="0" dirty="0">
                        <a:latin typeface="Cambria Math" panose="02040503050406030204" pitchFamily="18" charset="0"/>
                      </a:rPr>
                      <m:t>=3</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customers</m:t>
                    </m:r>
                  </m:oMath>
                </a14:m>
                <a:r>
                  <a:rPr lang="en-US"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pPr marL="0" indent="0">
                  <a:lnSpc>
                    <a:spcPct val="150000"/>
                  </a:lnSpc>
                  <a:buNone/>
                </a:pPr>
                <a:r>
                  <a:rPr lang="pt-BR"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pt-BR"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𝑊</m:t>
                        </m:r>
                      </m:e>
                      <m:sub>
                        <m:r>
                          <a:rPr lang="en-US" b="0" i="1" smtClean="0">
                            <a:latin typeface="Cambria Math" panose="02040503050406030204" pitchFamily="18" charset="0"/>
                            <a:cs typeface="Times New Roman" panose="02020603050405020304" pitchFamily="18" charset="0"/>
                          </a:rPr>
                          <m:t>𝑞</m:t>
                        </m:r>
                      </m:sub>
                    </m:sSub>
                    <m:r>
                      <a:rPr lang="en-US" i="1">
                        <a:latin typeface="Cambria Math" panose="02040503050406030204" pitchFamily="18" charset="0"/>
                        <a:cs typeface="Times New Roman" panose="02020603050405020304" pitchFamily="18" charset="0"/>
                      </a:rPr>
                      <m:t>=</m:t>
                    </m:r>
                    <m:f>
                      <m:fPr>
                        <m:ctrlPr>
                          <a:rPr lang="pt-BR" i="1">
                            <a:latin typeface="Cambria Math" panose="02040503050406030204" pitchFamily="18" charset="0"/>
                            <a:cs typeface="Times New Roman" panose="02020603050405020304" pitchFamily="18" charset="0"/>
                          </a:rPr>
                        </m:ctrlPr>
                      </m:fPr>
                      <m:num>
                        <m:sSub>
                          <m:sSubPr>
                            <m:ctrlPr>
                              <a:rPr lang="pt-BR" i="1" smtClean="0">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𝐿</m:t>
                            </m:r>
                          </m:e>
                          <m:sub>
                            <m:r>
                              <a:rPr lang="en-US" b="0" i="1" smtClean="0">
                                <a:latin typeface="Cambria Math" panose="02040503050406030204" pitchFamily="18" charset="0"/>
                                <a:cs typeface="Times New Roman" panose="02020603050405020304" pitchFamily="18" charset="0"/>
                              </a:rPr>
                              <m:t>𝑞</m:t>
                            </m:r>
                          </m:sub>
                        </m:sSub>
                      </m:num>
                      <m:den>
                        <m:r>
                          <m:rPr>
                            <m:sty m:val="p"/>
                          </m:rPr>
                          <a:rPr lang="el-GR" b="0" i="1" smtClean="0">
                            <a:latin typeface="Cambria Math" panose="02040503050406030204" pitchFamily="18" charset="0"/>
                            <a:cs typeface="Times New Roman" panose="02020603050405020304" pitchFamily="18" charset="0"/>
                          </a:rPr>
                          <m:t>λ</m:t>
                        </m:r>
                      </m:den>
                    </m:f>
                    <m:r>
                      <a:rPr lang="en-US" b="0" i="1" smtClean="0">
                        <a:latin typeface="Cambria Math" panose="02040503050406030204" pitchFamily="18" charset="0"/>
                        <a:cs typeface="Times New Roman" panose="02020603050405020304" pitchFamily="18" charset="0"/>
                      </a:rPr>
                      <m:t>=</m:t>
                    </m:r>
                    <m:f>
                      <m:fPr>
                        <m:ctrlPr>
                          <a:rPr lang="en-US" dirty="0" smtClean="0">
                            <a:solidFill>
                              <a:srgbClr val="836967"/>
                            </a:solidFill>
                            <a:latin typeface="Cambria Math" panose="02040503050406030204" pitchFamily="18" charset="0"/>
                          </a:rPr>
                        </m:ctrlPr>
                      </m:fPr>
                      <m:num>
                        <m:r>
                          <a:rPr lang="en-US" dirty="0">
                            <a:latin typeface="Cambria Math" panose="02040503050406030204" pitchFamily="18" charset="0"/>
                          </a:rPr>
                          <m:t>2.25</m:t>
                        </m:r>
                      </m:num>
                      <m:den>
                        <m:r>
                          <a:rPr lang="en-US" i="0" dirty="0">
                            <a:latin typeface="Cambria Math" panose="02040503050406030204" pitchFamily="18" charset="0"/>
                          </a:rPr>
                          <m:t>0⋅75</m:t>
                        </m:r>
                      </m:den>
                    </m:f>
                    <m:r>
                      <a:rPr lang="en-US" i="0" dirty="0">
                        <a:latin typeface="Cambria Math" panose="02040503050406030204" pitchFamily="18" charset="0"/>
                      </a:rPr>
                      <m:t>=3</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minutes</m:t>
                    </m:r>
                  </m:oMath>
                </a14:m>
                <a:r>
                  <a:rPr lang="en-US"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r>
                      <a:rPr lang="en-US" b="0" i="1" smtClean="0">
                        <a:latin typeface="Cambria Math" panose="02040503050406030204" pitchFamily="18" charset="0"/>
                        <a:cs typeface="Times New Roman" panose="02020603050405020304" pitchFamily="18" charset="0"/>
                      </a:rPr>
                      <m:t>𝑊</m:t>
                    </m:r>
                    <m:r>
                      <a:rPr lang="en-US" i="1">
                        <a:latin typeface="Cambria Math" panose="02040503050406030204" pitchFamily="18" charset="0"/>
                        <a:cs typeface="Times New Roman" panose="02020603050405020304" pitchFamily="18" charset="0"/>
                      </a:rPr>
                      <m:t>=</m:t>
                    </m:r>
                    <m:sSub>
                      <m:sSubPr>
                        <m:ctrlPr>
                          <a:rPr lang="pt-BR"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𝑊</m:t>
                        </m:r>
                      </m:e>
                      <m:sub>
                        <m:r>
                          <a:rPr lang="en-US" b="0" i="1" smtClean="0">
                            <a:latin typeface="Cambria Math" panose="02040503050406030204" pitchFamily="18" charset="0"/>
                            <a:cs typeface="Times New Roman" panose="02020603050405020304" pitchFamily="18" charset="0"/>
                          </a:rPr>
                          <m:t>𝑞</m:t>
                        </m:r>
                      </m:sub>
                    </m:sSub>
                    <m:r>
                      <a:rPr lang="en-US" b="0" i="1" smtClean="0">
                        <a:latin typeface="Cambria Math" panose="02040503050406030204" pitchFamily="18" charset="0"/>
                        <a:cs typeface="Times New Roman" panose="02020603050405020304" pitchFamily="18" charset="0"/>
                      </a:rPr>
                      <m:t>+</m:t>
                    </m:r>
                    <m:f>
                      <m:fPr>
                        <m:ctrlPr>
                          <a:rPr lang="pt-BR" b="0" i="1">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r>
                          <a:rPr lang="el-GR" i="1">
                            <a:latin typeface="Cambria Math" panose="02040503050406030204" pitchFamily="18" charset="0"/>
                            <a:cs typeface="Times New Roman" panose="02020603050405020304" pitchFamily="18" charset="0"/>
                          </a:rPr>
                          <m:t>𝜇</m:t>
                        </m:r>
                      </m:den>
                    </m:f>
                    <m:r>
                      <a:rPr lang="en-US" b="0" i="1" smtClean="0">
                        <a:latin typeface="Cambria Math" panose="02040503050406030204" pitchFamily="18" charset="0"/>
                        <a:cs typeface="Times New Roman" panose="02020603050405020304" pitchFamily="18" charset="0"/>
                      </a:rPr>
                      <m:t>=3+</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r>
                          <a:rPr lang="en-US" b="0" i="1" smtClean="0">
                            <a:latin typeface="Cambria Math" panose="02040503050406030204" pitchFamily="18" charset="0"/>
                            <a:cs typeface="Times New Roman" panose="02020603050405020304" pitchFamily="18" charset="0"/>
                          </a:rPr>
                          <m:t>1</m:t>
                        </m:r>
                      </m:den>
                    </m:f>
                    <m:r>
                      <a:rPr lang="en-US" b="0" i="1" smtClean="0">
                        <a:latin typeface="Cambria Math" panose="02040503050406030204" pitchFamily="18" charset="0"/>
                        <a:cs typeface="Times New Roman" panose="02020603050405020304" pitchFamily="18" charset="0"/>
                      </a:rPr>
                      <m:t>=4 </m:t>
                    </m:r>
                    <m:r>
                      <a:rPr lang="en-US" b="0" i="1" smtClean="0">
                        <a:latin typeface="Cambria Math" panose="02040503050406030204" pitchFamily="18" charset="0"/>
                        <a:cs typeface="Times New Roman" panose="02020603050405020304" pitchFamily="18" charset="0"/>
                      </a:rPr>
                      <m:t>𝑚𝑖𝑛𝑢𝑡𝑒𝑠</m:t>
                    </m:r>
                  </m:oMath>
                </a14:m>
                <a:r>
                  <a:rPr lang="en-US"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0" smtClean="0">
                        <a:latin typeface="Cambria Math" panose="02040503050406030204" pitchFamily="18" charset="0"/>
                        <a:cs typeface="Times New Roman" panose="02020603050405020304" pitchFamily="18" charset="0"/>
                      </a:rPr>
                      <m:t> </m:t>
                    </m:r>
                    <m:sSub>
                      <m:sSubPr>
                        <m:ctrlPr>
                          <a:rPr lang="pt-BR"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𝑃</m:t>
                        </m:r>
                      </m:e>
                      <m:sub>
                        <m:r>
                          <a:rPr lang="en-US" b="0" i="1" smtClean="0">
                            <a:latin typeface="Cambria Math" panose="02040503050406030204" pitchFamily="18" charset="0"/>
                            <a:cs typeface="Times New Roman" panose="02020603050405020304" pitchFamily="18" charset="0"/>
                          </a:rPr>
                          <m:t>𝑊</m:t>
                        </m:r>
                      </m:sub>
                    </m:sSub>
                    <m:r>
                      <a:rPr lang="en-US" i="1">
                        <a:latin typeface="Cambria Math" panose="02040503050406030204" pitchFamily="18" charset="0"/>
                        <a:cs typeface="Times New Roman" panose="02020603050405020304" pitchFamily="18" charset="0"/>
                      </a:rPr>
                      <m:t>=</m:t>
                    </m:r>
                    <m:f>
                      <m:fPr>
                        <m:ctrlPr>
                          <a:rPr lang="pt-BR" i="1">
                            <a:latin typeface="Cambria Math" panose="02040503050406030204" pitchFamily="18" charset="0"/>
                            <a:cs typeface="Times New Roman" panose="02020603050405020304" pitchFamily="18" charset="0"/>
                          </a:rPr>
                        </m:ctrlPr>
                      </m:fPr>
                      <m:num>
                        <m:r>
                          <m:rPr>
                            <m:sty m:val="p"/>
                          </m:rPr>
                          <a:rPr lang="el-GR" i="1" smtClean="0">
                            <a:latin typeface="Cambria Math" panose="02040503050406030204" pitchFamily="18" charset="0"/>
                            <a:cs typeface="Times New Roman" panose="02020603050405020304" pitchFamily="18" charset="0"/>
                          </a:rPr>
                          <m:t>λ</m:t>
                        </m:r>
                      </m:num>
                      <m:den>
                        <m:r>
                          <m:rPr>
                            <m:sty m:val="p"/>
                          </m:rPr>
                          <a:rPr lang="el-GR" i="1">
                            <a:latin typeface="Cambria Math" panose="02040503050406030204" pitchFamily="18" charset="0"/>
                            <a:cs typeface="Times New Roman" panose="02020603050405020304" pitchFamily="18" charset="0"/>
                          </a:rPr>
                          <m:t>μ</m:t>
                        </m:r>
                      </m:den>
                    </m:f>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0.75</m:t>
                        </m:r>
                      </m:num>
                      <m:den>
                        <m:r>
                          <a:rPr lang="en-US" b="0" i="1" smtClean="0">
                            <a:latin typeface="Cambria Math" panose="02040503050406030204" pitchFamily="18" charset="0"/>
                            <a:cs typeface="Times New Roman" panose="02020603050405020304" pitchFamily="18" charset="0"/>
                          </a:rPr>
                          <m:t>1</m:t>
                        </m:r>
                      </m:den>
                    </m:f>
                    <m:r>
                      <a:rPr lang="en-US" b="0" i="1" smtClean="0">
                        <a:latin typeface="Cambria Math" panose="02040503050406030204" pitchFamily="18" charset="0"/>
                        <a:cs typeface="Times New Roman" panose="02020603050405020304" pitchFamily="18" charset="0"/>
                      </a:rPr>
                      <m:t>=0.75</m:t>
                    </m:r>
                  </m:oMath>
                </a14:m>
                <a:r>
                  <a:rPr lang="en-US"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pPr marL="0" indent="0">
                  <a:lnSpc>
                    <a:spcPct val="150000"/>
                  </a:lnSpc>
                  <a:buNone/>
                </a:pPr>
                <a:r>
                  <a:rPr lang="en-US" dirty="0">
                    <a:latin typeface="Times New Roman" panose="02020603050405020304" pitchFamily="18" charset="0"/>
                    <a:cs typeface="Times New Roman" panose="02020603050405020304" pitchFamily="18" charset="0"/>
                  </a:rPr>
                  <a:t>                                       </a:t>
                </a:r>
                <a:endParaRPr lang="en-GH"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1BDFC6AF-6C1A-9C17-77AB-67A9763A30BF}"/>
                  </a:ext>
                </a:extLst>
              </p:cNvPr>
              <p:cNvSpPr>
                <a:spLocks noGrp="1" noRot="1" noChangeAspect="1" noMove="1" noResize="1" noEditPoints="1" noAdjustHandles="1" noChangeArrowheads="1" noChangeShapeType="1" noTextEdit="1"/>
              </p:cNvSpPr>
              <p:nvPr>
                <p:ph idx="1"/>
              </p:nvPr>
            </p:nvSpPr>
            <p:spPr>
              <a:xfrm>
                <a:off x="838200" y="311152"/>
                <a:ext cx="10515600" cy="6226808"/>
              </a:xfrm>
              <a:blipFill>
                <a:blip r:embed="rId2"/>
                <a:stretch>
                  <a:fillRect/>
                </a:stretch>
              </a:blipFill>
            </p:spPr>
            <p:txBody>
              <a:bodyPr/>
              <a:lstStyle/>
              <a:p>
                <a:r>
                  <a:rPr lang="en-GH">
                    <a:noFill/>
                  </a:rPr>
                  <a:t> </a:t>
                </a:r>
              </a:p>
            </p:txBody>
          </p:sp>
        </mc:Fallback>
      </mc:AlternateContent>
      <p:pic>
        <p:nvPicPr>
          <p:cNvPr id="4" name="Picture 3">
            <a:extLst>
              <a:ext uri="{FF2B5EF4-FFF2-40B4-BE49-F238E27FC236}">
                <a16:creationId xmlns:a16="http://schemas.microsoft.com/office/drawing/2014/main" id="{DAE836CD-2814-001F-E8D0-64923447A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3583453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3FCB6-5F0F-53DA-68C4-3D48E40A4E48}"/>
              </a:ext>
            </a:extLst>
          </p:cNvPr>
          <p:cNvSpPr>
            <a:spLocks noGrp="1"/>
          </p:cNvSpPr>
          <p:nvPr>
            <p:ph type="title"/>
          </p:nvPr>
        </p:nvSpPr>
        <p:spPr/>
        <p:txBody>
          <a:bodyPr/>
          <a:lstStyle/>
          <a:p>
            <a:endParaRPr lang="en-GH"/>
          </a:p>
        </p:txBody>
      </p:sp>
      <p:pic>
        <p:nvPicPr>
          <p:cNvPr id="5" name="Content Placeholder 4">
            <a:extLst>
              <a:ext uri="{FF2B5EF4-FFF2-40B4-BE49-F238E27FC236}">
                <a16:creationId xmlns:a16="http://schemas.microsoft.com/office/drawing/2014/main" id="{001F5F7E-D840-17D7-DD0E-476DDA9BFE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811838"/>
          </a:xfrm>
        </p:spPr>
      </p:pic>
    </p:spTree>
    <p:extLst>
      <p:ext uri="{BB962C8B-B14F-4D97-AF65-F5344CB8AC3E}">
        <p14:creationId xmlns:p14="http://schemas.microsoft.com/office/powerpoint/2010/main" val="2516831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6E3C-3CA8-C75F-BE73-7CE800691437}"/>
              </a:ext>
            </a:extLst>
          </p:cNvPr>
          <p:cNvSpPr>
            <a:spLocks noGrp="1"/>
          </p:cNvSpPr>
          <p:nvPr>
            <p:ph type="title"/>
          </p:nvPr>
        </p:nvSpPr>
        <p:spPr/>
        <p:txBody>
          <a:bodyPr/>
          <a:lstStyle/>
          <a:p>
            <a:pPr marL="571500" indent="-571500">
              <a:buFont typeface="Arial" panose="020B0604020202020204" pitchFamily="34" charset="0"/>
              <a:buChar char="•"/>
            </a:pPr>
            <a:r>
              <a:rPr lang="en-GB" b="1" dirty="0">
                <a:solidFill>
                  <a:srgbClr val="002060"/>
                </a:solidFill>
                <a:latin typeface="Times New Roman" panose="02020603050405020304" pitchFamily="18" charset="0"/>
                <a:cs typeface="Times New Roman" panose="02020603050405020304" pitchFamily="18" charset="0"/>
              </a:rPr>
              <a:t>Managers’ Use of Waiting Line Models</a:t>
            </a:r>
            <a:endParaRPr lang="en-GH"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35D0BD-9DB5-6F0F-3CC0-4F58CD07DE0A}"/>
              </a:ext>
            </a:extLst>
          </p:cNvPr>
          <p:cNvSpPr>
            <a:spLocks noGrp="1"/>
          </p:cNvSpPr>
          <p:nvPr>
            <p:ph idx="1"/>
          </p:nvPr>
        </p:nvSpPr>
        <p:spPr/>
        <p:txBody>
          <a:bodyPr>
            <a:normAutofit fontScale="92500" lnSpcReduction="20000"/>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The results of the single-channel waiting line for Burger Dome show several important things about the operation of the waiting line. In particular, customers wait an average of three minutes before beginning to place an order, which appears somewhat long for a business based on fast service. In addition, the facts that the average number of customers waiting in line is 2.25 and that 75% of the arriving customers have to wait for service are indicators that something should be done to improve the waiting line operation.</a:t>
            </a:r>
            <a:endParaRPr lang="en-G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427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9CA3-FE44-2074-8B27-A7C241EB7D4F}"/>
              </a:ext>
            </a:extLst>
          </p:cNvPr>
          <p:cNvSpPr>
            <a:spLocks noGrp="1"/>
          </p:cNvSpPr>
          <p:nvPr>
            <p:ph type="title"/>
          </p:nvPr>
        </p:nvSpPr>
        <p:spPr>
          <a:xfrm>
            <a:off x="838200" y="365126"/>
            <a:ext cx="4808220" cy="315911"/>
          </a:xfrm>
        </p:spPr>
        <p:txBody>
          <a:bodyPr>
            <a:normAutofit fontScale="90000"/>
          </a:bodyPr>
          <a:lstStyle/>
          <a:p>
            <a:r>
              <a:rPr lang="en-US" dirty="0"/>
              <a:t>.</a:t>
            </a:r>
            <a:endParaRPr lang="en-GH" dirty="0"/>
          </a:p>
        </p:txBody>
      </p:sp>
      <p:sp>
        <p:nvSpPr>
          <p:cNvPr id="3" name="Content Placeholder 2">
            <a:extLst>
              <a:ext uri="{FF2B5EF4-FFF2-40B4-BE49-F238E27FC236}">
                <a16:creationId xmlns:a16="http://schemas.microsoft.com/office/drawing/2014/main" id="{E53D292A-AB2F-60A3-4F8C-8614BDC9CF64}"/>
              </a:ext>
            </a:extLst>
          </p:cNvPr>
          <p:cNvSpPr>
            <a:spLocks noGrp="1"/>
          </p:cNvSpPr>
          <p:nvPr>
            <p:ph idx="1"/>
          </p:nvPr>
        </p:nvSpPr>
        <p:spPr>
          <a:xfrm>
            <a:off x="838200" y="681037"/>
            <a:ext cx="10515600" cy="5495926"/>
          </a:xfrm>
        </p:spPr>
        <p:txBody>
          <a:bodyPr>
            <a:normAutofit/>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Table 11.2 shows a 0.1335 probability that seven or more customers are in the Burger Dome system at one time. This condition indicates a fairly high probability that Burger Dome will experience some long waiting lines if it continues to use the single-channel operation. If the operating characteristics are unsatisfactory in terms of meeting company standards for service, Burger Dome’s management should consider alternative designs or plans for improving the waiting line operation.</a:t>
            </a:r>
            <a:endParaRPr lang="en-GH"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C67685-B96B-5677-226C-922C780D5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1626803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8091-5F4E-D071-DC56-4AE11CB9AF16}"/>
              </a:ext>
            </a:extLst>
          </p:cNvPr>
          <p:cNvSpPr>
            <a:spLocks noGrp="1"/>
          </p:cNvSpPr>
          <p:nvPr>
            <p:ph type="title"/>
          </p:nvPr>
        </p:nvSpPr>
        <p:spPr/>
        <p:txBody>
          <a:bodyPr/>
          <a:lstStyle/>
          <a:p>
            <a:pPr marL="571500" indent="-571500">
              <a:buFont typeface="Arial" panose="020B0604020202020204" pitchFamily="34" charset="0"/>
              <a:buChar char="•"/>
            </a:pPr>
            <a:r>
              <a:rPr lang="en-GB" b="1" dirty="0">
                <a:solidFill>
                  <a:srgbClr val="002060"/>
                </a:solidFill>
                <a:latin typeface="Times New Roman" panose="02020603050405020304" pitchFamily="18" charset="0"/>
                <a:cs typeface="Times New Roman" panose="02020603050405020304" pitchFamily="18" charset="0"/>
              </a:rPr>
              <a:t>Improving the Waiting Line Operation</a:t>
            </a:r>
            <a:endParaRPr lang="en-GH"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31F5E2-6D61-F543-77D8-C0562E2FD229}"/>
              </a:ext>
            </a:extLst>
          </p:cNvPr>
          <p:cNvSpPr>
            <a:spLocks noGrp="1"/>
          </p:cNvSpPr>
          <p:nvPr>
            <p:ph idx="1"/>
          </p:nvPr>
        </p:nvSpPr>
        <p:spPr/>
        <p:txBody>
          <a:bodyPr>
            <a:normAutofit lnSpcReduction="10000"/>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Waiting line models often indicate when improvements in operating characteristics are desirable. However, the decision of how to modify the waiting line configuration to improve the operating characteristics must be based on the insights and creativity of the analyst. After reviewing the operating characteristics provided by the waiting line model, Burger Dome’s management concluded that improvements designed to reduce waiting times are desirable.</a:t>
            </a:r>
            <a:endParaRPr lang="en-GH"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9DBDA7A-D3C6-46AB-3CF2-AC7528FEF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4214916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E7D1-5660-FAEB-0E92-F90DBFFAC807}"/>
              </a:ext>
            </a:extLst>
          </p:cNvPr>
          <p:cNvSpPr>
            <a:spLocks noGrp="1"/>
          </p:cNvSpPr>
          <p:nvPr>
            <p:ph type="title"/>
          </p:nvPr>
        </p:nvSpPr>
        <p:spPr>
          <a:xfrm>
            <a:off x="838200" y="365125"/>
            <a:ext cx="10515600" cy="572135"/>
          </a:xfrm>
        </p:spPr>
        <p:txBody>
          <a:bodyPr>
            <a:normAutofit fontScale="90000"/>
          </a:bodyPr>
          <a:lstStyle/>
          <a:p>
            <a:r>
              <a:rPr lang="en-US" dirty="0"/>
              <a:t>.</a:t>
            </a:r>
            <a:endParaRPr lang="en-GH" dirty="0"/>
          </a:p>
        </p:txBody>
      </p:sp>
      <p:sp>
        <p:nvSpPr>
          <p:cNvPr id="3" name="Content Placeholder 2">
            <a:extLst>
              <a:ext uri="{FF2B5EF4-FFF2-40B4-BE49-F238E27FC236}">
                <a16:creationId xmlns:a16="http://schemas.microsoft.com/office/drawing/2014/main" id="{D7441F72-E0B8-5767-1147-9B5A407FAE71}"/>
              </a:ext>
            </a:extLst>
          </p:cNvPr>
          <p:cNvSpPr>
            <a:spLocks noGrp="1"/>
          </p:cNvSpPr>
          <p:nvPr>
            <p:ph idx="1"/>
          </p:nvPr>
        </p:nvSpPr>
        <p:spPr>
          <a:xfrm>
            <a:off x="838200" y="937260"/>
            <a:ext cx="10515600" cy="5239703"/>
          </a:xfrm>
        </p:spPr>
        <p:txBody>
          <a:bodyPr>
            <a:normAutofit lnSpcReduction="10000"/>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To make improvements in the waiting line operation, analysts often focus on ways to improve the service rate. Generally, service rate improvements are obtained by making either or both of the following changes: </a:t>
            </a:r>
          </a:p>
          <a:p>
            <a:pPr marL="514350" indent="-514350" algn="just">
              <a:lnSpc>
                <a:spcPct val="150000"/>
              </a:lnSpc>
              <a:buAutoNum type="arabicPeriod"/>
            </a:pPr>
            <a:r>
              <a:rPr lang="en-GB" dirty="0">
                <a:latin typeface="Times New Roman" panose="02020603050405020304" pitchFamily="18" charset="0"/>
                <a:cs typeface="Times New Roman" panose="02020603050405020304" pitchFamily="18" charset="0"/>
              </a:rPr>
              <a:t>Increase the service rate by making a creative design change or by using new technology. </a:t>
            </a:r>
          </a:p>
          <a:p>
            <a:pPr marL="514350" indent="-514350" algn="just">
              <a:lnSpc>
                <a:spcPct val="150000"/>
              </a:lnSpc>
              <a:buAutoNum type="arabicPeriod"/>
            </a:pPr>
            <a:r>
              <a:rPr lang="en-GB" dirty="0">
                <a:latin typeface="Times New Roman" panose="02020603050405020304" pitchFamily="18" charset="0"/>
                <a:cs typeface="Times New Roman" panose="02020603050405020304" pitchFamily="18" charset="0"/>
              </a:rPr>
              <a:t> Add one or more service channels so that more customers can be served simultaneously.</a:t>
            </a:r>
            <a:endParaRPr lang="en-G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81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382E-E326-141A-6495-6D0354943245}"/>
              </a:ext>
            </a:extLst>
          </p:cNvPr>
          <p:cNvSpPr>
            <a:spLocks noGrp="1"/>
          </p:cNvSpPr>
          <p:nvPr>
            <p:ph type="title"/>
          </p:nvPr>
        </p:nvSpPr>
        <p:spPr>
          <a:xfrm>
            <a:off x="838200" y="365126"/>
            <a:ext cx="10515600" cy="315912"/>
          </a:xfrm>
        </p:spPr>
        <p:txBody>
          <a:bodyPr>
            <a:normAutofit fontScale="90000"/>
          </a:bodyPr>
          <a:lstStyle/>
          <a:p>
            <a:r>
              <a:rPr lang="en-US" dirty="0"/>
              <a:t>.</a:t>
            </a:r>
            <a:endParaRPr lang="en-GH" dirty="0"/>
          </a:p>
        </p:txBody>
      </p:sp>
      <p:sp>
        <p:nvSpPr>
          <p:cNvPr id="3" name="Content Placeholder 2">
            <a:extLst>
              <a:ext uri="{FF2B5EF4-FFF2-40B4-BE49-F238E27FC236}">
                <a16:creationId xmlns:a16="http://schemas.microsoft.com/office/drawing/2014/main" id="{0B2FA8B3-FFD4-3BF2-49AF-E655A4B674B4}"/>
              </a:ext>
            </a:extLst>
          </p:cNvPr>
          <p:cNvSpPr>
            <a:spLocks noGrp="1"/>
          </p:cNvSpPr>
          <p:nvPr>
            <p:ph idx="1"/>
          </p:nvPr>
        </p:nvSpPr>
        <p:spPr>
          <a:xfrm>
            <a:off x="838200" y="891540"/>
            <a:ext cx="10515600" cy="5285423"/>
          </a:xfrm>
        </p:spPr>
        <p:txBody>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Assume that in considering alternative 1, Burger Dome’s management decides to employ an order filler who will assist the order taker at the cash register. The customer begins the service process by placing the order with the order taker. As the order is placed, the order taker announces the order over an intercom system, and the order filler begins filling the order. When the order is completed, the order taker handles the money, while the order filler continues to fill the order.</a:t>
            </a:r>
            <a:endParaRPr lang="en-G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51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CC29-F726-E694-D982-EAD440064F8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endParaRPr lang="en-GH" dirty="0"/>
          </a:p>
        </p:txBody>
      </p:sp>
      <p:sp>
        <p:nvSpPr>
          <p:cNvPr id="3" name="Content Placeholder 2">
            <a:extLst>
              <a:ext uri="{FF2B5EF4-FFF2-40B4-BE49-F238E27FC236}">
                <a16:creationId xmlns:a16="http://schemas.microsoft.com/office/drawing/2014/main" id="{33D36689-EDF7-77D3-BB8F-171B38A34D4F}"/>
              </a:ext>
            </a:extLst>
          </p:cNvPr>
          <p:cNvSpPr>
            <a:spLocks noGrp="1"/>
          </p:cNvSpPr>
          <p:nvPr>
            <p:ph idx="1"/>
          </p:nvPr>
        </p:nvSpPr>
        <p:spPr>
          <a:xfrm>
            <a:off x="838200" y="1761985"/>
            <a:ext cx="10515600" cy="4351338"/>
          </a:xfrm>
        </p:spPr>
        <p:txBody>
          <a:bodyPr/>
          <a:lstStyle/>
          <a:p>
            <a:pPr marL="0" indent="0">
              <a:lnSpc>
                <a:spcPct val="150000"/>
              </a:lnSpc>
              <a:buNone/>
            </a:pPr>
            <a:r>
              <a:rPr lang="en-GB" dirty="0">
                <a:solidFill>
                  <a:schemeClr val="accent1">
                    <a:lumMod val="50000"/>
                  </a:schemeClr>
                </a:solidFill>
                <a:latin typeface="Times New Roman" panose="02020603050405020304" pitchFamily="18" charset="0"/>
                <a:cs typeface="Times New Roman" panose="02020603050405020304" pitchFamily="18" charset="0"/>
              </a:rPr>
              <a:t>7. </a:t>
            </a:r>
            <a:r>
              <a:rPr lang="en-GB" sz="2400" dirty="0">
                <a:solidFill>
                  <a:schemeClr val="accent1">
                    <a:lumMod val="50000"/>
                  </a:schemeClr>
                </a:solidFill>
                <a:latin typeface="Times New Roman" panose="02020603050405020304" pitchFamily="18" charset="0"/>
                <a:cs typeface="Times New Roman" panose="02020603050405020304" pitchFamily="18" charset="0"/>
              </a:rPr>
              <a:t>SINGLE-CHANNEL WAITING LINE MODEL WITH POISSON     ARRIVALS AND ARBITRARY SERVICE TIMES</a:t>
            </a:r>
          </a:p>
          <a:p>
            <a:pPr marL="0" indent="0">
              <a:lnSpc>
                <a:spcPct val="150000"/>
              </a:lnSpc>
              <a:buNone/>
            </a:pPr>
            <a:r>
              <a:rPr lang="en-GB" sz="2400" dirty="0">
                <a:solidFill>
                  <a:schemeClr val="accent1">
                    <a:lumMod val="50000"/>
                  </a:schemeClr>
                </a:solidFill>
                <a:latin typeface="Times New Roman" panose="02020603050405020304" pitchFamily="18" charset="0"/>
                <a:cs typeface="Times New Roman" panose="02020603050405020304" pitchFamily="18" charset="0"/>
              </a:rPr>
              <a:t>8. MULTIPLE-CHANNEL MODEL WITH POISSON ARRIVALS,  ARBITRARY SERVICE TIMES, AND NO WAITING LINE</a:t>
            </a:r>
          </a:p>
          <a:p>
            <a:pPr marL="0" indent="0">
              <a:lnSpc>
                <a:spcPct val="150000"/>
              </a:lnSpc>
              <a:buNone/>
            </a:pPr>
            <a:r>
              <a:rPr lang="en-GB" sz="2400" dirty="0">
                <a:solidFill>
                  <a:schemeClr val="accent1">
                    <a:lumMod val="50000"/>
                  </a:schemeClr>
                </a:solidFill>
                <a:latin typeface="Times New Roman" panose="02020603050405020304" pitchFamily="18" charset="0"/>
                <a:cs typeface="Times New Roman" panose="02020603050405020304" pitchFamily="18" charset="0"/>
              </a:rPr>
              <a:t>9. WAITING LINE MODELS WITH FINITE CALLING POPULATIONS</a:t>
            </a:r>
            <a:endParaRPr lang="en-GH" sz="24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A4BF3E-9DFC-D914-8D76-E3703B0CE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2642" y="6113323"/>
            <a:ext cx="649358" cy="744677"/>
          </a:xfrm>
          <a:prstGeom prst="rect">
            <a:avLst/>
          </a:prstGeom>
        </p:spPr>
      </p:pic>
    </p:spTree>
    <p:extLst>
      <p:ext uri="{BB962C8B-B14F-4D97-AF65-F5344CB8AC3E}">
        <p14:creationId xmlns:p14="http://schemas.microsoft.com/office/powerpoint/2010/main" val="42872172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E741-A17B-0279-A638-B4559754BDD7}"/>
              </a:ext>
            </a:extLst>
          </p:cNvPr>
          <p:cNvSpPr>
            <a:spLocks noGrp="1"/>
          </p:cNvSpPr>
          <p:nvPr>
            <p:ph type="title"/>
          </p:nvPr>
        </p:nvSpPr>
        <p:spPr>
          <a:xfrm>
            <a:off x="838200" y="365126"/>
            <a:ext cx="4396740" cy="315911"/>
          </a:xfrm>
        </p:spPr>
        <p:txBody>
          <a:bodyPr>
            <a:normAutofit fontScale="90000"/>
          </a:bodyPr>
          <a:lstStyle/>
          <a:p>
            <a:r>
              <a:rPr lang="en-US" dirty="0"/>
              <a:t>.</a:t>
            </a:r>
            <a:endParaRPr lang="en-GH" dirty="0"/>
          </a:p>
        </p:txBody>
      </p:sp>
      <p:sp>
        <p:nvSpPr>
          <p:cNvPr id="3" name="Content Placeholder 2">
            <a:extLst>
              <a:ext uri="{FF2B5EF4-FFF2-40B4-BE49-F238E27FC236}">
                <a16:creationId xmlns:a16="http://schemas.microsoft.com/office/drawing/2014/main" id="{68D616DE-E2FF-7D84-E03F-79BEA1730737}"/>
              </a:ext>
            </a:extLst>
          </p:cNvPr>
          <p:cNvSpPr>
            <a:spLocks noGrp="1"/>
          </p:cNvSpPr>
          <p:nvPr>
            <p:ph idx="1"/>
          </p:nvPr>
        </p:nvSpPr>
        <p:spPr>
          <a:xfrm>
            <a:off x="838200" y="681037"/>
            <a:ext cx="10515600" cy="5495926"/>
          </a:xfrm>
        </p:spPr>
        <p:txBody>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With this design, Burger Dome’s management estimates the service rate can be increased from the current 60 customers per hour to 75 customers per hour. Thus, the service rate for the revised system is </a:t>
            </a:r>
            <a:r>
              <a:rPr lang="el-GR" dirty="0">
                <a:latin typeface="Times New Roman" panose="02020603050405020304" pitchFamily="18" charset="0"/>
                <a:cs typeface="Times New Roman" panose="02020603050405020304" pitchFamily="18" charset="0"/>
              </a:rPr>
              <a:t>μ</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75 customers/60 minutes = 1.25 customers per minute. For </a:t>
            </a:r>
            <a:r>
              <a:rPr lang="el-GR" b="1" dirty="0">
                <a:solidFill>
                  <a:srgbClr val="002060"/>
                </a:solidFill>
                <a:latin typeface="Times New Roman" panose="02020603050405020304" pitchFamily="18" charset="0"/>
                <a:cs typeface="Times New Roman" panose="02020603050405020304" pitchFamily="18" charset="0"/>
              </a:rPr>
              <a:t>λ</a:t>
            </a:r>
            <a:r>
              <a:rPr lang="en-US" b="1" dirty="0">
                <a:solidFill>
                  <a:srgbClr val="002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0.75 customers per minute and </a:t>
            </a:r>
            <a:r>
              <a:rPr lang="el-GR" b="1" dirty="0">
                <a:solidFill>
                  <a:srgbClr val="002060"/>
                </a:solidFill>
                <a:latin typeface="Times New Roman" panose="02020603050405020304" pitchFamily="18" charset="0"/>
                <a:cs typeface="Times New Roman" panose="02020603050405020304" pitchFamily="18" charset="0"/>
              </a:rPr>
              <a:t>μ</a:t>
            </a:r>
            <a:r>
              <a:rPr lang="en-US" b="1" dirty="0">
                <a:solidFill>
                  <a:srgbClr val="00206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1.25 customers per minute, equations (1.4) through (1.10) can be used to provide the new operating characteristics for the Burger Dome waiting line. These operating characteristics are summarized in Table 11.3.</a:t>
            </a:r>
            <a:endParaRPr lang="en-GH"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B84FCB4-EAA8-AAB7-C87C-225450C18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2534386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45B8-4D00-4438-66CA-A7777152A12B}"/>
              </a:ext>
            </a:extLst>
          </p:cNvPr>
          <p:cNvSpPr>
            <a:spLocks noGrp="1"/>
          </p:cNvSpPr>
          <p:nvPr>
            <p:ph type="title"/>
          </p:nvPr>
        </p:nvSpPr>
        <p:spPr>
          <a:xfrm>
            <a:off x="838200" y="365126"/>
            <a:ext cx="10515600" cy="315912"/>
          </a:xfrm>
        </p:spPr>
        <p:txBody>
          <a:bodyPr>
            <a:normAutofit fontScale="90000"/>
          </a:bodyPr>
          <a:lstStyle/>
          <a:p>
            <a:r>
              <a:rPr lang="en-GB" dirty="0"/>
              <a:t>.</a:t>
            </a:r>
            <a:endParaRPr lang="en-GH" dirty="0"/>
          </a:p>
        </p:txBody>
      </p:sp>
      <p:sp>
        <p:nvSpPr>
          <p:cNvPr id="3" name="Content Placeholder 2">
            <a:extLst>
              <a:ext uri="{FF2B5EF4-FFF2-40B4-BE49-F238E27FC236}">
                <a16:creationId xmlns:a16="http://schemas.microsoft.com/office/drawing/2014/main" id="{274DEA06-7544-6B66-1583-FAD3F05211C2}"/>
              </a:ext>
            </a:extLst>
          </p:cNvPr>
          <p:cNvSpPr>
            <a:spLocks noGrp="1"/>
          </p:cNvSpPr>
          <p:nvPr>
            <p:ph idx="1"/>
          </p:nvPr>
        </p:nvSpPr>
        <p:spPr>
          <a:xfrm>
            <a:off x="838200" y="681038"/>
            <a:ext cx="10515600" cy="5811836"/>
          </a:xfrm>
        </p:spPr>
        <p:txBody>
          <a:bodyPr>
            <a:normAutofit fontScale="92500"/>
          </a:bodyPr>
          <a:lstStyle/>
          <a:p>
            <a:pPr marL="0" indent="0">
              <a:lnSpc>
                <a:spcPct val="150000"/>
              </a:lnSpc>
              <a:buNone/>
            </a:pPr>
            <a:r>
              <a:rPr lang="en-GB" dirty="0">
                <a:latin typeface="Times New Roman" panose="02020603050405020304" pitchFamily="18" charset="0"/>
                <a:cs typeface="Times New Roman" panose="02020603050405020304" pitchFamily="18" charset="0"/>
              </a:rPr>
              <a:t>The information in Table 11.3 indicates that all operating characteristics have improved because of the increased service rate. In particular, the average time a customer spends in the waiting line has been reduced from 3 to 1.2 minutes and the average time a customer spends in the system has been reduced from 4 to 2 minutes. Are any other alternatives available that Burger Dome can use to increase the service rate? If so, and if the mean service rate </a:t>
            </a:r>
            <a:r>
              <a:rPr lang="el-GR" dirty="0">
                <a:latin typeface="Times New Roman" panose="02020603050405020304" pitchFamily="18" charset="0"/>
                <a:cs typeface="Times New Roman" panose="02020603050405020304" pitchFamily="18" charset="0"/>
              </a:rPr>
              <a:t>μ</a:t>
            </a:r>
            <a:r>
              <a:rPr lang="en-GB" dirty="0">
                <a:latin typeface="Times New Roman" panose="02020603050405020304" pitchFamily="18" charset="0"/>
                <a:cs typeface="Times New Roman" panose="02020603050405020304" pitchFamily="18" charset="0"/>
              </a:rPr>
              <a:t> can be identified for each alternative, equations (11.4) through (11.10) can be used to determine the revised operating characteristics and any improvements in the waiting line system.</a:t>
            </a:r>
            <a:endParaRPr lang="en-GH"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CCACDD5-B7BD-DA91-C163-C5D0853BD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27677011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6589-E901-0673-4A66-7A18F893D351}"/>
              </a:ext>
            </a:extLst>
          </p:cNvPr>
          <p:cNvSpPr>
            <a:spLocks noGrp="1"/>
          </p:cNvSpPr>
          <p:nvPr>
            <p:ph type="title"/>
          </p:nvPr>
        </p:nvSpPr>
        <p:spPr>
          <a:xfrm>
            <a:off x="838200" y="365126"/>
            <a:ext cx="10515600" cy="315912"/>
          </a:xfrm>
        </p:spPr>
        <p:txBody>
          <a:bodyPr>
            <a:normAutofit fontScale="90000"/>
          </a:bodyPr>
          <a:lstStyle/>
          <a:p>
            <a:r>
              <a:rPr lang="en-GB" dirty="0"/>
              <a:t>.</a:t>
            </a:r>
            <a:endParaRPr lang="en-GH" dirty="0"/>
          </a:p>
        </p:txBody>
      </p:sp>
      <p:sp>
        <p:nvSpPr>
          <p:cNvPr id="3" name="Content Placeholder 2">
            <a:extLst>
              <a:ext uri="{FF2B5EF4-FFF2-40B4-BE49-F238E27FC236}">
                <a16:creationId xmlns:a16="http://schemas.microsoft.com/office/drawing/2014/main" id="{DB875258-9B97-D9DA-0A85-ADDE7AAEC8A0}"/>
              </a:ext>
            </a:extLst>
          </p:cNvPr>
          <p:cNvSpPr>
            <a:spLocks noGrp="1"/>
          </p:cNvSpPr>
          <p:nvPr>
            <p:ph idx="1"/>
          </p:nvPr>
        </p:nvSpPr>
        <p:spPr>
          <a:xfrm>
            <a:off x="838200" y="681038"/>
            <a:ext cx="10515600" cy="5495925"/>
          </a:xfrm>
        </p:spPr>
        <p:txBody>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The added cost of any proposed change can be compared to the corresponding service improvements to help the manager determine whether the proposed service improvements are worthwhile. As mentioned previously, another option often available is to add one or more service channels so that more customers can be served simultaneously. The extension of the </a:t>
            </a:r>
            <a:r>
              <a:rPr lang="en-GB" dirty="0" err="1">
                <a:latin typeface="Times New Roman" panose="02020603050405020304" pitchFamily="18" charset="0"/>
                <a:cs typeface="Times New Roman" panose="02020603050405020304" pitchFamily="18" charset="0"/>
              </a:rPr>
              <a:t>singlechannel</a:t>
            </a:r>
            <a:r>
              <a:rPr lang="en-GB" dirty="0">
                <a:latin typeface="Times New Roman" panose="02020603050405020304" pitchFamily="18" charset="0"/>
                <a:cs typeface="Times New Roman" panose="02020603050405020304" pitchFamily="18" charset="0"/>
              </a:rPr>
              <a:t> waiting line model to the multiple-channel waiting line model is the topic of the next section.</a:t>
            </a:r>
            <a:endParaRPr lang="en-GH"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85FAFBB-893D-466C-1B5C-3A94746DE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3443784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A883-B456-6B50-371D-A63838CF5EFD}"/>
              </a:ext>
            </a:extLst>
          </p:cNvPr>
          <p:cNvSpPr>
            <a:spLocks noGrp="1"/>
          </p:cNvSpPr>
          <p:nvPr>
            <p:ph type="title"/>
          </p:nvPr>
        </p:nvSpPr>
        <p:spPr>
          <a:xfrm>
            <a:off x="838200" y="0"/>
            <a:ext cx="9240982" cy="1163782"/>
          </a:xfrm>
        </p:spPr>
        <p:txBody>
          <a:bodyPr>
            <a:normAutofit/>
          </a:bodyPr>
          <a:lstStyle/>
          <a:p>
            <a:pPr algn="ctr"/>
            <a:r>
              <a:rPr lang="en-GB" dirty="0"/>
              <a:t>.</a:t>
            </a:r>
            <a:r>
              <a:rPr lang="en-GB" b="1" dirty="0">
                <a:solidFill>
                  <a:srgbClr val="C00000"/>
                </a:solidFill>
                <a:latin typeface="Times New Roman" panose="02020603050405020304" pitchFamily="18" charset="0"/>
                <a:cs typeface="Times New Roman" panose="02020603050405020304" pitchFamily="18" charset="0"/>
              </a:rPr>
              <a:t> SECTION 3…</a:t>
            </a:r>
            <a:endParaRPr lang="en-GH" dirty="0"/>
          </a:p>
        </p:txBody>
      </p:sp>
      <p:sp>
        <p:nvSpPr>
          <p:cNvPr id="3" name="Content Placeholder 2">
            <a:extLst>
              <a:ext uri="{FF2B5EF4-FFF2-40B4-BE49-F238E27FC236}">
                <a16:creationId xmlns:a16="http://schemas.microsoft.com/office/drawing/2014/main" id="{B4455630-51A8-75BF-95D6-C575A1346C61}"/>
              </a:ext>
            </a:extLst>
          </p:cNvPr>
          <p:cNvSpPr>
            <a:spLocks noGrp="1"/>
          </p:cNvSpPr>
          <p:nvPr>
            <p:ph idx="1"/>
          </p:nvPr>
        </p:nvSpPr>
        <p:spPr>
          <a:xfrm>
            <a:off x="838200" y="1359764"/>
            <a:ext cx="10515600" cy="5498236"/>
          </a:xfrm>
        </p:spPr>
        <p:txBody>
          <a:bodyPr>
            <a:normAutofit lnSpcReduction="10000"/>
          </a:bodyPr>
          <a:lstStyle/>
          <a:p>
            <a:pPr marL="0" indent="0">
              <a:buNone/>
            </a:pPr>
            <a:r>
              <a:rPr lang="en-GB" sz="6600" b="1" dirty="0">
                <a:solidFill>
                  <a:srgbClr val="002060"/>
                </a:solidFill>
                <a:latin typeface="Times New Roman" panose="02020603050405020304" pitchFamily="18" charset="0"/>
                <a:cs typeface="Times New Roman" panose="02020603050405020304" pitchFamily="18" charset="0"/>
              </a:rPr>
              <a:t>MULTIPLE-CHANNEL WAITING LINE MODEL WITH POISSON ARRIVALS AND EXPONENTIAL SERVICE TIMES</a:t>
            </a:r>
            <a:endParaRPr lang="en-GH" sz="6600" dirty="0"/>
          </a:p>
        </p:txBody>
      </p:sp>
      <p:pic>
        <p:nvPicPr>
          <p:cNvPr id="4" name="Picture 3">
            <a:extLst>
              <a:ext uri="{FF2B5EF4-FFF2-40B4-BE49-F238E27FC236}">
                <a16:creationId xmlns:a16="http://schemas.microsoft.com/office/drawing/2014/main" id="{2FFF334A-5552-C6F7-BBAE-C72C486C2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3510156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FC937-BAE9-042A-7A6F-6450401F8963}"/>
              </a:ext>
            </a:extLst>
          </p:cNvPr>
          <p:cNvSpPr>
            <a:spLocks noGrp="1"/>
          </p:cNvSpPr>
          <p:nvPr>
            <p:ph type="title"/>
          </p:nvPr>
        </p:nvSpPr>
        <p:spPr/>
        <p:txBody>
          <a:bodyPr>
            <a:noAutofit/>
          </a:bodyPr>
          <a:lstStyle/>
          <a:p>
            <a:r>
              <a:rPr lang="en-GB" sz="3200" b="1" dirty="0">
                <a:solidFill>
                  <a:srgbClr val="002060"/>
                </a:solidFill>
                <a:latin typeface="Times New Roman" panose="02020603050405020304" pitchFamily="18" charset="0"/>
                <a:cs typeface="Times New Roman" panose="02020603050405020304" pitchFamily="18" charset="0"/>
              </a:rPr>
              <a:t>3.MULTIPLE-CHANNEL WAITING LINE MODEL WITH POISSON ARRIVALS AND EXPONENTIAL SERVICE TIMES</a:t>
            </a:r>
            <a:endParaRPr lang="en-GH"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734C2D-401E-EFD2-A7A4-3E03594F5058}"/>
              </a:ext>
            </a:extLst>
          </p:cNvPr>
          <p:cNvSpPr>
            <a:spLocks noGrp="1"/>
          </p:cNvSpPr>
          <p:nvPr>
            <p:ph idx="1"/>
          </p:nvPr>
        </p:nvSpPr>
        <p:spPr/>
        <p:txBody>
          <a:bodyPr>
            <a:normAutofit/>
          </a:bodyPr>
          <a:lstStyle/>
          <a:p>
            <a:pPr marL="0" indent="0" algn="just">
              <a:lnSpc>
                <a:spcPct val="150000"/>
              </a:lnSpc>
              <a:buNone/>
            </a:pPr>
            <a:r>
              <a:rPr lang="en-GB" sz="3200" dirty="0">
                <a:solidFill>
                  <a:srgbClr val="002060"/>
                </a:solidFill>
                <a:latin typeface="Times New Roman" panose="02020603050405020304" pitchFamily="18" charset="0"/>
                <a:cs typeface="Times New Roman" panose="02020603050405020304" pitchFamily="18" charset="0"/>
              </a:rPr>
              <a:t>Under </a:t>
            </a:r>
            <a:r>
              <a:rPr lang="en-GB" sz="3200" b="1" dirty="0">
                <a:solidFill>
                  <a:srgbClr val="002060"/>
                </a:solidFill>
                <a:latin typeface="Times New Roman" panose="02020603050405020304" pitchFamily="18" charset="0"/>
                <a:cs typeface="Times New Roman" panose="02020603050405020304" pitchFamily="18" charset="0"/>
              </a:rPr>
              <a:t>multiple-channel waiting line model with </a:t>
            </a:r>
            <a:r>
              <a:rPr lang="en-GB" sz="3200" b="1" dirty="0" err="1">
                <a:solidFill>
                  <a:srgbClr val="002060"/>
                </a:solidFill>
                <a:latin typeface="Times New Roman" panose="02020603050405020304" pitchFamily="18" charset="0"/>
                <a:cs typeface="Times New Roman" panose="02020603050405020304" pitchFamily="18" charset="0"/>
              </a:rPr>
              <a:t>poisson</a:t>
            </a:r>
            <a:r>
              <a:rPr lang="en-GB" sz="3200" b="1" dirty="0">
                <a:solidFill>
                  <a:srgbClr val="002060"/>
                </a:solidFill>
                <a:latin typeface="Times New Roman" panose="02020603050405020304" pitchFamily="18" charset="0"/>
                <a:cs typeface="Times New Roman" panose="02020603050405020304" pitchFamily="18" charset="0"/>
              </a:rPr>
              <a:t> arrivals and exponential service times</a:t>
            </a:r>
            <a:r>
              <a:rPr lang="en-GB" sz="3200" dirty="0">
                <a:solidFill>
                  <a:srgbClr val="002060"/>
                </a:solidFill>
                <a:latin typeface="Times New Roman" panose="02020603050405020304" pitchFamily="18" charset="0"/>
                <a:cs typeface="Times New Roman" panose="02020603050405020304" pitchFamily="18" charset="0"/>
              </a:rPr>
              <a:t>, we shall be looking at:</a:t>
            </a:r>
          </a:p>
          <a:p>
            <a:pPr algn="just">
              <a:lnSpc>
                <a:spcPct val="150000"/>
              </a:lnSpc>
            </a:pPr>
            <a:r>
              <a:rPr lang="en-GB" sz="3200" dirty="0">
                <a:solidFill>
                  <a:srgbClr val="002060"/>
                </a:solidFill>
                <a:latin typeface="Times New Roman" panose="02020603050405020304" pitchFamily="18" charset="0"/>
                <a:cs typeface="Times New Roman" panose="02020603050405020304" pitchFamily="18" charset="0"/>
              </a:rPr>
              <a:t>Operating Characteristics</a:t>
            </a:r>
          </a:p>
          <a:p>
            <a:pPr algn="just">
              <a:lnSpc>
                <a:spcPct val="150000"/>
              </a:lnSpc>
            </a:pPr>
            <a:r>
              <a:rPr lang="en-GB" sz="3200" dirty="0">
                <a:solidFill>
                  <a:srgbClr val="002060"/>
                </a:solidFill>
                <a:latin typeface="Times New Roman" panose="02020603050405020304" pitchFamily="18" charset="0"/>
                <a:cs typeface="Times New Roman" panose="02020603050405020304" pitchFamily="18" charset="0"/>
              </a:rPr>
              <a:t> Operating Characteristics for the Burger Dome Problem</a:t>
            </a:r>
            <a:endParaRPr lang="en-GH" sz="3200"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B62C11C-2006-DE50-3B6D-756BDA069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691442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2087-6D21-E24E-CB04-69BBDC8F4D4A}"/>
              </a:ext>
            </a:extLst>
          </p:cNvPr>
          <p:cNvSpPr>
            <a:spLocks noGrp="1"/>
          </p:cNvSpPr>
          <p:nvPr>
            <p:ph type="title"/>
          </p:nvPr>
        </p:nvSpPr>
        <p:spPr>
          <a:xfrm>
            <a:off x="838200" y="365126"/>
            <a:ext cx="10515600" cy="315912"/>
          </a:xfrm>
        </p:spPr>
        <p:txBody>
          <a:bodyPr>
            <a:normAutofit fontScale="90000"/>
          </a:bodyPr>
          <a:lstStyle/>
          <a:p>
            <a:r>
              <a:rPr lang="en-US" dirty="0"/>
              <a:t>.</a:t>
            </a:r>
            <a:endParaRPr lang="en-GH" dirty="0"/>
          </a:p>
        </p:txBody>
      </p:sp>
      <p:sp>
        <p:nvSpPr>
          <p:cNvPr id="3" name="Content Placeholder 2">
            <a:extLst>
              <a:ext uri="{FF2B5EF4-FFF2-40B4-BE49-F238E27FC236}">
                <a16:creationId xmlns:a16="http://schemas.microsoft.com/office/drawing/2014/main" id="{5C8FC110-C23C-B074-359C-382420305AE6}"/>
              </a:ext>
            </a:extLst>
          </p:cNvPr>
          <p:cNvSpPr>
            <a:spLocks noGrp="1"/>
          </p:cNvSpPr>
          <p:nvPr>
            <p:ph idx="1"/>
          </p:nvPr>
        </p:nvSpPr>
        <p:spPr>
          <a:xfrm>
            <a:off x="838200" y="681038"/>
            <a:ext cx="10515600" cy="5495925"/>
          </a:xfrm>
        </p:spPr>
        <p:txBody>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A multiple-channel waiting line consists of two or more service channels that are assumed to be identical in terms of service capability. In the multiple-channel system, arriving units wait in a single waiting line and then move to the first available channel to be served. The single-channel Burger Dome operation can be expanded to a two-channel system by opening a second service channel. Figure 11.3 shows a diagram of the Burger Dome two-channel waiting line.</a:t>
            </a:r>
            <a:endParaRPr lang="en-G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5259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DD24-9B79-BA19-D7F2-23748DE38449}"/>
              </a:ext>
            </a:extLst>
          </p:cNvPr>
          <p:cNvSpPr>
            <a:spLocks noGrp="1"/>
          </p:cNvSpPr>
          <p:nvPr>
            <p:ph type="title"/>
          </p:nvPr>
        </p:nvSpPr>
        <p:spPr>
          <a:xfrm>
            <a:off x="838200" y="365126"/>
            <a:ext cx="10515600" cy="315912"/>
          </a:xfrm>
        </p:spPr>
        <p:txBody>
          <a:bodyPr>
            <a:normAutofit fontScale="90000"/>
          </a:bodyPr>
          <a:lstStyle/>
          <a:p>
            <a:r>
              <a:rPr lang="en-US" dirty="0"/>
              <a:t>.</a:t>
            </a:r>
            <a:endParaRPr lang="en-GH" dirty="0"/>
          </a:p>
        </p:txBody>
      </p:sp>
      <p:sp>
        <p:nvSpPr>
          <p:cNvPr id="3" name="Content Placeholder 2">
            <a:extLst>
              <a:ext uri="{FF2B5EF4-FFF2-40B4-BE49-F238E27FC236}">
                <a16:creationId xmlns:a16="http://schemas.microsoft.com/office/drawing/2014/main" id="{029BE81C-7C68-864A-E926-C88A77FAFE42}"/>
              </a:ext>
            </a:extLst>
          </p:cNvPr>
          <p:cNvSpPr>
            <a:spLocks noGrp="1"/>
          </p:cNvSpPr>
          <p:nvPr>
            <p:ph idx="1"/>
          </p:nvPr>
        </p:nvSpPr>
        <p:spPr>
          <a:xfrm>
            <a:off x="838200" y="681038"/>
            <a:ext cx="10515600" cy="5495925"/>
          </a:xfrm>
        </p:spPr>
        <p:txBody>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In this section we present formulas that can be used to determine the steady-state operating characteristics for a multiple-channel waiting line. These formulas are applicable if the following conditions exist: </a:t>
            </a:r>
          </a:p>
          <a:p>
            <a:pPr marL="514350" indent="-514350" algn="just">
              <a:lnSpc>
                <a:spcPct val="150000"/>
              </a:lnSpc>
              <a:buAutoNum type="arabicPeriod"/>
            </a:pPr>
            <a:r>
              <a:rPr lang="en-GB" dirty="0">
                <a:latin typeface="Times New Roman" panose="02020603050405020304" pitchFamily="18" charset="0"/>
                <a:cs typeface="Times New Roman" panose="02020603050405020304" pitchFamily="18" charset="0"/>
              </a:rPr>
              <a:t>The arrivals follow a Poisson probability distribution. </a:t>
            </a:r>
          </a:p>
          <a:p>
            <a:pPr marL="514350" indent="-514350" algn="just">
              <a:lnSpc>
                <a:spcPct val="150000"/>
              </a:lnSpc>
              <a:buAutoNum type="arabicPeriod"/>
            </a:pPr>
            <a:r>
              <a:rPr lang="en-GB" dirty="0">
                <a:latin typeface="Times New Roman" panose="02020603050405020304" pitchFamily="18" charset="0"/>
                <a:cs typeface="Times New Roman" panose="02020603050405020304" pitchFamily="18" charset="0"/>
              </a:rPr>
              <a:t> The service time for each channel follows an exponential probability distribution.</a:t>
            </a:r>
            <a:endParaRPr lang="en-GH"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7D92AAA-5F8B-C3B4-235B-BB151232B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24035831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8253-BF93-5BDE-BB3C-7D1BA2427240}"/>
              </a:ext>
            </a:extLst>
          </p:cNvPr>
          <p:cNvSpPr>
            <a:spLocks noGrp="1"/>
          </p:cNvSpPr>
          <p:nvPr>
            <p:ph type="title"/>
          </p:nvPr>
        </p:nvSpPr>
        <p:spPr>
          <a:xfrm>
            <a:off x="838200" y="365126"/>
            <a:ext cx="10515600" cy="315912"/>
          </a:xfrm>
        </p:spPr>
        <p:txBody>
          <a:bodyPr>
            <a:normAutofit fontScale="90000"/>
          </a:bodyPr>
          <a:lstStyle/>
          <a:p>
            <a:r>
              <a:rPr lang="en-GB" dirty="0"/>
              <a:t>.</a:t>
            </a:r>
            <a:endParaRPr lang="en-GH" dirty="0"/>
          </a:p>
        </p:txBody>
      </p:sp>
      <p:sp>
        <p:nvSpPr>
          <p:cNvPr id="3" name="Content Placeholder 2">
            <a:extLst>
              <a:ext uri="{FF2B5EF4-FFF2-40B4-BE49-F238E27FC236}">
                <a16:creationId xmlns:a16="http://schemas.microsoft.com/office/drawing/2014/main" id="{562A23C3-B622-D98E-660C-2EA0BD210B6E}"/>
              </a:ext>
            </a:extLst>
          </p:cNvPr>
          <p:cNvSpPr>
            <a:spLocks noGrp="1"/>
          </p:cNvSpPr>
          <p:nvPr>
            <p:ph idx="1"/>
          </p:nvPr>
        </p:nvSpPr>
        <p:spPr/>
        <p:txBody>
          <a:bodyPr/>
          <a:lstStyle/>
          <a:p>
            <a:pPr marL="0" indent="0">
              <a:lnSpc>
                <a:spcPct val="150000"/>
              </a:lnSpc>
              <a:buNone/>
            </a:pPr>
            <a:r>
              <a:rPr lang="en-GB" dirty="0">
                <a:latin typeface="Times New Roman" panose="02020603050405020304" pitchFamily="18" charset="0"/>
                <a:cs typeface="Times New Roman" panose="02020603050405020304" pitchFamily="18" charset="0"/>
              </a:rPr>
              <a:t>3. The service rate </a:t>
            </a:r>
            <a:r>
              <a:rPr lang="el-GR" dirty="0">
                <a:latin typeface="Times New Roman" panose="02020603050405020304" pitchFamily="18" charset="0"/>
                <a:cs typeface="Times New Roman" panose="02020603050405020304" pitchFamily="18" charset="0"/>
              </a:rPr>
              <a:t>μ</a:t>
            </a:r>
            <a:r>
              <a:rPr lang="en-GB" dirty="0">
                <a:latin typeface="Times New Roman" panose="02020603050405020304" pitchFamily="18" charset="0"/>
                <a:cs typeface="Times New Roman" panose="02020603050405020304" pitchFamily="18" charset="0"/>
              </a:rPr>
              <a:t> is the same for each channel. </a:t>
            </a:r>
          </a:p>
          <a:p>
            <a:pPr marL="0" indent="0">
              <a:lnSpc>
                <a:spcPct val="150000"/>
              </a:lnSpc>
              <a:buNone/>
            </a:pPr>
            <a:r>
              <a:rPr lang="en-GB" dirty="0">
                <a:latin typeface="Times New Roman" panose="02020603050405020304" pitchFamily="18" charset="0"/>
                <a:cs typeface="Times New Roman" panose="02020603050405020304" pitchFamily="18" charset="0"/>
              </a:rPr>
              <a:t>4. The arrivals wait in a single waiting line and then move to the first open channel for service</a:t>
            </a:r>
            <a:endParaRPr lang="en-GH"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61E2753-2221-7CB5-26C8-6050B9C96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1152783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F99F-2BC7-8617-EAF9-8A54F65F46C8}"/>
              </a:ext>
            </a:extLst>
          </p:cNvPr>
          <p:cNvSpPr>
            <a:spLocks noGrp="1"/>
          </p:cNvSpPr>
          <p:nvPr>
            <p:ph type="title"/>
          </p:nvPr>
        </p:nvSpPr>
        <p:spPr>
          <a:xfrm>
            <a:off x="838200" y="365125"/>
            <a:ext cx="10515600" cy="1029335"/>
          </a:xfrm>
        </p:spPr>
        <p:txBody>
          <a:bodyPr>
            <a:normAutofit/>
          </a:bodyPr>
          <a:lstStyle/>
          <a:p>
            <a:r>
              <a:rPr lang="en-US" b="1" i="1" dirty="0"/>
              <a:t>Fact…</a:t>
            </a:r>
            <a:endParaRPr lang="en-GH" b="1" i="1" dirty="0"/>
          </a:p>
        </p:txBody>
      </p:sp>
      <p:sp>
        <p:nvSpPr>
          <p:cNvPr id="3" name="Content Placeholder 2">
            <a:extLst>
              <a:ext uri="{FF2B5EF4-FFF2-40B4-BE49-F238E27FC236}">
                <a16:creationId xmlns:a16="http://schemas.microsoft.com/office/drawing/2014/main" id="{3F2321D0-EADA-8C97-5B0D-1BFFE78BBB91}"/>
              </a:ext>
            </a:extLst>
          </p:cNvPr>
          <p:cNvSpPr>
            <a:spLocks noGrp="1"/>
          </p:cNvSpPr>
          <p:nvPr>
            <p:ph idx="1"/>
          </p:nvPr>
        </p:nvSpPr>
        <p:spPr>
          <a:xfrm>
            <a:off x="838200" y="1943100"/>
            <a:ext cx="10515600" cy="4233863"/>
          </a:xfrm>
        </p:spPr>
        <p:txBody>
          <a:bodyPr/>
          <a:lstStyle/>
          <a:p>
            <a:pPr marL="0" indent="0" algn="just">
              <a:lnSpc>
                <a:spcPct val="150000"/>
              </a:lnSpc>
              <a:buNone/>
            </a:pPr>
            <a:r>
              <a:rPr lang="en-GB" i="1" dirty="0">
                <a:latin typeface="Times New Roman" panose="02020603050405020304" pitchFamily="18" charset="0"/>
                <a:cs typeface="Times New Roman" panose="02020603050405020304" pitchFamily="18" charset="0"/>
              </a:rPr>
              <a:t>You may be familiar with multiple-channel systems that also have multiple waiting lines. The waiting line model in this section has multiple channels but only a single waiting line. Operating characteristics for a </a:t>
            </a:r>
            <a:r>
              <a:rPr lang="en-GB" i="1" dirty="0" err="1">
                <a:latin typeface="Times New Roman" panose="02020603050405020304" pitchFamily="18" charset="0"/>
                <a:cs typeface="Times New Roman" panose="02020603050405020304" pitchFamily="18" charset="0"/>
              </a:rPr>
              <a:t>multiplechannel</a:t>
            </a:r>
            <a:r>
              <a:rPr lang="en-GB" i="1" dirty="0">
                <a:latin typeface="Times New Roman" panose="02020603050405020304" pitchFamily="18" charset="0"/>
                <a:cs typeface="Times New Roman" panose="02020603050405020304" pitchFamily="18" charset="0"/>
              </a:rPr>
              <a:t> system are better when a single waiting line, rather than multiple waiting lines, is used.</a:t>
            </a:r>
            <a:endParaRPr lang="en-GH"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D48240F-B9D9-E4A3-2BA1-A89C55470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24552907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9036-B92E-0366-6515-01BB81BF8751}"/>
              </a:ext>
            </a:extLst>
          </p:cNvPr>
          <p:cNvSpPr>
            <a:spLocks noGrp="1"/>
          </p:cNvSpPr>
          <p:nvPr>
            <p:ph type="title"/>
          </p:nvPr>
        </p:nvSpPr>
        <p:spPr>
          <a:xfrm>
            <a:off x="838200" y="365126"/>
            <a:ext cx="10515600" cy="315912"/>
          </a:xfrm>
        </p:spPr>
        <p:txBody>
          <a:bodyPr>
            <a:normAutofit fontScale="90000"/>
          </a:bodyPr>
          <a:lstStyle/>
          <a:p>
            <a:r>
              <a:rPr lang="en-US" dirty="0"/>
              <a:t>.</a:t>
            </a:r>
            <a:endParaRPr lang="en-GH" dirty="0"/>
          </a:p>
        </p:txBody>
      </p:sp>
      <p:pic>
        <p:nvPicPr>
          <p:cNvPr id="5" name="Content Placeholder 4">
            <a:extLst>
              <a:ext uri="{FF2B5EF4-FFF2-40B4-BE49-F238E27FC236}">
                <a16:creationId xmlns:a16="http://schemas.microsoft.com/office/drawing/2014/main" id="{1AFE1256-5091-95F2-8937-2D768F64A0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81038"/>
            <a:ext cx="10515600" cy="5495925"/>
          </a:xfrm>
        </p:spPr>
      </p:pic>
      <p:pic>
        <p:nvPicPr>
          <p:cNvPr id="6" name="Picture 5">
            <a:extLst>
              <a:ext uri="{FF2B5EF4-FFF2-40B4-BE49-F238E27FC236}">
                <a16:creationId xmlns:a16="http://schemas.microsoft.com/office/drawing/2014/main" id="{47E5B763-3AFE-7622-87EE-96F3A3F87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100892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61C94-6CF4-F20A-2D97-C84232DF8D3C}"/>
              </a:ext>
            </a:extLst>
          </p:cNvPr>
          <p:cNvSpPr>
            <a:spLocks noGrp="1"/>
          </p:cNvSpPr>
          <p:nvPr>
            <p:ph type="title"/>
          </p:nvPr>
        </p:nvSpPr>
        <p:spPr>
          <a:xfrm>
            <a:off x="838200" y="365125"/>
            <a:ext cx="10515600" cy="1460499"/>
          </a:xfrm>
        </p:spPr>
        <p:txBody>
          <a:bodyPr>
            <a:normAutofit/>
          </a:bodyPr>
          <a:lstStyle/>
          <a:p>
            <a:pPr algn="ctr"/>
            <a:r>
              <a:rPr lang="en-GB" b="1" dirty="0">
                <a:solidFill>
                  <a:srgbClr val="C00000"/>
                </a:solidFill>
                <a:latin typeface="Times New Roman" panose="02020603050405020304" pitchFamily="18" charset="0"/>
                <a:cs typeface="Times New Roman" panose="02020603050405020304" pitchFamily="18" charset="0"/>
              </a:rPr>
              <a:t>SECTION 1…</a:t>
            </a:r>
            <a:endParaRPr lang="en-GH"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B403B5-192F-EF98-1D3F-983F80510148}"/>
              </a:ext>
            </a:extLst>
          </p:cNvPr>
          <p:cNvSpPr>
            <a:spLocks noGrp="1"/>
          </p:cNvSpPr>
          <p:nvPr>
            <p:ph idx="1"/>
          </p:nvPr>
        </p:nvSpPr>
        <p:spPr/>
        <p:txBody>
          <a:bodyPr>
            <a:normAutofit/>
          </a:bodyPr>
          <a:lstStyle/>
          <a:p>
            <a:pPr marL="0" indent="0" algn="ctr">
              <a:buNone/>
            </a:pPr>
            <a:r>
              <a:rPr lang="en-GB" sz="8800" b="1" dirty="0">
                <a:solidFill>
                  <a:schemeClr val="accent1">
                    <a:lumMod val="50000"/>
                  </a:schemeClr>
                </a:solidFill>
                <a:latin typeface="Times New Roman" panose="02020603050405020304" pitchFamily="18" charset="0"/>
                <a:cs typeface="Times New Roman" panose="02020603050405020304" pitchFamily="18" charset="0"/>
              </a:rPr>
              <a:t> STRUCTURE OF A WAITING LINE SYSTEM</a:t>
            </a:r>
            <a:endParaRPr lang="en-GH" sz="8800" dirty="0"/>
          </a:p>
        </p:txBody>
      </p:sp>
      <p:pic>
        <p:nvPicPr>
          <p:cNvPr id="4" name="Picture 3">
            <a:extLst>
              <a:ext uri="{FF2B5EF4-FFF2-40B4-BE49-F238E27FC236}">
                <a16:creationId xmlns:a16="http://schemas.microsoft.com/office/drawing/2014/main" id="{CD8F2170-6818-6B34-CA58-8257A62E3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21924316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1F1E-63B9-F056-4F01-58B23A2F67F0}"/>
              </a:ext>
            </a:extLst>
          </p:cNvPr>
          <p:cNvSpPr>
            <a:spLocks noGrp="1"/>
          </p:cNvSpPr>
          <p:nvPr>
            <p:ph type="title"/>
          </p:nvPr>
        </p:nvSpPr>
        <p:spPr/>
        <p:txBody>
          <a:bodyPr/>
          <a:lstStyle/>
          <a:p>
            <a:pPr marL="571500" indent="-571500">
              <a:buFont typeface="Arial" panose="020B0604020202020204" pitchFamily="34" charset="0"/>
              <a:buChar char="•"/>
            </a:pPr>
            <a:r>
              <a:rPr lang="en-GB" b="1" dirty="0">
                <a:solidFill>
                  <a:srgbClr val="002060"/>
                </a:solidFill>
                <a:latin typeface="Times New Roman" panose="02020603050405020304" pitchFamily="18" charset="0"/>
                <a:cs typeface="Times New Roman" panose="02020603050405020304" pitchFamily="18" charset="0"/>
              </a:rPr>
              <a:t>Operating Characteristics</a:t>
            </a:r>
            <a:endParaRPr lang="en-GH"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80292E-85E1-FA24-FABA-541ACBEA7497}"/>
              </a:ext>
            </a:extLst>
          </p:cNvPr>
          <p:cNvSpPr>
            <a:spLocks noGrp="1"/>
          </p:cNvSpPr>
          <p:nvPr>
            <p:ph idx="1"/>
          </p:nvPr>
        </p:nvSpPr>
        <p:spPr/>
        <p:txBody>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The following formulas can be used to compute the steady-state operating characteristics for multiple-channel waiting lines, where</a:t>
            </a:r>
          </a:p>
          <a:p>
            <a:pPr marL="0" indent="0" algn="just">
              <a:lnSpc>
                <a:spcPct val="150000"/>
              </a:lnSpc>
              <a:buNone/>
            </a:pPr>
            <a:r>
              <a:rPr lang="en-GB" dirty="0">
                <a:latin typeface="Times New Roman" panose="02020603050405020304" pitchFamily="18" charset="0"/>
                <a:cs typeface="Times New Roman" panose="02020603050405020304" pitchFamily="18" charset="0"/>
              </a:rPr>
              <a:t> </a:t>
            </a:r>
            <a:r>
              <a:rPr lang="en-GB" dirty="0">
                <a:solidFill>
                  <a:srgbClr val="002060"/>
                </a:solidFill>
                <a:latin typeface="Times New Roman" panose="02020603050405020304" pitchFamily="18" charset="0"/>
                <a:cs typeface="Times New Roman" panose="02020603050405020304" pitchFamily="18" charset="0"/>
              </a:rPr>
              <a:t>λ = the arrival rate for the system </a:t>
            </a:r>
          </a:p>
          <a:p>
            <a:pPr marL="0" indent="0" algn="just">
              <a:lnSpc>
                <a:spcPct val="150000"/>
              </a:lnSpc>
              <a:buNone/>
            </a:pPr>
            <a:r>
              <a:rPr lang="en-GB" dirty="0">
                <a:solidFill>
                  <a:srgbClr val="002060"/>
                </a:solidFill>
                <a:latin typeface="Times New Roman" panose="02020603050405020304" pitchFamily="18" charset="0"/>
                <a:cs typeface="Times New Roman" panose="02020603050405020304" pitchFamily="18" charset="0"/>
              </a:rPr>
              <a:t> </a:t>
            </a:r>
            <a:r>
              <a:rPr lang="el-GR" dirty="0">
                <a:solidFill>
                  <a:srgbClr val="002060"/>
                </a:solidFill>
                <a:latin typeface="Times New Roman" panose="02020603050405020304" pitchFamily="18" charset="0"/>
                <a:cs typeface="Times New Roman" panose="02020603050405020304" pitchFamily="18" charset="0"/>
              </a:rPr>
              <a:t>μ</a:t>
            </a:r>
            <a:r>
              <a:rPr lang="en-GB" dirty="0">
                <a:solidFill>
                  <a:srgbClr val="002060"/>
                </a:solidFill>
                <a:latin typeface="Times New Roman" panose="02020603050405020304" pitchFamily="18" charset="0"/>
                <a:cs typeface="Times New Roman" panose="02020603050405020304" pitchFamily="18" charset="0"/>
              </a:rPr>
              <a:t> = the service rate for each channel </a:t>
            </a:r>
          </a:p>
          <a:p>
            <a:pPr marL="0" indent="0" algn="just">
              <a:lnSpc>
                <a:spcPct val="150000"/>
              </a:lnSpc>
              <a:buNone/>
            </a:pPr>
            <a:r>
              <a:rPr lang="en-GB" dirty="0">
                <a:solidFill>
                  <a:srgbClr val="002060"/>
                </a:solidFill>
                <a:latin typeface="Times New Roman" panose="02020603050405020304" pitchFamily="18" charset="0"/>
                <a:cs typeface="Times New Roman" panose="02020603050405020304" pitchFamily="18" charset="0"/>
              </a:rPr>
              <a:t> κ = the number of channels</a:t>
            </a:r>
            <a:endParaRPr lang="en-GH"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6BA341E-365D-07C2-4F9E-F6DD32287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6934305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1F1E-63B9-F056-4F01-58B23A2F67F0}"/>
              </a:ext>
            </a:extLst>
          </p:cNvPr>
          <p:cNvSpPr>
            <a:spLocks noGrp="1"/>
          </p:cNvSpPr>
          <p:nvPr>
            <p:ph type="title"/>
          </p:nvPr>
        </p:nvSpPr>
        <p:spPr>
          <a:xfrm>
            <a:off x="838200" y="365126"/>
            <a:ext cx="4122420" cy="315912"/>
          </a:xfrm>
        </p:spPr>
        <p:txBody>
          <a:bodyPr>
            <a:normAutofit fontScale="90000"/>
          </a:bodyPr>
          <a:lstStyle/>
          <a:p>
            <a:r>
              <a:rPr lang="en-US" dirty="0"/>
              <a:t>.</a:t>
            </a:r>
            <a:endParaRPr lang="en-G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380292E-85E1-FA24-FABA-541ACBEA7497}"/>
                  </a:ext>
                </a:extLst>
              </p:cNvPr>
              <p:cNvSpPr>
                <a:spLocks noGrp="1"/>
              </p:cNvSpPr>
              <p:nvPr>
                <p:ph idx="1"/>
              </p:nvPr>
            </p:nvSpPr>
            <p:spPr>
              <a:xfrm>
                <a:off x="838200" y="763428"/>
                <a:ext cx="10515600" cy="5331143"/>
              </a:xfrm>
            </p:spPr>
            <p:txBody>
              <a:bodyPr>
                <a:normAutofit fontScale="92500"/>
              </a:bodyPr>
              <a:lstStyle/>
              <a:p>
                <a:pPr marL="514350" indent="-514350">
                  <a:buAutoNum type="arabicPeriod"/>
                </a:pPr>
                <a:r>
                  <a:rPr lang="en-GB" dirty="0">
                    <a:latin typeface="Times New Roman" panose="02020603050405020304" pitchFamily="18" charset="0"/>
                    <a:cs typeface="Times New Roman" panose="02020603050405020304" pitchFamily="18" charset="0"/>
                  </a:rPr>
                  <a:t>The probability that no units are in the system:</a:t>
                </a:r>
              </a:p>
              <a:p>
                <a:pPr marL="0" indent="0">
                  <a:buNone/>
                </a:pPr>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𝑃</m:t>
                        </m:r>
                      </m:e>
                      <m:sub>
                        <m:r>
                          <a:rPr lang="en-US" b="0" i="1" smtClean="0">
                            <a:solidFill>
                              <a:srgbClr val="002060"/>
                            </a:solidFill>
                            <a:latin typeface="Cambria Math" panose="02040503050406030204" pitchFamily="18" charset="0"/>
                          </a:rPr>
                          <m:t>0</m:t>
                        </m:r>
                      </m:sub>
                    </m:sSub>
                    <m:r>
                      <a:rPr lang="en-US" b="0" i="1" smtClean="0">
                        <a:solidFill>
                          <a:srgbClr val="002060"/>
                        </a:solidFill>
                        <a:latin typeface="Cambria Math" panose="02040503050406030204" pitchFamily="18" charset="0"/>
                      </a:rPr>
                      <m:t>=</m:t>
                    </m:r>
                    <m:f>
                      <m:fPr>
                        <m:ctrlPr>
                          <a:rPr lang="en-GH"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1</m:t>
                        </m:r>
                      </m:num>
                      <m:den>
                        <m:nary>
                          <m:naryPr>
                            <m:chr m:val="∑"/>
                            <m:limLoc m:val="undOvr"/>
                            <m:grow m:val="on"/>
                            <m:ctrlPr>
                              <a:rPr lang="en-GH" i="1" smtClean="0">
                                <a:solidFill>
                                  <a:srgbClr val="002060"/>
                                </a:solidFill>
                                <a:latin typeface="Cambria Math" panose="02040503050406030204" pitchFamily="18" charset="0"/>
                              </a:rPr>
                            </m:ctrlPr>
                          </m:naryPr>
                          <m:sub>
                            <m:r>
                              <a:rPr lang="en-GH" i="1" smtClean="0">
                                <a:solidFill>
                                  <a:srgbClr val="002060"/>
                                </a:solidFill>
                                <a:latin typeface="Cambria Math" panose="02040503050406030204" pitchFamily="18" charset="0"/>
                              </a:rPr>
                              <m:t>𝑛</m:t>
                            </m:r>
                            <m:r>
                              <a:rPr lang="en-GH" i="1" smtClean="0">
                                <a:solidFill>
                                  <a:srgbClr val="002060"/>
                                </a:solidFill>
                                <a:latin typeface="Cambria Math" panose="02040503050406030204" pitchFamily="18" charset="0"/>
                              </a:rPr>
                              <m:t>=0</m:t>
                            </m:r>
                          </m:sub>
                          <m:sup>
                            <m:r>
                              <a:rPr lang="en-GH" i="1" smtClean="0">
                                <a:solidFill>
                                  <a:srgbClr val="002060"/>
                                </a:solidFill>
                                <a:latin typeface="Cambria Math" panose="02040503050406030204" pitchFamily="18" charset="0"/>
                              </a:rPr>
                              <m:t>𝑘</m:t>
                            </m:r>
                            <m:r>
                              <a:rPr lang="en-GH" i="1" smtClean="0">
                                <a:solidFill>
                                  <a:srgbClr val="002060"/>
                                </a:solidFill>
                                <a:latin typeface="Cambria Math" panose="02040503050406030204" pitchFamily="18" charset="0"/>
                              </a:rPr>
                              <m:t>−1</m:t>
                            </m:r>
                          </m:sup>
                          <m:e>
                            <m:f>
                              <m:fPr>
                                <m:ctrlPr>
                                  <a:rPr lang="en-GH" i="1" smtClean="0">
                                    <a:solidFill>
                                      <a:srgbClr val="002060"/>
                                    </a:solidFill>
                                    <a:latin typeface="Cambria Math" panose="02040503050406030204" pitchFamily="18" charset="0"/>
                                  </a:rPr>
                                </m:ctrlPr>
                              </m:fPr>
                              <m:num>
                                <m:sSup>
                                  <m:sSupPr>
                                    <m:ctrlPr>
                                      <a:rPr lang="en-GH" i="1" smtClean="0">
                                        <a:solidFill>
                                          <a:srgbClr val="002060"/>
                                        </a:solidFill>
                                        <a:latin typeface="Cambria Math" panose="02040503050406030204" pitchFamily="18" charset="0"/>
                                      </a:rPr>
                                    </m:ctrlPr>
                                  </m:sSupPr>
                                  <m:e>
                                    <m:d>
                                      <m:dPr>
                                        <m:ctrlPr>
                                          <a:rPr lang="en-GH" i="1" smtClean="0">
                                            <a:solidFill>
                                              <a:srgbClr val="002060"/>
                                            </a:solidFill>
                                            <a:latin typeface="Cambria Math" panose="02040503050406030204" pitchFamily="18" charset="0"/>
                                          </a:rPr>
                                        </m:ctrlPr>
                                      </m:dPr>
                                      <m:e>
                                        <m:f>
                                          <m:fPr>
                                            <m:type m:val="lin"/>
                                            <m:ctrlPr>
                                              <a:rPr lang="en-GH" i="1" smtClean="0">
                                                <a:solidFill>
                                                  <a:srgbClr val="002060"/>
                                                </a:solidFill>
                                                <a:latin typeface="Cambria Math" panose="02040503050406030204" pitchFamily="18" charset="0"/>
                                              </a:rPr>
                                            </m:ctrlPr>
                                          </m:fPr>
                                          <m:num>
                                            <m:r>
                                              <a:rPr lang="en-GH" i="1" smtClean="0">
                                                <a:solidFill>
                                                  <a:srgbClr val="002060"/>
                                                </a:solidFill>
                                                <a:latin typeface="Cambria Math" panose="02040503050406030204" pitchFamily="18" charset="0"/>
                                              </a:rPr>
                                              <m:t>𝜆</m:t>
                                            </m:r>
                                          </m:num>
                                          <m:den>
                                            <m:r>
                                              <m:rPr>
                                                <m:sty m:val="p"/>
                                              </m:rPr>
                                              <a:rPr lang="el-GR" i="1" smtClean="0">
                                                <a:solidFill>
                                                  <a:srgbClr val="002060"/>
                                                </a:solidFill>
                                                <a:latin typeface="Cambria Math" panose="02040503050406030204" pitchFamily="18" charset="0"/>
                                              </a:rPr>
                                              <m:t>μ</m:t>
                                            </m:r>
                                          </m:den>
                                        </m:f>
                                      </m:e>
                                    </m:d>
                                  </m:e>
                                  <m:sup>
                                    <m:r>
                                      <a:rPr lang="en-GH" i="1" smtClean="0">
                                        <a:solidFill>
                                          <a:srgbClr val="002060"/>
                                        </a:solidFill>
                                        <a:latin typeface="Cambria Math" panose="02040503050406030204" pitchFamily="18" charset="0"/>
                                      </a:rPr>
                                      <m:t>𝑛</m:t>
                                    </m:r>
                                  </m:sup>
                                </m:sSup>
                              </m:num>
                              <m:den>
                                <m:r>
                                  <a:rPr lang="en-GH" i="1" smtClean="0">
                                    <a:solidFill>
                                      <a:srgbClr val="002060"/>
                                    </a:solidFill>
                                    <a:latin typeface="Cambria Math" panose="02040503050406030204" pitchFamily="18" charset="0"/>
                                  </a:rPr>
                                  <m:t>𝑛</m:t>
                                </m:r>
                                <m:r>
                                  <a:rPr lang="en-GH" i="1" smtClean="0">
                                    <a:solidFill>
                                      <a:srgbClr val="002060"/>
                                    </a:solidFill>
                                    <a:latin typeface="Cambria Math" panose="02040503050406030204" pitchFamily="18" charset="0"/>
                                  </a:rPr>
                                  <m:t>!</m:t>
                                </m:r>
                              </m:den>
                            </m:f>
                          </m:e>
                        </m:nary>
                        <m:r>
                          <a:rPr lang="en-GH" i="1" smtClean="0">
                            <a:solidFill>
                              <a:srgbClr val="002060"/>
                            </a:solidFill>
                            <a:latin typeface="Cambria Math" panose="02040503050406030204" pitchFamily="18" charset="0"/>
                          </a:rPr>
                          <m:t>+</m:t>
                        </m:r>
                        <m:f>
                          <m:fPr>
                            <m:ctrlPr>
                              <a:rPr lang="en-GH" i="1" smtClean="0">
                                <a:solidFill>
                                  <a:srgbClr val="002060"/>
                                </a:solidFill>
                                <a:latin typeface="Cambria Math" panose="02040503050406030204" pitchFamily="18" charset="0"/>
                              </a:rPr>
                            </m:ctrlPr>
                          </m:fPr>
                          <m:num>
                            <m:sSup>
                              <m:sSupPr>
                                <m:ctrlPr>
                                  <a:rPr lang="pt-BR" i="1" smtClean="0">
                                    <a:solidFill>
                                      <a:srgbClr val="002060"/>
                                    </a:solidFill>
                                    <a:latin typeface="Cambria Math" panose="02040503050406030204" pitchFamily="18" charset="0"/>
                                  </a:rPr>
                                </m:ctrlPr>
                              </m:sSupPr>
                              <m:e>
                                <m:d>
                                  <m:dPr>
                                    <m:ctrlPr>
                                      <a:rPr lang="en-GH" i="1" smtClean="0">
                                        <a:solidFill>
                                          <a:srgbClr val="002060"/>
                                        </a:solidFill>
                                        <a:latin typeface="Cambria Math" panose="02040503050406030204" pitchFamily="18" charset="0"/>
                                      </a:rPr>
                                    </m:ctrlPr>
                                  </m:dPr>
                                  <m:e>
                                    <m:f>
                                      <m:fPr>
                                        <m:type m:val="lin"/>
                                        <m:ctrlPr>
                                          <a:rPr lang="en-GH" i="1" smtClean="0">
                                            <a:solidFill>
                                              <a:srgbClr val="002060"/>
                                            </a:solidFill>
                                            <a:latin typeface="Cambria Math" panose="02040503050406030204" pitchFamily="18" charset="0"/>
                                          </a:rPr>
                                        </m:ctrlPr>
                                      </m:fPr>
                                      <m:num>
                                        <m:r>
                                          <a:rPr lang="en-GH" i="1" smtClean="0">
                                            <a:solidFill>
                                              <a:srgbClr val="002060"/>
                                            </a:solidFill>
                                            <a:latin typeface="Cambria Math" panose="02040503050406030204" pitchFamily="18" charset="0"/>
                                          </a:rPr>
                                          <m:t>𝜆</m:t>
                                        </m:r>
                                      </m:num>
                                      <m:den>
                                        <m:r>
                                          <m:rPr>
                                            <m:sty m:val="p"/>
                                          </m:rPr>
                                          <a:rPr lang="el-GR" i="1" smtClean="0">
                                            <a:solidFill>
                                              <a:srgbClr val="002060"/>
                                            </a:solidFill>
                                            <a:latin typeface="Cambria Math" panose="02040503050406030204" pitchFamily="18" charset="0"/>
                                          </a:rPr>
                                          <m:t>μ</m:t>
                                        </m:r>
                                      </m:den>
                                    </m:f>
                                  </m:e>
                                </m:d>
                              </m:e>
                              <m:sup>
                                <m:r>
                                  <a:rPr lang="en-US" b="0" i="1" smtClean="0">
                                    <a:solidFill>
                                      <a:srgbClr val="002060"/>
                                    </a:solidFill>
                                    <a:latin typeface="Cambria Math" panose="02040503050406030204" pitchFamily="18" charset="0"/>
                                  </a:rPr>
                                  <m:t>𝑘</m:t>
                                </m:r>
                              </m:sup>
                            </m:sSup>
                          </m:num>
                          <m:den>
                            <m:r>
                              <a:rPr lang="en-GH" i="1" smtClean="0">
                                <a:solidFill>
                                  <a:srgbClr val="002060"/>
                                </a:solidFill>
                                <a:latin typeface="Cambria Math" panose="02040503050406030204" pitchFamily="18" charset="0"/>
                              </a:rPr>
                              <m:t>𝑘</m:t>
                            </m:r>
                            <m:r>
                              <a:rPr lang="en-GH" i="1" smtClean="0">
                                <a:solidFill>
                                  <a:srgbClr val="002060"/>
                                </a:solidFill>
                                <a:latin typeface="Cambria Math" panose="02040503050406030204" pitchFamily="18" charset="0"/>
                              </a:rPr>
                              <m:t>!</m:t>
                            </m:r>
                          </m:den>
                        </m:f>
                        <m:d>
                          <m:dPr>
                            <m:ctrlPr>
                              <a:rPr lang="en-GH" i="1" smtClean="0">
                                <a:solidFill>
                                  <a:srgbClr val="002060"/>
                                </a:solidFill>
                                <a:latin typeface="Cambria Math" panose="02040503050406030204" pitchFamily="18" charset="0"/>
                              </a:rPr>
                            </m:ctrlPr>
                          </m:dPr>
                          <m:e>
                            <m:f>
                              <m:fPr>
                                <m:ctrlPr>
                                  <a:rPr lang="en-GH" i="1" smtClean="0">
                                    <a:solidFill>
                                      <a:srgbClr val="002060"/>
                                    </a:solidFill>
                                    <a:latin typeface="Cambria Math" panose="02040503050406030204" pitchFamily="18" charset="0"/>
                                  </a:rPr>
                                </m:ctrlPr>
                              </m:fPr>
                              <m:num>
                                <m:r>
                                  <a:rPr lang="en-GH" i="1" smtClean="0">
                                    <a:solidFill>
                                      <a:srgbClr val="002060"/>
                                    </a:solidFill>
                                    <a:latin typeface="Cambria Math" panose="02040503050406030204" pitchFamily="18" charset="0"/>
                                  </a:rPr>
                                  <m:t>𝑘</m:t>
                                </m:r>
                                <m:r>
                                  <m:rPr>
                                    <m:sty m:val="p"/>
                                  </m:rPr>
                                  <a:rPr lang="el-GR" i="1" smtClean="0">
                                    <a:solidFill>
                                      <a:srgbClr val="002060"/>
                                    </a:solidFill>
                                    <a:latin typeface="Cambria Math" panose="02040503050406030204" pitchFamily="18" charset="0"/>
                                  </a:rPr>
                                  <m:t>μ</m:t>
                                </m:r>
                              </m:num>
                              <m:den>
                                <m:r>
                                  <a:rPr lang="en-GH" i="1" smtClean="0">
                                    <a:solidFill>
                                      <a:srgbClr val="002060"/>
                                    </a:solidFill>
                                    <a:latin typeface="Cambria Math" panose="02040503050406030204" pitchFamily="18" charset="0"/>
                                  </a:rPr>
                                  <m:t>𝑘</m:t>
                                </m:r>
                                <m:r>
                                  <m:rPr>
                                    <m:sty m:val="p"/>
                                  </m:rPr>
                                  <a:rPr lang="el-GR" i="1" smtClean="0">
                                    <a:solidFill>
                                      <a:srgbClr val="002060"/>
                                    </a:solidFill>
                                    <a:latin typeface="Cambria Math" panose="02040503050406030204" pitchFamily="18" charset="0"/>
                                  </a:rPr>
                                  <m:t>μ</m:t>
                                </m:r>
                                <m:r>
                                  <a:rPr lang="en-GH" i="1" smtClean="0">
                                    <a:solidFill>
                                      <a:srgbClr val="002060"/>
                                    </a:solidFill>
                                    <a:latin typeface="Cambria Math" panose="02040503050406030204" pitchFamily="18" charset="0"/>
                                  </a:rPr>
                                  <m:t>−</m:t>
                                </m:r>
                                <m:r>
                                  <a:rPr lang="en-GH" i="1" smtClean="0">
                                    <a:solidFill>
                                      <a:srgbClr val="002060"/>
                                    </a:solidFill>
                                    <a:latin typeface="Cambria Math" panose="02040503050406030204" pitchFamily="18" charset="0"/>
                                  </a:rPr>
                                  <m:t>𝜆</m:t>
                                </m:r>
                              </m:den>
                            </m:f>
                          </m:e>
                        </m:d>
                      </m:den>
                    </m:f>
                  </m:oMath>
                </a14:m>
                <a:r>
                  <a:rPr lang="en-US" dirty="0">
                    <a:latin typeface="Times New Roman" panose="02020603050405020304" pitchFamily="18" charset="0"/>
                    <a:cs typeface="Times New Roman" panose="02020603050405020304" pitchFamily="18" charset="0"/>
                  </a:rPr>
                  <a:t>                                                              (1.11)</a:t>
                </a:r>
              </a:p>
              <a:p>
                <a:pPr marL="0" indent="0">
                  <a:buNone/>
                </a:pPr>
                <a:r>
                  <a:rPr lang="en-US" dirty="0">
                    <a:latin typeface="Times New Roman" panose="02020603050405020304" pitchFamily="18" charset="0"/>
                    <a:cs typeface="Times New Roman" panose="02020603050405020304" pitchFamily="18" charset="0"/>
                  </a:rPr>
                  <a:t>2. </a:t>
                </a:r>
                <a:r>
                  <a:rPr lang="en-GB" dirty="0">
                    <a:latin typeface="Times New Roman" panose="02020603050405020304" pitchFamily="18" charset="0"/>
                    <a:cs typeface="Times New Roman" panose="02020603050405020304" pitchFamily="18" charset="0"/>
                  </a:rPr>
                  <a:t>The average number of units in the waiting line</a:t>
                </a:r>
                <a:r>
                  <a:rPr lang="en-US" dirty="0">
                    <a:latin typeface="Times New Roman" panose="02020603050405020304" pitchFamily="18" charset="0"/>
                    <a:cs typeface="Times New Roman" panose="02020603050405020304" pitchFamily="18" charset="0"/>
                  </a:rPr>
                  <a:t>:</a:t>
                </a:r>
              </a:p>
              <a:p>
                <a:pPr marL="0" indent="0">
                  <a:buNone/>
                </a:pPr>
                <a14:m>
                  <m:oMath xmlns:m="http://schemas.openxmlformats.org/officeDocument/2006/math">
                    <m:sSub>
                      <m:sSubPr>
                        <m:ctrlPr>
                          <a:rPr lang="en-GH" i="1" smtClean="0">
                            <a:solidFill>
                              <a:srgbClr val="002060"/>
                            </a:solidFill>
                            <a:latin typeface="Cambria Math" panose="02040503050406030204" pitchFamily="18" charset="0"/>
                          </a:rPr>
                        </m:ctrlPr>
                      </m:sSubPr>
                      <m:e>
                        <m:r>
                          <a:rPr lang="en-GH" i="1" smtClean="0">
                            <a:solidFill>
                              <a:srgbClr val="002060"/>
                            </a:solidFill>
                            <a:latin typeface="Cambria Math" panose="02040503050406030204" pitchFamily="18" charset="0"/>
                          </a:rPr>
                          <m:t>𝐿</m:t>
                        </m:r>
                      </m:e>
                      <m:sub>
                        <m:r>
                          <a:rPr lang="en-GH" i="1" smtClean="0">
                            <a:solidFill>
                              <a:srgbClr val="002060"/>
                            </a:solidFill>
                            <a:latin typeface="Cambria Math" panose="02040503050406030204" pitchFamily="18" charset="0"/>
                          </a:rPr>
                          <m:t>𝑞</m:t>
                        </m:r>
                      </m:sub>
                    </m:sSub>
                    <m:r>
                      <a:rPr lang="en-GH" i="1" smtClean="0">
                        <a:solidFill>
                          <a:srgbClr val="002060"/>
                        </a:solidFill>
                        <a:latin typeface="Cambria Math" panose="02040503050406030204" pitchFamily="18" charset="0"/>
                      </a:rPr>
                      <m:t>=</m:t>
                    </m:r>
                    <m:f>
                      <m:fPr>
                        <m:ctrlPr>
                          <a:rPr lang="en-GH" i="1" smtClean="0">
                            <a:solidFill>
                              <a:srgbClr val="002060"/>
                            </a:solidFill>
                            <a:latin typeface="Cambria Math" panose="02040503050406030204" pitchFamily="18" charset="0"/>
                          </a:rPr>
                        </m:ctrlPr>
                      </m:fPr>
                      <m:num>
                        <m:sSup>
                          <m:sSupPr>
                            <m:ctrlPr>
                              <a:rPr lang="en-GH" i="1" smtClean="0">
                                <a:solidFill>
                                  <a:srgbClr val="002060"/>
                                </a:solidFill>
                                <a:latin typeface="Cambria Math" panose="02040503050406030204" pitchFamily="18" charset="0"/>
                              </a:rPr>
                            </m:ctrlPr>
                          </m:sSupPr>
                          <m:e>
                            <m:d>
                              <m:dPr>
                                <m:ctrlPr>
                                  <a:rPr lang="en-GH" i="1" smtClean="0">
                                    <a:solidFill>
                                      <a:srgbClr val="002060"/>
                                    </a:solidFill>
                                    <a:latin typeface="Cambria Math" panose="02040503050406030204" pitchFamily="18" charset="0"/>
                                  </a:rPr>
                                </m:ctrlPr>
                              </m:dPr>
                              <m:e>
                                <m:f>
                                  <m:fPr>
                                    <m:type m:val="lin"/>
                                    <m:ctrlPr>
                                      <a:rPr lang="en-GH" i="1" smtClean="0">
                                        <a:solidFill>
                                          <a:srgbClr val="002060"/>
                                        </a:solidFill>
                                        <a:latin typeface="Cambria Math" panose="02040503050406030204" pitchFamily="18" charset="0"/>
                                      </a:rPr>
                                    </m:ctrlPr>
                                  </m:fPr>
                                  <m:num>
                                    <m:r>
                                      <a:rPr lang="en-GH" i="1" smtClean="0">
                                        <a:solidFill>
                                          <a:srgbClr val="002060"/>
                                        </a:solidFill>
                                        <a:latin typeface="Cambria Math" panose="02040503050406030204" pitchFamily="18" charset="0"/>
                                      </a:rPr>
                                      <m:t>𝜆</m:t>
                                    </m:r>
                                  </m:num>
                                  <m:den>
                                    <m:r>
                                      <m:rPr>
                                        <m:sty m:val="p"/>
                                      </m:rPr>
                                      <a:rPr lang="el-GR" i="1" smtClean="0">
                                        <a:solidFill>
                                          <a:srgbClr val="002060"/>
                                        </a:solidFill>
                                        <a:latin typeface="Cambria Math" panose="02040503050406030204" pitchFamily="18" charset="0"/>
                                      </a:rPr>
                                      <m:t>μ</m:t>
                                    </m:r>
                                  </m:den>
                                </m:f>
                              </m:e>
                            </m:d>
                          </m:e>
                          <m:sup>
                            <m:r>
                              <a:rPr lang="en-GH" i="1" smtClean="0">
                                <a:solidFill>
                                  <a:srgbClr val="002060"/>
                                </a:solidFill>
                                <a:latin typeface="Cambria Math" panose="02040503050406030204" pitchFamily="18" charset="0"/>
                              </a:rPr>
                              <m:t>𝑘</m:t>
                            </m:r>
                          </m:sup>
                        </m:sSup>
                        <m:r>
                          <a:rPr lang="en-GH" i="1" smtClean="0">
                            <a:solidFill>
                              <a:srgbClr val="002060"/>
                            </a:solidFill>
                            <a:latin typeface="Cambria Math" panose="02040503050406030204" pitchFamily="18" charset="0"/>
                          </a:rPr>
                          <m:t>𝜆</m:t>
                        </m:r>
                        <m:r>
                          <m:rPr>
                            <m:sty m:val="p"/>
                          </m:rPr>
                          <a:rPr lang="el-GR" i="1" smtClean="0">
                            <a:solidFill>
                              <a:srgbClr val="002060"/>
                            </a:solidFill>
                            <a:latin typeface="Cambria Math" panose="02040503050406030204" pitchFamily="18" charset="0"/>
                          </a:rPr>
                          <m:t>μ</m:t>
                        </m:r>
                      </m:num>
                      <m:den>
                        <m:d>
                          <m:dPr>
                            <m:ctrlPr>
                              <a:rPr lang="en-GH" i="1" smtClean="0">
                                <a:solidFill>
                                  <a:srgbClr val="002060"/>
                                </a:solidFill>
                                <a:latin typeface="Cambria Math" panose="02040503050406030204" pitchFamily="18" charset="0"/>
                              </a:rPr>
                            </m:ctrlPr>
                          </m:dPr>
                          <m:e>
                            <m:r>
                              <a:rPr lang="en-GH" i="1" smtClean="0">
                                <a:solidFill>
                                  <a:srgbClr val="002060"/>
                                </a:solidFill>
                                <a:latin typeface="Cambria Math" panose="02040503050406030204" pitchFamily="18" charset="0"/>
                              </a:rPr>
                              <m:t>𝑘</m:t>
                            </m:r>
                            <m:r>
                              <a:rPr lang="en-GH" i="1" smtClean="0">
                                <a:solidFill>
                                  <a:srgbClr val="002060"/>
                                </a:solidFill>
                                <a:latin typeface="Cambria Math" panose="02040503050406030204" pitchFamily="18" charset="0"/>
                              </a:rPr>
                              <m:t>−1</m:t>
                            </m:r>
                          </m:e>
                        </m:d>
                        <m:r>
                          <a:rPr lang="en-GH" i="1">
                            <a:solidFill>
                              <a:srgbClr val="002060"/>
                            </a:solidFill>
                            <a:latin typeface="Cambria Math" panose="02040503050406030204" pitchFamily="18" charset="0"/>
                            <a:ea typeface="Cambria Math" panose="02040503050406030204" pitchFamily="18" charset="0"/>
                          </a:rPr>
                          <m:t>!</m:t>
                        </m:r>
                        <m:sSup>
                          <m:sSupPr>
                            <m:ctrlPr>
                              <a:rPr lang="en-GH" i="1" smtClean="0">
                                <a:solidFill>
                                  <a:srgbClr val="002060"/>
                                </a:solidFill>
                                <a:latin typeface="Cambria Math" panose="02040503050406030204" pitchFamily="18" charset="0"/>
                              </a:rPr>
                            </m:ctrlPr>
                          </m:sSupPr>
                          <m:e>
                            <m:d>
                              <m:dPr>
                                <m:ctrlPr>
                                  <a:rPr lang="en-GH" i="1" smtClean="0">
                                    <a:solidFill>
                                      <a:srgbClr val="002060"/>
                                    </a:solidFill>
                                    <a:latin typeface="Cambria Math" panose="02040503050406030204" pitchFamily="18" charset="0"/>
                                  </a:rPr>
                                </m:ctrlPr>
                              </m:dPr>
                              <m:e>
                                <m:r>
                                  <a:rPr lang="en-GH" i="1" smtClean="0">
                                    <a:solidFill>
                                      <a:srgbClr val="002060"/>
                                    </a:solidFill>
                                    <a:latin typeface="Cambria Math" panose="02040503050406030204" pitchFamily="18" charset="0"/>
                                  </a:rPr>
                                  <m:t>𝑘</m:t>
                                </m:r>
                                <m:r>
                                  <m:rPr>
                                    <m:sty m:val="p"/>
                                  </m:rPr>
                                  <a:rPr lang="el-GR" i="1" smtClean="0">
                                    <a:solidFill>
                                      <a:srgbClr val="002060"/>
                                    </a:solidFill>
                                    <a:latin typeface="Cambria Math" panose="02040503050406030204" pitchFamily="18" charset="0"/>
                                  </a:rPr>
                                  <m:t>μ</m:t>
                                </m:r>
                                <m:r>
                                  <a:rPr lang="en-GH" i="1" smtClean="0">
                                    <a:solidFill>
                                      <a:srgbClr val="002060"/>
                                    </a:solidFill>
                                    <a:latin typeface="Cambria Math" panose="02040503050406030204" pitchFamily="18" charset="0"/>
                                  </a:rPr>
                                  <m:t>−</m:t>
                                </m:r>
                                <m:r>
                                  <a:rPr lang="en-GH" i="1" smtClean="0">
                                    <a:solidFill>
                                      <a:srgbClr val="002060"/>
                                    </a:solidFill>
                                    <a:latin typeface="Cambria Math" panose="02040503050406030204" pitchFamily="18" charset="0"/>
                                  </a:rPr>
                                  <m:t>𝜆</m:t>
                                </m:r>
                              </m:e>
                            </m:d>
                          </m:e>
                          <m:sup>
                            <m:r>
                              <a:rPr lang="en-GH" i="1" smtClean="0">
                                <a:solidFill>
                                  <a:srgbClr val="002060"/>
                                </a:solidFill>
                                <a:latin typeface="Cambria Math" panose="02040503050406030204" pitchFamily="18" charset="0"/>
                              </a:rPr>
                              <m:t>2</m:t>
                            </m:r>
                          </m:sup>
                        </m:sSup>
                      </m:den>
                    </m:f>
                    <m:sSub>
                      <m:sSubPr>
                        <m:ctrlPr>
                          <a:rPr lang="en-GH" dirty="0" smtClean="0">
                            <a:solidFill>
                              <a:srgbClr val="002060"/>
                            </a:solidFill>
                            <a:latin typeface="Cambria Math" panose="02040503050406030204" pitchFamily="18" charset="0"/>
                          </a:rPr>
                        </m:ctrlPr>
                      </m:sSubPr>
                      <m:e>
                        <m:r>
                          <a:rPr lang="en-US" b="0" i="1" dirty="0" smtClean="0">
                            <a:solidFill>
                              <a:srgbClr val="002060"/>
                            </a:solidFill>
                            <a:latin typeface="Cambria Math" panose="02040503050406030204" pitchFamily="18" charset="0"/>
                          </a:rPr>
                          <m:t>𝑃</m:t>
                        </m:r>
                      </m:e>
                      <m:sub>
                        <m:r>
                          <a:rPr lang="en-US" b="0" i="0" dirty="0" smtClean="0">
                            <a:solidFill>
                              <a:srgbClr val="002060"/>
                            </a:solidFill>
                            <a:latin typeface="Cambria Math" panose="02040503050406030204" pitchFamily="18" charset="0"/>
                          </a:rPr>
                          <m:t>0</m:t>
                        </m:r>
                      </m:sub>
                    </m:sSub>
                  </m:oMath>
                </a14:m>
                <a:r>
                  <a:rPr lang="en-US" dirty="0">
                    <a:latin typeface="Times New Roman" panose="02020603050405020304" pitchFamily="18" charset="0"/>
                    <a:cs typeface="Times New Roman" panose="02020603050405020304" pitchFamily="18" charset="0"/>
                  </a:rPr>
                  <a:t>                                                                          (1.12)</a:t>
                </a:r>
              </a:p>
              <a:p>
                <a:pPr marL="0" indent="0">
                  <a:buNone/>
                </a:pPr>
                <a:r>
                  <a:rPr lang="en-US" dirty="0">
                    <a:latin typeface="Times New Roman" panose="02020603050405020304" pitchFamily="18" charset="0"/>
                    <a:cs typeface="Times New Roman" panose="02020603050405020304" pitchFamily="18" charset="0"/>
                  </a:rPr>
                  <a:t>3. </a:t>
                </a:r>
                <a:r>
                  <a:rPr lang="en-GB" dirty="0">
                    <a:latin typeface="Times New Roman" panose="02020603050405020304" pitchFamily="18" charset="0"/>
                    <a:cs typeface="Times New Roman" panose="02020603050405020304" pitchFamily="18" charset="0"/>
                  </a:rPr>
                  <a:t>The average number of units in the system:</a:t>
                </a:r>
              </a:p>
              <a:p>
                <a:pPr marL="0" indent="0">
                  <a:buNone/>
                </a:pPr>
                <a14:m>
                  <m:oMath xmlns:m="http://schemas.openxmlformats.org/officeDocument/2006/math">
                    <m:r>
                      <a:rPr lang="en-US" b="0" i="1" smtClean="0">
                        <a:solidFill>
                          <a:srgbClr val="002060"/>
                        </a:solidFill>
                        <a:latin typeface="Cambria Math" panose="02040503050406030204" pitchFamily="18" charset="0"/>
                        <a:cs typeface="Times New Roman" panose="02020603050405020304" pitchFamily="18" charset="0"/>
                      </a:rPr>
                      <m:t>𝐿</m:t>
                    </m:r>
                    <m:r>
                      <a:rPr lang="en-US" i="1">
                        <a:solidFill>
                          <a:srgbClr val="002060"/>
                        </a:solidFill>
                        <a:latin typeface="Cambria Math" panose="02040503050406030204" pitchFamily="18" charset="0"/>
                        <a:cs typeface="Times New Roman" panose="02020603050405020304" pitchFamily="18" charset="0"/>
                      </a:rPr>
                      <m:t>=</m:t>
                    </m:r>
                    <m:sSub>
                      <m:sSubPr>
                        <m:ctrlPr>
                          <a:rPr lang="pt-BR" i="1" smtClean="0">
                            <a:solidFill>
                              <a:srgbClr val="002060"/>
                            </a:solidFill>
                            <a:latin typeface="Cambria Math" panose="02040503050406030204" pitchFamily="18" charset="0"/>
                            <a:cs typeface="Times New Roman" panose="02020603050405020304" pitchFamily="18" charset="0"/>
                          </a:rPr>
                        </m:ctrlPr>
                      </m:sSubPr>
                      <m:e>
                        <m:r>
                          <a:rPr lang="en-US" b="0" i="1" smtClean="0">
                            <a:solidFill>
                              <a:srgbClr val="002060"/>
                            </a:solidFill>
                            <a:latin typeface="Cambria Math" panose="02040503050406030204" pitchFamily="18" charset="0"/>
                            <a:cs typeface="Times New Roman" panose="02020603050405020304" pitchFamily="18" charset="0"/>
                          </a:rPr>
                          <m:t>𝐿</m:t>
                        </m:r>
                      </m:e>
                      <m:sub>
                        <m:r>
                          <a:rPr lang="en-US" b="0" i="1" smtClean="0">
                            <a:solidFill>
                              <a:srgbClr val="002060"/>
                            </a:solidFill>
                            <a:latin typeface="Cambria Math" panose="02040503050406030204" pitchFamily="18" charset="0"/>
                            <a:cs typeface="Times New Roman" panose="02020603050405020304" pitchFamily="18" charset="0"/>
                          </a:rPr>
                          <m:t>𝑞</m:t>
                        </m:r>
                      </m:sub>
                    </m:sSub>
                    <m:r>
                      <a:rPr lang="en-US" b="0" i="1" smtClean="0">
                        <a:solidFill>
                          <a:srgbClr val="002060"/>
                        </a:solidFill>
                        <a:latin typeface="Cambria Math" panose="02040503050406030204" pitchFamily="18" charset="0"/>
                        <a:cs typeface="Times New Roman" panose="02020603050405020304" pitchFamily="18" charset="0"/>
                      </a:rPr>
                      <m:t>+</m:t>
                    </m:r>
                    <m:f>
                      <m:fPr>
                        <m:ctrlPr>
                          <a:rPr lang="pt-BR" i="1">
                            <a:solidFill>
                              <a:srgbClr val="002060"/>
                            </a:solidFill>
                            <a:latin typeface="Cambria Math" panose="02040503050406030204" pitchFamily="18" charset="0"/>
                            <a:cs typeface="Times New Roman" panose="02020603050405020304" pitchFamily="18" charset="0"/>
                          </a:rPr>
                        </m:ctrlPr>
                      </m:fPr>
                      <m:num>
                        <m:r>
                          <m:rPr>
                            <m:sty m:val="p"/>
                          </m:rPr>
                          <a:rPr lang="el-GR" i="1" smtClean="0">
                            <a:solidFill>
                              <a:srgbClr val="002060"/>
                            </a:solidFill>
                            <a:latin typeface="Cambria Math" panose="02040503050406030204" pitchFamily="18" charset="0"/>
                            <a:cs typeface="Times New Roman" panose="02020603050405020304" pitchFamily="18" charset="0"/>
                          </a:rPr>
                          <m:t>λ</m:t>
                        </m:r>
                      </m:num>
                      <m:den>
                        <m:r>
                          <m:rPr>
                            <m:sty m:val="p"/>
                          </m:rPr>
                          <a:rPr lang="el-GR" i="1">
                            <a:solidFill>
                              <a:srgbClr val="002060"/>
                            </a:solidFill>
                            <a:latin typeface="Cambria Math" panose="02040503050406030204" pitchFamily="18" charset="0"/>
                            <a:cs typeface="Times New Roman" panose="02020603050405020304" pitchFamily="18" charset="0"/>
                          </a:rPr>
                          <m:t>μ</m:t>
                        </m:r>
                      </m:den>
                    </m:f>
                  </m:oMath>
                </a14:m>
                <a:r>
                  <a:rPr lang="en-GB" dirty="0">
                    <a:solidFill>
                      <a:srgbClr val="00206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(1.13)</a:t>
                </a:r>
              </a:p>
              <a:p>
                <a:pPr marL="0" indent="0">
                  <a:buNone/>
                </a:pPr>
                <a:r>
                  <a:rPr lang="en-GB" dirty="0">
                    <a:latin typeface="Times New Roman" panose="02020603050405020304" pitchFamily="18" charset="0"/>
                    <a:cs typeface="Times New Roman" panose="02020603050405020304" pitchFamily="18" charset="0"/>
                  </a:rPr>
                  <a:t>4. The average time a unit spends in the waiting line:</a:t>
                </a:r>
              </a:p>
              <a:p>
                <a:pPr marL="0" indent="0">
                  <a:buNone/>
                </a:pPr>
                <a:r>
                  <a:rPr lang="pt-BR"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pt-BR" i="1" smtClean="0">
                            <a:solidFill>
                              <a:srgbClr val="002060"/>
                            </a:solidFill>
                            <a:latin typeface="Cambria Math" panose="02040503050406030204" pitchFamily="18" charset="0"/>
                            <a:cs typeface="Times New Roman" panose="02020603050405020304" pitchFamily="18" charset="0"/>
                          </a:rPr>
                        </m:ctrlPr>
                      </m:sSubPr>
                      <m:e>
                        <m:r>
                          <a:rPr lang="en-US" b="0" i="1" smtClean="0">
                            <a:solidFill>
                              <a:srgbClr val="002060"/>
                            </a:solidFill>
                            <a:latin typeface="Cambria Math" panose="02040503050406030204" pitchFamily="18" charset="0"/>
                            <a:cs typeface="Times New Roman" panose="02020603050405020304" pitchFamily="18" charset="0"/>
                          </a:rPr>
                          <m:t>𝑊</m:t>
                        </m:r>
                      </m:e>
                      <m:sub>
                        <m:r>
                          <a:rPr lang="en-US" b="0" i="1" smtClean="0">
                            <a:solidFill>
                              <a:srgbClr val="002060"/>
                            </a:solidFill>
                            <a:latin typeface="Cambria Math" panose="02040503050406030204" pitchFamily="18" charset="0"/>
                            <a:cs typeface="Times New Roman" panose="02020603050405020304" pitchFamily="18" charset="0"/>
                          </a:rPr>
                          <m:t>𝑞</m:t>
                        </m:r>
                      </m:sub>
                    </m:sSub>
                    <m:r>
                      <a:rPr lang="en-US" i="1">
                        <a:solidFill>
                          <a:srgbClr val="002060"/>
                        </a:solidFill>
                        <a:latin typeface="Cambria Math" panose="02040503050406030204" pitchFamily="18" charset="0"/>
                        <a:cs typeface="Times New Roman" panose="02020603050405020304" pitchFamily="18" charset="0"/>
                      </a:rPr>
                      <m:t>=</m:t>
                    </m:r>
                    <m:f>
                      <m:fPr>
                        <m:ctrlPr>
                          <a:rPr lang="pt-BR" i="1">
                            <a:solidFill>
                              <a:srgbClr val="002060"/>
                            </a:solidFill>
                            <a:latin typeface="Cambria Math" panose="02040503050406030204" pitchFamily="18" charset="0"/>
                            <a:cs typeface="Times New Roman" panose="02020603050405020304" pitchFamily="18" charset="0"/>
                          </a:rPr>
                        </m:ctrlPr>
                      </m:fPr>
                      <m:num>
                        <m:sSub>
                          <m:sSubPr>
                            <m:ctrlPr>
                              <a:rPr lang="pt-BR" i="1" smtClean="0">
                                <a:solidFill>
                                  <a:srgbClr val="002060"/>
                                </a:solidFill>
                                <a:latin typeface="Cambria Math" panose="02040503050406030204" pitchFamily="18" charset="0"/>
                                <a:cs typeface="Times New Roman" panose="02020603050405020304" pitchFamily="18" charset="0"/>
                              </a:rPr>
                            </m:ctrlPr>
                          </m:sSubPr>
                          <m:e>
                            <m:r>
                              <a:rPr lang="en-US" i="1">
                                <a:solidFill>
                                  <a:srgbClr val="002060"/>
                                </a:solidFill>
                                <a:latin typeface="Cambria Math" panose="02040503050406030204" pitchFamily="18" charset="0"/>
                                <a:cs typeface="Times New Roman" panose="02020603050405020304" pitchFamily="18" charset="0"/>
                              </a:rPr>
                              <m:t>   </m:t>
                            </m:r>
                            <m:r>
                              <a:rPr lang="en-US" b="0" i="1" smtClean="0">
                                <a:solidFill>
                                  <a:srgbClr val="002060"/>
                                </a:solidFill>
                                <a:latin typeface="Cambria Math" panose="02040503050406030204" pitchFamily="18" charset="0"/>
                                <a:cs typeface="Times New Roman" panose="02020603050405020304" pitchFamily="18" charset="0"/>
                              </a:rPr>
                              <m:t>𝐿</m:t>
                            </m:r>
                          </m:e>
                          <m:sub>
                            <m:r>
                              <a:rPr lang="en-US" b="0" i="1" smtClean="0">
                                <a:solidFill>
                                  <a:srgbClr val="002060"/>
                                </a:solidFill>
                                <a:latin typeface="Cambria Math" panose="02040503050406030204" pitchFamily="18" charset="0"/>
                                <a:cs typeface="Times New Roman" panose="02020603050405020304" pitchFamily="18" charset="0"/>
                              </a:rPr>
                              <m:t>𝑞</m:t>
                            </m:r>
                          </m:sub>
                        </m:sSub>
                      </m:num>
                      <m:den>
                        <m:r>
                          <m:rPr>
                            <m:sty m:val="p"/>
                          </m:rPr>
                          <a:rPr lang="el-GR" b="0" i="1" smtClean="0">
                            <a:solidFill>
                              <a:srgbClr val="002060"/>
                            </a:solidFill>
                            <a:latin typeface="Cambria Math" panose="02040503050406030204" pitchFamily="18" charset="0"/>
                            <a:cs typeface="Times New Roman" panose="02020603050405020304" pitchFamily="18" charset="0"/>
                          </a:rPr>
                          <m:t>λ</m:t>
                        </m:r>
                      </m:den>
                    </m:f>
                  </m:oMath>
                </a14:m>
                <a:r>
                  <a:rPr lang="en-GB" dirty="0">
                    <a:solidFill>
                      <a:srgbClr val="00206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(1.14)</a:t>
                </a:r>
              </a:p>
              <a:p>
                <a:pPr marL="0" indent="0">
                  <a:buNone/>
                </a:pPr>
                <a:endParaRPr lang="en-GH"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C380292E-85E1-FA24-FABA-541ACBEA7497}"/>
                  </a:ext>
                </a:extLst>
              </p:cNvPr>
              <p:cNvSpPr>
                <a:spLocks noGrp="1" noRot="1" noChangeAspect="1" noMove="1" noResize="1" noEditPoints="1" noAdjustHandles="1" noChangeArrowheads="1" noChangeShapeType="1" noTextEdit="1"/>
              </p:cNvSpPr>
              <p:nvPr>
                <p:ph idx="1"/>
              </p:nvPr>
            </p:nvSpPr>
            <p:spPr>
              <a:xfrm>
                <a:off x="838200" y="763428"/>
                <a:ext cx="10515600" cy="5331143"/>
              </a:xfrm>
              <a:blipFill>
                <a:blip r:embed="rId2"/>
                <a:stretch>
                  <a:fillRect l="-1043" t="-1714"/>
                </a:stretch>
              </a:blipFill>
            </p:spPr>
            <p:txBody>
              <a:bodyPr/>
              <a:lstStyle/>
              <a:p>
                <a:r>
                  <a:rPr lang="en-GH">
                    <a:noFill/>
                  </a:rPr>
                  <a:t> </a:t>
                </a:r>
              </a:p>
            </p:txBody>
          </p:sp>
        </mc:Fallback>
      </mc:AlternateContent>
      <p:pic>
        <p:nvPicPr>
          <p:cNvPr id="4" name="Picture 3">
            <a:extLst>
              <a:ext uri="{FF2B5EF4-FFF2-40B4-BE49-F238E27FC236}">
                <a16:creationId xmlns:a16="http://schemas.microsoft.com/office/drawing/2014/main" id="{3F05B59E-75F9-87A2-1097-B1BDC4638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34203268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00F4-ABDA-34C8-0181-3B2892006ED0}"/>
              </a:ext>
            </a:extLst>
          </p:cNvPr>
          <p:cNvSpPr>
            <a:spLocks noGrp="1"/>
          </p:cNvSpPr>
          <p:nvPr>
            <p:ph type="title"/>
          </p:nvPr>
        </p:nvSpPr>
        <p:spPr>
          <a:xfrm>
            <a:off x="838200" y="365126"/>
            <a:ext cx="10515600" cy="315912"/>
          </a:xfrm>
        </p:spPr>
        <p:txBody>
          <a:bodyPr>
            <a:normAutofit fontScale="90000"/>
          </a:bodyPr>
          <a:lstStyle/>
          <a:p>
            <a:r>
              <a:rPr lang="en-US" dirty="0"/>
              <a:t>.</a:t>
            </a:r>
            <a:endParaRPr lang="en-G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EBD4E3-6C89-F866-E00E-14657F62B538}"/>
                  </a:ext>
                </a:extLst>
              </p:cNvPr>
              <p:cNvSpPr>
                <a:spLocks noGrp="1"/>
              </p:cNvSpPr>
              <p:nvPr>
                <p:ph idx="1"/>
              </p:nvPr>
            </p:nvSpPr>
            <p:spPr>
              <a:xfrm>
                <a:off x="838200" y="681038"/>
                <a:ext cx="10515600" cy="5811836"/>
              </a:xfrm>
            </p:spPr>
            <p:txBody>
              <a:bodyPr>
                <a:normAutofit fontScale="92500" lnSpcReduction="2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5. </a:t>
                </a:r>
                <a:r>
                  <a:rPr lang="en-GB" dirty="0">
                    <a:latin typeface="Times New Roman" panose="02020603050405020304" pitchFamily="18" charset="0"/>
                    <a:cs typeface="Times New Roman" panose="02020603050405020304" pitchFamily="18" charset="0"/>
                  </a:rPr>
                  <a:t>he average time a unit spends in the system:</a:t>
                </a:r>
              </a:p>
              <a:p>
                <a:pPr marL="0" indent="0" algn="just">
                  <a:lnSpc>
                    <a:spcPct val="150000"/>
                  </a:lnSpc>
                  <a:buNone/>
                </a:pPr>
                <a14:m>
                  <m:oMath xmlns:m="http://schemas.openxmlformats.org/officeDocument/2006/math">
                    <m:r>
                      <a:rPr lang="en-US" b="0" i="1" smtClean="0">
                        <a:solidFill>
                          <a:srgbClr val="002060"/>
                        </a:solidFill>
                        <a:latin typeface="Cambria Math" panose="02040503050406030204" pitchFamily="18" charset="0"/>
                        <a:cs typeface="Times New Roman" panose="02020603050405020304" pitchFamily="18" charset="0"/>
                      </a:rPr>
                      <m:t>𝑊</m:t>
                    </m:r>
                    <m:r>
                      <a:rPr lang="en-US" i="1">
                        <a:solidFill>
                          <a:srgbClr val="002060"/>
                        </a:solidFill>
                        <a:latin typeface="Cambria Math" panose="02040503050406030204" pitchFamily="18" charset="0"/>
                        <a:cs typeface="Times New Roman" panose="02020603050405020304" pitchFamily="18" charset="0"/>
                      </a:rPr>
                      <m:t>=</m:t>
                    </m:r>
                    <m:sSub>
                      <m:sSubPr>
                        <m:ctrlPr>
                          <a:rPr lang="pt-BR" b="0" i="1" smtClean="0">
                            <a:solidFill>
                              <a:srgbClr val="002060"/>
                            </a:solidFill>
                            <a:latin typeface="Cambria Math" panose="02040503050406030204" pitchFamily="18" charset="0"/>
                            <a:cs typeface="Times New Roman" panose="02020603050405020304" pitchFamily="18" charset="0"/>
                          </a:rPr>
                        </m:ctrlPr>
                      </m:sSubPr>
                      <m:e>
                        <m:r>
                          <a:rPr lang="en-US" b="0" i="1" smtClean="0">
                            <a:solidFill>
                              <a:srgbClr val="002060"/>
                            </a:solidFill>
                            <a:latin typeface="Cambria Math" panose="02040503050406030204" pitchFamily="18" charset="0"/>
                            <a:cs typeface="Times New Roman" panose="02020603050405020304" pitchFamily="18" charset="0"/>
                          </a:rPr>
                          <m:t>𝑊</m:t>
                        </m:r>
                      </m:e>
                      <m:sub>
                        <m:r>
                          <a:rPr lang="en-US" b="0" i="1" smtClean="0">
                            <a:solidFill>
                              <a:srgbClr val="002060"/>
                            </a:solidFill>
                            <a:latin typeface="Cambria Math" panose="02040503050406030204" pitchFamily="18" charset="0"/>
                            <a:cs typeface="Times New Roman" panose="02020603050405020304" pitchFamily="18" charset="0"/>
                          </a:rPr>
                          <m:t>𝑞</m:t>
                        </m:r>
                      </m:sub>
                    </m:sSub>
                    <m:r>
                      <a:rPr lang="en-US" b="0" i="1" smtClean="0">
                        <a:solidFill>
                          <a:srgbClr val="002060"/>
                        </a:solidFill>
                        <a:latin typeface="Cambria Math" panose="02040503050406030204" pitchFamily="18" charset="0"/>
                        <a:cs typeface="Times New Roman" panose="02020603050405020304" pitchFamily="18" charset="0"/>
                      </a:rPr>
                      <m:t>+</m:t>
                    </m:r>
                    <m:f>
                      <m:fPr>
                        <m:ctrlPr>
                          <a:rPr lang="pt-BR" b="0" i="1">
                            <a:solidFill>
                              <a:srgbClr val="002060"/>
                            </a:solidFill>
                            <a:latin typeface="Cambria Math" panose="02040503050406030204" pitchFamily="18" charset="0"/>
                            <a:cs typeface="Times New Roman" panose="02020603050405020304" pitchFamily="18" charset="0"/>
                          </a:rPr>
                        </m:ctrlPr>
                      </m:fPr>
                      <m:num>
                        <m:r>
                          <a:rPr lang="en-US" b="0" i="1" smtClean="0">
                            <a:solidFill>
                              <a:srgbClr val="002060"/>
                            </a:solidFill>
                            <a:latin typeface="Cambria Math" panose="02040503050406030204" pitchFamily="18" charset="0"/>
                            <a:cs typeface="Times New Roman" panose="02020603050405020304" pitchFamily="18" charset="0"/>
                          </a:rPr>
                          <m:t>1</m:t>
                        </m:r>
                      </m:num>
                      <m:den>
                        <m:r>
                          <a:rPr lang="el-GR" i="1">
                            <a:solidFill>
                              <a:srgbClr val="002060"/>
                            </a:solidFill>
                            <a:latin typeface="Cambria Math" panose="02040503050406030204" pitchFamily="18" charset="0"/>
                            <a:cs typeface="Times New Roman" panose="02020603050405020304" pitchFamily="18" charset="0"/>
                          </a:rPr>
                          <m:t>𝜇</m:t>
                        </m:r>
                      </m:den>
                    </m:f>
                  </m:oMath>
                </a14:m>
                <a:r>
                  <a:rPr lang="en-US" dirty="0">
                    <a:solidFill>
                      <a:srgbClr val="002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(1.15)</a:t>
                </a:r>
              </a:p>
              <a:p>
                <a:pPr marL="0" indent="0" algn="just">
                  <a:lnSpc>
                    <a:spcPct val="150000"/>
                  </a:lnSpc>
                  <a:buNone/>
                </a:pPr>
                <a:r>
                  <a:rPr lang="en-GB" dirty="0">
                    <a:latin typeface="Times New Roman" panose="02020603050405020304" pitchFamily="18" charset="0"/>
                    <a:cs typeface="Times New Roman" panose="02020603050405020304" pitchFamily="18" charset="0"/>
                  </a:rPr>
                  <a:t>6. The probability that an arriving unit has to wait for service</a:t>
                </a:r>
                <a:r>
                  <a:rPr lang="en-US" dirty="0">
                    <a:latin typeface="Times New Roman" panose="02020603050405020304" pitchFamily="18" charset="0"/>
                    <a:cs typeface="Times New Roman" panose="02020603050405020304" pitchFamily="18" charset="0"/>
                  </a:rPr>
                  <a:t>:</a:t>
                </a:r>
              </a:p>
              <a:p>
                <a:pPr marL="0" indent="0" algn="just">
                  <a:lnSpc>
                    <a:spcPct val="150000"/>
                  </a:lnSpc>
                  <a:buNone/>
                </a:pPr>
                <a14:m>
                  <m:oMath xmlns:m="http://schemas.openxmlformats.org/officeDocument/2006/math">
                    <m:sSub>
                      <m:sSubPr>
                        <m:ctrlPr>
                          <a:rPr lang="en-GH"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𝑃</m:t>
                        </m:r>
                      </m:e>
                      <m:sub>
                        <m:r>
                          <a:rPr lang="en-US" b="0" i="1" smtClean="0">
                            <a:solidFill>
                              <a:srgbClr val="002060"/>
                            </a:solidFill>
                            <a:latin typeface="Cambria Math" panose="02040503050406030204" pitchFamily="18" charset="0"/>
                          </a:rPr>
                          <m:t>𝑤</m:t>
                        </m:r>
                        <m:r>
                          <a:rPr lang="en-US" b="0" i="1" smtClean="0">
                            <a:solidFill>
                              <a:srgbClr val="002060"/>
                            </a:solidFill>
                            <a:latin typeface="Cambria Math" panose="02040503050406030204" pitchFamily="18" charset="0"/>
                          </a:rPr>
                          <m:t> </m:t>
                        </m:r>
                      </m:sub>
                    </m:sSub>
                    <m:r>
                      <a:rPr lang="en-US" b="0" i="1" smtClean="0">
                        <a:solidFill>
                          <a:srgbClr val="002060"/>
                        </a:solidFill>
                        <a:latin typeface="Cambria Math" panose="02040503050406030204" pitchFamily="18" charset="0"/>
                      </a:rPr>
                      <m:t>= </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1</m:t>
                        </m:r>
                      </m:num>
                      <m:den>
                        <m:r>
                          <a:rPr lang="en-US" b="0" i="1" smtClean="0">
                            <a:solidFill>
                              <a:srgbClr val="002060"/>
                            </a:solidFill>
                            <a:latin typeface="Cambria Math" panose="02040503050406030204" pitchFamily="18" charset="0"/>
                          </a:rPr>
                          <m:t>𝑘</m:t>
                        </m:r>
                        <m:r>
                          <a:rPr lang="en-US" b="0" i="1" smtClean="0">
                            <a:solidFill>
                              <a:srgbClr val="002060"/>
                            </a:solidFill>
                            <a:latin typeface="Cambria Math" panose="02040503050406030204" pitchFamily="18" charset="0"/>
                            <a:ea typeface="Cambria Math" panose="02040503050406030204" pitchFamily="18" charset="0"/>
                          </a:rPr>
                          <m:t>!</m:t>
                        </m:r>
                      </m:den>
                    </m:f>
                    <m:sSup>
                      <m:sSupPr>
                        <m:ctrlPr>
                          <a:rPr lang="pt-BR" b="0" i="1" smtClean="0">
                            <a:solidFill>
                              <a:srgbClr val="002060"/>
                            </a:solidFill>
                            <a:latin typeface="Cambria Math" panose="02040503050406030204" pitchFamily="18" charset="0"/>
                          </a:rPr>
                        </m:ctrlPr>
                      </m:sSupPr>
                      <m:e>
                        <m:d>
                          <m:dPr>
                            <m:ctrlPr>
                              <a:rPr lang="pt-BR" b="0" i="1" smtClean="0">
                                <a:solidFill>
                                  <a:srgbClr val="002060"/>
                                </a:solidFill>
                                <a:latin typeface="Cambria Math" panose="02040503050406030204" pitchFamily="18" charset="0"/>
                              </a:rPr>
                            </m:ctrlPr>
                          </m:dPr>
                          <m:e>
                            <m:f>
                              <m:fPr>
                                <m:ctrlPr>
                                  <a:rPr lang="pt-BR" b="0" i="1" smtClean="0">
                                    <a:solidFill>
                                      <a:srgbClr val="002060"/>
                                    </a:solidFill>
                                    <a:latin typeface="Cambria Math" panose="02040503050406030204" pitchFamily="18" charset="0"/>
                                  </a:rPr>
                                </m:ctrlPr>
                              </m:fPr>
                              <m:num>
                                <m:r>
                                  <m:rPr>
                                    <m:sty m:val="p"/>
                                  </m:rPr>
                                  <a:rPr lang="el-GR" b="0" i="1" smtClean="0">
                                    <a:solidFill>
                                      <a:srgbClr val="002060"/>
                                    </a:solidFill>
                                    <a:latin typeface="Cambria Math" panose="02040503050406030204" pitchFamily="18" charset="0"/>
                                  </a:rPr>
                                  <m:t>λ</m:t>
                                </m:r>
                              </m:num>
                              <m:den>
                                <m:r>
                                  <m:rPr>
                                    <m:sty m:val="p"/>
                                  </m:rPr>
                                  <a:rPr lang="el-GR" b="0" i="1" smtClean="0">
                                    <a:solidFill>
                                      <a:srgbClr val="002060"/>
                                    </a:solidFill>
                                    <a:latin typeface="Cambria Math" panose="02040503050406030204" pitchFamily="18" charset="0"/>
                                  </a:rPr>
                                  <m:t>μ</m:t>
                                </m:r>
                              </m:den>
                            </m:f>
                          </m:e>
                        </m:d>
                      </m:e>
                      <m:sup>
                        <m:r>
                          <a:rPr lang="en-US" b="0" i="1" smtClean="0">
                            <a:solidFill>
                              <a:srgbClr val="002060"/>
                            </a:solidFill>
                            <a:latin typeface="Cambria Math" panose="02040503050406030204" pitchFamily="18" charset="0"/>
                          </a:rPr>
                          <m:t>𝑘</m:t>
                        </m:r>
                      </m:sup>
                    </m:sSup>
                    <m:d>
                      <m:dPr>
                        <m:ctrlPr>
                          <a:rPr lang="pt-BR" b="0" i="1" smtClean="0">
                            <a:solidFill>
                              <a:srgbClr val="002060"/>
                            </a:solidFill>
                            <a:latin typeface="Cambria Math" panose="02040503050406030204" pitchFamily="18" charset="0"/>
                          </a:rPr>
                        </m:ctrlPr>
                      </m:dPr>
                      <m:e>
                        <m:f>
                          <m:fPr>
                            <m:ctrlPr>
                              <a:rPr lang="pt-BR"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𝑘</m:t>
                            </m:r>
                            <m:r>
                              <m:rPr>
                                <m:sty m:val="p"/>
                              </m:rPr>
                              <a:rPr lang="el-GR" b="0" i="1" smtClean="0">
                                <a:solidFill>
                                  <a:srgbClr val="002060"/>
                                </a:solidFill>
                                <a:latin typeface="Cambria Math" panose="02040503050406030204" pitchFamily="18" charset="0"/>
                              </a:rPr>
                              <m:t>μ</m:t>
                            </m:r>
                          </m:num>
                          <m:den>
                            <m:r>
                              <a:rPr lang="en-US" b="0" i="1" smtClean="0">
                                <a:solidFill>
                                  <a:srgbClr val="002060"/>
                                </a:solidFill>
                                <a:latin typeface="Cambria Math" panose="02040503050406030204" pitchFamily="18" charset="0"/>
                              </a:rPr>
                              <m:t>𝑘</m:t>
                            </m:r>
                            <m:r>
                              <m:rPr>
                                <m:sty m:val="p"/>
                              </m:rPr>
                              <a:rPr lang="el-GR" b="0" i="1" smtClean="0">
                                <a:solidFill>
                                  <a:srgbClr val="002060"/>
                                </a:solidFill>
                                <a:latin typeface="Cambria Math" panose="02040503050406030204" pitchFamily="18" charset="0"/>
                              </a:rPr>
                              <m:t>μ</m:t>
                            </m:r>
                            <m:r>
                              <a:rPr lang="en-US" b="0" i="1" smtClean="0">
                                <a:solidFill>
                                  <a:srgbClr val="002060"/>
                                </a:solidFill>
                                <a:latin typeface="Cambria Math" panose="02040503050406030204" pitchFamily="18" charset="0"/>
                              </a:rPr>
                              <m:t>−1</m:t>
                            </m:r>
                          </m:den>
                        </m:f>
                      </m:e>
                    </m:d>
                    <m:sSub>
                      <m:sSubPr>
                        <m:ctrlPr>
                          <a:rPr lang="pt-BR"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𝑃</m:t>
                        </m:r>
                      </m:e>
                      <m:sub>
                        <m:r>
                          <a:rPr lang="en-US" b="0" i="1" smtClean="0">
                            <a:solidFill>
                              <a:srgbClr val="002060"/>
                            </a:solidFill>
                            <a:latin typeface="Cambria Math" panose="02040503050406030204" pitchFamily="18" charset="0"/>
                          </a:rPr>
                          <m:t>0</m:t>
                        </m:r>
                      </m:sub>
                    </m:sSub>
                  </m:oMath>
                </a14:m>
                <a:r>
                  <a:rPr lang="en-US" dirty="0">
                    <a:latin typeface="Times New Roman" panose="02020603050405020304" pitchFamily="18" charset="0"/>
                    <a:cs typeface="Times New Roman" panose="02020603050405020304" pitchFamily="18" charset="0"/>
                  </a:rPr>
                  <a:t>                                                                        (1.16)</a:t>
                </a:r>
              </a:p>
              <a:p>
                <a:pPr marL="0" indent="0" algn="just">
                  <a:lnSpc>
                    <a:spcPct val="150000"/>
                  </a:lnSpc>
                  <a:buNone/>
                </a:pPr>
                <a:r>
                  <a:rPr lang="en-GB" dirty="0">
                    <a:latin typeface="Times New Roman" panose="02020603050405020304" pitchFamily="18" charset="0"/>
                    <a:cs typeface="Times New Roman" panose="02020603050405020304" pitchFamily="18" charset="0"/>
                  </a:rPr>
                  <a:t>The probability of n units in the system:</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14:m>
                  <m:oMath xmlns:m="http://schemas.openxmlformats.org/officeDocument/2006/math">
                    <m:sSub>
                      <m:sSubPr>
                        <m:ctrlPr>
                          <a:rPr lang="en-GH"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𝑃</m:t>
                        </m:r>
                      </m:e>
                      <m:sub>
                        <m:r>
                          <a:rPr lang="en-US" b="0" i="1" smtClean="0">
                            <a:solidFill>
                              <a:srgbClr val="002060"/>
                            </a:solidFill>
                            <a:latin typeface="Cambria Math" panose="02040503050406030204" pitchFamily="18" charset="0"/>
                          </a:rPr>
                          <m:t>𝑛</m:t>
                        </m:r>
                        <m:r>
                          <a:rPr lang="en-US" b="0" i="1" smtClean="0">
                            <a:solidFill>
                              <a:srgbClr val="002060"/>
                            </a:solidFill>
                            <a:latin typeface="Cambria Math" panose="02040503050406030204" pitchFamily="18" charset="0"/>
                          </a:rPr>
                          <m:t> </m:t>
                        </m:r>
                      </m:sub>
                    </m:sSub>
                    <m:r>
                      <a:rPr lang="en-US" b="0" i="1" smtClean="0">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 </m:t>
                    </m:r>
                    <m:f>
                      <m:fPr>
                        <m:ctrlPr>
                          <a:rPr lang="en-US" b="0" i="1" smtClean="0">
                            <a:solidFill>
                              <a:srgbClr val="002060"/>
                            </a:solidFill>
                            <a:latin typeface="Cambria Math" panose="02040503050406030204" pitchFamily="18" charset="0"/>
                          </a:rPr>
                        </m:ctrlPr>
                      </m:fPr>
                      <m:num>
                        <m:sSup>
                          <m:sSupPr>
                            <m:ctrlPr>
                              <a:rPr lang="pt-BR" b="0" i="1" smtClean="0">
                                <a:solidFill>
                                  <a:srgbClr val="002060"/>
                                </a:solidFill>
                                <a:latin typeface="Cambria Math" panose="02040503050406030204" pitchFamily="18" charset="0"/>
                              </a:rPr>
                            </m:ctrlPr>
                          </m:sSupPr>
                          <m:e>
                            <m:d>
                              <m:dPr>
                                <m:ctrlPr>
                                  <a:rPr lang="pt-BR" b="0" i="1" smtClean="0">
                                    <a:solidFill>
                                      <a:srgbClr val="002060"/>
                                    </a:solidFill>
                                    <a:latin typeface="Cambria Math" panose="02040503050406030204" pitchFamily="18" charset="0"/>
                                  </a:rPr>
                                </m:ctrlPr>
                              </m:dPr>
                              <m:e>
                                <m:r>
                                  <m:rPr>
                                    <m:sty m:val="p"/>
                                  </m:rPr>
                                  <a:rPr lang="el-GR" b="0" i="1" smtClean="0">
                                    <a:solidFill>
                                      <a:srgbClr val="002060"/>
                                    </a:solidFill>
                                    <a:latin typeface="Cambria Math" panose="02040503050406030204" pitchFamily="18" charset="0"/>
                                  </a:rPr>
                                  <m:t>λ</m:t>
                                </m:r>
                                <m:r>
                                  <a:rPr lang="en-US" b="0" i="1" smtClean="0">
                                    <a:solidFill>
                                      <a:srgbClr val="002060"/>
                                    </a:solidFill>
                                    <a:latin typeface="Cambria Math" panose="02040503050406030204" pitchFamily="18" charset="0"/>
                                  </a:rPr>
                                  <m:t>/</m:t>
                                </m:r>
                                <m:r>
                                  <m:rPr>
                                    <m:sty m:val="p"/>
                                  </m:rPr>
                                  <a:rPr lang="el-GR" b="0" i="1" smtClean="0">
                                    <a:solidFill>
                                      <a:srgbClr val="002060"/>
                                    </a:solidFill>
                                    <a:latin typeface="Cambria Math" panose="02040503050406030204" pitchFamily="18" charset="0"/>
                                  </a:rPr>
                                  <m:t>μ</m:t>
                                </m:r>
                              </m:e>
                            </m:d>
                          </m:e>
                          <m:sup>
                            <m:r>
                              <a:rPr lang="en-US" b="0" i="1" smtClean="0">
                                <a:solidFill>
                                  <a:srgbClr val="002060"/>
                                </a:solidFill>
                                <a:latin typeface="Cambria Math" panose="02040503050406030204" pitchFamily="18" charset="0"/>
                              </a:rPr>
                              <m:t>𝑛</m:t>
                            </m:r>
                          </m:sup>
                        </m:sSup>
                      </m:num>
                      <m:den>
                        <m:r>
                          <a:rPr lang="en-US" b="0" i="1" smtClean="0">
                            <a:solidFill>
                              <a:srgbClr val="002060"/>
                            </a:solidFill>
                            <a:latin typeface="Cambria Math" panose="02040503050406030204" pitchFamily="18" charset="0"/>
                          </a:rPr>
                          <m:t>𝑛</m:t>
                        </m:r>
                        <m:r>
                          <a:rPr lang="en-US" b="0" i="1" smtClean="0">
                            <a:solidFill>
                              <a:srgbClr val="002060"/>
                            </a:solidFill>
                            <a:latin typeface="Cambria Math" panose="02040503050406030204" pitchFamily="18" charset="0"/>
                            <a:ea typeface="Cambria Math" panose="02040503050406030204" pitchFamily="18" charset="0"/>
                          </a:rPr>
                          <m:t>!</m:t>
                        </m:r>
                      </m:den>
                    </m:f>
                    <m:sSub>
                      <m:sSubPr>
                        <m:ctrlPr>
                          <a:rPr lang="pt-BR"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𝑃</m:t>
                        </m:r>
                      </m:e>
                      <m:sub>
                        <m:r>
                          <a:rPr lang="en-US" b="0" i="1" smtClean="0">
                            <a:solidFill>
                              <a:srgbClr val="002060"/>
                            </a:solidFill>
                            <a:latin typeface="Cambria Math" panose="02040503050406030204" pitchFamily="18" charset="0"/>
                          </a:rPr>
                          <m:t>0</m:t>
                        </m:r>
                      </m:sub>
                    </m:sSub>
                    <m:r>
                      <a:rPr lang="en-US" b="0" i="1" smtClean="0">
                        <a:solidFill>
                          <a:srgbClr val="002060"/>
                        </a:solidFill>
                        <a:latin typeface="Cambria Math" panose="02040503050406030204" pitchFamily="18" charset="0"/>
                      </a:rPr>
                      <m:t>      </m:t>
                    </m:r>
                    <m:r>
                      <m:rPr>
                        <m:sty m:val="p"/>
                      </m:rPr>
                      <a:rPr lang="en-US" b="0" i="0" smtClean="0">
                        <a:solidFill>
                          <a:srgbClr val="002060"/>
                        </a:solidFill>
                        <a:latin typeface="Cambria Math" panose="02040503050406030204" pitchFamily="18" charset="0"/>
                      </a:rPr>
                      <m:t>for</m:t>
                    </m:r>
                    <m:r>
                      <a:rPr lang="en-US" b="0" i="1" smtClean="0">
                        <a:solidFill>
                          <a:srgbClr val="002060"/>
                        </a:solidFill>
                        <a:latin typeface="Cambria Math" panose="02040503050406030204" pitchFamily="18" charset="0"/>
                      </a:rPr>
                      <m:t> </m:t>
                    </m:r>
                    <m:r>
                      <a:rPr lang="en-US" b="0" i="1" smtClean="0">
                        <a:solidFill>
                          <a:srgbClr val="002060"/>
                        </a:solidFill>
                        <a:latin typeface="Cambria Math" panose="02040503050406030204" pitchFamily="18" charset="0"/>
                      </a:rPr>
                      <m:t>𝑛</m:t>
                    </m:r>
                    <m:r>
                      <a:rPr lang="en-US" b="0" i="1" smtClean="0">
                        <a:solidFill>
                          <a:srgbClr val="002060"/>
                        </a:solidFill>
                        <a:latin typeface="Cambria Math" panose="02040503050406030204" pitchFamily="18" charset="0"/>
                      </a:rPr>
                      <m:t> ≤</m:t>
                    </m:r>
                    <m:r>
                      <a:rPr lang="en-US" b="0" i="1" smtClean="0">
                        <a:solidFill>
                          <a:srgbClr val="002060"/>
                        </a:solidFill>
                        <a:latin typeface="Cambria Math" panose="02040503050406030204" pitchFamily="18" charset="0"/>
                      </a:rPr>
                      <m:t>𝑘</m:t>
                    </m:r>
                  </m:oMath>
                </a14:m>
                <a:r>
                  <a:rPr lang="en-US" b="0" dirty="0">
                    <a:solidFill>
                      <a:srgbClr val="002060"/>
                    </a:solidFill>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(1.17)</a:t>
                </a:r>
              </a:p>
              <a:p>
                <a:pPr marL="0" indent="0" algn="just">
                  <a:lnSpc>
                    <a:spcPct val="150000"/>
                  </a:lnSpc>
                  <a:buNone/>
                </a:pPr>
                <a14:m>
                  <m:oMath xmlns:m="http://schemas.openxmlformats.org/officeDocument/2006/math">
                    <m:sSub>
                      <m:sSubPr>
                        <m:ctrlPr>
                          <a:rPr lang="en-GH"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𝑃</m:t>
                        </m:r>
                      </m:e>
                      <m:sub>
                        <m:r>
                          <a:rPr lang="en-US" b="0" i="1" smtClean="0">
                            <a:solidFill>
                              <a:srgbClr val="002060"/>
                            </a:solidFill>
                            <a:latin typeface="Cambria Math" panose="02040503050406030204" pitchFamily="18" charset="0"/>
                          </a:rPr>
                          <m:t>𝑛</m:t>
                        </m:r>
                        <m:r>
                          <a:rPr lang="en-US" b="0" i="1" smtClean="0">
                            <a:solidFill>
                              <a:srgbClr val="002060"/>
                            </a:solidFill>
                            <a:latin typeface="Cambria Math" panose="02040503050406030204" pitchFamily="18" charset="0"/>
                          </a:rPr>
                          <m:t> </m:t>
                        </m:r>
                      </m:sub>
                    </m:sSub>
                    <m:r>
                      <a:rPr lang="en-US" b="0" i="1" smtClean="0">
                        <a:solidFill>
                          <a:srgbClr val="002060"/>
                        </a:solidFill>
                        <a:latin typeface="Cambria Math" panose="02040503050406030204" pitchFamily="18" charset="0"/>
                      </a:rPr>
                      <m:t>= </m:t>
                    </m:r>
                    <m:f>
                      <m:fPr>
                        <m:ctrlPr>
                          <a:rPr lang="en-US" b="0" i="1" smtClean="0">
                            <a:solidFill>
                              <a:srgbClr val="002060"/>
                            </a:solidFill>
                            <a:latin typeface="Cambria Math" panose="02040503050406030204" pitchFamily="18" charset="0"/>
                          </a:rPr>
                        </m:ctrlPr>
                      </m:fPr>
                      <m:num>
                        <m:sSup>
                          <m:sSupPr>
                            <m:ctrlPr>
                              <a:rPr lang="pt-BR" b="0" i="1" smtClean="0">
                                <a:solidFill>
                                  <a:srgbClr val="002060"/>
                                </a:solidFill>
                                <a:latin typeface="Cambria Math" panose="02040503050406030204" pitchFamily="18" charset="0"/>
                              </a:rPr>
                            </m:ctrlPr>
                          </m:sSupPr>
                          <m:e>
                            <m:d>
                              <m:dPr>
                                <m:ctrlPr>
                                  <a:rPr lang="pt-BR" b="0" i="1" smtClean="0">
                                    <a:solidFill>
                                      <a:srgbClr val="002060"/>
                                    </a:solidFill>
                                    <a:latin typeface="Cambria Math" panose="02040503050406030204" pitchFamily="18" charset="0"/>
                                  </a:rPr>
                                </m:ctrlPr>
                              </m:dPr>
                              <m:e>
                                <m:r>
                                  <m:rPr>
                                    <m:sty m:val="p"/>
                                  </m:rPr>
                                  <a:rPr lang="el-GR" b="0" i="1" smtClean="0">
                                    <a:solidFill>
                                      <a:srgbClr val="002060"/>
                                    </a:solidFill>
                                    <a:latin typeface="Cambria Math" panose="02040503050406030204" pitchFamily="18" charset="0"/>
                                  </a:rPr>
                                  <m:t>λ</m:t>
                                </m:r>
                                <m:r>
                                  <a:rPr lang="en-US" b="0" i="1" smtClean="0">
                                    <a:solidFill>
                                      <a:srgbClr val="002060"/>
                                    </a:solidFill>
                                    <a:latin typeface="Cambria Math" panose="02040503050406030204" pitchFamily="18" charset="0"/>
                                  </a:rPr>
                                  <m:t>/</m:t>
                                </m:r>
                                <m:r>
                                  <m:rPr>
                                    <m:sty m:val="p"/>
                                  </m:rPr>
                                  <a:rPr lang="el-GR" b="0" i="1" smtClean="0">
                                    <a:solidFill>
                                      <a:srgbClr val="002060"/>
                                    </a:solidFill>
                                    <a:latin typeface="Cambria Math" panose="02040503050406030204" pitchFamily="18" charset="0"/>
                                  </a:rPr>
                                  <m:t>μ</m:t>
                                </m:r>
                              </m:e>
                            </m:d>
                          </m:e>
                          <m:sup>
                            <m:r>
                              <a:rPr lang="en-US" b="0" i="1" smtClean="0">
                                <a:solidFill>
                                  <a:srgbClr val="002060"/>
                                </a:solidFill>
                                <a:latin typeface="Cambria Math" panose="02040503050406030204" pitchFamily="18" charset="0"/>
                              </a:rPr>
                              <m:t>𝑛</m:t>
                            </m:r>
                          </m:sup>
                        </m:sSup>
                      </m:num>
                      <m:den>
                        <m:r>
                          <a:rPr lang="en-US" b="0" i="1" smtClean="0">
                            <a:solidFill>
                              <a:srgbClr val="002060"/>
                            </a:solidFill>
                            <a:latin typeface="Cambria Math" panose="02040503050406030204" pitchFamily="18" charset="0"/>
                          </a:rPr>
                          <m:t>𝑘</m:t>
                        </m:r>
                        <m:r>
                          <a:rPr lang="en-US" b="0" i="1" smtClean="0">
                            <a:solidFill>
                              <a:srgbClr val="002060"/>
                            </a:solidFill>
                            <a:latin typeface="Cambria Math" panose="02040503050406030204" pitchFamily="18" charset="0"/>
                            <a:ea typeface="Cambria Math" panose="02040503050406030204" pitchFamily="18" charset="0"/>
                          </a:rPr>
                          <m:t>!</m:t>
                        </m:r>
                        <m:sSup>
                          <m:sSupPr>
                            <m:ctrlPr>
                              <a:rPr lang="en-US" b="0" i="1" smtClean="0">
                                <a:solidFill>
                                  <a:srgbClr val="002060"/>
                                </a:solidFill>
                                <a:latin typeface="Cambria Math" panose="02040503050406030204" pitchFamily="18" charset="0"/>
                                <a:ea typeface="Cambria Math" panose="02040503050406030204" pitchFamily="18" charset="0"/>
                              </a:rPr>
                            </m:ctrlPr>
                          </m:sSupPr>
                          <m:e>
                            <m:r>
                              <a:rPr lang="en-US" b="0" i="1" smtClean="0">
                                <a:solidFill>
                                  <a:srgbClr val="002060"/>
                                </a:solidFill>
                                <a:latin typeface="Cambria Math" panose="02040503050406030204" pitchFamily="18" charset="0"/>
                                <a:ea typeface="Cambria Math" panose="02040503050406030204" pitchFamily="18" charset="0"/>
                              </a:rPr>
                              <m:t>𝑘</m:t>
                            </m:r>
                          </m:e>
                          <m:sup>
                            <m:r>
                              <a:rPr lang="en-US" b="0" i="1" smtClean="0">
                                <a:solidFill>
                                  <a:srgbClr val="002060"/>
                                </a:solidFill>
                                <a:latin typeface="Cambria Math" panose="02040503050406030204" pitchFamily="18" charset="0"/>
                                <a:ea typeface="Cambria Math" panose="02040503050406030204" pitchFamily="18" charset="0"/>
                              </a:rPr>
                              <m:t>(</m:t>
                            </m:r>
                            <m:r>
                              <a:rPr lang="en-US" b="0" i="1" smtClean="0">
                                <a:solidFill>
                                  <a:srgbClr val="002060"/>
                                </a:solidFill>
                                <a:latin typeface="Cambria Math" panose="02040503050406030204" pitchFamily="18" charset="0"/>
                                <a:ea typeface="Cambria Math" panose="02040503050406030204" pitchFamily="18" charset="0"/>
                              </a:rPr>
                              <m:t>𝑛</m:t>
                            </m:r>
                            <m:r>
                              <a:rPr lang="en-US" b="0" i="1" smtClean="0">
                                <a:solidFill>
                                  <a:srgbClr val="002060"/>
                                </a:solidFill>
                                <a:latin typeface="Cambria Math" panose="02040503050406030204" pitchFamily="18" charset="0"/>
                                <a:ea typeface="Cambria Math" panose="02040503050406030204" pitchFamily="18" charset="0"/>
                              </a:rPr>
                              <m:t>−</m:t>
                            </m:r>
                            <m:r>
                              <a:rPr lang="en-US" b="0" i="1" smtClean="0">
                                <a:solidFill>
                                  <a:srgbClr val="002060"/>
                                </a:solidFill>
                                <a:latin typeface="Cambria Math" panose="02040503050406030204" pitchFamily="18" charset="0"/>
                                <a:ea typeface="Cambria Math" panose="02040503050406030204" pitchFamily="18" charset="0"/>
                              </a:rPr>
                              <m:t>𝑘</m:t>
                            </m:r>
                            <m:r>
                              <a:rPr lang="en-US" b="0" i="1" smtClean="0">
                                <a:solidFill>
                                  <a:srgbClr val="002060"/>
                                </a:solidFill>
                                <a:latin typeface="Cambria Math" panose="02040503050406030204" pitchFamily="18" charset="0"/>
                                <a:ea typeface="Cambria Math" panose="02040503050406030204" pitchFamily="18" charset="0"/>
                              </a:rPr>
                              <m:t>)</m:t>
                            </m:r>
                          </m:sup>
                        </m:sSup>
                      </m:den>
                    </m:f>
                    <m:sSub>
                      <m:sSubPr>
                        <m:ctrlPr>
                          <a:rPr lang="pt-BR"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𝑃</m:t>
                        </m:r>
                      </m:e>
                      <m:sub>
                        <m:r>
                          <a:rPr lang="en-US" b="0" i="1" smtClean="0">
                            <a:solidFill>
                              <a:srgbClr val="002060"/>
                            </a:solidFill>
                            <a:latin typeface="Cambria Math" panose="02040503050406030204" pitchFamily="18" charset="0"/>
                          </a:rPr>
                          <m:t>0</m:t>
                        </m:r>
                      </m:sub>
                    </m:sSub>
                    <m:r>
                      <a:rPr lang="en-US" b="0" i="1" smtClean="0">
                        <a:solidFill>
                          <a:srgbClr val="002060"/>
                        </a:solidFill>
                        <a:latin typeface="Cambria Math" panose="02040503050406030204" pitchFamily="18" charset="0"/>
                      </a:rPr>
                      <m:t>      </m:t>
                    </m:r>
                    <m:r>
                      <a:rPr lang="en-US" b="0" i="1" smtClean="0">
                        <a:solidFill>
                          <a:srgbClr val="002060"/>
                        </a:solidFill>
                        <a:latin typeface="Cambria Math" panose="02040503050406030204" pitchFamily="18" charset="0"/>
                      </a:rPr>
                      <m:t>𝑓𝑜𝑟</m:t>
                    </m:r>
                    <m:r>
                      <a:rPr lang="en-US" b="0" i="1" smtClean="0">
                        <a:solidFill>
                          <a:srgbClr val="002060"/>
                        </a:solidFill>
                        <a:latin typeface="Cambria Math" panose="02040503050406030204" pitchFamily="18" charset="0"/>
                      </a:rPr>
                      <m:t> </m:t>
                    </m:r>
                    <m:r>
                      <a:rPr lang="en-US" b="0" i="1" smtClean="0">
                        <a:solidFill>
                          <a:srgbClr val="002060"/>
                        </a:solidFill>
                        <a:latin typeface="Cambria Math" panose="02040503050406030204" pitchFamily="18" charset="0"/>
                      </a:rPr>
                      <m:t>𝑛</m:t>
                    </m:r>
                    <m:r>
                      <a:rPr lang="en-US" b="0" i="1" smtClean="0">
                        <a:solidFill>
                          <a:srgbClr val="002060"/>
                        </a:solidFill>
                        <a:latin typeface="Cambria Math" panose="02040503050406030204" pitchFamily="18" charset="0"/>
                      </a:rPr>
                      <m:t>&gt;</m:t>
                    </m:r>
                    <m:r>
                      <a:rPr lang="en-US" b="0" i="1" smtClean="0">
                        <a:solidFill>
                          <a:srgbClr val="002060"/>
                        </a:solidFill>
                        <a:latin typeface="Cambria Math" panose="02040503050406030204" pitchFamily="18" charset="0"/>
                      </a:rPr>
                      <m:t>𝑘</m:t>
                    </m:r>
                  </m:oMath>
                </a14:m>
                <a:r>
                  <a:rPr lang="en-US" b="0" dirty="0">
                    <a:solidFill>
                      <a:srgbClr val="002060"/>
                    </a:solidFill>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(1.18)</a:t>
                </a:r>
              </a:p>
              <a:p>
                <a:pPr marL="0" indent="0" algn="just">
                  <a:lnSpc>
                    <a:spcPct val="150000"/>
                  </a:lnSpc>
                  <a:buNone/>
                </a:pPr>
                <a:endParaRPr lang="en-US" b="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b="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b="0" dirty="0">
                  <a:latin typeface="Times New Roman" panose="02020603050405020304" pitchFamily="18" charset="0"/>
                  <a:cs typeface="Times New Roman" panose="02020603050405020304" pitchFamily="18" charset="0"/>
                </a:endParaRPr>
              </a:p>
              <a:p>
                <a:pPr marL="0" indent="0" algn="just">
                  <a:lnSpc>
                    <a:spcPct val="150000"/>
                  </a:lnSpc>
                  <a:buNone/>
                </a:pPr>
                <a:endParaRPr lang="en-GH"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D9EBD4E3-6C89-F866-E00E-14657F62B538}"/>
                  </a:ext>
                </a:extLst>
              </p:cNvPr>
              <p:cNvSpPr>
                <a:spLocks noGrp="1" noRot="1" noChangeAspect="1" noMove="1" noResize="1" noEditPoints="1" noAdjustHandles="1" noChangeArrowheads="1" noChangeShapeType="1" noTextEdit="1"/>
              </p:cNvSpPr>
              <p:nvPr>
                <p:ph idx="1"/>
              </p:nvPr>
            </p:nvSpPr>
            <p:spPr>
              <a:xfrm>
                <a:off x="838200" y="681038"/>
                <a:ext cx="10515600" cy="5811836"/>
              </a:xfrm>
              <a:blipFill>
                <a:blip r:embed="rId2"/>
                <a:stretch>
                  <a:fillRect l="-1043"/>
                </a:stretch>
              </a:blipFill>
            </p:spPr>
            <p:txBody>
              <a:bodyPr/>
              <a:lstStyle/>
              <a:p>
                <a:r>
                  <a:rPr lang="en-GH">
                    <a:noFill/>
                  </a:rPr>
                  <a:t> </a:t>
                </a:r>
              </a:p>
            </p:txBody>
          </p:sp>
        </mc:Fallback>
      </mc:AlternateContent>
      <p:pic>
        <p:nvPicPr>
          <p:cNvPr id="4" name="Picture 3">
            <a:extLst>
              <a:ext uri="{FF2B5EF4-FFF2-40B4-BE49-F238E27FC236}">
                <a16:creationId xmlns:a16="http://schemas.microsoft.com/office/drawing/2014/main" id="{EBBEA2A2-63B1-C5AF-6241-90C5A81FA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32154713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A307-BA4E-08C5-746E-89DDA2E74A20}"/>
              </a:ext>
            </a:extLst>
          </p:cNvPr>
          <p:cNvSpPr>
            <a:spLocks noGrp="1"/>
          </p:cNvSpPr>
          <p:nvPr>
            <p:ph type="title"/>
          </p:nvPr>
        </p:nvSpPr>
        <p:spPr>
          <a:xfrm>
            <a:off x="838200" y="365126"/>
            <a:ext cx="10515600" cy="315912"/>
          </a:xfrm>
        </p:spPr>
        <p:txBody>
          <a:bodyPr>
            <a:normAutofit fontScale="90000"/>
          </a:bodyPr>
          <a:lstStyle/>
          <a:p>
            <a:r>
              <a:rPr lang="en-US" dirty="0"/>
              <a:t>.</a:t>
            </a:r>
            <a:endParaRPr lang="en-GH" dirty="0"/>
          </a:p>
        </p:txBody>
      </p:sp>
      <p:sp>
        <p:nvSpPr>
          <p:cNvPr id="3" name="Content Placeholder 2">
            <a:extLst>
              <a:ext uri="{FF2B5EF4-FFF2-40B4-BE49-F238E27FC236}">
                <a16:creationId xmlns:a16="http://schemas.microsoft.com/office/drawing/2014/main" id="{8CF020C2-33BE-6145-8B1C-98F79D41A108}"/>
              </a:ext>
            </a:extLst>
          </p:cNvPr>
          <p:cNvSpPr>
            <a:spLocks noGrp="1"/>
          </p:cNvSpPr>
          <p:nvPr>
            <p:ph idx="1"/>
          </p:nvPr>
        </p:nvSpPr>
        <p:spPr>
          <a:xfrm>
            <a:off x="838200" y="681038"/>
            <a:ext cx="10515600" cy="5495925"/>
          </a:xfrm>
        </p:spPr>
        <p:txBody>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Because </a:t>
            </a:r>
            <a:r>
              <a:rPr lang="el-GR" dirty="0">
                <a:latin typeface="Times New Roman" panose="02020603050405020304" pitchFamily="18" charset="0"/>
                <a:cs typeface="Times New Roman" panose="02020603050405020304" pitchFamily="18" charset="0"/>
              </a:rPr>
              <a:t>μ</a:t>
            </a:r>
            <a:r>
              <a:rPr lang="en-GB" dirty="0">
                <a:latin typeface="Times New Roman" panose="02020603050405020304" pitchFamily="18" charset="0"/>
                <a:cs typeface="Times New Roman" panose="02020603050405020304" pitchFamily="18" charset="0"/>
              </a:rPr>
              <a:t> is the service rate for each channel, </a:t>
            </a:r>
            <a:r>
              <a:rPr lang="en-US" i="1" dirty="0">
                <a:latin typeface="Times New Roman" panose="02020603050405020304" pitchFamily="18" charset="0"/>
                <a:cs typeface="Times New Roman" panose="02020603050405020304" pitchFamily="18" charset="0"/>
              </a:rPr>
              <a:t>k</a:t>
            </a:r>
            <a:r>
              <a:rPr lang="el-GR" dirty="0">
                <a:latin typeface="Times New Roman" panose="02020603050405020304" pitchFamily="18" charset="0"/>
                <a:cs typeface="Times New Roman" panose="02020603050405020304" pitchFamily="18" charset="0"/>
              </a:rPr>
              <a:t>μ</a:t>
            </a:r>
            <a:r>
              <a:rPr lang="en-GB" dirty="0">
                <a:latin typeface="Times New Roman" panose="02020603050405020304" pitchFamily="18" charset="0"/>
                <a:cs typeface="Times New Roman" panose="02020603050405020304" pitchFamily="18" charset="0"/>
              </a:rPr>
              <a:t> is the service rate for the multiple-channel system. As was true for the single-channel waiting line model, the formulas for the operating characteristics of multiple-channel waiting lines can be applied only in situations where the service rate for the system is greater than the arrival rate for the system; in other words, the formulas are applicable only if </a:t>
            </a:r>
            <a:r>
              <a:rPr lang="en-US" i="1" dirty="0">
                <a:latin typeface="Times New Roman" panose="02020603050405020304" pitchFamily="18" charset="0"/>
                <a:cs typeface="Times New Roman" panose="02020603050405020304" pitchFamily="18" charset="0"/>
              </a:rPr>
              <a:t>k</a:t>
            </a:r>
            <a:r>
              <a:rPr lang="el-GR" dirty="0">
                <a:latin typeface="Times New Roman" panose="02020603050405020304" pitchFamily="18" charset="0"/>
                <a:cs typeface="Times New Roman" panose="02020603050405020304" pitchFamily="18" charset="0"/>
              </a:rPr>
              <a:t>μ</a:t>
            </a:r>
            <a:r>
              <a:rPr lang="en-GB" dirty="0">
                <a:latin typeface="Times New Roman" panose="02020603050405020304" pitchFamily="18" charset="0"/>
                <a:cs typeface="Times New Roman" panose="02020603050405020304" pitchFamily="18" charset="0"/>
              </a:rPr>
              <a:t> is greater than .</a:t>
            </a:r>
            <a:endParaRPr lang="en-GH"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1DED82B-10E4-13CC-0CA7-0D07D7D63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18971072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8B3C-9439-0B82-5F61-683D105789BA}"/>
              </a:ext>
            </a:extLst>
          </p:cNvPr>
          <p:cNvSpPr>
            <a:spLocks noGrp="1"/>
          </p:cNvSpPr>
          <p:nvPr>
            <p:ph type="title"/>
          </p:nvPr>
        </p:nvSpPr>
        <p:spPr>
          <a:xfrm>
            <a:off x="838200" y="365126"/>
            <a:ext cx="10515600" cy="315912"/>
          </a:xfrm>
        </p:spPr>
        <p:txBody>
          <a:bodyPr>
            <a:normAutofit fontScale="90000"/>
          </a:bodyPr>
          <a:lstStyle/>
          <a:p>
            <a:r>
              <a:rPr lang="en-US" dirty="0"/>
              <a:t>.</a:t>
            </a:r>
            <a:endParaRPr lang="en-G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4359B48-1E03-B507-F154-35540A2E7DF6}"/>
                  </a:ext>
                </a:extLst>
              </p:cNvPr>
              <p:cNvSpPr>
                <a:spLocks noGrp="1"/>
              </p:cNvSpPr>
              <p:nvPr>
                <p:ph idx="1"/>
              </p:nvPr>
            </p:nvSpPr>
            <p:spPr>
              <a:xfrm>
                <a:off x="838200" y="681038"/>
                <a:ext cx="10515600" cy="5495925"/>
              </a:xfrm>
            </p:spPr>
            <p:txBody>
              <a:bodyPr>
                <a:normAutofit/>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Some expressions for the operating characteristics of multiple-channel waiting lines are more complex than their single-channel counterparts. However, equations (1.11) through (1.18) provide the same information as provided by the single-channel model. To help simplify the use of the multiple-channel equations, Table 11.4 contains values of </a:t>
                </a:r>
                <a14:m>
                  <m:oMath xmlns:m="http://schemas.openxmlformats.org/officeDocument/2006/math">
                    <m:sSub>
                      <m:sSubPr>
                        <m:ctrlPr>
                          <a:rPr lang="pt-BR" b="1" i="1" smtClean="0">
                            <a:solidFill>
                              <a:srgbClr val="002060"/>
                            </a:solidFill>
                            <a:latin typeface="Cambria Math" panose="02040503050406030204" pitchFamily="18" charset="0"/>
                          </a:rPr>
                        </m:ctrlPr>
                      </m:sSubPr>
                      <m:e>
                        <m:r>
                          <a:rPr lang="en-US" b="1" i="1" smtClean="0">
                            <a:solidFill>
                              <a:srgbClr val="002060"/>
                            </a:solidFill>
                            <a:latin typeface="Cambria Math" panose="02040503050406030204" pitchFamily="18" charset="0"/>
                          </a:rPr>
                          <m:t>𝑷</m:t>
                        </m:r>
                      </m:e>
                      <m:sub>
                        <m:r>
                          <a:rPr lang="en-US" b="1" i="1" smtClean="0">
                            <a:solidFill>
                              <a:srgbClr val="002060"/>
                            </a:solidFill>
                            <a:latin typeface="Cambria Math" panose="02040503050406030204" pitchFamily="18" charset="0"/>
                          </a:rPr>
                          <m:t>𝟎</m:t>
                        </m:r>
                      </m:sub>
                    </m:sSub>
                  </m:oMath>
                </a14:m>
                <a:r>
                  <a:rPr lang="en-GB" b="1" dirty="0">
                    <a:solidFill>
                      <a:srgbClr val="00206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for selected values of </a:t>
                </a:r>
                <a:r>
                  <a:rPr lang="en-GB" b="1" dirty="0">
                    <a:solidFill>
                      <a:srgbClr val="002060"/>
                    </a:solidFill>
                    <a:latin typeface="Times New Roman" panose="02020603050405020304" pitchFamily="18" charset="0"/>
                    <a:cs typeface="Times New Roman" panose="02020603050405020304" pitchFamily="18" charset="0"/>
                  </a:rPr>
                  <a:t>λ/</a:t>
                </a:r>
                <a:r>
                  <a:rPr lang="en-GB" b="1" i="1" dirty="0">
                    <a:solidFill>
                      <a:srgbClr val="002060"/>
                    </a:solidFill>
                    <a:latin typeface="Times New Roman" panose="02020603050405020304" pitchFamily="18" charset="0"/>
                    <a:cs typeface="Times New Roman" panose="02020603050405020304" pitchFamily="18" charset="0"/>
                  </a:rPr>
                  <a:t>μ</a:t>
                </a:r>
                <a:r>
                  <a:rPr lang="en-GB" dirty="0">
                    <a:latin typeface="Times New Roman" panose="02020603050405020304" pitchFamily="18" charset="0"/>
                    <a:cs typeface="Times New Roman" panose="02020603050405020304" pitchFamily="18" charset="0"/>
                  </a:rPr>
                  <a:t> and </a:t>
                </a:r>
                <a:r>
                  <a:rPr lang="en-GB" b="1" i="1" dirty="0">
                    <a:solidFill>
                      <a:srgbClr val="002060"/>
                    </a:solidFill>
                    <a:latin typeface="Times New Roman" panose="02020603050405020304" pitchFamily="18" charset="0"/>
                    <a:cs typeface="Times New Roman" panose="02020603050405020304" pitchFamily="18" charset="0"/>
                  </a:rPr>
                  <a:t>k</a:t>
                </a:r>
                <a:r>
                  <a:rPr lang="en-GB" dirty="0">
                    <a:latin typeface="Times New Roman" panose="02020603050405020304" pitchFamily="18" charset="0"/>
                    <a:cs typeface="Times New Roman" panose="02020603050405020304" pitchFamily="18" charset="0"/>
                  </a:rPr>
                  <a:t>. The values provided in the table correspond to cases where </a:t>
                </a:r>
                <a:r>
                  <a:rPr lang="en-GB" b="1" dirty="0" err="1">
                    <a:solidFill>
                      <a:srgbClr val="002060"/>
                    </a:solidFill>
                    <a:latin typeface="Times New Roman" panose="02020603050405020304" pitchFamily="18" charset="0"/>
                    <a:cs typeface="Times New Roman" panose="02020603050405020304" pitchFamily="18" charset="0"/>
                  </a:rPr>
                  <a:t>μ</a:t>
                </a:r>
                <a:r>
                  <a:rPr lang="en-GB" b="1" i="1" dirty="0" err="1">
                    <a:solidFill>
                      <a:srgbClr val="002060"/>
                    </a:solidFill>
                    <a:latin typeface="Times New Roman" panose="02020603050405020304" pitchFamily="18" charset="0"/>
                    <a:cs typeface="Times New Roman" panose="02020603050405020304" pitchFamily="18" charset="0"/>
                  </a:rPr>
                  <a:t>k</a:t>
                </a:r>
                <a:r>
                  <a:rPr lang="en-GB" b="1" i="1" dirty="0">
                    <a:solidFill>
                      <a:srgbClr val="002060"/>
                    </a:solidFill>
                    <a:latin typeface="Times New Roman" panose="02020603050405020304" pitchFamily="18" charset="0"/>
                    <a:cs typeface="Times New Roman" panose="02020603050405020304" pitchFamily="18" charset="0"/>
                  </a:rPr>
                  <a:t> &gt;</a:t>
                </a:r>
                <a:r>
                  <a:rPr lang="en-GB" b="1" dirty="0">
                    <a:solidFill>
                      <a:srgbClr val="002060"/>
                    </a:solidFill>
                    <a:latin typeface="Times New Roman" panose="02020603050405020304" pitchFamily="18" charset="0"/>
                    <a:cs typeface="Times New Roman" panose="02020603050405020304" pitchFamily="18" charset="0"/>
                  </a:rPr>
                  <a:t> </a:t>
                </a:r>
                <a:r>
                  <a:rPr lang="el-GR" b="1" dirty="0">
                    <a:solidFill>
                      <a:srgbClr val="002060"/>
                    </a:solidFill>
                    <a:latin typeface="Times New Roman" panose="02020603050405020304" pitchFamily="18" charset="0"/>
                    <a:cs typeface="Times New Roman" panose="02020603050405020304" pitchFamily="18" charset="0"/>
                  </a:rPr>
                  <a:t>λ</a:t>
                </a:r>
                <a:r>
                  <a:rPr lang="en-GB" dirty="0">
                    <a:latin typeface="Times New Roman" panose="02020603050405020304" pitchFamily="18" charset="0"/>
                    <a:cs typeface="Times New Roman" panose="02020603050405020304" pitchFamily="18" charset="0"/>
                  </a:rPr>
                  <a:t>, and hence the service rate is sufficient to process all arrivals</a:t>
                </a:r>
                <a:endParaRPr lang="en-GH"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04359B48-1E03-B507-F154-35540A2E7DF6}"/>
                  </a:ext>
                </a:extLst>
              </p:cNvPr>
              <p:cNvSpPr>
                <a:spLocks noGrp="1" noRot="1" noChangeAspect="1" noMove="1" noResize="1" noEditPoints="1" noAdjustHandles="1" noChangeArrowheads="1" noChangeShapeType="1" noTextEdit="1"/>
              </p:cNvSpPr>
              <p:nvPr>
                <p:ph idx="1"/>
              </p:nvPr>
            </p:nvSpPr>
            <p:spPr>
              <a:xfrm>
                <a:off x="838200" y="681038"/>
                <a:ext cx="10515600" cy="5495925"/>
              </a:xfrm>
              <a:blipFill>
                <a:blip r:embed="rId2"/>
                <a:stretch>
                  <a:fillRect l="-1217" r="-1159"/>
                </a:stretch>
              </a:blipFill>
            </p:spPr>
            <p:txBody>
              <a:bodyPr/>
              <a:lstStyle/>
              <a:p>
                <a:r>
                  <a:rPr lang="en-GH">
                    <a:noFill/>
                  </a:rPr>
                  <a:t> </a:t>
                </a:r>
              </a:p>
            </p:txBody>
          </p:sp>
        </mc:Fallback>
      </mc:AlternateContent>
      <p:pic>
        <p:nvPicPr>
          <p:cNvPr id="4" name="Picture 3">
            <a:extLst>
              <a:ext uri="{FF2B5EF4-FFF2-40B4-BE49-F238E27FC236}">
                <a16:creationId xmlns:a16="http://schemas.microsoft.com/office/drawing/2014/main" id="{BEE24735-97E0-F745-A254-DE0CC72CF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30808790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D529-F485-D94D-4646-06BE079CF3C3}"/>
              </a:ext>
            </a:extLst>
          </p:cNvPr>
          <p:cNvSpPr>
            <a:spLocks noGrp="1"/>
          </p:cNvSpPr>
          <p:nvPr>
            <p:ph type="title"/>
          </p:nvPr>
        </p:nvSpPr>
        <p:spPr>
          <a:xfrm>
            <a:off x="838200" y="365126"/>
            <a:ext cx="10515600" cy="315912"/>
          </a:xfrm>
        </p:spPr>
        <p:txBody>
          <a:bodyPr>
            <a:normAutofit fontScale="90000"/>
          </a:bodyPr>
          <a:lstStyle/>
          <a:p>
            <a:r>
              <a:rPr lang="en-US" dirty="0"/>
              <a:t>.</a:t>
            </a:r>
            <a:endParaRPr lang="en-GH" dirty="0"/>
          </a:p>
        </p:txBody>
      </p:sp>
      <p:pic>
        <p:nvPicPr>
          <p:cNvPr id="5" name="Content Placeholder 4">
            <a:extLst>
              <a:ext uri="{FF2B5EF4-FFF2-40B4-BE49-F238E27FC236}">
                <a16:creationId xmlns:a16="http://schemas.microsoft.com/office/drawing/2014/main" id="{D17B1684-AF95-85C8-FD2D-F58C146C8D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81038"/>
            <a:ext cx="10515599" cy="5518785"/>
          </a:xfrm>
        </p:spPr>
      </p:pic>
      <p:pic>
        <p:nvPicPr>
          <p:cNvPr id="6" name="Picture 5">
            <a:extLst>
              <a:ext uri="{FF2B5EF4-FFF2-40B4-BE49-F238E27FC236}">
                <a16:creationId xmlns:a16="http://schemas.microsoft.com/office/drawing/2014/main" id="{56CE256B-E9CC-B11B-A8D6-4BE15DEDE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3188121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8C27-4730-5412-54E3-566AA539E58B}"/>
              </a:ext>
            </a:extLst>
          </p:cNvPr>
          <p:cNvSpPr>
            <a:spLocks noGrp="1"/>
          </p:cNvSpPr>
          <p:nvPr>
            <p:ph type="title"/>
          </p:nvPr>
        </p:nvSpPr>
        <p:spPr/>
        <p:txBody>
          <a:bodyPr/>
          <a:lstStyle/>
          <a:p>
            <a:pPr marL="571500" indent="-571500">
              <a:buFont typeface="Arial" panose="020B0604020202020204" pitchFamily="34" charset="0"/>
              <a:buChar char="•"/>
            </a:pPr>
            <a:r>
              <a:rPr lang="en-GB" b="1" dirty="0">
                <a:solidFill>
                  <a:srgbClr val="002060"/>
                </a:solidFill>
                <a:latin typeface="Times New Roman" panose="02020603050405020304" pitchFamily="18" charset="0"/>
                <a:cs typeface="Times New Roman" panose="02020603050405020304" pitchFamily="18" charset="0"/>
              </a:rPr>
              <a:t>Operating Characteristics for the Burger Dome Problem</a:t>
            </a:r>
            <a:endParaRPr lang="en-GH"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54A536-87BC-59CB-7648-066AD6E7AC2C}"/>
              </a:ext>
            </a:extLst>
          </p:cNvPr>
          <p:cNvSpPr>
            <a:spLocks noGrp="1"/>
          </p:cNvSpPr>
          <p:nvPr>
            <p:ph idx="1"/>
          </p:nvPr>
        </p:nvSpPr>
        <p:spPr>
          <a:xfrm>
            <a:off x="838200" y="1757796"/>
            <a:ext cx="10515600" cy="4351338"/>
          </a:xfrm>
        </p:spPr>
        <p:txBody>
          <a:bodyPr>
            <a:normAutofit lnSpcReduction="10000"/>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To illustrate the multiple-channel waiting line model, we return to the Burger Dome </a:t>
            </a:r>
            <a:r>
              <a:rPr lang="en-GB" dirty="0" err="1">
                <a:latin typeface="Times New Roman" panose="02020603050405020304" pitchFamily="18" charset="0"/>
                <a:cs typeface="Times New Roman" panose="02020603050405020304" pitchFamily="18" charset="0"/>
              </a:rPr>
              <a:t>fastfood</a:t>
            </a:r>
            <a:r>
              <a:rPr lang="en-GB" dirty="0">
                <a:latin typeface="Times New Roman" panose="02020603050405020304" pitchFamily="18" charset="0"/>
                <a:cs typeface="Times New Roman" panose="02020603050405020304" pitchFamily="18" charset="0"/>
              </a:rPr>
              <a:t> restaurant waiting line problem. Suppose that management wants to evaluate the desirability of opening a second order-processing station so that two customers can be served simultaneously. Assume a single waiting line with the first customer in line moving to the first available server. Let us evaluate the operating characteristics for this </a:t>
            </a:r>
            <a:r>
              <a:rPr lang="en-GB" dirty="0" err="1">
                <a:latin typeface="Times New Roman" panose="02020603050405020304" pitchFamily="18" charset="0"/>
                <a:cs typeface="Times New Roman" panose="02020603050405020304" pitchFamily="18" charset="0"/>
              </a:rPr>
              <a:t>twochannel</a:t>
            </a:r>
            <a:r>
              <a:rPr lang="en-GB" dirty="0">
                <a:latin typeface="Times New Roman" panose="02020603050405020304" pitchFamily="18" charset="0"/>
                <a:cs typeface="Times New Roman" panose="02020603050405020304" pitchFamily="18" charset="0"/>
              </a:rPr>
              <a:t> system.</a:t>
            </a:r>
            <a:endParaRPr lang="en-GH"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08C321F-A2ED-E44A-5944-8ED05379F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11206576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F6AE-4052-C07E-9133-B2D24097CCF0}"/>
              </a:ext>
            </a:extLst>
          </p:cNvPr>
          <p:cNvSpPr>
            <a:spLocks noGrp="1"/>
          </p:cNvSpPr>
          <p:nvPr>
            <p:ph type="title"/>
          </p:nvPr>
        </p:nvSpPr>
        <p:spPr>
          <a:xfrm>
            <a:off x="838200" y="365126"/>
            <a:ext cx="10515600" cy="315912"/>
          </a:xfrm>
        </p:spPr>
        <p:txBody>
          <a:bodyPr>
            <a:normAutofit fontScale="90000"/>
          </a:bodyPr>
          <a:lstStyle/>
          <a:p>
            <a:r>
              <a:rPr lang="en-GB" dirty="0"/>
              <a:t>.</a:t>
            </a:r>
            <a:endParaRPr lang="en-G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35BF39-C5E3-E0AA-8765-FBB0CCFA41DF}"/>
                  </a:ext>
                </a:extLst>
              </p:cNvPr>
              <p:cNvSpPr>
                <a:spLocks noGrp="1"/>
              </p:cNvSpPr>
              <p:nvPr>
                <p:ph idx="1"/>
              </p:nvPr>
            </p:nvSpPr>
            <p:spPr>
              <a:xfrm>
                <a:off x="838200" y="681038"/>
                <a:ext cx="10515600" cy="5811836"/>
              </a:xfrm>
            </p:spPr>
            <p:txBody>
              <a:bodyPr>
                <a:normAutofit fontScale="92500"/>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We use equations (1.12) through (1.18) for the</a:t>
                </a:r>
                <a:r>
                  <a:rPr lang="en-GB" i="1" dirty="0">
                    <a:latin typeface="Times New Roman" panose="02020603050405020304" pitchFamily="18" charset="0"/>
                    <a:cs typeface="Times New Roman" panose="02020603050405020304" pitchFamily="18" charset="0"/>
                  </a:rPr>
                  <a:t> </a:t>
                </a:r>
                <a:r>
                  <a:rPr lang="en-GB" b="1" i="1" dirty="0">
                    <a:solidFill>
                      <a:srgbClr val="002060"/>
                    </a:solidFill>
                    <a:latin typeface="Times New Roman" panose="02020603050405020304" pitchFamily="18" charset="0"/>
                    <a:cs typeface="Times New Roman" panose="02020603050405020304" pitchFamily="18" charset="0"/>
                  </a:rPr>
                  <a:t>k =</a:t>
                </a:r>
                <a:r>
                  <a:rPr lang="en-GB" b="1" dirty="0">
                    <a:solidFill>
                      <a:srgbClr val="002060"/>
                    </a:solidFill>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 channel system. For an arrival rate of </a:t>
                </a:r>
                <a:r>
                  <a:rPr lang="el-GR" b="1" dirty="0">
                    <a:solidFill>
                      <a:srgbClr val="002060"/>
                    </a:solidFill>
                    <a:latin typeface="Times New Roman" panose="02020603050405020304" pitchFamily="18" charset="0"/>
                    <a:cs typeface="Times New Roman" panose="02020603050405020304" pitchFamily="18" charset="0"/>
                  </a:rPr>
                  <a:t>λ</a:t>
                </a:r>
                <a:r>
                  <a:rPr lang="en-GB" b="1" dirty="0">
                    <a:solidFill>
                      <a:srgbClr val="002060"/>
                    </a:solidFill>
                    <a:latin typeface="Times New Roman" panose="02020603050405020304" pitchFamily="18" charset="0"/>
                    <a:cs typeface="Times New Roman" panose="02020603050405020304" pitchFamily="18" charset="0"/>
                  </a:rPr>
                  <a:t> = 0.75 </a:t>
                </a:r>
                <a:r>
                  <a:rPr lang="en-GB" dirty="0">
                    <a:latin typeface="Times New Roman" panose="02020603050405020304" pitchFamily="18" charset="0"/>
                    <a:cs typeface="Times New Roman" panose="02020603050405020304" pitchFamily="18" charset="0"/>
                  </a:rPr>
                  <a:t>customers per minute and a service rate of       </a:t>
                </a:r>
                <a:r>
                  <a:rPr lang="el-GR" b="1" dirty="0">
                    <a:solidFill>
                      <a:srgbClr val="002060"/>
                    </a:solidFill>
                    <a:latin typeface="Times New Roman" panose="02020603050405020304" pitchFamily="18" charset="0"/>
                    <a:cs typeface="Times New Roman" panose="02020603050405020304" pitchFamily="18" charset="0"/>
                  </a:rPr>
                  <a:t>μ</a:t>
                </a:r>
                <a:r>
                  <a:rPr lang="en-GB" b="1" dirty="0">
                    <a:solidFill>
                      <a:srgbClr val="002060"/>
                    </a:solidFill>
                    <a:latin typeface="Times New Roman" panose="02020603050405020304" pitchFamily="18" charset="0"/>
                    <a:cs typeface="Times New Roman" panose="02020603050405020304" pitchFamily="18" charset="0"/>
                  </a:rPr>
                  <a:t> = 1</a:t>
                </a:r>
                <a:r>
                  <a:rPr lang="en-GB" dirty="0">
                    <a:latin typeface="Times New Roman" panose="02020603050405020304" pitchFamily="18" charset="0"/>
                    <a:cs typeface="Times New Roman" panose="02020603050405020304" pitchFamily="18" charset="0"/>
                  </a:rPr>
                  <a:t> customer per minute for each channel, we obtain the operating characteristics:</a:t>
                </a:r>
              </a:p>
              <a:p>
                <a:pPr marL="0" indent="0" algn="just">
                  <a:lnSpc>
                    <a:spcPct val="150000"/>
                  </a:lnSpc>
                  <a:buNone/>
                </a:pPr>
                <a14:m>
                  <m:oMath xmlns:m="http://schemas.openxmlformats.org/officeDocument/2006/math">
                    <m:sSub>
                      <m:sSubPr>
                        <m:ctrlPr>
                          <a:rPr lang="pt-BR" b="1" i="1" smtClean="0">
                            <a:solidFill>
                              <a:srgbClr val="002060"/>
                            </a:solidFill>
                            <a:latin typeface="Cambria Math" panose="02040503050406030204" pitchFamily="18" charset="0"/>
                          </a:rPr>
                        </m:ctrlPr>
                      </m:sSubPr>
                      <m:e>
                        <m:r>
                          <a:rPr lang="en-US" b="1" i="1" smtClean="0">
                            <a:solidFill>
                              <a:srgbClr val="002060"/>
                            </a:solidFill>
                            <a:latin typeface="Cambria Math" panose="02040503050406030204" pitchFamily="18" charset="0"/>
                          </a:rPr>
                          <m:t>𝑷</m:t>
                        </m:r>
                      </m:e>
                      <m:sub>
                        <m:r>
                          <a:rPr lang="en-US" b="1" i="1" smtClean="0">
                            <a:solidFill>
                              <a:srgbClr val="002060"/>
                            </a:solidFill>
                            <a:latin typeface="Cambria Math" panose="02040503050406030204" pitchFamily="18" charset="0"/>
                          </a:rPr>
                          <m:t>𝟎</m:t>
                        </m:r>
                      </m:sub>
                    </m:sSub>
                  </m:oMath>
                </a14:m>
                <a:r>
                  <a:rPr lang="en-GB" b="1" dirty="0">
                    <a:solidFill>
                      <a:srgbClr val="002060"/>
                    </a:solidFill>
                    <a:latin typeface="Times New Roman" panose="02020603050405020304" pitchFamily="18" charset="0"/>
                    <a:cs typeface="Times New Roman" panose="02020603050405020304" pitchFamily="18" charset="0"/>
                  </a:rPr>
                  <a:t> = 0.4545 </a:t>
                </a:r>
                <a:r>
                  <a:rPr lang="en-GB" dirty="0">
                    <a:latin typeface="Times New Roman" panose="02020603050405020304" pitchFamily="18" charset="0"/>
                    <a:cs typeface="Times New Roman" panose="02020603050405020304" pitchFamily="18" charset="0"/>
                  </a:rPr>
                  <a:t>(from Table 11.4 with </a:t>
                </a:r>
                <a:r>
                  <a:rPr lang="el-GR" b="1" dirty="0">
                    <a:solidFill>
                      <a:srgbClr val="002060"/>
                    </a:solidFill>
                    <a:latin typeface="Times New Roman" panose="02020603050405020304" pitchFamily="18" charset="0"/>
                    <a:cs typeface="Times New Roman" panose="02020603050405020304" pitchFamily="18" charset="0"/>
                  </a:rPr>
                  <a:t>λ</a:t>
                </a:r>
                <a:r>
                  <a:rPr lang="en-GB" b="1" dirty="0">
                    <a:solidFill>
                      <a:srgbClr val="002060"/>
                    </a:solidFill>
                    <a:latin typeface="Times New Roman" panose="02020603050405020304" pitchFamily="18" charset="0"/>
                    <a:cs typeface="Times New Roman" panose="02020603050405020304" pitchFamily="18" charset="0"/>
                  </a:rPr>
                  <a:t>/</a:t>
                </a:r>
                <a:r>
                  <a:rPr lang="el-GR" b="1" dirty="0">
                    <a:solidFill>
                      <a:srgbClr val="002060"/>
                    </a:solidFill>
                    <a:latin typeface="Times New Roman" panose="02020603050405020304" pitchFamily="18" charset="0"/>
                    <a:cs typeface="Times New Roman" panose="02020603050405020304" pitchFamily="18" charset="0"/>
                  </a:rPr>
                  <a:t>μ</a:t>
                </a:r>
                <a:r>
                  <a:rPr lang="en-GB" b="1" dirty="0">
                    <a:solidFill>
                      <a:srgbClr val="002060"/>
                    </a:solidFill>
                    <a:latin typeface="Times New Roman" panose="02020603050405020304" pitchFamily="18" charset="0"/>
                    <a:cs typeface="Times New Roman" panose="02020603050405020304" pitchFamily="18" charset="0"/>
                  </a:rPr>
                  <a:t> = 0.75</a:t>
                </a:r>
                <a:r>
                  <a:rPr lang="en-GB" dirty="0">
                    <a:latin typeface="Times New Roman" panose="02020603050405020304" pitchFamily="18" charset="0"/>
                    <a:cs typeface="Times New Roman" panose="02020603050405020304" pitchFamily="18" charset="0"/>
                  </a:rPr>
                  <a:t>)</a:t>
                </a:r>
              </a:p>
              <a:p>
                <a:pPr marL="0" indent="0" algn="just">
                  <a:lnSpc>
                    <a:spcPct val="150000"/>
                  </a:lnSpc>
                  <a:buNone/>
                </a:pPr>
                <a14:m>
                  <m:oMath xmlns:m="http://schemas.openxmlformats.org/officeDocument/2006/math">
                    <m:sSub>
                      <m:sSubPr>
                        <m:ctrlPr>
                          <a:rPr lang="en-GH" i="1" smtClean="0">
                            <a:solidFill>
                              <a:schemeClr val="tx1"/>
                            </a:solidFill>
                            <a:latin typeface="Cambria Math" panose="02040503050406030204" pitchFamily="18" charset="0"/>
                          </a:rPr>
                        </m:ctrlPr>
                      </m:sSubPr>
                      <m:e>
                        <m:r>
                          <a:rPr lang="en-GH" i="1" smtClean="0">
                            <a:solidFill>
                              <a:schemeClr val="tx1"/>
                            </a:solidFill>
                            <a:latin typeface="Cambria Math" panose="02040503050406030204" pitchFamily="18" charset="0"/>
                          </a:rPr>
                          <m:t>𝐿</m:t>
                        </m:r>
                      </m:e>
                      <m:sub>
                        <m:r>
                          <a:rPr lang="en-GH" i="1" smtClean="0">
                            <a:solidFill>
                              <a:schemeClr val="tx1"/>
                            </a:solidFill>
                            <a:latin typeface="Cambria Math" panose="02040503050406030204" pitchFamily="18" charset="0"/>
                          </a:rPr>
                          <m:t>𝑞</m:t>
                        </m:r>
                      </m:sub>
                    </m:sSub>
                    <m:r>
                      <a:rPr lang="en-GH" i="1" smtClean="0">
                        <a:solidFill>
                          <a:schemeClr val="tx1"/>
                        </a:solidFill>
                        <a:latin typeface="Cambria Math" panose="02040503050406030204" pitchFamily="18" charset="0"/>
                      </a:rPr>
                      <m:t>=</m:t>
                    </m:r>
                    <m:f>
                      <m:fPr>
                        <m:ctrlPr>
                          <a:rPr lang="en-GH" i="1" smtClean="0">
                            <a:solidFill>
                              <a:schemeClr val="tx1"/>
                            </a:solidFill>
                            <a:latin typeface="Cambria Math" panose="02040503050406030204" pitchFamily="18" charset="0"/>
                          </a:rPr>
                        </m:ctrlPr>
                      </m:fPr>
                      <m:num>
                        <m:sSup>
                          <m:sSupPr>
                            <m:ctrlPr>
                              <a:rPr lang="en-GH" i="1" smtClean="0">
                                <a:solidFill>
                                  <a:schemeClr val="tx1"/>
                                </a:solidFill>
                                <a:latin typeface="Cambria Math" panose="02040503050406030204" pitchFamily="18" charset="0"/>
                              </a:rPr>
                            </m:ctrlPr>
                          </m:sSupPr>
                          <m:e>
                            <m:d>
                              <m:dPr>
                                <m:ctrlPr>
                                  <a:rPr lang="en-GH" i="1" smtClean="0">
                                    <a:solidFill>
                                      <a:schemeClr val="tx1"/>
                                    </a:solidFill>
                                    <a:latin typeface="Cambria Math" panose="02040503050406030204" pitchFamily="18" charset="0"/>
                                  </a:rPr>
                                </m:ctrlPr>
                              </m:dPr>
                              <m:e>
                                <m:f>
                                  <m:fPr>
                                    <m:type m:val="lin"/>
                                    <m:ctrlPr>
                                      <a:rPr lang="en-GH" i="1" smtClean="0">
                                        <a:solidFill>
                                          <a:schemeClr val="tx1"/>
                                        </a:solidFill>
                                        <a:latin typeface="Cambria Math" panose="02040503050406030204" pitchFamily="18" charset="0"/>
                                      </a:rPr>
                                    </m:ctrlPr>
                                  </m:fPr>
                                  <m:num>
                                    <m:r>
                                      <a:rPr lang="en-GB" b="0" i="1" smtClean="0">
                                        <a:solidFill>
                                          <a:schemeClr val="tx1"/>
                                        </a:solidFill>
                                        <a:latin typeface="Cambria Math" panose="02040503050406030204" pitchFamily="18" charset="0"/>
                                      </a:rPr>
                                      <m:t>0.75</m:t>
                                    </m:r>
                                  </m:num>
                                  <m:den>
                                    <m:r>
                                      <a:rPr lang="en-GB" b="0" i="1" smtClean="0">
                                        <a:solidFill>
                                          <a:schemeClr val="tx1"/>
                                        </a:solidFill>
                                        <a:latin typeface="Cambria Math" panose="02040503050406030204" pitchFamily="18" charset="0"/>
                                      </a:rPr>
                                      <m:t>1</m:t>
                                    </m:r>
                                  </m:den>
                                </m:f>
                              </m:e>
                            </m:d>
                          </m:e>
                          <m:sup>
                            <m:r>
                              <a:rPr lang="en-GB" b="0" i="1" smtClean="0">
                                <a:solidFill>
                                  <a:schemeClr val="tx1"/>
                                </a:solidFill>
                                <a:latin typeface="Cambria Math" panose="02040503050406030204" pitchFamily="18" charset="0"/>
                              </a:rPr>
                              <m:t>2</m:t>
                            </m:r>
                          </m:sup>
                        </m:sSup>
                        <m:d>
                          <m:dPr>
                            <m:ctrlPr>
                              <a:rPr lang="en-GB" b="0" i="1" smtClean="0">
                                <a:solidFill>
                                  <a:schemeClr val="tx1"/>
                                </a:solidFill>
                                <a:latin typeface="Cambria Math" panose="02040503050406030204" pitchFamily="18" charset="0"/>
                              </a:rPr>
                            </m:ctrlPr>
                          </m:dPr>
                          <m:e>
                            <m:r>
                              <a:rPr lang="en-GB" b="0" i="1" smtClean="0">
                                <a:solidFill>
                                  <a:schemeClr val="tx1"/>
                                </a:solidFill>
                                <a:latin typeface="Cambria Math" panose="02040503050406030204" pitchFamily="18" charset="0"/>
                              </a:rPr>
                              <m:t>0.75</m:t>
                            </m:r>
                          </m:e>
                        </m:d>
                        <m:d>
                          <m:dPr>
                            <m:ctrlPr>
                              <a:rPr lang="en-GB" b="0" i="1" smtClean="0">
                                <a:solidFill>
                                  <a:schemeClr val="tx1"/>
                                </a:solidFill>
                                <a:latin typeface="Cambria Math" panose="02040503050406030204" pitchFamily="18" charset="0"/>
                              </a:rPr>
                            </m:ctrlPr>
                          </m:dPr>
                          <m:e>
                            <m:r>
                              <a:rPr lang="en-GB" b="0" i="1" smtClean="0">
                                <a:solidFill>
                                  <a:schemeClr val="tx1"/>
                                </a:solidFill>
                                <a:latin typeface="Cambria Math" panose="02040503050406030204" pitchFamily="18" charset="0"/>
                              </a:rPr>
                              <m:t>1</m:t>
                            </m:r>
                          </m:e>
                        </m:d>
                      </m:num>
                      <m:den>
                        <m:d>
                          <m:dPr>
                            <m:ctrlPr>
                              <a:rPr lang="en-GH" i="1" smtClean="0">
                                <a:solidFill>
                                  <a:schemeClr val="tx1"/>
                                </a:solidFill>
                                <a:latin typeface="Cambria Math" panose="02040503050406030204" pitchFamily="18" charset="0"/>
                              </a:rPr>
                            </m:ctrlPr>
                          </m:dPr>
                          <m:e>
                            <m:r>
                              <a:rPr lang="en-GB" b="0" i="1" smtClean="0">
                                <a:solidFill>
                                  <a:schemeClr val="tx1"/>
                                </a:solidFill>
                                <a:latin typeface="Cambria Math" panose="02040503050406030204" pitchFamily="18" charset="0"/>
                              </a:rPr>
                              <m:t>2</m:t>
                            </m:r>
                            <m:r>
                              <a:rPr lang="en-GH" i="1" smtClean="0">
                                <a:solidFill>
                                  <a:schemeClr val="tx1"/>
                                </a:solidFill>
                                <a:latin typeface="Cambria Math" panose="02040503050406030204" pitchFamily="18" charset="0"/>
                              </a:rPr>
                              <m:t>−1</m:t>
                            </m:r>
                          </m:e>
                        </m:d>
                        <m:r>
                          <a:rPr lang="en-GH" i="1">
                            <a:solidFill>
                              <a:schemeClr val="tx1"/>
                            </a:solidFill>
                            <a:latin typeface="Cambria Math" panose="02040503050406030204" pitchFamily="18" charset="0"/>
                            <a:ea typeface="Cambria Math" panose="02040503050406030204" pitchFamily="18" charset="0"/>
                          </a:rPr>
                          <m:t>!</m:t>
                        </m:r>
                        <m:sSup>
                          <m:sSupPr>
                            <m:ctrlPr>
                              <a:rPr lang="en-GH" i="1" smtClean="0">
                                <a:solidFill>
                                  <a:schemeClr val="tx1"/>
                                </a:solidFill>
                                <a:latin typeface="Cambria Math" panose="02040503050406030204" pitchFamily="18" charset="0"/>
                              </a:rPr>
                            </m:ctrlPr>
                          </m:sSupPr>
                          <m:e>
                            <m:d>
                              <m:dPr>
                                <m:ctrlPr>
                                  <a:rPr lang="en-GH" i="1" smtClean="0">
                                    <a:solidFill>
                                      <a:schemeClr val="tx1"/>
                                    </a:solidFill>
                                    <a:latin typeface="Cambria Math" panose="02040503050406030204" pitchFamily="18" charset="0"/>
                                  </a:rPr>
                                </m:ctrlPr>
                              </m:dPr>
                              <m:e>
                                <m:d>
                                  <m:dPr>
                                    <m:begChr m:val="["/>
                                    <m:endChr m:val="]"/>
                                    <m:ctrlPr>
                                      <a:rPr lang="en-GB" b="0" i="1" smtClean="0">
                                        <a:solidFill>
                                          <a:schemeClr val="tx1"/>
                                        </a:solidFill>
                                        <a:latin typeface="Cambria Math" panose="02040503050406030204" pitchFamily="18" charset="0"/>
                                      </a:rPr>
                                    </m:ctrlPr>
                                  </m:dPr>
                                  <m:e>
                                    <m:r>
                                      <a:rPr lang="en-GB" b="0" i="1" smtClean="0">
                                        <a:solidFill>
                                          <a:schemeClr val="tx1"/>
                                        </a:solidFill>
                                        <a:latin typeface="Cambria Math" panose="02040503050406030204" pitchFamily="18" charset="0"/>
                                      </a:rPr>
                                      <m:t>2</m:t>
                                    </m:r>
                                    <m:d>
                                      <m:dPr>
                                        <m:ctrlPr>
                                          <a:rPr lang="en-GB" b="0" i="1" smtClean="0">
                                            <a:solidFill>
                                              <a:schemeClr val="tx1"/>
                                            </a:solidFill>
                                            <a:latin typeface="Cambria Math" panose="02040503050406030204" pitchFamily="18" charset="0"/>
                                          </a:rPr>
                                        </m:ctrlPr>
                                      </m:dPr>
                                      <m:e>
                                        <m:r>
                                          <a:rPr lang="en-GB" b="0" i="1" smtClean="0">
                                            <a:solidFill>
                                              <a:schemeClr val="tx1"/>
                                            </a:solidFill>
                                            <a:latin typeface="Cambria Math" panose="02040503050406030204" pitchFamily="18" charset="0"/>
                                          </a:rPr>
                                          <m:t>1</m:t>
                                        </m:r>
                                      </m:e>
                                    </m:d>
                                    <m:r>
                                      <a:rPr lang="en-GH"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0.75</m:t>
                                    </m:r>
                                  </m:e>
                                </m:d>
                              </m:e>
                            </m:d>
                          </m:e>
                          <m:sup>
                            <m:r>
                              <a:rPr lang="en-GH" i="1" smtClean="0">
                                <a:solidFill>
                                  <a:schemeClr val="tx1"/>
                                </a:solidFill>
                                <a:latin typeface="Cambria Math" panose="02040503050406030204" pitchFamily="18" charset="0"/>
                              </a:rPr>
                              <m:t>2</m:t>
                            </m:r>
                          </m:sup>
                        </m:sSup>
                      </m:den>
                    </m:f>
                    <m:d>
                      <m:dPr>
                        <m:ctrlPr>
                          <a:rPr lang="en-GB" b="0" i="1" smtClean="0">
                            <a:solidFill>
                              <a:schemeClr val="tx1"/>
                            </a:solidFill>
                            <a:latin typeface="Cambria Math" panose="02040503050406030204" pitchFamily="18" charset="0"/>
                          </a:rPr>
                        </m:ctrlPr>
                      </m:dPr>
                      <m:e>
                        <m:r>
                          <a:rPr lang="en-GB" b="0" i="1" smtClean="0">
                            <a:solidFill>
                              <a:schemeClr val="tx1"/>
                            </a:solidFill>
                            <a:latin typeface="Cambria Math" panose="02040503050406030204" pitchFamily="18" charset="0"/>
                          </a:rPr>
                          <m:t>0.4545</m:t>
                        </m:r>
                      </m:e>
                    </m:d>
                    <m:r>
                      <a:rPr lang="en-GB" b="0" i="1" smtClean="0">
                        <a:solidFill>
                          <a:schemeClr val="tx1"/>
                        </a:solidFill>
                        <a:latin typeface="Cambria Math" panose="02040503050406030204" pitchFamily="18" charset="0"/>
                      </a:rPr>
                      <m:t>=0.1227 </m:t>
                    </m:r>
                    <m:r>
                      <a:rPr lang="en-GB" b="0" i="1" smtClean="0">
                        <a:solidFill>
                          <a:schemeClr val="tx1"/>
                        </a:solidFill>
                        <a:latin typeface="Cambria Math" panose="02040503050406030204" pitchFamily="18" charset="0"/>
                      </a:rPr>
                      <m:t>𝑐𝑢𝑠𝑡𝑜𝑚𝑒𝑟</m:t>
                    </m:r>
                  </m:oMath>
                </a14:m>
                <a:r>
                  <a:rPr lang="en-GB" b="0" i="1" dirty="0">
                    <a:solidFill>
                      <a:schemeClr val="tx1"/>
                    </a:solidFill>
                    <a:latin typeface="Cambria Math" panose="02040503050406030204" pitchFamily="18" charset="0"/>
                  </a:rPr>
                  <a:t> </a:t>
                </a:r>
              </a:p>
              <a:p>
                <a:pPr marL="0" indent="0" algn="just">
                  <a:lnSpc>
                    <a:spcPct val="150000"/>
                  </a:lnSpc>
                  <a:buNone/>
                </a:pPr>
                <a14:m>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𝐿</m:t>
                    </m:r>
                    <m:r>
                      <a:rPr lang="en-US" i="1">
                        <a:solidFill>
                          <a:schemeClr val="tx1"/>
                        </a:solidFill>
                        <a:latin typeface="Cambria Math" panose="02040503050406030204" pitchFamily="18" charset="0"/>
                        <a:cs typeface="Times New Roman" panose="02020603050405020304" pitchFamily="18" charset="0"/>
                      </a:rPr>
                      <m:t>=</m:t>
                    </m:r>
                    <m:sSub>
                      <m:sSubPr>
                        <m:ctrlPr>
                          <a:rPr lang="pt-BR" i="1" smtClean="0">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panose="02040503050406030204" pitchFamily="18" charset="0"/>
                            <a:cs typeface="Times New Roman" panose="02020603050405020304" pitchFamily="18" charset="0"/>
                          </a:rPr>
                          <m:t>𝐿</m:t>
                        </m:r>
                      </m:e>
                      <m:sub>
                        <m:r>
                          <a:rPr lang="en-US" b="0" i="1" smtClean="0">
                            <a:solidFill>
                              <a:schemeClr val="tx1"/>
                            </a:solidFill>
                            <a:latin typeface="Cambria Math" panose="02040503050406030204" pitchFamily="18" charset="0"/>
                            <a:cs typeface="Times New Roman" panose="02020603050405020304" pitchFamily="18" charset="0"/>
                          </a:rPr>
                          <m:t>𝑞</m:t>
                        </m:r>
                      </m:sub>
                    </m:sSub>
                    <m:r>
                      <a:rPr lang="en-US" b="0" i="1" smtClean="0">
                        <a:solidFill>
                          <a:schemeClr val="tx1"/>
                        </a:solidFill>
                        <a:latin typeface="Cambria Math" panose="02040503050406030204" pitchFamily="18" charset="0"/>
                        <a:cs typeface="Times New Roman" panose="02020603050405020304" pitchFamily="18" charset="0"/>
                      </a:rPr>
                      <m:t>+</m:t>
                    </m:r>
                    <m:f>
                      <m:fPr>
                        <m:ctrlPr>
                          <a:rPr lang="pt-BR" i="1">
                            <a:solidFill>
                              <a:schemeClr val="tx1"/>
                            </a:solidFill>
                            <a:latin typeface="Cambria Math" panose="02040503050406030204" pitchFamily="18" charset="0"/>
                            <a:cs typeface="Times New Roman" panose="02020603050405020304" pitchFamily="18" charset="0"/>
                          </a:rPr>
                        </m:ctrlPr>
                      </m:fPr>
                      <m:num>
                        <m:r>
                          <m:rPr>
                            <m:sty m:val="p"/>
                          </m:rPr>
                          <a:rPr lang="el-GR" i="1" smtClean="0">
                            <a:solidFill>
                              <a:schemeClr val="tx1"/>
                            </a:solidFill>
                            <a:latin typeface="Cambria Math" panose="02040503050406030204" pitchFamily="18" charset="0"/>
                            <a:cs typeface="Times New Roman" panose="02020603050405020304" pitchFamily="18" charset="0"/>
                          </a:rPr>
                          <m:t>λ</m:t>
                        </m:r>
                      </m:num>
                      <m:den>
                        <m:r>
                          <m:rPr>
                            <m:sty m:val="p"/>
                          </m:rPr>
                          <a:rPr lang="el-GR" i="1">
                            <a:solidFill>
                              <a:schemeClr val="tx1"/>
                            </a:solidFill>
                            <a:latin typeface="Cambria Math" panose="02040503050406030204" pitchFamily="18" charset="0"/>
                            <a:cs typeface="Times New Roman" panose="02020603050405020304" pitchFamily="18" charset="0"/>
                          </a:rPr>
                          <m:t>μ</m:t>
                        </m:r>
                      </m:den>
                    </m:f>
                    <m:r>
                      <a:rPr lang="en-GB" b="0" i="1" smtClean="0">
                        <a:solidFill>
                          <a:schemeClr val="tx1"/>
                        </a:solidFill>
                        <a:latin typeface="Cambria Math" panose="02040503050406030204" pitchFamily="18" charset="0"/>
                        <a:cs typeface="Times New Roman" panose="02020603050405020304" pitchFamily="18" charset="0"/>
                      </a:rPr>
                      <m:t>=0.1227+</m:t>
                    </m:r>
                    <m:f>
                      <m:fPr>
                        <m:ctrlPr>
                          <a:rPr lang="en-GB" b="0" i="1" smtClean="0">
                            <a:solidFill>
                              <a:schemeClr val="tx1"/>
                            </a:solidFill>
                            <a:latin typeface="Cambria Math" panose="02040503050406030204" pitchFamily="18" charset="0"/>
                            <a:cs typeface="Times New Roman" panose="02020603050405020304" pitchFamily="18" charset="0"/>
                          </a:rPr>
                        </m:ctrlPr>
                      </m:fPr>
                      <m:num>
                        <m:r>
                          <a:rPr lang="en-GB" b="0" i="1" smtClean="0">
                            <a:solidFill>
                              <a:schemeClr val="tx1"/>
                            </a:solidFill>
                            <a:latin typeface="Cambria Math" panose="02040503050406030204" pitchFamily="18" charset="0"/>
                            <a:cs typeface="Times New Roman" panose="02020603050405020304" pitchFamily="18" charset="0"/>
                          </a:rPr>
                          <m:t>0.75</m:t>
                        </m:r>
                      </m:num>
                      <m:den>
                        <m:r>
                          <a:rPr lang="en-GB" b="0" i="1" smtClean="0">
                            <a:solidFill>
                              <a:schemeClr val="tx1"/>
                            </a:solidFill>
                            <a:latin typeface="Cambria Math" panose="02040503050406030204" pitchFamily="18" charset="0"/>
                            <a:cs typeface="Times New Roman" panose="02020603050405020304" pitchFamily="18" charset="0"/>
                          </a:rPr>
                          <m:t>1</m:t>
                        </m:r>
                      </m:den>
                    </m:f>
                    <m:r>
                      <a:rPr lang="en-GB" b="0" i="1" smtClean="0">
                        <a:solidFill>
                          <a:schemeClr val="tx1"/>
                        </a:solidFill>
                        <a:latin typeface="Cambria Math" panose="02040503050406030204" pitchFamily="18" charset="0"/>
                        <a:cs typeface="Times New Roman" panose="02020603050405020304" pitchFamily="18" charset="0"/>
                      </a:rPr>
                      <m:t>=0.8727 </m:t>
                    </m:r>
                    <m:r>
                      <a:rPr lang="en-GB" b="0" i="1" smtClean="0">
                        <a:solidFill>
                          <a:schemeClr val="tx1"/>
                        </a:solidFill>
                        <a:latin typeface="Cambria Math" panose="02040503050406030204" pitchFamily="18" charset="0"/>
                        <a:cs typeface="Times New Roman" panose="02020603050405020304" pitchFamily="18" charset="0"/>
                      </a:rPr>
                      <m:t>𝑐𝑠𝑡𝑜𝑚𝑒𝑟</m:t>
                    </m:r>
                  </m:oMath>
                </a14:m>
                <a:r>
                  <a:rPr lang="en-GB" b="0" dirty="0">
                    <a:solidFill>
                      <a:schemeClr val="tx1"/>
                    </a:solidFill>
                    <a:latin typeface="Times New Roman" panose="02020603050405020304" pitchFamily="18" charset="0"/>
                  </a:rPr>
                  <a:t> </a:t>
                </a:r>
              </a:p>
              <a:p>
                <a:pPr marL="0" indent="0" algn="just">
                  <a:lnSpc>
                    <a:spcPct val="150000"/>
                  </a:lnSpc>
                  <a:buNone/>
                </a:pPr>
                <a:endParaRPr lang="en-GB" b="0" dirty="0">
                  <a:solidFill>
                    <a:schemeClr val="tx1"/>
                  </a:solidFill>
                  <a:latin typeface="Times New Roman" panose="02020603050405020304" pitchFamily="18" charset="0"/>
                </a:endParaRPr>
              </a:p>
              <a:p>
                <a:pPr marL="0" indent="0" algn="just">
                  <a:lnSpc>
                    <a:spcPct val="150000"/>
                  </a:lnSpc>
                  <a:buNone/>
                </a:pPr>
                <a:endParaRPr lang="en-GB" dirty="0">
                  <a:latin typeface="Times New Roman" panose="02020603050405020304" pitchFamily="18" charset="0"/>
                  <a:cs typeface="Times New Roman" panose="02020603050405020304" pitchFamily="18" charset="0"/>
                </a:endParaRPr>
              </a:p>
              <a:p>
                <a:pPr marL="0" indent="0" algn="just">
                  <a:lnSpc>
                    <a:spcPct val="150000"/>
                  </a:lnSpc>
                  <a:buNone/>
                </a:pPr>
                <a:endParaRPr lang="en-GH"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235BF39-C5E3-E0AA-8765-FBB0CCFA41DF}"/>
                  </a:ext>
                </a:extLst>
              </p:cNvPr>
              <p:cNvSpPr>
                <a:spLocks noGrp="1" noRot="1" noChangeAspect="1" noMove="1" noResize="1" noEditPoints="1" noAdjustHandles="1" noChangeArrowheads="1" noChangeShapeType="1" noTextEdit="1"/>
              </p:cNvSpPr>
              <p:nvPr>
                <p:ph idx="1"/>
              </p:nvPr>
            </p:nvSpPr>
            <p:spPr>
              <a:xfrm>
                <a:off x="838200" y="681038"/>
                <a:ext cx="10515600" cy="5811836"/>
              </a:xfrm>
              <a:blipFill>
                <a:blip r:embed="rId2"/>
                <a:stretch>
                  <a:fillRect l="-1043" r="-986"/>
                </a:stretch>
              </a:blipFill>
            </p:spPr>
            <p:txBody>
              <a:bodyPr/>
              <a:lstStyle/>
              <a:p>
                <a:r>
                  <a:rPr lang="en-GH">
                    <a:noFill/>
                  </a:rPr>
                  <a:t> </a:t>
                </a:r>
              </a:p>
            </p:txBody>
          </p:sp>
        </mc:Fallback>
      </mc:AlternateContent>
      <p:pic>
        <p:nvPicPr>
          <p:cNvPr id="4" name="Picture 3">
            <a:extLst>
              <a:ext uri="{FF2B5EF4-FFF2-40B4-BE49-F238E27FC236}">
                <a16:creationId xmlns:a16="http://schemas.microsoft.com/office/drawing/2014/main" id="{9A3A31F6-E441-BD30-FE83-57ABCFE3B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14336991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021D-5066-9BA2-9079-7872D8416BB8}"/>
              </a:ext>
            </a:extLst>
          </p:cNvPr>
          <p:cNvSpPr>
            <a:spLocks noGrp="1"/>
          </p:cNvSpPr>
          <p:nvPr>
            <p:ph type="title"/>
          </p:nvPr>
        </p:nvSpPr>
        <p:spPr>
          <a:xfrm>
            <a:off x="838200" y="465860"/>
            <a:ext cx="10515600" cy="365414"/>
          </a:xfrm>
        </p:spPr>
        <p:txBody>
          <a:bodyPr>
            <a:normAutofit fontScale="90000"/>
          </a:bodyPr>
          <a:lstStyle/>
          <a:p>
            <a:r>
              <a:rPr lang="en-GB" dirty="0"/>
              <a:t>.</a:t>
            </a:r>
            <a:endParaRPr lang="en-G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BCB9ECD-36E9-DF99-2204-F49D96F46317}"/>
                  </a:ext>
                </a:extLst>
              </p:cNvPr>
              <p:cNvSpPr>
                <a:spLocks noGrp="1"/>
              </p:cNvSpPr>
              <p:nvPr>
                <p:ph idx="1"/>
              </p:nvPr>
            </p:nvSpPr>
            <p:spPr>
              <a:xfrm>
                <a:off x="838200" y="465860"/>
                <a:ext cx="10515600" cy="5711103"/>
              </a:xfrm>
            </p:spPr>
            <p:txBody>
              <a:bodyPr>
                <a:normAutofit/>
              </a:bodyPr>
              <a:lstStyle/>
              <a:p>
                <a:pPr marL="0" indent="0">
                  <a:lnSpc>
                    <a:spcPct val="150000"/>
                  </a:lnSpc>
                  <a:buNone/>
                </a:pPr>
                <a14:m>
                  <m:oMath xmlns:m="http://schemas.openxmlformats.org/officeDocument/2006/math">
                    <m:sSub>
                      <m:sSubPr>
                        <m:ctrlPr>
                          <a:rPr lang="pt-BR" sz="3200" i="1" smtClean="0">
                            <a:solidFill>
                              <a:schemeClr val="tx1"/>
                            </a:solidFill>
                            <a:latin typeface="Cambria Math" panose="02040503050406030204" pitchFamily="18" charset="0"/>
                            <a:cs typeface="Times New Roman" panose="02020603050405020304" pitchFamily="18" charset="0"/>
                          </a:rPr>
                        </m:ctrlPr>
                      </m:sSubPr>
                      <m:e>
                        <m:r>
                          <a:rPr lang="en-US" sz="3200" b="0" i="1" smtClean="0">
                            <a:solidFill>
                              <a:schemeClr val="tx1"/>
                            </a:solidFill>
                            <a:latin typeface="Cambria Math" panose="02040503050406030204" pitchFamily="18" charset="0"/>
                            <a:cs typeface="Times New Roman" panose="02020603050405020304" pitchFamily="18" charset="0"/>
                          </a:rPr>
                          <m:t>𝑊</m:t>
                        </m:r>
                      </m:e>
                      <m:sub>
                        <m:r>
                          <a:rPr lang="en-US" sz="3200" b="0" i="1" smtClean="0">
                            <a:solidFill>
                              <a:schemeClr val="tx1"/>
                            </a:solidFill>
                            <a:latin typeface="Cambria Math" panose="02040503050406030204" pitchFamily="18" charset="0"/>
                            <a:cs typeface="Times New Roman" panose="02020603050405020304" pitchFamily="18" charset="0"/>
                          </a:rPr>
                          <m:t>𝑞</m:t>
                        </m:r>
                      </m:sub>
                    </m:sSub>
                    <m:r>
                      <a:rPr lang="en-US" sz="3200" i="1">
                        <a:solidFill>
                          <a:schemeClr val="tx1"/>
                        </a:solidFill>
                        <a:latin typeface="Cambria Math" panose="02040503050406030204" pitchFamily="18" charset="0"/>
                        <a:cs typeface="Times New Roman" panose="02020603050405020304" pitchFamily="18" charset="0"/>
                      </a:rPr>
                      <m:t>=</m:t>
                    </m:r>
                    <m:f>
                      <m:fPr>
                        <m:ctrlPr>
                          <a:rPr lang="pt-BR" sz="3200" i="1">
                            <a:solidFill>
                              <a:schemeClr val="tx1"/>
                            </a:solidFill>
                            <a:latin typeface="Cambria Math" panose="02040503050406030204" pitchFamily="18" charset="0"/>
                            <a:cs typeface="Times New Roman" panose="02020603050405020304" pitchFamily="18" charset="0"/>
                          </a:rPr>
                        </m:ctrlPr>
                      </m:fPr>
                      <m:num>
                        <m:sSub>
                          <m:sSubPr>
                            <m:ctrlPr>
                              <a:rPr lang="pt-BR" sz="3200" i="1" smtClean="0">
                                <a:solidFill>
                                  <a:schemeClr val="tx1"/>
                                </a:solidFill>
                                <a:latin typeface="Cambria Math" panose="02040503050406030204" pitchFamily="18" charset="0"/>
                                <a:cs typeface="Times New Roman" panose="02020603050405020304" pitchFamily="18" charset="0"/>
                              </a:rPr>
                            </m:ctrlPr>
                          </m:sSubPr>
                          <m:e>
                            <m:r>
                              <a:rPr lang="en-US" sz="3200" i="1">
                                <a:solidFill>
                                  <a:schemeClr val="tx1"/>
                                </a:solidFill>
                                <a:latin typeface="Cambria Math" panose="02040503050406030204" pitchFamily="18" charset="0"/>
                                <a:cs typeface="Times New Roman" panose="02020603050405020304" pitchFamily="18" charset="0"/>
                              </a:rPr>
                              <m:t>   </m:t>
                            </m:r>
                            <m:r>
                              <a:rPr lang="en-US" sz="3200" b="0" i="1" smtClean="0">
                                <a:solidFill>
                                  <a:schemeClr val="tx1"/>
                                </a:solidFill>
                                <a:latin typeface="Cambria Math" panose="02040503050406030204" pitchFamily="18" charset="0"/>
                                <a:cs typeface="Times New Roman" panose="02020603050405020304" pitchFamily="18" charset="0"/>
                              </a:rPr>
                              <m:t>𝐿</m:t>
                            </m:r>
                          </m:e>
                          <m:sub>
                            <m:r>
                              <a:rPr lang="en-US" sz="3200" b="0" i="1" smtClean="0">
                                <a:solidFill>
                                  <a:schemeClr val="tx1"/>
                                </a:solidFill>
                                <a:latin typeface="Cambria Math" panose="02040503050406030204" pitchFamily="18" charset="0"/>
                                <a:cs typeface="Times New Roman" panose="02020603050405020304" pitchFamily="18" charset="0"/>
                              </a:rPr>
                              <m:t>𝑞</m:t>
                            </m:r>
                          </m:sub>
                        </m:sSub>
                      </m:num>
                      <m:den>
                        <m:r>
                          <m:rPr>
                            <m:sty m:val="p"/>
                          </m:rPr>
                          <a:rPr lang="el-GR" sz="3200" b="0" i="1" smtClean="0">
                            <a:solidFill>
                              <a:schemeClr val="tx1"/>
                            </a:solidFill>
                            <a:latin typeface="Cambria Math" panose="02040503050406030204" pitchFamily="18" charset="0"/>
                            <a:cs typeface="Times New Roman" panose="02020603050405020304" pitchFamily="18" charset="0"/>
                          </a:rPr>
                          <m:t>λ</m:t>
                        </m:r>
                      </m:den>
                    </m:f>
                    <m:r>
                      <a:rPr lang="en-GB" sz="3200" b="0" i="1" smtClean="0">
                        <a:solidFill>
                          <a:schemeClr val="tx1"/>
                        </a:solidFill>
                        <a:latin typeface="Cambria Math" panose="02040503050406030204" pitchFamily="18" charset="0"/>
                        <a:cs typeface="Times New Roman" panose="02020603050405020304" pitchFamily="18" charset="0"/>
                      </a:rPr>
                      <m:t>= </m:t>
                    </m:r>
                    <m:f>
                      <m:fPr>
                        <m:ctrlPr>
                          <a:rPr lang="en-GB" sz="3200" b="0" i="1" smtClean="0">
                            <a:solidFill>
                              <a:schemeClr val="tx1"/>
                            </a:solidFill>
                            <a:latin typeface="Cambria Math" panose="02040503050406030204" pitchFamily="18" charset="0"/>
                            <a:cs typeface="Times New Roman" panose="02020603050405020304" pitchFamily="18" charset="0"/>
                          </a:rPr>
                        </m:ctrlPr>
                      </m:fPr>
                      <m:num>
                        <m:r>
                          <a:rPr lang="en-GB" sz="3200" b="0" i="1" smtClean="0">
                            <a:solidFill>
                              <a:schemeClr val="tx1"/>
                            </a:solidFill>
                            <a:latin typeface="Cambria Math" panose="02040503050406030204" pitchFamily="18" charset="0"/>
                            <a:cs typeface="Times New Roman" panose="02020603050405020304" pitchFamily="18" charset="0"/>
                          </a:rPr>
                          <m:t>0.1227</m:t>
                        </m:r>
                      </m:num>
                      <m:den>
                        <m:r>
                          <a:rPr lang="en-GB" sz="3200" b="0" i="1" smtClean="0">
                            <a:solidFill>
                              <a:schemeClr val="tx1"/>
                            </a:solidFill>
                            <a:latin typeface="Cambria Math" panose="02040503050406030204" pitchFamily="18" charset="0"/>
                            <a:cs typeface="Times New Roman" panose="02020603050405020304" pitchFamily="18" charset="0"/>
                          </a:rPr>
                          <m:t>0.75</m:t>
                        </m:r>
                      </m:den>
                    </m:f>
                    <m:r>
                      <a:rPr lang="en-GB" sz="3200" b="0" i="1" smtClean="0">
                        <a:solidFill>
                          <a:schemeClr val="tx1"/>
                        </a:solidFill>
                        <a:latin typeface="Cambria Math" panose="02040503050406030204" pitchFamily="18" charset="0"/>
                        <a:cs typeface="Times New Roman" panose="02020603050405020304" pitchFamily="18" charset="0"/>
                      </a:rPr>
                      <m:t>=0.1636 </m:t>
                    </m:r>
                    <m:r>
                      <a:rPr lang="en-GB" sz="3200" b="0" i="1" smtClean="0">
                        <a:solidFill>
                          <a:schemeClr val="tx1"/>
                        </a:solidFill>
                        <a:latin typeface="Cambria Math" panose="02040503050406030204" pitchFamily="18" charset="0"/>
                        <a:cs typeface="Times New Roman" panose="02020603050405020304" pitchFamily="18" charset="0"/>
                      </a:rPr>
                      <m:t>𝑚𝑖𝑛𝑢𝑡𝑒</m:t>
                    </m:r>
                  </m:oMath>
                </a14:m>
                <a:r>
                  <a:rPr lang="en-GB" sz="3200" b="0" dirty="0">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14:m>
                  <m:oMath xmlns:m="http://schemas.openxmlformats.org/officeDocument/2006/math">
                    <m:r>
                      <a:rPr lang="en-US" sz="3200" b="0" i="1" smtClean="0">
                        <a:solidFill>
                          <a:schemeClr val="tx1"/>
                        </a:solidFill>
                        <a:latin typeface="Cambria Math" panose="02040503050406030204" pitchFamily="18" charset="0"/>
                        <a:cs typeface="Times New Roman" panose="02020603050405020304" pitchFamily="18" charset="0"/>
                      </a:rPr>
                      <m:t>𝑊</m:t>
                    </m:r>
                    <m:r>
                      <a:rPr lang="en-US" sz="3200" i="1">
                        <a:solidFill>
                          <a:schemeClr val="tx1"/>
                        </a:solidFill>
                        <a:latin typeface="Cambria Math" panose="02040503050406030204" pitchFamily="18" charset="0"/>
                        <a:cs typeface="Times New Roman" panose="02020603050405020304" pitchFamily="18" charset="0"/>
                      </a:rPr>
                      <m:t>=</m:t>
                    </m:r>
                    <m:sSub>
                      <m:sSubPr>
                        <m:ctrlPr>
                          <a:rPr lang="pt-BR" sz="3200" b="0" i="1" smtClean="0">
                            <a:solidFill>
                              <a:schemeClr val="tx1"/>
                            </a:solidFill>
                            <a:latin typeface="Cambria Math" panose="02040503050406030204" pitchFamily="18" charset="0"/>
                            <a:cs typeface="Times New Roman" panose="02020603050405020304" pitchFamily="18" charset="0"/>
                          </a:rPr>
                        </m:ctrlPr>
                      </m:sSubPr>
                      <m:e>
                        <m:r>
                          <a:rPr lang="en-US" sz="3200" b="0" i="1" smtClean="0">
                            <a:solidFill>
                              <a:schemeClr val="tx1"/>
                            </a:solidFill>
                            <a:latin typeface="Cambria Math" panose="02040503050406030204" pitchFamily="18" charset="0"/>
                            <a:cs typeface="Times New Roman" panose="02020603050405020304" pitchFamily="18" charset="0"/>
                          </a:rPr>
                          <m:t>𝑊</m:t>
                        </m:r>
                      </m:e>
                      <m:sub>
                        <m:r>
                          <a:rPr lang="en-US" sz="3200" b="0" i="1" smtClean="0">
                            <a:solidFill>
                              <a:schemeClr val="tx1"/>
                            </a:solidFill>
                            <a:latin typeface="Cambria Math" panose="02040503050406030204" pitchFamily="18" charset="0"/>
                            <a:cs typeface="Times New Roman" panose="02020603050405020304" pitchFamily="18" charset="0"/>
                          </a:rPr>
                          <m:t>𝑞</m:t>
                        </m:r>
                      </m:sub>
                    </m:sSub>
                    <m:r>
                      <a:rPr lang="en-US" sz="3200" b="0" i="1" smtClean="0">
                        <a:solidFill>
                          <a:schemeClr val="tx1"/>
                        </a:solidFill>
                        <a:latin typeface="Cambria Math" panose="02040503050406030204" pitchFamily="18" charset="0"/>
                        <a:cs typeface="Times New Roman" panose="02020603050405020304" pitchFamily="18" charset="0"/>
                      </a:rPr>
                      <m:t>+</m:t>
                    </m:r>
                    <m:f>
                      <m:fPr>
                        <m:ctrlPr>
                          <a:rPr lang="pt-BR" sz="3200" b="0" i="1">
                            <a:solidFill>
                              <a:schemeClr val="tx1"/>
                            </a:solidFill>
                            <a:latin typeface="Cambria Math" panose="02040503050406030204" pitchFamily="18" charset="0"/>
                            <a:cs typeface="Times New Roman" panose="02020603050405020304" pitchFamily="18" charset="0"/>
                          </a:rPr>
                        </m:ctrlPr>
                      </m:fPr>
                      <m:num>
                        <m:r>
                          <a:rPr lang="en-US" sz="3200" b="0" i="1" smtClean="0">
                            <a:solidFill>
                              <a:schemeClr val="tx1"/>
                            </a:solidFill>
                            <a:latin typeface="Cambria Math" panose="02040503050406030204" pitchFamily="18" charset="0"/>
                            <a:cs typeface="Times New Roman" panose="02020603050405020304" pitchFamily="18" charset="0"/>
                          </a:rPr>
                          <m:t>1</m:t>
                        </m:r>
                      </m:num>
                      <m:den>
                        <m:r>
                          <a:rPr lang="el-GR" sz="3200" i="1">
                            <a:solidFill>
                              <a:schemeClr val="tx1"/>
                            </a:solidFill>
                            <a:latin typeface="Cambria Math" panose="02040503050406030204" pitchFamily="18" charset="0"/>
                            <a:cs typeface="Times New Roman" panose="02020603050405020304" pitchFamily="18" charset="0"/>
                          </a:rPr>
                          <m:t>𝜇</m:t>
                        </m:r>
                      </m:den>
                    </m:f>
                    <m:r>
                      <a:rPr lang="en-GB" sz="3200" b="0" i="1" smtClean="0">
                        <a:solidFill>
                          <a:schemeClr val="tx1"/>
                        </a:solidFill>
                        <a:latin typeface="Cambria Math" panose="02040503050406030204" pitchFamily="18" charset="0"/>
                        <a:cs typeface="Times New Roman" panose="02020603050405020304" pitchFamily="18" charset="0"/>
                      </a:rPr>
                      <m:t>=0.1636+</m:t>
                    </m:r>
                    <m:f>
                      <m:fPr>
                        <m:ctrlPr>
                          <a:rPr lang="en-GB" sz="3200" b="0" i="1" smtClean="0">
                            <a:solidFill>
                              <a:schemeClr val="tx1"/>
                            </a:solidFill>
                            <a:latin typeface="Cambria Math" panose="02040503050406030204" pitchFamily="18" charset="0"/>
                            <a:cs typeface="Times New Roman" panose="02020603050405020304" pitchFamily="18" charset="0"/>
                          </a:rPr>
                        </m:ctrlPr>
                      </m:fPr>
                      <m:num>
                        <m:r>
                          <a:rPr lang="en-GB" sz="3200" b="0" i="1" smtClean="0">
                            <a:solidFill>
                              <a:schemeClr val="tx1"/>
                            </a:solidFill>
                            <a:latin typeface="Cambria Math" panose="02040503050406030204" pitchFamily="18" charset="0"/>
                            <a:cs typeface="Times New Roman" panose="02020603050405020304" pitchFamily="18" charset="0"/>
                          </a:rPr>
                          <m:t>1</m:t>
                        </m:r>
                      </m:num>
                      <m:den>
                        <m:r>
                          <a:rPr lang="en-GB" sz="3200" b="0" i="1" smtClean="0">
                            <a:solidFill>
                              <a:schemeClr val="tx1"/>
                            </a:solidFill>
                            <a:latin typeface="Cambria Math" panose="02040503050406030204" pitchFamily="18" charset="0"/>
                            <a:cs typeface="Times New Roman" panose="02020603050405020304" pitchFamily="18" charset="0"/>
                          </a:rPr>
                          <m:t>2</m:t>
                        </m:r>
                      </m:den>
                    </m:f>
                    <m:r>
                      <a:rPr lang="en-GB" sz="3200" b="0" i="1" smtClean="0">
                        <a:solidFill>
                          <a:schemeClr val="tx1"/>
                        </a:solidFill>
                        <a:latin typeface="Cambria Math" panose="02040503050406030204" pitchFamily="18" charset="0"/>
                        <a:cs typeface="Times New Roman" panose="02020603050405020304" pitchFamily="18" charset="0"/>
                      </a:rPr>
                      <m:t>=1.1636 </m:t>
                    </m:r>
                    <m:r>
                      <a:rPr lang="en-GB" sz="3200" b="0" i="1" smtClean="0">
                        <a:solidFill>
                          <a:schemeClr val="tx1"/>
                        </a:solidFill>
                        <a:latin typeface="Cambria Math" panose="02040503050406030204" pitchFamily="18" charset="0"/>
                        <a:cs typeface="Times New Roman" panose="02020603050405020304" pitchFamily="18" charset="0"/>
                      </a:rPr>
                      <m:t>𝑚𝑖𝑛𝑢𝑡𝑒𝑠</m:t>
                    </m:r>
                  </m:oMath>
                </a14:m>
                <a:r>
                  <a:rPr lang="en-GB" sz="3200" b="0" dirty="0">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14:m>
                  <m:oMath xmlns:m="http://schemas.openxmlformats.org/officeDocument/2006/math">
                    <m:sSub>
                      <m:sSubPr>
                        <m:ctrlPr>
                          <a:rPr lang="en-GH" sz="320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𝑃</m:t>
                        </m:r>
                      </m:e>
                      <m:sub>
                        <m:r>
                          <a:rPr lang="en-US" sz="3200" b="0" i="1" smtClean="0">
                            <a:solidFill>
                              <a:schemeClr val="tx1"/>
                            </a:solidFill>
                            <a:latin typeface="Cambria Math" panose="02040503050406030204" pitchFamily="18" charset="0"/>
                          </a:rPr>
                          <m:t>𝑤</m:t>
                        </m:r>
                        <m:r>
                          <a:rPr lang="en-US" sz="3200" b="0" i="1" smtClean="0">
                            <a:solidFill>
                              <a:schemeClr val="tx1"/>
                            </a:solidFill>
                            <a:latin typeface="Cambria Math" panose="02040503050406030204" pitchFamily="18" charset="0"/>
                          </a:rPr>
                          <m:t> </m:t>
                        </m:r>
                      </m:sub>
                    </m:sSub>
                    <m:r>
                      <a:rPr lang="en-US" sz="3200" b="0" i="1" smtClean="0">
                        <a:solidFill>
                          <a:schemeClr val="tx1"/>
                        </a:solidFill>
                        <a:latin typeface="Cambria Math" panose="02040503050406030204" pitchFamily="18" charset="0"/>
                      </a:rPr>
                      <m:t>= </m:t>
                    </m:r>
                    <m:f>
                      <m:fPr>
                        <m:ctrlPr>
                          <a:rPr lang="en-US" sz="3200" b="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1</m:t>
                        </m:r>
                      </m:num>
                      <m:den>
                        <m:r>
                          <a:rPr lang="en-GB" sz="3200" b="0" i="1" smtClean="0">
                            <a:solidFill>
                              <a:schemeClr val="tx1"/>
                            </a:solidFill>
                            <a:latin typeface="Cambria Math" panose="02040503050406030204" pitchFamily="18" charset="0"/>
                          </a:rPr>
                          <m:t>2</m:t>
                        </m:r>
                        <m:r>
                          <a:rPr lang="en-US" sz="3200" b="0" i="1" smtClean="0">
                            <a:solidFill>
                              <a:schemeClr val="tx1"/>
                            </a:solidFill>
                            <a:latin typeface="Cambria Math" panose="02040503050406030204" pitchFamily="18" charset="0"/>
                            <a:ea typeface="Cambria Math" panose="02040503050406030204" pitchFamily="18" charset="0"/>
                          </a:rPr>
                          <m:t>!</m:t>
                        </m:r>
                      </m:den>
                    </m:f>
                    <m:sSup>
                      <m:sSupPr>
                        <m:ctrlPr>
                          <a:rPr lang="pt-BR" sz="3200" b="0" i="1" smtClean="0">
                            <a:solidFill>
                              <a:schemeClr val="tx1"/>
                            </a:solidFill>
                            <a:latin typeface="Cambria Math" panose="02040503050406030204" pitchFamily="18" charset="0"/>
                          </a:rPr>
                        </m:ctrlPr>
                      </m:sSupPr>
                      <m:e>
                        <m:d>
                          <m:dPr>
                            <m:ctrlPr>
                              <a:rPr lang="pt-BR" sz="3200" b="0" i="1" smtClean="0">
                                <a:solidFill>
                                  <a:schemeClr val="tx1"/>
                                </a:solidFill>
                                <a:latin typeface="Cambria Math" panose="02040503050406030204" pitchFamily="18" charset="0"/>
                              </a:rPr>
                            </m:ctrlPr>
                          </m:dPr>
                          <m:e>
                            <m:f>
                              <m:fPr>
                                <m:ctrlPr>
                                  <a:rPr lang="pt-BR" sz="3200" b="0" i="1" smtClean="0">
                                    <a:solidFill>
                                      <a:schemeClr val="tx1"/>
                                    </a:solidFill>
                                    <a:latin typeface="Cambria Math" panose="02040503050406030204" pitchFamily="18" charset="0"/>
                                  </a:rPr>
                                </m:ctrlPr>
                              </m:fPr>
                              <m:num>
                                <m:r>
                                  <a:rPr lang="en-GB" sz="3200" b="0" i="1" smtClean="0">
                                    <a:solidFill>
                                      <a:schemeClr val="tx1"/>
                                    </a:solidFill>
                                    <a:latin typeface="Cambria Math" panose="02040503050406030204" pitchFamily="18" charset="0"/>
                                  </a:rPr>
                                  <m:t>0.75</m:t>
                                </m:r>
                              </m:num>
                              <m:den>
                                <m:r>
                                  <a:rPr lang="en-GB" sz="3200" b="0" i="1" smtClean="0">
                                    <a:solidFill>
                                      <a:schemeClr val="tx1"/>
                                    </a:solidFill>
                                    <a:latin typeface="Cambria Math" panose="02040503050406030204" pitchFamily="18" charset="0"/>
                                  </a:rPr>
                                  <m:t>1</m:t>
                                </m:r>
                              </m:den>
                            </m:f>
                          </m:e>
                        </m:d>
                      </m:e>
                      <m:sup>
                        <m:r>
                          <a:rPr lang="en-GB" sz="3200" b="0" i="1" smtClean="0">
                            <a:solidFill>
                              <a:schemeClr val="tx1"/>
                            </a:solidFill>
                            <a:latin typeface="Cambria Math" panose="02040503050406030204" pitchFamily="18" charset="0"/>
                          </a:rPr>
                          <m:t>2</m:t>
                        </m:r>
                      </m:sup>
                    </m:sSup>
                    <m:d>
                      <m:dPr>
                        <m:ctrlPr>
                          <a:rPr lang="pt-BR" sz="3200" b="0" i="1" smtClean="0">
                            <a:solidFill>
                              <a:schemeClr val="tx1"/>
                            </a:solidFill>
                            <a:latin typeface="Cambria Math" panose="02040503050406030204" pitchFamily="18" charset="0"/>
                          </a:rPr>
                        </m:ctrlPr>
                      </m:dPr>
                      <m:e>
                        <m:f>
                          <m:fPr>
                            <m:ctrlPr>
                              <a:rPr lang="pt-BR" sz="3200" b="0" i="1" smtClean="0">
                                <a:solidFill>
                                  <a:schemeClr val="tx1"/>
                                </a:solidFill>
                                <a:latin typeface="Cambria Math" panose="02040503050406030204" pitchFamily="18" charset="0"/>
                              </a:rPr>
                            </m:ctrlPr>
                          </m:fPr>
                          <m:num>
                            <m:r>
                              <a:rPr lang="en-GB" sz="3200" b="0" i="1" smtClean="0">
                                <a:solidFill>
                                  <a:schemeClr val="tx1"/>
                                </a:solidFill>
                                <a:latin typeface="Cambria Math" panose="02040503050406030204" pitchFamily="18" charset="0"/>
                              </a:rPr>
                              <m:t>2</m:t>
                            </m:r>
                            <m:d>
                              <m:dPr>
                                <m:ctrlPr>
                                  <a:rPr lang="en-GB" sz="3200" b="0" i="1" smtClean="0">
                                    <a:solidFill>
                                      <a:schemeClr val="tx1"/>
                                    </a:solidFill>
                                    <a:latin typeface="Cambria Math" panose="02040503050406030204" pitchFamily="18" charset="0"/>
                                  </a:rPr>
                                </m:ctrlPr>
                              </m:dPr>
                              <m:e>
                                <m:r>
                                  <a:rPr lang="en-GB" sz="3200" b="0" i="1" smtClean="0">
                                    <a:solidFill>
                                      <a:schemeClr val="tx1"/>
                                    </a:solidFill>
                                    <a:latin typeface="Cambria Math" panose="02040503050406030204" pitchFamily="18" charset="0"/>
                                  </a:rPr>
                                  <m:t>1</m:t>
                                </m:r>
                              </m:e>
                            </m:d>
                          </m:num>
                          <m:den>
                            <m:r>
                              <a:rPr lang="en-GB" sz="3200" b="0" i="1" smtClean="0">
                                <a:solidFill>
                                  <a:schemeClr val="tx1"/>
                                </a:solidFill>
                                <a:latin typeface="Cambria Math" panose="02040503050406030204" pitchFamily="18" charset="0"/>
                              </a:rPr>
                              <m:t>2</m:t>
                            </m:r>
                            <m:d>
                              <m:dPr>
                                <m:ctrlPr>
                                  <a:rPr lang="en-GB" sz="3200" b="0" i="1" smtClean="0">
                                    <a:solidFill>
                                      <a:schemeClr val="tx1"/>
                                    </a:solidFill>
                                    <a:latin typeface="Cambria Math" panose="02040503050406030204" pitchFamily="18" charset="0"/>
                                  </a:rPr>
                                </m:ctrlPr>
                              </m:dPr>
                              <m:e>
                                <m:r>
                                  <a:rPr lang="en-GB" sz="3200" b="0" i="1" smtClean="0">
                                    <a:solidFill>
                                      <a:schemeClr val="tx1"/>
                                    </a:solidFill>
                                    <a:latin typeface="Cambria Math" panose="02040503050406030204" pitchFamily="18" charset="0"/>
                                  </a:rPr>
                                  <m:t>1</m:t>
                                </m:r>
                              </m:e>
                            </m:d>
                            <m:r>
                              <a:rPr lang="en-US" sz="3200" b="0" i="1" smtClean="0">
                                <a:solidFill>
                                  <a:schemeClr val="tx1"/>
                                </a:solidFill>
                                <a:latin typeface="Cambria Math" panose="02040503050406030204" pitchFamily="18" charset="0"/>
                              </a:rPr>
                              <m:t>−1</m:t>
                            </m:r>
                          </m:den>
                        </m:f>
                      </m:e>
                    </m:d>
                    <m:d>
                      <m:dPr>
                        <m:ctrlPr>
                          <a:rPr lang="en-GB" sz="3200" b="0" i="1" smtClean="0">
                            <a:solidFill>
                              <a:schemeClr val="tx1"/>
                            </a:solidFill>
                            <a:latin typeface="Cambria Math" panose="02040503050406030204" pitchFamily="18" charset="0"/>
                          </a:rPr>
                        </m:ctrlPr>
                      </m:dPr>
                      <m:e>
                        <m:r>
                          <a:rPr lang="en-GB" sz="3200" b="0" i="1" smtClean="0">
                            <a:solidFill>
                              <a:schemeClr val="tx1"/>
                            </a:solidFill>
                            <a:latin typeface="Cambria Math" panose="02040503050406030204" pitchFamily="18" charset="0"/>
                          </a:rPr>
                          <m:t>0.4545</m:t>
                        </m:r>
                      </m:e>
                    </m:d>
                    <m:r>
                      <a:rPr lang="en-GB" sz="3200" b="0" i="1" smtClean="0">
                        <a:solidFill>
                          <a:schemeClr val="tx1"/>
                        </a:solidFill>
                        <a:latin typeface="Cambria Math" panose="02040503050406030204" pitchFamily="18" charset="0"/>
                      </a:rPr>
                      <m:t>=0.2045</m:t>
                    </m:r>
                  </m:oMath>
                </a14:m>
                <a:r>
                  <a:rPr lang="en-GB" sz="3200" b="0" dirty="0">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endParaRPr lang="en-GB" sz="3200" b="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en-GB" sz="3200" b="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en-GB" sz="3200" b="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en-GH" sz="32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CBCB9ECD-36E9-DF99-2204-F49D96F46317}"/>
                  </a:ext>
                </a:extLst>
              </p:cNvPr>
              <p:cNvSpPr>
                <a:spLocks noGrp="1" noRot="1" noChangeAspect="1" noMove="1" noResize="1" noEditPoints="1" noAdjustHandles="1" noChangeArrowheads="1" noChangeShapeType="1" noTextEdit="1"/>
              </p:cNvSpPr>
              <p:nvPr>
                <p:ph idx="1"/>
              </p:nvPr>
            </p:nvSpPr>
            <p:spPr>
              <a:xfrm>
                <a:off x="838200" y="465860"/>
                <a:ext cx="10515600" cy="5711103"/>
              </a:xfrm>
              <a:blipFill>
                <a:blip r:embed="rId2"/>
                <a:stretch>
                  <a:fillRect/>
                </a:stretch>
              </a:blipFill>
            </p:spPr>
            <p:txBody>
              <a:bodyPr/>
              <a:lstStyle/>
              <a:p>
                <a:r>
                  <a:rPr lang="en-GH">
                    <a:noFill/>
                  </a:rPr>
                  <a:t> </a:t>
                </a:r>
              </a:p>
            </p:txBody>
          </p:sp>
        </mc:Fallback>
      </mc:AlternateContent>
      <p:pic>
        <p:nvPicPr>
          <p:cNvPr id="4" name="Picture 3">
            <a:extLst>
              <a:ext uri="{FF2B5EF4-FFF2-40B4-BE49-F238E27FC236}">
                <a16:creationId xmlns:a16="http://schemas.microsoft.com/office/drawing/2014/main" id="{D2AE2A67-BB42-D33A-0FDB-9BAEA85B7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14739544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F630-A6C3-8A50-DBDE-728A65297DCF}"/>
              </a:ext>
            </a:extLst>
          </p:cNvPr>
          <p:cNvSpPr>
            <a:spLocks noGrp="1"/>
          </p:cNvSpPr>
          <p:nvPr>
            <p:ph type="title"/>
          </p:nvPr>
        </p:nvSpPr>
        <p:spPr>
          <a:xfrm>
            <a:off x="838200" y="365126"/>
            <a:ext cx="10515600" cy="315912"/>
          </a:xfrm>
        </p:spPr>
        <p:txBody>
          <a:bodyPr>
            <a:normAutofit fontScale="90000"/>
          </a:bodyPr>
          <a:lstStyle/>
          <a:p>
            <a:r>
              <a:rPr lang="en-GB" dirty="0"/>
              <a:t>.</a:t>
            </a:r>
            <a:endParaRPr lang="en-GH" dirty="0"/>
          </a:p>
        </p:txBody>
      </p:sp>
      <p:sp>
        <p:nvSpPr>
          <p:cNvPr id="3" name="Content Placeholder 2">
            <a:extLst>
              <a:ext uri="{FF2B5EF4-FFF2-40B4-BE49-F238E27FC236}">
                <a16:creationId xmlns:a16="http://schemas.microsoft.com/office/drawing/2014/main" id="{15E6AE58-4E27-C291-DD97-A81D23A063F7}"/>
              </a:ext>
            </a:extLst>
          </p:cNvPr>
          <p:cNvSpPr>
            <a:spLocks noGrp="1"/>
          </p:cNvSpPr>
          <p:nvPr>
            <p:ph idx="1"/>
          </p:nvPr>
        </p:nvSpPr>
        <p:spPr>
          <a:xfrm>
            <a:off x="838200" y="187036"/>
            <a:ext cx="10515600" cy="6670964"/>
          </a:xfrm>
        </p:spPr>
        <p:txBody>
          <a:bodyPr>
            <a:noAutofit/>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Using equations (1.17) and (1.18), we can compute the probabilities of n customers in the system. The results from these computations are summarized in Table 11.5. We can now compare the steady-state operating characteristics of the two-channel system to the operating characteristics of the original single-channel system discussed in Section 11.2.</a:t>
            </a:r>
          </a:p>
          <a:p>
            <a:pPr marL="514350" indent="-514350" algn="just">
              <a:lnSpc>
                <a:spcPct val="150000"/>
              </a:lnSpc>
              <a:buAutoNum type="arabicPeriod"/>
            </a:pPr>
            <a:r>
              <a:rPr lang="en-GB" dirty="0">
                <a:latin typeface="Times New Roman" panose="02020603050405020304" pitchFamily="18" charset="0"/>
                <a:cs typeface="Times New Roman" panose="02020603050405020304" pitchFamily="18" charset="0"/>
              </a:rPr>
              <a:t>The average time a customer spends in the system (waiting time plus service time) is reduced from </a:t>
            </a:r>
            <a:r>
              <a:rPr lang="en-GB" i="1" dirty="0">
                <a:latin typeface="Times New Roman" panose="02020603050405020304" pitchFamily="18" charset="0"/>
                <a:cs typeface="Times New Roman" panose="02020603050405020304" pitchFamily="18" charset="0"/>
              </a:rPr>
              <a:t>W = </a:t>
            </a:r>
            <a:r>
              <a:rPr lang="en-GB" dirty="0">
                <a:latin typeface="Times New Roman" panose="02020603050405020304" pitchFamily="18" charset="0"/>
                <a:cs typeface="Times New Roman" panose="02020603050405020304" pitchFamily="18" charset="0"/>
              </a:rPr>
              <a:t>4</a:t>
            </a:r>
            <a:r>
              <a:rPr lang="en-GB" i="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minutes </a:t>
            </a:r>
            <a:r>
              <a:rPr lang="en-GB" i="1" dirty="0">
                <a:latin typeface="Times New Roman" panose="02020603050405020304" pitchFamily="18" charset="0"/>
                <a:cs typeface="Times New Roman" panose="02020603050405020304" pitchFamily="18" charset="0"/>
              </a:rPr>
              <a:t>to W  =</a:t>
            </a:r>
            <a:r>
              <a:rPr lang="en-GB" dirty="0">
                <a:latin typeface="Times New Roman" panose="02020603050405020304" pitchFamily="18" charset="0"/>
                <a:cs typeface="Times New Roman" panose="02020603050405020304" pitchFamily="18" charset="0"/>
              </a:rPr>
              <a:t>1.1636</a:t>
            </a:r>
            <a:r>
              <a:rPr lang="en-GB" i="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minutes. </a:t>
            </a:r>
          </a:p>
          <a:p>
            <a:pPr marL="514350" indent="-514350" algn="just">
              <a:lnSpc>
                <a:spcPct val="150000"/>
              </a:lnSpc>
              <a:buAutoNum type="arabicPeriod"/>
            </a:pPr>
            <a:r>
              <a:rPr lang="en-GB" dirty="0">
                <a:latin typeface="Times New Roman" panose="02020603050405020304" pitchFamily="18" charset="0"/>
                <a:cs typeface="Times New Roman" panose="02020603050405020304" pitchFamily="18" charset="0"/>
              </a:rPr>
              <a:t> The average number of customers in the waiting line is reduced from </a:t>
            </a:r>
            <a:r>
              <a:rPr lang="en-GB" i="1" dirty="0" err="1">
                <a:latin typeface="Times New Roman" panose="02020603050405020304" pitchFamily="18" charset="0"/>
                <a:cs typeface="Times New Roman" panose="02020603050405020304" pitchFamily="18" charset="0"/>
              </a:rPr>
              <a:t>Lq</a:t>
            </a:r>
            <a:r>
              <a:rPr lang="en-GB" dirty="0">
                <a:latin typeface="Times New Roman" panose="02020603050405020304" pitchFamily="18" charset="0"/>
                <a:cs typeface="Times New Roman" panose="02020603050405020304" pitchFamily="18" charset="0"/>
              </a:rPr>
              <a:t> = 2.25 customers to </a:t>
            </a:r>
            <a:r>
              <a:rPr lang="en-GB" i="1" dirty="0" err="1">
                <a:latin typeface="Times New Roman" panose="02020603050405020304" pitchFamily="18" charset="0"/>
                <a:cs typeface="Times New Roman" panose="02020603050405020304" pitchFamily="18" charset="0"/>
              </a:rPr>
              <a:t>Lq</a:t>
            </a:r>
            <a:r>
              <a:rPr lang="en-GB" i="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0.1227 customer.</a:t>
            </a:r>
            <a:endParaRPr lang="en-GH"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8C23AC7-0A47-2E50-1286-48BEA3AFE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80106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E012-C350-51F1-8B16-22BFEDD37803}"/>
              </a:ext>
            </a:extLst>
          </p:cNvPr>
          <p:cNvSpPr>
            <a:spLocks noGrp="1"/>
          </p:cNvSpPr>
          <p:nvPr>
            <p:ph type="title"/>
          </p:nvPr>
        </p:nvSpPr>
        <p:spPr>
          <a:xfrm>
            <a:off x="838200" y="365126"/>
            <a:ext cx="10515600" cy="814318"/>
          </a:xfrm>
        </p:spPr>
        <p:txBody>
          <a:bodyPr>
            <a:normAutofit fontScale="90000"/>
          </a:bodyPr>
          <a:lstStyle/>
          <a:p>
            <a:r>
              <a:rPr lang="en-GB" sz="4000" dirty="0">
                <a:solidFill>
                  <a:schemeClr val="accent1">
                    <a:lumMod val="50000"/>
                  </a:schemeClr>
                </a:solidFill>
                <a:latin typeface="Times New Roman" panose="02020603050405020304" pitchFamily="18" charset="0"/>
                <a:cs typeface="Times New Roman" panose="02020603050405020304" pitchFamily="18" charset="0"/>
              </a:rPr>
              <a:t>1. </a:t>
            </a:r>
            <a:r>
              <a:rPr lang="en-GB" sz="4000" b="1" dirty="0">
                <a:solidFill>
                  <a:schemeClr val="accent1">
                    <a:lumMod val="50000"/>
                  </a:schemeClr>
                </a:solidFill>
                <a:latin typeface="Times New Roman" panose="02020603050405020304" pitchFamily="18" charset="0"/>
                <a:cs typeface="Times New Roman" panose="02020603050405020304" pitchFamily="18" charset="0"/>
              </a:rPr>
              <a:t>STRUCTURE OF A WAITING LINE SYSTEM</a:t>
            </a:r>
            <a:endParaRPr lang="en-GH" sz="4000" b="1" dirty="0"/>
          </a:p>
        </p:txBody>
      </p:sp>
      <p:sp>
        <p:nvSpPr>
          <p:cNvPr id="3" name="Content Placeholder 2">
            <a:extLst>
              <a:ext uri="{FF2B5EF4-FFF2-40B4-BE49-F238E27FC236}">
                <a16:creationId xmlns:a16="http://schemas.microsoft.com/office/drawing/2014/main" id="{F59D28A5-88CE-49C3-F32A-7F8A203BE1D1}"/>
              </a:ext>
            </a:extLst>
          </p:cNvPr>
          <p:cNvSpPr>
            <a:spLocks noGrp="1"/>
          </p:cNvSpPr>
          <p:nvPr>
            <p:ph idx="1"/>
          </p:nvPr>
        </p:nvSpPr>
        <p:spPr>
          <a:xfrm>
            <a:off x="838200" y="1470991"/>
            <a:ext cx="10515600" cy="4705972"/>
          </a:xfrm>
        </p:spPr>
        <p:txBody>
          <a:bodyPr>
            <a:normAutofit fontScale="92500" lnSpcReduction="10000"/>
          </a:bodyPr>
          <a:lstStyle/>
          <a:p>
            <a:pPr marL="0" indent="0">
              <a:lnSpc>
                <a:spcPct val="150000"/>
              </a:lnSpc>
              <a:buNone/>
            </a:pPr>
            <a:r>
              <a:rPr lang="en-GB" sz="3200" dirty="0">
                <a:solidFill>
                  <a:schemeClr val="accent1">
                    <a:lumMod val="50000"/>
                  </a:schemeClr>
                </a:solidFill>
                <a:latin typeface="Times New Roman" panose="02020603050405020304" pitchFamily="18" charset="0"/>
                <a:cs typeface="Times New Roman" panose="02020603050405020304" pitchFamily="18" charset="0"/>
              </a:rPr>
              <a:t>Under </a:t>
            </a:r>
            <a:r>
              <a:rPr lang="en-GB" sz="3200" b="1" dirty="0">
                <a:solidFill>
                  <a:schemeClr val="accent1">
                    <a:lumMod val="50000"/>
                  </a:schemeClr>
                </a:solidFill>
                <a:latin typeface="Times New Roman" panose="02020603050405020304" pitchFamily="18" charset="0"/>
                <a:cs typeface="Times New Roman" panose="02020603050405020304" pitchFamily="18" charset="0"/>
              </a:rPr>
              <a:t>structure of waiting line system</a:t>
            </a:r>
            <a:r>
              <a:rPr lang="en-GB" sz="3200" dirty="0">
                <a:solidFill>
                  <a:schemeClr val="accent1">
                    <a:lumMod val="50000"/>
                  </a:schemeClr>
                </a:solidFill>
                <a:latin typeface="Times New Roman" panose="02020603050405020304" pitchFamily="18" charset="0"/>
                <a:cs typeface="Times New Roman" panose="02020603050405020304" pitchFamily="18" charset="0"/>
              </a:rPr>
              <a:t>, we shall be looking at:</a:t>
            </a:r>
          </a:p>
          <a:p>
            <a:pPr>
              <a:lnSpc>
                <a:spcPct val="150000"/>
              </a:lnSpc>
            </a:pPr>
            <a:r>
              <a:rPr lang="en-GB" sz="3200" dirty="0">
                <a:solidFill>
                  <a:schemeClr val="accent1">
                    <a:lumMod val="50000"/>
                  </a:schemeClr>
                </a:solidFill>
                <a:latin typeface="Times New Roman" panose="02020603050405020304" pitchFamily="18" charset="0"/>
                <a:cs typeface="Times New Roman" panose="02020603050405020304" pitchFamily="18" charset="0"/>
              </a:rPr>
              <a:t>Single-Channel Waiting Line </a:t>
            </a:r>
          </a:p>
          <a:p>
            <a:pPr>
              <a:lnSpc>
                <a:spcPct val="150000"/>
              </a:lnSpc>
            </a:pPr>
            <a:r>
              <a:rPr lang="en-GB" sz="3200" dirty="0">
                <a:solidFill>
                  <a:schemeClr val="accent1">
                    <a:lumMod val="50000"/>
                  </a:schemeClr>
                </a:solidFill>
                <a:latin typeface="Times New Roman" panose="02020603050405020304" pitchFamily="18" charset="0"/>
                <a:cs typeface="Times New Roman" panose="02020603050405020304" pitchFamily="18" charset="0"/>
              </a:rPr>
              <a:t>Distribution of Arrivals </a:t>
            </a:r>
          </a:p>
          <a:p>
            <a:pPr>
              <a:lnSpc>
                <a:spcPct val="150000"/>
              </a:lnSpc>
            </a:pPr>
            <a:r>
              <a:rPr lang="en-GB" sz="3200" dirty="0">
                <a:solidFill>
                  <a:schemeClr val="accent1">
                    <a:lumMod val="50000"/>
                  </a:schemeClr>
                </a:solidFill>
                <a:latin typeface="Times New Roman" panose="02020603050405020304" pitchFamily="18" charset="0"/>
                <a:cs typeface="Times New Roman" panose="02020603050405020304" pitchFamily="18" charset="0"/>
              </a:rPr>
              <a:t>Distribution of Service </a:t>
            </a:r>
          </a:p>
          <a:p>
            <a:pPr>
              <a:lnSpc>
                <a:spcPct val="150000"/>
              </a:lnSpc>
            </a:pPr>
            <a:r>
              <a:rPr lang="en-GB" sz="3200" dirty="0">
                <a:solidFill>
                  <a:schemeClr val="accent1">
                    <a:lumMod val="50000"/>
                  </a:schemeClr>
                </a:solidFill>
                <a:latin typeface="Times New Roman" panose="02020603050405020304" pitchFamily="18" charset="0"/>
                <a:cs typeface="Times New Roman" panose="02020603050405020304" pitchFamily="18" charset="0"/>
              </a:rPr>
              <a:t>Times Queue Discipline </a:t>
            </a:r>
          </a:p>
          <a:p>
            <a:pPr>
              <a:lnSpc>
                <a:spcPct val="150000"/>
              </a:lnSpc>
            </a:pPr>
            <a:r>
              <a:rPr lang="en-GB" sz="3200" dirty="0">
                <a:solidFill>
                  <a:schemeClr val="accent1">
                    <a:lumMod val="50000"/>
                  </a:schemeClr>
                </a:solidFill>
                <a:latin typeface="Times New Roman" panose="02020603050405020304" pitchFamily="18" charset="0"/>
                <a:cs typeface="Times New Roman" panose="02020603050405020304" pitchFamily="18" charset="0"/>
              </a:rPr>
              <a:t>Steady-State Operation</a:t>
            </a:r>
            <a:endParaRPr lang="en-GH" sz="32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9A39203-3C13-1597-F90F-466FD4B4D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31937357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0759-324A-86D6-16AE-4AB464542749}"/>
              </a:ext>
            </a:extLst>
          </p:cNvPr>
          <p:cNvSpPr>
            <a:spLocks noGrp="1"/>
          </p:cNvSpPr>
          <p:nvPr>
            <p:ph type="title"/>
          </p:nvPr>
        </p:nvSpPr>
        <p:spPr>
          <a:xfrm>
            <a:off x="838200" y="365126"/>
            <a:ext cx="554182" cy="315911"/>
          </a:xfrm>
        </p:spPr>
        <p:txBody>
          <a:bodyPr>
            <a:normAutofit fontScale="90000"/>
          </a:bodyPr>
          <a:lstStyle/>
          <a:p>
            <a:r>
              <a:rPr lang="en-GB" dirty="0"/>
              <a:t>.</a:t>
            </a:r>
            <a:endParaRPr lang="en-G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36303C-C1EA-4BB7-7714-550B8FECB3AD}"/>
                  </a:ext>
                </a:extLst>
              </p:cNvPr>
              <p:cNvSpPr>
                <a:spLocks noGrp="1"/>
              </p:cNvSpPr>
              <p:nvPr>
                <p:ph idx="1"/>
              </p:nvPr>
            </p:nvSpPr>
            <p:spPr/>
            <p:txBody>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3. The average time a customer spends in the waiting line is reduced from </a:t>
                </a:r>
                <a14:m>
                  <m:oMath xmlns:m="http://schemas.openxmlformats.org/officeDocument/2006/math">
                    <m:sSub>
                      <m:sSubPr>
                        <m:ctrlPr>
                          <a:rPr lang="pt-BR" sz="2800" i="1" smtClean="0">
                            <a:solidFill>
                              <a:schemeClr val="tx1"/>
                            </a:solidFill>
                            <a:latin typeface="Cambria Math" panose="02040503050406030204" pitchFamily="18" charset="0"/>
                            <a:cs typeface="Times New Roman" panose="02020603050405020304" pitchFamily="18" charset="0"/>
                          </a:rPr>
                        </m:ctrlPr>
                      </m:sSubPr>
                      <m:e>
                        <m:r>
                          <a:rPr lang="en-US" sz="2800" b="0" i="1" smtClean="0">
                            <a:solidFill>
                              <a:schemeClr val="tx1"/>
                            </a:solidFill>
                            <a:latin typeface="Cambria Math" panose="02040503050406030204" pitchFamily="18" charset="0"/>
                            <a:cs typeface="Times New Roman" panose="02020603050405020304" pitchFamily="18" charset="0"/>
                          </a:rPr>
                          <m:t>𝑊</m:t>
                        </m:r>
                      </m:e>
                      <m:sub>
                        <m:r>
                          <a:rPr lang="en-US" sz="2800" b="0" i="1" smtClean="0">
                            <a:solidFill>
                              <a:schemeClr val="tx1"/>
                            </a:solidFill>
                            <a:latin typeface="Cambria Math" panose="02040503050406030204" pitchFamily="18" charset="0"/>
                            <a:cs typeface="Times New Roman" panose="02020603050405020304" pitchFamily="18" charset="0"/>
                          </a:rPr>
                          <m:t>𝑞</m:t>
                        </m:r>
                      </m:sub>
                    </m:sSub>
                  </m:oMath>
                </a14:m>
                <a:r>
                  <a:rPr lang="en-GB" dirty="0">
                    <a:latin typeface="Times New Roman" panose="02020603050405020304" pitchFamily="18" charset="0"/>
                    <a:cs typeface="Times New Roman" panose="02020603050405020304" pitchFamily="18" charset="0"/>
                  </a:rPr>
                  <a:t> = 3 minutes to </a:t>
                </a:r>
                <a:r>
                  <a:rPr lang="en-GB" dirty="0" err="1">
                    <a:latin typeface="Times New Roman" panose="02020603050405020304" pitchFamily="18" charset="0"/>
                    <a:cs typeface="Times New Roman" panose="02020603050405020304" pitchFamily="18" charset="0"/>
                  </a:rPr>
                  <a:t>Wq</a:t>
                </a:r>
                <a:r>
                  <a:rPr lang="en-GB" dirty="0">
                    <a:latin typeface="Times New Roman" panose="02020603050405020304" pitchFamily="18" charset="0"/>
                    <a:cs typeface="Times New Roman" panose="02020603050405020304" pitchFamily="18" charset="0"/>
                  </a:rPr>
                  <a:t>  0.1636 minute. </a:t>
                </a:r>
              </a:p>
              <a:p>
                <a:pPr marL="0" indent="0" algn="just">
                  <a:lnSpc>
                    <a:spcPct val="150000"/>
                  </a:lnSpc>
                  <a:buNone/>
                </a:pPr>
                <a:r>
                  <a:rPr lang="en-GB" dirty="0">
                    <a:latin typeface="Times New Roman" panose="02020603050405020304" pitchFamily="18" charset="0"/>
                    <a:cs typeface="Times New Roman" panose="02020603050405020304" pitchFamily="18" charset="0"/>
                  </a:rPr>
                  <a:t>4. The probability that a customer has to wait for service is reduced from </a:t>
                </a:r>
                <a14:m>
                  <m:oMath xmlns:m="http://schemas.openxmlformats.org/officeDocument/2006/math">
                    <m:sSub>
                      <m:sSubPr>
                        <m:ctrlPr>
                          <a:rPr lang="en-GH"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𝑃</m:t>
                        </m:r>
                      </m:e>
                      <m:sub>
                        <m:r>
                          <a:rPr lang="en-US" sz="2800" b="0" i="1" smtClean="0">
                            <a:solidFill>
                              <a:schemeClr val="tx1"/>
                            </a:solidFill>
                            <a:latin typeface="Cambria Math" panose="02040503050406030204" pitchFamily="18" charset="0"/>
                          </a:rPr>
                          <m:t>𝑤</m:t>
                        </m:r>
                        <m:r>
                          <a:rPr lang="en-US" sz="2800" b="0" i="1" smtClean="0">
                            <a:solidFill>
                              <a:schemeClr val="tx1"/>
                            </a:solidFill>
                            <a:latin typeface="Cambria Math" panose="02040503050406030204" pitchFamily="18" charset="0"/>
                          </a:rPr>
                          <m:t> </m:t>
                        </m:r>
                      </m:sub>
                    </m:sSub>
                  </m:oMath>
                </a14:m>
                <a:r>
                  <a:rPr lang="en-GB" dirty="0">
                    <a:latin typeface="Times New Roman" panose="02020603050405020304" pitchFamily="18" charset="0"/>
                    <a:cs typeface="Times New Roman" panose="02020603050405020304" pitchFamily="18" charset="0"/>
                  </a:rPr>
                  <a:t>=  0.75 to </a:t>
                </a:r>
                <a14:m>
                  <m:oMath xmlns:m="http://schemas.openxmlformats.org/officeDocument/2006/math">
                    <m:sSub>
                      <m:sSubPr>
                        <m:ctrlPr>
                          <a:rPr lang="en-GH"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𝑤</m:t>
                        </m:r>
                        <m:r>
                          <a:rPr lang="en-US" i="1">
                            <a:latin typeface="Cambria Math" panose="02040503050406030204" pitchFamily="18" charset="0"/>
                          </a:rPr>
                          <m:t> </m:t>
                        </m:r>
                      </m:sub>
                    </m:sSub>
                  </m:oMath>
                </a14:m>
                <a:r>
                  <a:rPr lang="en-GB" dirty="0">
                    <a:latin typeface="Times New Roman" panose="02020603050405020304" pitchFamily="18" charset="0"/>
                    <a:cs typeface="Times New Roman" panose="02020603050405020304" pitchFamily="18" charset="0"/>
                  </a:rPr>
                  <a:t>=  0.2045.</a:t>
                </a:r>
                <a:endParaRPr lang="en-GH"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DB36303C-C1EA-4BB7-7714-550B8FECB3AD}"/>
                  </a:ext>
                </a:extLst>
              </p:cNvPr>
              <p:cNvSpPr>
                <a:spLocks noGrp="1" noRot="1" noChangeAspect="1" noMove="1" noResize="1" noEditPoints="1" noAdjustHandles="1" noChangeArrowheads="1" noChangeShapeType="1" noTextEdit="1"/>
              </p:cNvSpPr>
              <p:nvPr>
                <p:ph idx="1"/>
              </p:nvPr>
            </p:nvSpPr>
            <p:spPr>
              <a:blipFill>
                <a:blip r:embed="rId2"/>
                <a:stretch>
                  <a:fillRect l="-1217" r="-1159"/>
                </a:stretch>
              </a:blipFill>
            </p:spPr>
            <p:txBody>
              <a:bodyPr/>
              <a:lstStyle/>
              <a:p>
                <a:r>
                  <a:rPr lang="en-GH">
                    <a:noFill/>
                  </a:rPr>
                  <a:t> </a:t>
                </a:r>
              </a:p>
            </p:txBody>
          </p:sp>
        </mc:Fallback>
      </mc:AlternateContent>
      <p:pic>
        <p:nvPicPr>
          <p:cNvPr id="4" name="Picture 3">
            <a:extLst>
              <a:ext uri="{FF2B5EF4-FFF2-40B4-BE49-F238E27FC236}">
                <a16:creationId xmlns:a16="http://schemas.microsoft.com/office/drawing/2014/main" id="{BFE02D66-1675-ECF3-50D8-E85D42604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2376714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0853-3A21-B706-8B8C-C4A0DE72CDFA}"/>
              </a:ext>
            </a:extLst>
          </p:cNvPr>
          <p:cNvSpPr>
            <a:spLocks noGrp="1"/>
          </p:cNvSpPr>
          <p:nvPr>
            <p:ph type="title"/>
          </p:nvPr>
        </p:nvSpPr>
        <p:spPr>
          <a:xfrm>
            <a:off x="838200" y="365125"/>
            <a:ext cx="10515600" cy="570057"/>
          </a:xfrm>
        </p:spPr>
        <p:txBody>
          <a:bodyPr>
            <a:normAutofit fontScale="90000"/>
          </a:bodyPr>
          <a:lstStyle/>
          <a:p>
            <a:r>
              <a:rPr lang="en-GB" dirty="0"/>
              <a:t>.</a:t>
            </a:r>
            <a:endParaRPr lang="en-GH" dirty="0"/>
          </a:p>
        </p:txBody>
      </p:sp>
      <p:sp>
        <p:nvSpPr>
          <p:cNvPr id="3" name="Content Placeholder 2">
            <a:extLst>
              <a:ext uri="{FF2B5EF4-FFF2-40B4-BE49-F238E27FC236}">
                <a16:creationId xmlns:a16="http://schemas.microsoft.com/office/drawing/2014/main" id="{77981DBA-E331-D0B2-3C20-B557FEFB0484}"/>
              </a:ext>
            </a:extLst>
          </p:cNvPr>
          <p:cNvSpPr>
            <a:spLocks noGrp="1"/>
          </p:cNvSpPr>
          <p:nvPr>
            <p:ph idx="1"/>
          </p:nvPr>
        </p:nvSpPr>
        <p:spPr>
          <a:xfrm>
            <a:off x="838200" y="727364"/>
            <a:ext cx="10515600" cy="5449599"/>
          </a:xfrm>
        </p:spPr>
        <p:txBody>
          <a:bodyPr>
            <a:normAutofit lnSpcReduction="10000"/>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Clearly the two-channel system will significantly improve the operating characteristics of the waiting line. However, adding an order filler at each service station would further increase the service rate and improve the operating characteristics. The final decision regarding the staffing policy at Burger Dome rests with the Burger Dome management. The waiting line study simply provides the operating characteristics that can be anticipated under three configurations: a single-channel system with one employee, a single-channel system with two employees, and a two-channel system with an employee for each channel.</a:t>
            </a:r>
            <a:endParaRPr lang="en-G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3047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F738A-75FB-906A-1EEB-4A40D1A73362}"/>
              </a:ext>
            </a:extLst>
          </p:cNvPr>
          <p:cNvSpPr>
            <a:spLocks noGrp="1"/>
          </p:cNvSpPr>
          <p:nvPr>
            <p:ph type="title"/>
          </p:nvPr>
        </p:nvSpPr>
        <p:spPr>
          <a:xfrm>
            <a:off x="838200" y="365125"/>
            <a:ext cx="10515600" cy="133639"/>
          </a:xfrm>
        </p:spPr>
        <p:txBody>
          <a:bodyPr>
            <a:normAutofit fontScale="90000"/>
          </a:bodyPr>
          <a:lstStyle/>
          <a:p>
            <a:r>
              <a:rPr lang="en-GB" dirty="0"/>
              <a:t>.</a:t>
            </a:r>
            <a:endParaRPr lang="en-GH" dirty="0"/>
          </a:p>
        </p:txBody>
      </p:sp>
      <p:sp>
        <p:nvSpPr>
          <p:cNvPr id="3" name="Content Placeholder 2">
            <a:extLst>
              <a:ext uri="{FF2B5EF4-FFF2-40B4-BE49-F238E27FC236}">
                <a16:creationId xmlns:a16="http://schemas.microsoft.com/office/drawing/2014/main" id="{80FBBF53-7061-176A-D882-695803D58421}"/>
              </a:ext>
            </a:extLst>
          </p:cNvPr>
          <p:cNvSpPr>
            <a:spLocks noGrp="1"/>
          </p:cNvSpPr>
          <p:nvPr>
            <p:ph idx="1"/>
          </p:nvPr>
        </p:nvSpPr>
        <p:spPr>
          <a:xfrm>
            <a:off x="838200" y="498764"/>
            <a:ext cx="10515600" cy="6172200"/>
          </a:xfrm>
        </p:spPr>
        <p:txBody>
          <a:bodyPr>
            <a:normAutofit lnSpcReduction="10000"/>
          </a:bodyPr>
          <a:lstStyle/>
          <a:p>
            <a:pPr marL="0" indent="0">
              <a:lnSpc>
                <a:spcPct val="150000"/>
              </a:lnSpc>
              <a:buNone/>
            </a:pPr>
            <a:r>
              <a:rPr lang="en-GB" dirty="0">
                <a:latin typeface="Times New Roman" panose="02020603050405020304" pitchFamily="18" charset="0"/>
                <a:cs typeface="Times New Roman" panose="02020603050405020304" pitchFamily="18" charset="0"/>
              </a:rPr>
              <a:t>After considering these results, what action would you recommend? In this case, Burger Dome adopted the following policy statement: For periods when customer arrivals are expected to average 45 customers per hour, Burger Dome will open two order-processing channels with one employee assigned to each. By changing the arrival rate </a:t>
            </a:r>
            <a:r>
              <a:rPr lang="el-GR" b="1" dirty="0">
                <a:solidFill>
                  <a:srgbClr val="002060"/>
                </a:solidFill>
                <a:latin typeface="Times New Roman" panose="02020603050405020304" pitchFamily="18" charset="0"/>
                <a:cs typeface="Times New Roman" panose="02020603050405020304" pitchFamily="18" charset="0"/>
              </a:rPr>
              <a:t>λ</a:t>
            </a:r>
            <a:r>
              <a:rPr lang="en-GB" dirty="0">
                <a:latin typeface="Times New Roman" panose="02020603050405020304" pitchFamily="18" charset="0"/>
                <a:cs typeface="Times New Roman" panose="02020603050405020304" pitchFamily="18" charset="0"/>
              </a:rPr>
              <a:t> to reflect arrival rates at different times of the day, and then computing the operating characteristics, Burger Dome’s management can establish guidelines and policies that tell the store managers when to schedule service operations with a single channel, two channels, or perhaps even three or more channels.</a:t>
            </a:r>
            <a:endParaRPr lang="en-GH"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E773595-6CD4-04C5-2FC6-F25A242D7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22110624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32F3-B0FF-9D26-F6BC-5A081FB59757}"/>
              </a:ext>
            </a:extLst>
          </p:cNvPr>
          <p:cNvSpPr>
            <a:spLocks noGrp="1"/>
          </p:cNvSpPr>
          <p:nvPr>
            <p:ph type="title"/>
          </p:nvPr>
        </p:nvSpPr>
        <p:spPr>
          <a:xfrm>
            <a:off x="838200" y="365126"/>
            <a:ext cx="10515600" cy="315912"/>
          </a:xfrm>
        </p:spPr>
        <p:txBody>
          <a:bodyPr>
            <a:normAutofit fontScale="90000"/>
          </a:bodyPr>
          <a:lstStyle/>
          <a:p>
            <a:r>
              <a:rPr lang="en-GB" dirty="0"/>
              <a:t>.</a:t>
            </a:r>
            <a:endParaRPr lang="en-GH" dirty="0"/>
          </a:p>
        </p:txBody>
      </p:sp>
      <p:pic>
        <p:nvPicPr>
          <p:cNvPr id="6" name="Content Placeholder 5">
            <a:extLst>
              <a:ext uri="{FF2B5EF4-FFF2-40B4-BE49-F238E27FC236}">
                <a16:creationId xmlns:a16="http://schemas.microsoft.com/office/drawing/2014/main" id="{E9B1B9F0-D69D-3ED2-AC5B-56117F5FEB3B}"/>
              </a:ext>
            </a:extLst>
          </p:cNvPr>
          <p:cNvPicPr>
            <a:picLocks noGrp="1" noChangeAspect="1"/>
          </p:cNvPicPr>
          <p:nvPr>
            <p:ph idx="1"/>
          </p:nvPr>
        </p:nvPicPr>
        <p:blipFill>
          <a:blip r:embed="rId2"/>
          <a:stretch>
            <a:fillRect/>
          </a:stretch>
        </p:blipFill>
        <p:spPr>
          <a:xfrm>
            <a:off x="457200" y="681038"/>
            <a:ext cx="11734800" cy="5811836"/>
          </a:xfrm>
          <a:prstGeom prst="rect">
            <a:avLst/>
          </a:prstGeom>
        </p:spPr>
      </p:pic>
      <p:pic>
        <p:nvPicPr>
          <p:cNvPr id="7" name="Picture 6">
            <a:extLst>
              <a:ext uri="{FF2B5EF4-FFF2-40B4-BE49-F238E27FC236}">
                <a16:creationId xmlns:a16="http://schemas.microsoft.com/office/drawing/2014/main" id="{3BC10DCC-7B25-1C95-9752-FA1931661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24044383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D698-EEAF-1AE0-793F-05B6BC2867E9}"/>
              </a:ext>
            </a:extLst>
          </p:cNvPr>
          <p:cNvSpPr>
            <a:spLocks noGrp="1"/>
          </p:cNvSpPr>
          <p:nvPr>
            <p:ph type="title"/>
          </p:nvPr>
        </p:nvSpPr>
        <p:spPr/>
        <p:txBody>
          <a:bodyPr>
            <a:normAutofit/>
          </a:bodyPr>
          <a:lstStyle/>
          <a:p>
            <a:pPr algn="ctr"/>
            <a:r>
              <a:rPr lang="en-GB" b="1" dirty="0">
                <a:solidFill>
                  <a:srgbClr val="C00000"/>
                </a:solidFill>
                <a:latin typeface="Times New Roman" panose="02020603050405020304" pitchFamily="18" charset="0"/>
                <a:cs typeface="Times New Roman" panose="02020603050405020304" pitchFamily="18" charset="0"/>
              </a:rPr>
              <a:t>SECTION 4… </a:t>
            </a:r>
            <a:endParaRPr lang="en-GH"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069127-9029-0421-B7F1-3C9C76FEA06A}"/>
              </a:ext>
            </a:extLst>
          </p:cNvPr>
          <p:cNvSpPr>
            <a:spLocks noGrp="1"/>
          </p:cNvSpPr>
          <p:nvPr>
            <p:ph idx="1"/>
          </p:nvPr>
        </p:nvSpPr>
        <p:spPr/>
        <p:txBody>
          <a:bodyPr>
            <a:normAutofit/>
          </a:bodyPr>
          <a:lstStyle/>
          <a:p>
            <a:pPr marL="0" indent="0" algn="ctr">
              <a:buNone/>
            </a:pPr>
            <a:r>
              <a:rPr lang="en-GB" sz="6600" b="1" dirty="0">
                <a:solidFill>
                  <a:srgbClr val="002060"/>
                </a:solidFill>
                <a:latin typeface="Times New Roman" panose="02020603050405020304" pitchFamily="18" charset="0"/>
                <a:cs typeface="Times New Roman" panose="02020603050405020304" pitchFamily="18" charset="0"/>
              </a:rPr>
              <a:t>SOME GENERAL RELATIONSHIPS FOR WAITING LINE MODELS</a:t>
            </a:r>
            <a:endParaRPr lang="en-GH" sz="6600" dirty="0"/>
          </a:p>
        </p:txBody>
      </p:sp>
      <p:pic>
        <p:nvPicPr>
          <p:cNvPr id="4" name="Picture 3">
            <a:extLst>
              <a:ext uri="{FF2B5EF4-FFF2-40B4-BE49-F238E27FC236}">
                <a16:creationId xmlns:a16="http://schemas.microsoft.com/office/drawing/2014/main" id="{95EAD1F5-5D7A-45FB-2C97-36A68470B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21761478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269B-7610-5B40-3168-2572BACD6B30}"/>
              </a:ext>
            </a:extLst>
          </p:cNvPr>
          <p:cNvSpPr>
            <a:spLocks noGrp="1"/>
          </p:cNvSpPr>
          <p:nvPr>
            <p:ph type="title"/>
          </p:nvPr>
        </p:nvSpPr>
        <p:spPr>
          <a:xfrm>
            <a:off x="838200" y="365126"/>
            <a:ext cx="741218" cy="315911"/>
          </a:xfrm>
        </p:spPr>
        <p:txBody>
          <a:bodyPr>
            <a:normAutofit fontScale="90000"/>
          </a:bodyPr>
          <a:lstStyle/>
          <a:p>
            <a:r>
              <a:rPr lang="en-GB" dirty="0"/>
              <a:t>.</a:t>
            </a:r>
            <a:endParaRPr lang="en-G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AC7E5E-D98F-99DF-7B44-928AB0DE2401}"/>
                  </a:ext>
                </a:extLst>
              </p:cNvPr>
              <p:cNvSpPr>
                <a:spLocks noGrp="1"/>
              </p:cNvSpPr>
              <p:nvPr>
                <p:ph idx="1"/>
              </p:nvPr>
            </p:nvSpPr>
            <p:spPr>
              <a:xfrm>
                <a:off x="838200" y="681037"/>
                <a:ext cx="10515600" cy="5495926"/>
              </a:xfrm>
            </p:spPr>
            <p:txBody>
              <a:bodyPr>
                <a:normAutofit fontScale="92500" lnSpcReduction="20000"/>
              </a:bodyPr>
              <a:lstStyle/>
              <a:p>
                <a:pPr marL="0" indent="0" algn="just">
                  <a:lnSpc>
                    <a:spcPct val="150000"/>
                  </a:lnSpc>
                  <a:buNone/>
                </a:pPr>
                <a:r>
                  <a:rPr lang="en-GB" sz="3200" dirty="0">
                    <a:latin typeface="Times New Roman" panose="02020603050405020304" pitchFamily="18" charset="0"/>
                    <a:cs typeface="Times New Roman" panose="02020603050405020304" pitchFamily="18" charset="0"/>
                  </a:rPr>
                  <a:t>In Sections 1.2 and 1.3 we presented formulas for computing the operating characteristics for single-channel and multiple-channel waiting lines with Poisson arrivals and exponential service times. The operating characteristics of interest include</a:t>
                </a:r>
              </a:p>
              <a:p>
                <a:pPr marL="0" indent="0" algn="just">
                  <a:lnSpc>
                    <a:spcPct val="150000"/>
                  </a:lnSpc>
                  <a:buNone/>
                </a:pPr>
                <a14:m>
                  <m:oMath xmlns:m="http://schemas.openxmlformats.org/officeDocument/2006/math">
                    <m:sSub>
                      <m:sSubPr>
                        <m:ctrlPr>
                          <a:rPr lang="en-GH" sz="3200" i="1" smtClean="0">
                            <a:solidFill>
                              <a:schemeClr val="tx1"/>
                            </a:solidFill>
                            <a:latin typeface="Cambria Math" panose="02040503050406030204" pitchFamily="18" charset="0"/>
                          </a:rPr>
                        </m:ctrlPr>
                      </m:sSubPr>
                      <m:e>
                        <m:r>
                          <a:rPr lang="en-GH" sz="3200" i="1" smtClean="0">
                            <a:solidFill>
                              <a:schemeClr val="tx1"/>
                            </a:solidFill>
                            <a:latin typeface="Cambria Math" panose="02040503050406030204" pitchFamily="18" charset="0"/>
                          </a:rPr>
                          <m:t>𝐿</m:t>
                        </m:r>
                      </m:e>
                      <m:sub>
                        <m:r>
                          <a:rPr lang="en-GH" sz="3200" i="1" smtClean="0">
                            <a:solidFill>
                              <a:schemeClr val="tx1"/>
                            </a:solidFill>
                            <a:latin typeface="Cambria Math" panose="02040503050406030204" pitchFamily="18" charset="0"/>
                          </a:rPr>
                          <m:t>𝑞</m:t>
                        </m:r>
                      </m:sub>
                    </m:sSub>
                    <m:r>
                      <a:rPr lang="en-GB" sz="3200" b="0" i="1" smtClean="0">
                        <a:solidFill>
                          <a:schemeClr val="tx1"/>
                        </a:solidFill>
                        <a:latin typeface="Cambria Math" panose="02040503050406030204" pitchFamily="18" charset="0"/>
                      </a:rPr>
                      <m:t>=</m:t>
                    </m:r>
                    <m:r>
                      <a:rPr lang="en-GH" sz="3200" i="1" smtClean="0">
                        <a:solidFill>
                          <a:schemeClr val="tx1"/>
                        </a:solidFill>
                        <a:latin typeface="Cambria Math" panose="02040503050406030204" pitchFamily="18" charset="0"/>
                      </a:rPr>
                      <m:t> </m:t>
                    </m:r>
                  </m:oMath>
                </a14:m>
                <a:r>
                  <a:rPr lang="en-GB" sz="3200" dirty="0">
                    <a:solidFill>
                      <a:schemeClr val="tx1"/>
                    </a:solidFill>
                    <a:latin typeface="Times New Roman" panose="02020603050405020304" pitchFamily="18" charset="0"/>
                    <a:cs typeface="Times New Roman" panose="02020603050405020304" pitchFamily="18" charset="0"/>
                  </a:rPr>
                  <a:t> the average number of units in the waiting line</a:t>
                </a:r>
              </a:p>
              <a:p>
                <a:pPr marL="0" indent="0" algn="just">
                  <a:lnSpc>
                    <a:spcPct val="150000"/>
                  </a:lnSpc>
                  <a:buNone/>
                </a:pPr>
                <a14:m>
                  <m:oMath xmlns:m="http://schemas.openxmlformats.org/officeDocument/2006/math">
                    <m:r>
                      <a:rPr lang="en-US" sz="3200" b="0" i="1" smtClean="0">
                        <a:solidFill>
                          <a:schemeClr val="tx1"/>
                        </a:solidFill>
                        <a:latin typeface="Cambria Math" panose="02040503050406030204" pitchFamily="18" charset="0"/>
                        <a:cs typeface="Times New Roman" panose="02020603050405020304" pitchFamily="18" charset="0"/>
                      </a:rPr>
                      <m:t>𝐿</m:t>
                    </m:r>
                    <m:r>
                      <a:rPr lang="en-US" sz="3200" i="1">
                        <a:solidFill>
                          <a:schemeClr val="tx1"/>
                        </a:solidFill>
                        <a:latin typeface="Cambria Math" panose="02040503050406030204" pitchFamily="18" charset="0"/>
                        <a:cs typeface="Times New Roman" panose="02020603050405020304" pitchFamily="18" charset="0"/>
                      </a:rPr>
                      <m:t>=</m:t>
                    </m:r>
                  </m:oMath>
                </a14:m>
                <a:r>
                  <a:rPr lang="en-GB" sz="3200" dirty="0">
                    <a:solidFill>
                      <a:schemeClr val="tx1"/>
                    </a:solidFill>
                    <a:latin typeface="Times New Roman" panose="02020603050405020304" pitchFamily="18" charset="0"/>
                    <a:cs typeface="Times New Roman" panose="02020603050405020304" pitchFamily="18" charset="0"/>
                  </a:rPr>
                  <a:t> the average number of units in the system</a:t>
                </a:r>
              </a:p>
              <a:p>
                <a:pPr marL="0" indent="0" algn="just">
                  <a:lnSpc>
                    <a:spcPct val="150000"/>
                  </a:lnSpc>
                  <a:buNone/>
                </a:pPr>
                <a14:m>
                  <m:oMath xmlns:m="http://schemas.openxmlformats.org/officeDocument/2006/math">
                    <m:sSub>
                      <m:sSubPr>
                        <m:ctrlPr>
                          <a:rPr lang="pt-BR" sz="3200" i="1" smtClean="0">
                            <a:solidFill>
                              <a:schemeClr val="tx1"/>
                            </a:solidFill>
                            <a:latin typeface="Cambria Math" panose="02040503050406030204" pitchFamily="18" charset="0"/>
                            <a:cs typeface="Times New Roman" panose="02020603050405020304" pitchFamily="18" charset="0"/>
                          </a:rPr>
                        </m:ctrlPr>
                      </m:sSubPr>
                      <m:e>
                        <m:r>
                          <a:rPr lang="en-US" sz="3200" b="0" i="1" smtClean="0">
                            <a:solidFill>
                              <a:schemeClr val="tx1"/>
                            </a:solidFill>
                            <a:latin typeface="Cambria Math" panose="02040503050406030204" pitchFamily="18" charset="0"/>
                            <a:cs typeface="Times New Roman" panose="02020603050405020304" pitchFamily="18" charset="0"/>
                          </a:rPr>
                          <m:t>𝑊</m:t>
                        </m:r>
                      </m:e>
                      <m:sub>
                        <m:r>
                          <a:rPr lang="en-US" sz="3200" b="0" i="1" smtClean="0">
                            <a:solidFill>
                              <a:schemeClr val="tx1"/>
                            </a:solidFill>
                            <a:latin typeface="Cambria Math" panose="02040503050406030204" pitchFamily="18" charset="0"/>
                            <a:cs typeface="Times New Roman" panose="02020603050405020304" pitchFamily="18" charset="0"/>
                          </a:rPr>
                          <m:t>𝑞</m:t>
                        </m:r>
                      </m:sub>
                    </m:sSub>
                    <m:r>
                      <a:rPr lang="en-GB" sz="3200" b="0" i="1" smtClean="0">
                        <a:solidFill>
                          <a:schemeClr val="tx1"/>
                        </a:solidFill>
                        <a:latin typeface="Cambria Math" panose="02040503050406030204" pitchFamily="18" charset="0"/>
                        <a:cs typeface="Times New Roman" panose="02020603050405020304" pitchFamily="18" charset="0"/>
                      </a:rPr>
                      <m:t>= </m:t>
                    </m:r>
                  </m:oMath>
                </a14:m>
                <a:r>
                  <a:rPr lang="en-GB" sz="3200" dirty="0">
                    <a:solidFill>
                      <a:schemeClr val="tx1"/>
                    </a:solidFill>
                    <a:latin typeface="Times New Roman" panose="02020603050405020304" pitchFamily="18" charset="0"/>
                    <a:cs typeface="Times New Roman" panose="02020603050405020304" pitchFamily="18" charset="0"/>
                  </a:rPr>
                  <a:t>the average time a unit spends in the waiting line</a:t>
                </a:r>
              </a:p>
              <a:p>
                <a:pPr marL="0" indent="0" algn="just">
                  <a:lnSpc>
                    <a:spcPct val="150000"/>
                  </a:lnSpc>
                  <a:buNone/>
                </a:pPr>
                <a14:m>
                  <m:oMath xmlns:m="http://schemas.openxmlformats.org/officeDocument/2006/math">
                    <m:r>
                      <a:rPr lang="en-US" sz="3200" b="0" i="1" smtClean="0">
                        <a:solidFill>
                          <a:schemeClr val="tx1"/>
                        </a:solidFill>
                        <a:latin typeface="Cambria Math" panose="02040503050406030204" pitchFamily="18" charset="0"/>
                        <a:cs typeface="Times New Roman" panose="02020603050405020304" pitchFamily="18" charset="0"/>
                      </a:rPr>
                      <m:t>𝐿</m:t>
                    </m:r>
                    <m:r>
                      <a:rPr lang="en-US" sz="3200" i="1">
                        <a:solidFill>
                          <a:schemeClr val="tx1"/>
                        </a:solidFill>
                        <a:latin typeface="Cambria Math" panose="02040503050406030204" pitchFamily="18" charset="0"/>
                        <a:cs typeface="Times New Roman" panose="02020603050405020304" pitchFamily="18" charset="0"/>
                      </a:rPr>
                      <m:t>=</m:t>
                    </m:r>
                  </m:oMath>
                </a14:m>
                <a:r>
                  <a:rPr lang="en-GB" sz="3200" dirty="0">
                    <a:latin typeface="Times New Roman" panose="02020603050405020304" pitchFamily="18" charset="0"/>
                    <a:cs typeface="Times New Roman" panose="02020603050405020304" pitchFamily="18" charset="0"/>
                  </a:rPr>
                  <a:t> the average time a unit spends in the system</a:t>
                </a:r>
                <a:endParaRPr lang="en-GH" sz="32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9BAC7E5E-D98F-99DF-7B44-928AB0DE2401}"/>
                  </a:ext>
                </a:extLst>
              </p:cNvPr>
              <p:cNvSpPr>
                <a:spLocks noGrp="1" noRot="1" noChangeAspect="1" noMove="1" noResize="1" noEditPoints="1" noAdjustHandles="1" noChangeArrowheads="1" noChangeShapeType="1" noTextEdit="1"/>
              </p:cNvSpPr>
              <p:nvPr>
                <p:ph idx="1"/>
              </p:nvPr>
            </p:nvSpPr>
            <p:spPr>
              <a:xfrm>
                <a:off x="838200" y="681037"/>
                <a:ext cx="10515600" cy="5495926"/>
              </a:xfrm>
              <a:blipFill>
                <a:blip r:embed="rId2"/>
                <a:stretch>
                  <a:fillRect l="-1391" r="-1333" b="-1554"/>
                </a:stretch>
              </a:blipFill>
            </p:spPr>
            <p:txBody>
              <a:bodyPr/>
              <a:lstStyle/>
              <a:p>
                <a:r>
                  <a:rPr lang="en-GH">
                    <a:noFill/>
                  </a:rPr>
                  <a:t> </a:t>
                </a:r>
              </a:p>
            </p:txBody>
          </p:sp>
        </mc:Fallback>
      </mc:AlternateContent>
      <p:pic>
        <p:nvPicPr>
          <p:cNvPr id="4" name="Picture 3">
            <a:extLst>
              <a:ext uri="{FF2B5EF4-FFF2-40B4-BE49-F238E27FC236}">
                <a16:creationId xmlns:a16="http://schemas.microsoft.com/office/drawing/2014/main" id="{5DF47F74-94C8-65C9-246C-31EEC6504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2096920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2CB7-2939-9A0A-A300-CF09D5162DEB}"/>
              </a:ext>
            </a:extLst>
          </p:cNvPr>
          <p:cNvSpPr>
            <a:spLocks noGrp="1"/>
          </p:cNvSpPr>
          <p:nvPr>
            <p:ph type="title"/>
          </p:nvPr>
        </p:nvSpPr>
        <p:spPr>
          <a:xfrm>
            <a:off x="838200" y="365125"/>
            <a:ext cx="10515600" cy="315912"/>
          </a:xfrm>
        </p:spPr>
        <p:txBody>
          <a:bodyPr>
            <a:normAutofit fontScale="90000"/>
          </a:bodyPr>
          <a:lstStyle/>
          <a:p>
            <a:r>
              <a:rPr lang="en-GB" dirty="0"/>
              <a:t>.</a:t>
            </a:r>
            <a:endParaRPr lang="en-G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F78E27F-49B9-5382-5A2F-16C5DC757894}"/>
                  </a:ext>
                </a:extLst>
              </p:cNvPr>
              <p:cNvSpPr>
                <a:spLocks noGrp="1"/>
              </p:cNvSpPr>
              <p:nvPr>
                <p:ph idx="1"/>
              </p:nvPr>
            </p:nvSpPr>
            <p:spPr>
              <a:xfrm>
                <a:off x="1066800" y="365125"/>
                <a:ext cx="10515600" cy="6127750"/>
              </a:xfrm>
            </p:spPr>
            <p:txBody>
              <a:bodyPr>
                <a:noAutofit/>
              </a:bodyPr>
              <a:lstStyle/>
              <a:p>
                <a:pPr marL="0" indent="0">
                  <a:lnSpc>
                    <a:spcPct val="150000"/>
                  </a:lnSpc>
                  <a:buNone/>
                </a:pPr>
                <a:r>
                  <a:rPr lang="en-GB" dirty="0">
                    <a:latin typeface="Times New Roman" panose="02020603050405020304" pitchFamily="18" charset="0"/>
                    <a:cs typeface="Times New Roman" panose="02020603050405020304" pitchFamily="18" charset="0"/>
                  </a:rPr>
                  <a:t>John D. C. Little showed that several relationships exist among these four characteristics and that these relationships apply to a variety of different waiting line systems. Two of the relationships, referred to as Little’s flow equations, are</a:t>
                </a:r>
              </a:p>
              <a:p>
                <a:pPr marL="0" indent="0">
                  <a:lnSpc>
                    <a:spcPct val="150000"/>
                  </a:lnSpc>
                  <a:buNone/>
                </a:pPr>
                <a14:m>
                  <m:oMath xmlns:m="http://schemas.openxmlformats.org/officeDocument/2006/math">
                    <m:r>
                      <a:rPr lang="en-GB" b="0" i="1" smtClean="0">
                        <a:solidFill>
                          <a:srgbClr val="002060"/>
                        </a:solidFill>
                        <a:latin typeface="Cambria Math" panose="02040503050406030204" pitchFamily="18" charset="0"/>
                        <a:cs typeface="Times New Roman" panose="02020603050405020304" pitchFamily="18" charset="0"/>
                      </a:rPr>
                      <m:t>𝐿</m:t>
                    </m:r>
                    <m:r>
                      <a:rPr lang="en-GB" b="0" i="1" smtClean="0">
                        <a:solidFill>
                          <a:srgbClr val="002060"/>
                        </a:solidFill>
                        <a:latin typeface="Cambria Math" panose="02040503050406030204" pitchFamily="18" charset="0"/>
                        <a:cs typeface="Times New Roman" panose="02020603050405020304" pitchFamily="18" charset="0"/>
                      </a:rPr>
                      <m:t>= </m:t>
                    </m:r>
                    <m:r>
                      <m:rPr>
                        <m:sty m:val="p"/>
                      </m:rPr>
                      <a:rPr lang="el-GR" b="0" i="1" smtClean="0">
                        <a:solidFill>
                          <a:srgbClr val="002060"/>
                        </a:solidFill>
                        <a:latin typeface="Cambria Math" panose="02040503050406030204" pitchFamily="18" charset="0"/>
                        <a:cs typeface="Times New Roman" panose="02020603050405020304" pitchFamily="18" charset="0"/>
                      </a:rPr>
                      <m:t>λ</m:t>
                    </m:r>
                    <m:r>
                      <a:rPr lang="en-GB" b="0" i="1" smtClean="0">
                        <a:solidFill>
                          <a:srgbClr val="002060"/>
                        </a:solidFill>
                        <a:latin typeface="Cambria Math" panose="02040503050406030204" pitchFamily="18" charset="0"/>
                        <a:cs typeface="Times New Roman" panose="02020603050405020304" pitchFamily="18" charset="0"/>
                      </a:rPr>
                      <m:t>𝑊</m:t>
                    </m:r>
                  </m:oMath>
                </a14:m>
                <a:r>
                  <a:rPr lang="en-GB" dirty="0">
                    <a:solidFill>
                      <a:srgbClr val="002060"/>
                    </a:solidFill>
                    <a:latin typeface="Times New Roman" panose="02020603050405020304" pitchFamily="18" charset="0"/>
                    <a:cs typeface="Times New Roman" panose="02020603050405020304" pitchFamily="18" charset="0"/>
                  </a:rPr>
                  <a:t>                                                                                 (1.19)</a:t>
                </a:r>
              </a:p>
              <a:p>
                <a:pPr marL="0" indent="0">
                  <a:lnSpc>
                    <a:spcPct val="150000"/>
                  </a:lnSpc>
                  <a:buNone/>
                </a:pPr>
                <a14:m>
                  <m:oMath xmlns:m="http://schemas.openxmlformats.org/officeDocument/2006/math">
                    <m:sSub>
                      <m:sSubPr>
                        <m:ctrlPr>
                          <a:rPr lang="en-GH" i="1" smtClean="0">
                            <a:solidFill>
                              <a:srgbClr val="002060"/>
                            </a:solidFill>
                            <a:latin typeface="Cambria Math" panose="02040503050406030204" pitchFamily="18" charset="0"/>
                            <a:cs typeface="Times New Roman" panose="02020603050405020304" pitchFamily="18" charset="0"/>
                          </a:rPr>
                        </m:ctrlPr>
                      </m:sSubPr>
                      <m:e>
                        <m:r>
                          <a:rPr lang="en-GB" b="0" i="1" smtClean="0">
                            <a:solidFill>
                              <a:srgbClr val="002060"/>
                            </a:solidFill>
                            <a:latin typeface="Cambria Math" panose="02040503050406030204" pitchFamily="18" charset="0"/>
                            <a:cs typeface="Times New Roman" panose="02020603050405020304" pitchFamily="18" charset="0"/>
                          </a:rPr>
                          <m:t>𝐿</m:t>
                        </m:r>
                      </m:e>
                      <m:sub>
                        <m:r>
                          <a:rPr lang="en-GB" b="0" i="1" smtClean="0">
                            <a:solidFill>
                              <a:srgbClr val="002060"/>
                            </a:solidFill>
                            <a:latin typeface="Cambria Math" panose="02040503050406030204" pitchFamily="18" charset="0"/>
                            <a:cs typeface="Times New Roman" panose="02020603050405020304" pitchFamily="18" charset="0"/>
                          </a:rPr>
                          <m:t>𝑞</m:t>
                        </m:r>
                      </m:sub>
                    </m:sSub>
                    <m:r>
                      <a:rPr lang="en-GB" b="0" i="1" smtClean="0">
                        <a:solidFill>
                          <a:srgbClr val="002060"/>
                        </a:solidFill>
                        <a:latin typeface="Cambria Math" panose="02040503050406030204" pitchFamily="18" charset="0"/>
                        <a:cs typeface="Times New Roman" panose="02020603050405020304" pitchFamily="18" charset="0"/>
                      </a:rPr>
                      <m:t>=</m:t>
                    </m:r>
                    <m:r>
                      <m:rPr>
                        <m:sty m:val="p"/>
                      </m:rPr>
                      <a:rPr lang="el-GR" b="0" i="1" smtClean="0">
                        <a:solidFill>
                          <a:srgbClr val="002060"/>
                        </a:solidFill>
                        <a:latin typeface="Cambria Math" panose="02040503050406030204" pitchFamily="18" charset="0"/>
                        <a:cs typeface="Times New Roman" panose="02020603050405020304" pitchFamily="18" charset="0"/>
                      </a:rPr>
                      <m:t>λ</m:t>
                    </m:r>
                    <m:sSub>
                      <m:sSubPr>
                        <m:ctrlPr>
                          <a:rPr lang="el-GR" b="0" i="1" smtClean="0">
                            <a:solidFill>
                              <a:srgbClr val="002060"/>
                            </a:solidFill>
                            <a:latin typeface="Cambria Math" panose="02040503050406030204" pitchFamily="18" charset="0"/>
                            <a:cs typeface="Times New Roman" panose="02020603050405020304" pitchFamily="18" charset="0"/>
                          </a:rPr>
                        </m:ctrlPr>
                      </m:sSubPr>
                      <m:e>
                        <m:r>
                          <a:rPr lang="en-GB" b="0" i="1" smtClean="0">
                            <a:solidFill>
                              <a:srgbClr val="002060"/>
                            </a:solidFill>
                            <a:latin typeface="Cambria Math" panose="02040503050406030204" pitchFamily="18" charset="0"/>
                            <a:cs typeface="Times New Roman" panose="02020603050405020304" pitchFamily="18" charset="0"/>
                          </a:rPr>
                          <m:t>𝑊</m:t>
                        </m:r>
                      </m:e>
                      <m:sub>
                        <m:r>
                          <a:rPr lang="en-GB" b="0" i="1" smtClean="0">
                            <a:solidFill>
                              <a:srgbClr val="002060"/>
                            </a:solidFill>
                            <a:latin typeface="Cambria Math" panose="02040503050406030204" pitchFamily="18" charset="0"/>
                            <a:cs typeface="Times New Roman" panose="02020603050405020304" pitchFamily="18" charset="0"/>
                          </a:rPr>
                          <m:t>𝑞</m:t>
                        </m:r>
                      </m:sub>
                    </m:sSub>
                  </m:oMath>
                </a14:m>
                <a:r>
                  <a:rPr lang="en-GB" dirty="0">
                    <a:solidFill>
                      <a:srgbClr val="002060"/>
                    </a:solidFill>
                    <a:latin typeface="Times New Roman" panose="02020603050405020304" pitchFamily="18" charset="0"/>
                    <a:cs typeface="Times New Roman" panose="02020603050405020304" pitchFamily="18" charset="0"/>
                  </a:rPr>
                  <a:t>                                                                               (1.20)</a:t>
                </a:r>
              </a:p>
              <a:p>
                <a:pPr marL="0" indent="0">
                  <a:lnSpc>
                    <a:spcPct val="150000"/>
                  </a:lnSpc>
                  <a:buNone/>
                </a:pPr>
                <a:r>
                  <a:rPr lang="en-GB" dirty="0">
                    <a:latin typeface="Times New Roman" panose="02020603050405020304" pitchFamily="18" charset="0"/>
                    <a:cs typeface="Times New Roman" panose="02020603050405020304" pitchFamily="18" charset="0"/>
                  </a:rPr>
                  <a:t>Equation (1.19) shows that the average number of units in the system, </a:t>
                </a:r>
                <a:r>
                  <a:rPr lang="en-GB" i="1" dirty="0">
                    <a:latin typeface="Times New Roman" panose="02020603050405020304" pitchFamily="18" charset="0"/>
                    <a:cs typeface="Times New Roman" panose="02020603050405020304" pitchFamily="18" charset="0"/>
                  </a:rPr>
                  <a:t>L</a:t>
                </a:r>
                <a:r>
                  <a:rPr lang="en-GB" dirty="0">
                    <a:latin typeface="Times New Roman" panose="02020603050405020304" pitchFamily="18" charset="0"/>
                    <a:cs typeface="Times New Roman" panose="02020603050405020304" pitchFamily="18" charset="0"/>
                  </a:rPr>
                  <a:t>, can be found by multiplying the arrival rate, </a:t>
                </a:r>
                <a:r>
                  <a:rPr lang="el-GR" dirty="0">
                    <a:latin typeface="Times New Roman" panose="02020603050405020304" pitchFamily="18" charset="0"/>
                    <a:cs typeface="Times New Roman" panose="02020603050405020304" pitchFamily="18" charset="0"/>
                  </a:rPr>
                  <a:t>λ</a:t>
                </a:r>
                <a:r>
                  <a:rPr lang="en-GB" dirty="0">
                    <a:latin typeface="Times New Roman" panose="02020603050405020304" pitchFamily="18" charset="0"/>
                    <a:cs typeface="Times New Roman" panose="02020603050405020304" pitchFamily="18" charset="0"/>
                  </a:rPr>
                  <a:t>, by the average time a unit spends in the system, W.</a:t>
                </a:r>
                <a:endParaRPr lang="en-GH" dirty="0">
                  <a:solidFill>
                    <a:srgbClr val="002060"/>
                  </a:solidFill>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9F78E27F-49B9-5382-5A2F-16C5DC757894}"/>
                  </a:ext>
                </a:extLst>
              </p:cNvPr>
              <p:cNvSpPr>
                <a:spLocks noGrp="1" noRot="1" noChangeAspect="1" noMove="1" noResize="1" noEditPoints="1" noAdjustHandles="1" noChangeArrowheads="1" noChangeShapeType="1" noTextEdit="1"/>
              </p:cNvSpPr>
              <p:nvPr>
                <p:ph idx="1"/>
              </p:nvPr>
            </p:nvSpPr>
            <p:spPr>
              <a:xfrm>
                <a:off x="1066800" y="365125"/>
                <a:ext cx="10515600" cy="6127750"/>
              </a:xfrm>
              <a:blipFill>
                <a:blip r:embed="rId2"/>
                <a:stretch>
                  <a:fillRect l="-1159" r="-1797" b="-4080"/>
                </a:stretch>
              </a:blipFill>
            </p:spPr>
            <p:txBody>
              <a:bodyPr/>
              <a:lstStyle/>
              <a:p>
                <a:r>
                  <a:rPr lang="en-GH">
                    <a:noFill/>
                  </a:rPr>
                  <a:t> </a:t>
                </a:r>
              </a:p>
            </p:txBody>
          </p:sp>
        </mc:Fallback>
      </mc:AlternateContent>
      <p:pic>
        <p:nvPicPr>
          <p:cNvPr id="4" name="Picture 3">
            <a:extLst>
              <a:ext uri="{FF2B5EF4-FFF2-40B4-BE49-F238E27FC236}">
                <a16:creationId xmlns:a16="http://schemas.microsoft.com/office/drawing/2014/main" id="{CF88318A-988E-4ABE-7043-4333E8C3FD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4584964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7E38A-7799-F4BF-B93C-9FDF98095B54}"/>
              </a:ext>
            </a:extLst>
          </p:cNvPr>
          <p:cNvSpPr>
            <a:spLocks noGrp="1"/>
          </p:cNvSpPr>
          <p:nvPr>
            <p:ph type="title"/>
          </p:nvPr>
        </p:nvSpPr>
        <p:spPr>
          <a:xfrm>
            <a:off x="838200" y="365125"/>
            <a:ext cx="408709" cy="507711"/>
          </a:xfrm>
        </p:spPr>
        <p:txBody>
          <a:bodyPr>
            <a:normAutofit fontScale="90000"/>
          </a:bodyPr>
          <a:lstStyle/>
          <a:p>
            <a:r>
              <a:rPr lang="en-GB" dirty="0"/>
              <a:t>.</a:t>
            </a:r>
            <a:endParaRPr lang="en-G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7DA34F-6C2D-D4D1-3735-2249B88D190A}"/>
                  </a:ext>
                </a:extLst>
              </p:cNvPr>
              <p:cNvSpPr>
                <a:spLocks noGrp="1"/>
              </p:cNvSpPr>
              <p:nvPr>
                <p:ph idx="1"/>
              </p:nvPr>
            </p:nvSpPr>
            <p:spPr>
              <a:xfrm>
                <a:off x="838200" y="365125"/>
                <a:ext cx="10515600" cy="5811838"/>
              </a:xfrm>
            </p:spPr>
            <p:txBody>
              <a:bodyPr>
                <a:normAutofit/>
              </a:bodyPr>
              <a:lstStyle/>
              <a:p>
                <a:pPr marL="0" indent="0" algn="just">
                  <a:lnSpc>
                    <a:spcPct val="150000"/>
                  </a:lnSpc>
                  <a:buNone/>
                </a:pPr>
                <a:r>
                  <a:rPr lang="en-GB" sz="3200" dirty="0">
                    <a:latin typeface="Times New Roman" panose="02020603050405020304" pitchFamily="18" charset="0"/>
                    <a:cs typeface="Times New Roman" panose="02020603050405020304" pitchFamily="18" charset="0"/>
                  </a:rPr>
                  <a:t>Equation (1.20) shows that the same relationship holds between the average number of units in the waiting line, </a:t>
                </a:r>
                <a14:m>
                  <m:oMath xmlns:m="http://schemas.openxmlformats.org/officeDocument/2006/math">
                    <m:sSub>
                      <m:sSubPr>
                        <m:ctrlPr>
                          <a:rPr lang="en-GH" sz="3200" b="1" i="1" smtClean="0">
                            <a:solidFill>
                              <a:srgbClr val="002060"/>
                            </a:solidFill>
                            <a:latin typeface="Cambria Math" panose="02040503050406030204" pitchFamily="18" charset="0"/>
                          </a:rPr>
                        </m:ctrlPr>
                      </m:sSubPr>
                      <m:e>
                        <m:r>
                          <a:rPr lang="en-GH" sz="3200" b="1" i="1" smtClean="0">
                            <a:solidFill>
                              <a:srgbClr val="002060"/>
                            </a:solidFill>
                            <a:latin typeface="Cambria Math" panose="02040503050406030204" pitchFamily="18" charset="0"/>
                          </a:rPr>
                          <m:t>𝑳</m:t>
                        </m:r>
                      </m:e>
                      <m:sub>
                        <m:r>
                          <a:rPr lang="en-GH" sz="3200" b="1" i="1" smtClean="0">
                            <a:solidFill>
                              <a:srgbClr val="002060"/>
                            </a:solidFill>
                            <a:latin typeface="Cambria Math" panose="02040503050406030204" pitchFamily="18" charset="0"/>
                          </a:rPr>
                          <m:t>𝒒</m:t>
                        </m:r>
                      </m:sub>
                    </m:sSub>
                  </m:oMath>
                </a14:m>
                <a:r>
                  <a:rPr lang="en-GB" sz="3200" dirty="0">
                    <a:latin typeface="Times New Roman" panose="02020603050405020304" pitchFamily="18" charset="0"/>
                    <a:cs typeface="Times New Roman" panose="02020603050405020304" pitchFamily="18" charset="0"/>
                  </a:rPr>
                  <a:t>, and the average time a unit spends in the waiting line, </a:t>
                </a:r>
                <a14:m>
                  <m:oMath xmlns:m="http://schemas.openxmlformats.org/officeDocument/2006/math">
                    <m:sSub>
                      <m:sSubPr>
                        <m:ctrlPr>
                          <a:rPr lang="el-GR" sz="3200" b="1" i="1" smtClean="0">
                            <a:solidFill>
                              <a:srgbClr val="002060"/>
                            </a:solidFill>
                            <a:latin typeface="Cambria Math" panose="02040503050406030204" pitchFamily="18" charset="0"/>
                            <a:cs typeface="Times New Roman" panose="02020603050405020304" pitchFamily="18" charset="0"/>
                          </a:rPr>
                        </m:ctrlPr>
                      </m:sSubPr>
                      <m:e>
                        <m:r>
                          <a:rPr lang="en-GB" sz="3200" b="1" i="1" smtClean="0">
                            <a:solidFill>
                              <a:srgbClr val="002060"/>
                            </a:solidFill>
                            <a:latin typeface="Cambria Math" panose="02040503050406030204" pitchFamily="18" charset="0"/>
                            <a:cs typeface="Times New Roman" panose="02020603050405020304" pitchFamily="18" charset="0"/>
                          </a:rPr>
                          <m:t>𝑾</m:t>
                        </m:r>
                      </m:e>
                      <m:sub>
                        <m:r>
                          <a:rPr lang="en-GB" sz="3200" b="1" i="1" smtClean="0">
                            <a:solidFill>
                              <a:srgbClr val="002060"/>
                            </a:solidFill>
                            <a:latin typeface="Cambria Math" panose="02040503050406030204" pitchFamily="18" charset="0"/>
                            <a:cs typeface="Times New Roman" panose="02020603050405020304" pitchFamily="18" charset="0"/>
                          </a:rPr>
                          <m:t>𝒒</m:t>
                        </m:r>
                      </m:sub>
                    </m:sSub>
                  </m:oMath>
                </a14:m>
                <a:r>
                  <a:rPr lang="en-GB" sz="3200" dirty="0">
                    <a:latin typeface="Times New Roman" panose="02020603050405020304" pitchFamily="18" charset="0"/>
                    <a:cs typeface="Times New Roman" panose="02020603050405020304" pitchFamily="18" charset="0"/>
                  </a:rPr>
                  <a:t>. Using equation (1.20) and solving for </a:t>
                </a:r>
                <a14:m>
                  <m:oMath xmlns:m="http://schemas.openxmlformats.org/officeDocument/2006/math">
                    <m:sSub>
                      <m:sSubPr>
                        <m:ctrlPr>
                          <a:rPr lang="el-GR" sz="3200" b="1" i="1" smtClean="0">
                            <a:solidFill>
                              <a:srgbClr val="002060"/>
                            </a:solidFill>
                            <a:latin typeface="Cambria Math" panose="02040503050406030204" pitchFamily="18" charset="0"/>
                            <a:cs typeface="Times New Roman" panose="02020603050405020304" pitchFamily="18" charset="0"/>
                          </a:rPr>
                        </m:ctrlPr>
                      </m:sSubPr>
                      <m:e>
                        <m:r>
                          <a:rPr lang="en-GB" sz="3200" b="1" i="1" smtClean="0">
                            <a:solidFill>
                              <a:srgbClr val="002060"/>
                            </a:solidFill>
                            <a:latin typeface="Cambria Math" panose="02040503050406030204" pitchFamily="18" charset="0"/>
                            <a:cs typeface="Times New Roman" panose="02020603050405020304" pitchFamily="18" charset="0"/>
                          </a:rPr>
                          <m:t>𝑾</m:t>
                        </m:r>
                      </m:e>
                      <m:sub>
                        <m:r>
                          <a:rPr lang="en-GB" sz="3200" b="1" i="1" smtClean="0">
                            <a:solidFill>
                              <a:srgbClr val="002060"/>
                            </a:solidFill>
                            <a:latin typeface="Cambria Math" panose="02040503050406030204" pitchFamily="18" charset="0"/>
                            <a:cs typeface="Times New Roman" panose="02020603050405020304" pitchFamily="18" charset="0"/>
                          </a:rPr>
                          <m:t>𝒒</m:t>
                        </m:r>
                      </m:sub>
                    </m:sSub>
                  </m:oMath>
                </a14:m>
                <a:r>
                  <a:rPr lang="en-GB" sz="3200" b="1" dirty="0">
                    <a:solidFill>
                      <a:srgbClr val="002060"/>
                    </a:solidFill>
                    <a:latin typeface="Times New Roman" panose="02020603050405020304" pitchFamily="18" charset="0"/>
                    <a:cs typeface="Times New Roman" panose="02020603050405020304" pitchFamily="18" charset="0"/>
                  </a:rPr>
                  <a:t>, </a:t>
                </a:r>
                <a:r>
                  <a:rPr lang="en-GB" sz="3200" dirty="0">
                    <a:latin typeface="Times New Roman" panose="02020603050405020304" pitchFamily="18" charset="0"/>
                    <a:cs typeface="Times New Roman" panose="02020603050405020304" pitchFamily="18" charset="0"/>
                  </a:rPr>
                  <a:t>we obtain</a:t>
                </a:r>
              </a:p>
              <a:p>
                <a:pPr marL="0" indent="0" algn="just">
                  <a:lnSpc>
                    <a:spcPct val="150000"/>
                  </a:lnSpc>
                  <a:buNone/>
                </a:pPr>
                <a:r>
                  <a:rPr lang="en-GB" sz="3200" dirty="0">
                    <a:solidFill>
                      <a:srgbClr val="002060"/>
                    </a:solidFill>
                    <a:cs typeface="Times New Roman" panose="02020603050405020304" pitchFamily="18" charset="0"/>
                  </a:rPr>
                  <a:t>  </a:t>
                </a:r>
                <a14:m>
                  <m:oMath xmlns:m="http://schemas.openxmlformats.org/officeDocument/2006/math">
                    <m:sSub>
                      <m:sSubPr>
                        <m:ctrlPr>
                          <a:rPr lang="el-GR" sz="3200" i="1" smtClean="0">
                            <a:solidFill>
                              <a:srgbClr val="002060"/>
                            </a:solidFill>
                            <a:latin typeface="Cambria Math" panose="02040503050406030204" pitchFamily="18" charset="0"/>
                            <a:cs typeface="Times New Roman" panose="02020603050405020304" pitchFamily="18" charset="0"/>
                          </a:rPr>
                        </m:ctrlPr>
                      </m:sSubPr>
                      <m:e>
                        <m:r>
                          <a:rPr lang="en-GB" sz="3200" b="0" i="1" smtClean="0">
                            <a:solidFill>
                              <a:srgbClr val="002060"/>
                            </a:solidFill>
                            <a:latin typeface="Cambria Math" panose="02040503050406030204" pitchFamily="18" charset="0"/>
                            <a:cs typeface="Times New Roman" panose="02020603050405020304" pitchFamily="18" charset="0"/>
                          </a:rPr>
                          <m:t>𝑊</m:t>
                        </m:r>
                      </m:e>
                      <m:sub>
                        <m:r>
                          <a:rPr lang="en-GB" sz="3200" b="0" i="1" smtClean="0">
                            <a:solidFill>
                              <a:srgbClr val="002060"/>
                            </a:solidFill>
                            <a:latin typeface="Cambria Math" panose="02040503050406030204" pitchFamily="18" charset="0"/>
                            <a:cs typeface="Times New Roman" panose="02020603050405020304" pitchFamily="18" charset="0"/>
                          </a:rPr>
                          <m:t>𝑞</m:t>
                        </m:r>
                      </m:sub>
                    </m:sSub>
                    <m:r>
                      <a:rPr lang="en-GB" sz="3200" b="0" i="1" smtClean="0">
                        <a:solidFill>
                          <a:srgbClr val="002060"/>
                        </a:solidFill>
                        <a:latin typeface="Cambria Math" panose="02040503050406030204" pitchFamily="18" charset="0"/>
                        <a:cs typeface="Times New Roman" panose="02020603050405020304" pitchFamily="18" charset="0"/>
                      </a:rPr>
                      <m:t>=</m:t>
                    </m:r>
                    <m:f>
                      <m:fPr>
                        <m:ctrlPr>
                          <a:rPr lang="en-GB" sz="3200" i="1" smtClean="0">
                            <a:solidFill>
                              <a:srgbClr val="002060"/>
                            </a:solidFill>
                            <a:latin typeface="Cambria Math" panose="02040503050406030204" pitchFamily="18" charset="0"/>
                            <a:cs typeface="Times New Roman" panose="02020603050405020304" pitchFamily="18" charset="0"/>
                          </a:rPr>
                        </m:ctrlPr>
                      </m:fPr>
                      <m:num>
                        <m:sSub>
                          <m:sSubPr>
                            <m:ctrlPr>
                              <a:rPr lang="en-GH" sz="3200" i="1" smtClean="0">
                                <a:solidFill>
                                  <a:srgbClr val="002060"/>
                                </a:solidFill>
                                <a:latin typeface="Cambria Math" panose="02040503050406030204" pitchFamily="18" charset="0"/>
                              </a:rPr>
                            </m:ctrlPr>
                          </m:sSubPr>
                          <m:e>
                            <m:r>
                              <a:rPr lang="en-GH" sz="3200" b="0" i="1" smtClean="0">
                                <a:solidFill>
                                  <a:srgbClr val="002060"/>
                                </a:solidFill>
                                <a:latin typeface="Cambria Math" panose="02040503050406030204" pitchFamily="18" charset="0"/>
                              </a:rPr>
                              <m:t>𝐿</m:t>
                            </m:r>
                          </m:e>
                          <m:sub>
                            <m:r>
                              <a:rPr lang="en-GH" sz="3200" b="0" i="1" smtClean="0">
                                <a:solidFill>
                                  <a:srgbClr val="002060"/>
                                </a:solidFill>
                                <a:latin typeface="Cambria Math" panose="02040503050406030204" pitchFamily="18" charset="0"/>
                              </a:rPr>
                              <m:t>𝑞</m:t>
                            </m:r>
                          </m:sub>
                        </m:sSub>
                      </m:num>
                      <m:den>
                        <m:r>
                          <a:rPr lang="el-GR" sz="3200" b="0" i="1" smtClean="0">
                            <a:solidFill>
                              <a:srgbClr val="002060"/>
                            </a:solidFill>
                            <a:latin typeface="Cambria Math" panose="02040503050406030204" pitchFamily="18" charset="0"/>
                            <a:cs typeface="Times New Roman" panose="02020603050405020304" pitchFamily="18" charset="0"/>
                          </a:rPr>
                          <m:t>𝜆</m:t>
                        </m:r>
                      </m:den>
                    </m:f>
                  </m:oMath>
                </a14:m>
                <a:r>
                  <a:rPr lang="en-GB" sz="3200" dirty="0">
                    <a:latin typeface="Times New Roman" panose="02020603050405020304" pitchFamily="18" charset="0"/>
                    <a:cs typeface="Times New Roman" panose="02020603050405020304" pitchFamily="18" charset="0"/>
                  </a:rPr>
                  <a:t>                                                                        </a:t>
                </a:r>
                <a:r>
                  <a:rPr lang="en-GB" sz="3200" dirty="0">
                    <a:solidFill>
                      <a:srgbClr val="002060"/>
                    </a:solidFill>
                    <a:latin typeface="Times New Roman" panose="02020603050405020304" pitchFamily="18" charset="0"/>
                    <a:cs typeface="Times New Roman" panose="02020603050405020304" pitchFamily="18" charset="0"/>
                  </a:rPr>
                  <a:t>(1.21)</a:t>
                </a:r>
                <a:endParaRPr lang="en-GH" sz="3200" dirty="0">
                  <a:solidFill>
                    <a:srgbClr val="002060"/>
                  </a:solidFill>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237DA34F-6C2D-D4D1-3735-2249B88D190A}"/>
                  </a:ext>
                </a:extLst>
              </p:cNvPr>
              <p:cNvSpPr>
                <a:spLocks noGrp="1" noRot="1" noChangeAspect="1" noMove="1" noResize="1" noEditPoints="1" noAdjustHandles="1" noChangeArrowheads="1" noChangeShapeType="1" noTextEdit="1"/>
              </p:cNvSpPr>
              <p:nvPr>
                <p:ph idx="1"/>
              </p:nvPr>
            </p:nvSpPr>
            <p:spPr>
              <a:xfrm>
                <a:off x="838200" y="365125"/>
                <a:ext cx="10515600" cy="5811838"/>
              </a:xfrm>
              <a:blipFill>
                <a:blip r:embed="rId2"/>
                <a:stretch>
                  <a:fillRect l="-1507" r="-1449"/>
                </a:stretch>
              </a:blipFill>
            </p:spPr>
            <p:txBody>
              <a:bodyPr/>
              <a:lstStyle/>
              <a:p>
                <a:r>
                  <a:rPr lang="en-GH">
                    <a:noFill/>
                  </a:rPr>
                  <a:t> </a:t>
                </a:r>
              </a:p>
            </p:txBody>
          </p:sp>
        </mc:Fallback>
      </mc:AlternateContent>
      <p:pic>
        <p:nvPicPr>
          <p:cNvPr id="4" name="Picture 3">
            <a:extLst>
              <a:ext uri="{FF2B5EF4-FFF2-40B4-BE49-F238E27FC236}">
                <a16:creationId xmlns:a16="http://schemas.microsoft.com/office/drawing/2014/main" id="{0074DF24-35CB-4D4A-E208-FFE2FE939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31002196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1381-5693-DCB7-29E0-A59A68B09A8D}"/>
              </a:ext>
            </a:extLst>
          </p:cNvPr>
          <p:cNvSpPr>
            <a:spLocks noGrp="1"/>
          </p:cNvSpPr>
          <p:nvPr>
            <p:ph type="title"/>
          </p:nvPr>
        </p:nvSpPr>
        <p:spPr>
          <a:xfrm>
            <a:off x="838200" y="365126"/>
            <a:ext cx="720436" cy="315911"/>
          </a:xfrm>
        </p:spPr>
        <p:txBody>
          <a:bodyPr>
            <a:normAutofit fontScale="90000"/>
          </a:bodyPr>
          <a:lstStyle/>
          <a:p>
            <a:r>
              <a:rPr lang="en-GB" dirty="0"/>
              <a:t>.</a:t>
            </a:r>
            <a:endParaRPr lang="en-G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ADA3EE-B361-496E-CA91-EA9FC19600FE}"/>
                  </a:ext>
                </a:extLst>
              </p:cNvPr>
              <p:cNvSpPr>
                <a:spLocks noGrp="1"/>
              </p:cNvSpPr>
              <p:nvPr>
                <p:ph idx="1"/>
              </p:nvPr>
            </p:nvSpPr>
            <p:spPr>
              <a:xfrm>
                <a:off x="838200" y="0"/>
                <a:ext cx="10515600" cy="6858000"/>
              </a:xfrm>
            </p:spPr>
            <p:txBody>
              <a:bodyPr>
                <a:noAutofit/>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Equation (1.21) follows directly from Little’s second flow equation. We used it for the single-channel waiting line model in Section 2 and the multiple-channel waiting line model in Section 3 [see equations (1.7) and (1.14)]. Once </a:t>
                </a:r>
                <a:r>
                  <a:rPr lang="en-GB" b="1" i="1" dirty="0" err="1">
                    <a:solidFill>
                      <a:srgbClr val="002060"/>
                    </a:solidFill>
                    <a:latin typeface="Times New Roman" panose="02020603050405020304" pitchFamily="18" charset="0"/>
                    <a:cs typeface="Times New Roman" panose="02020603050405020304" pitchFamily="18" charset="0"/>
                  </a:rPr>
                  <a:t>Lq</a:t>
                </a:r>
                <a:r>
                  <a:rPr lang="en-GB" dirty="0">
                    <a:latin typeface="Times New Roman" panose="02020603050405020304" pitchFamily="18" charset="0"/>
                    <a:cs typeface="Times New Roman" panose="02020603050405020304" pitchFamily="18" charset="0"/>
                  </a:rPr>
                  <a:t> is computed for either of these models, equation (1.21) can then be used to compute </a:t>
                </a:r>
                <a:r>
                  <a:rPr lang="en-GB" b="1" i="1" dirty="0" err="1">
                    <a:solidFill>
                      <a:srgbClr val="002060"/>
                    </a:solidFill>
                    <a:latin typeface="Times New Roman" panose="02020603050405020304" pitchFamily="18" charset="0"/>
                    <a:cs typeface="Times New Roman" panose="02020603050405020304" pitchFamily="18" charset="0"/>
                  </a:rPr>
                  <a:t>Wq</a:t>
                </a:r>
                <a:r>
                  <a:rPr lang="en-GB" dirty="0">
                    <a:latin typeface="Times New Roman" panose="02020603050405020304" pitchFamily="18" charset="0"/>
                    <a:cs typeface="Times New Roman" panose="02020603050405020304" pitchFamily="18" charset="0"/>
                  </a:rPr>
                  <a:t>. Another general expression that applies to waiting line models is that the average time in the system, </a:t>
                </a:r>
                <a:r>
                  <a:rPr lang="en-GB" b="1" dirty="0">
                    <a:solidFill>
                      <a:srgbClr val="002060"/>
                    </a:solidFill>
                    <a:latin typeface="Times New Roman" panose="02020603050405020304" pitchFamily="18" charset="0"/>
                    <a:cs typeface="Times New Roman" panose="02020603050405020304" pitchFamily="18" charset="0"/>
                  </a:rPr>
                  <a:t>W</a:t>
                </a:r>
                <a:r>
                  <a:rPr lang="en-GB" dirty="0">
                    <a:latin typeface="Times New Roman" panose="02020603050405020304" pitchFamily="18" charset="0"/>
                    <a:cs typeface="Times New Roman" panose="02020603050405020304" pitchFamily="18" charset="0"/>
                  </a:rPr>
                  <a:t>, is equal to the average time in the waiting line, </a:t>
                </a:r>
                <a:r>
                  <a:rPr lang="en-GB" b="1" i="1" dirty="0" err="1">
                    <a:solidFill>
                      <a:srgbClr val="002060"/>
                    </a:solidFill>
                    <a:latin typeface="Times New Roman" panose="02020603050405020304" pitchFamily="18" charset="0"/>
                    <a:cs typeface="Times New Roman" panose="02020603050405020304" pitchFamily="18" charset="0"/>
                  </a:rPr>
                  <a:t>Wq</a:t>
                </a:r>
                <a:r>
                  <a:rPr lang="en-GB" dirty="0">
                    <a:latin typeface="Times New Roman" panose="02020603050405020304" pitchFamily="18" charset="0"/>
                    <a:cs typeface="Times New Roman" panose="02020603050405020304" pitchFamily="18" charset="0"/>
                  </a:rPr>
                  <a:t>, plus the average service time. For a system with a service rate </a:t>
                </a:r>
                <a:r>
                  <a:rPr lang="el-GR" dirty="0">
                    <a:latin typeface="Times New Roman" panose="02020603050405020304" pitchFamily="18" charset="0"/>
                    <a:cs typeface="Times New Roman" panose="02020603050405020304" pitchFamily="18" charset="0"/>
                  </a:rPr>
                  <a:t>μ</a:t>
                </a:r>
                <a:r>
                  <a:rPr lang="en-GB" dirty="0">
                    <a:latin typeface="Times New Roman" panose="02020603050405020304" pitchFamily="18" charset="0"/>
                    <a:cs typeface="Times New Roman" panose="02020603050405020304" pitchFamily="18" charset="0"/>
                  </a:rPr>
                  <a:t>, the mean service time is </a:t>
                </a:r>
                <a:r>
                  <a:rPr lang="en-GB" b="1" dirty="0">
                    <a:solidFill>
                      <a:srgbClr val="002060"/>
                    </a:solidFill>
                    <a:latin typeface="Times New Roman" panose="02020603050405020304" pitchFamily="18" charset="0"/>
                    <a:cs typeface="Times New Roman" panose="02020603050405020304" pitchFamily="18" charset="0"/>
                  </a:rPr>
                  <a:t>1/</a:t>
                </a:r>
                <a:r>
                  <a:rPr lang="el-GR" b="1" dirty="0">
                    <a:solidFill>
                      <a:srgbClr val="002060"/>
                    </a:solidFill>
                    <a:latin typeface="Times New Roman" panose="02020603050405020304" pitchFamily="18" charset="0"/>
                    <a:cs typeface="Times New Roman" panose="02020603050405020304" pitchFamily="18" charset="0"/>
                  </a:rPr>
                  <a:t>μ</a:t>
                </a:r>
                <a:r>
                  <a:rPr lang="en-GB" dirty="0">
                    <a:latin typeface="Times New Roman" panose="02020603050405020304" pitchFamily="18" charset="0"/>
                    <a:cs typeface="Times New Roman" panose="02020603050405020304" pitchFamily="18" charset="0"/>
                  </a:rPr>
                  <a:t>. Thus, we have the general relationship</a:t>
                </a:r>
              </a:p>
              <a:p>
                <a:pPr marL="0" indent="0" algn="just">
                  <a:lnSpc>
                    <a:spcPct val="150000"/>
                  </a:lnSpc>
                  <a:buNone/>
                </a:pPr>
                <a:r>
                  <a:rPr lang="en-GB" dirty="0">
                    <a:solidFill>
                      <a:srgbClr val="002060"/>
                    </a:solidFill>
                    <a:cs typeface="Times New Roman" panose="02020603050405020304" pitchFamily="18" charset="0"/>
                  </a:rPr>
                  <a:t>     </a:t>
                </a:r>
                <a14:m>
                  <m:oMath xmlns:m="http://schemas.openxmlformats.org/officeDocument/2006/math">
                    <m:sSub>
                      <m:sSubPr>
                        <m:ctrlPr>
                          <a:rPr lang="en-GH" i="1" smtClean="0">
                            <a:solidFill>
                              <a:srgbClr val="002060"/>
                            </a:solidFill>
                            <a:latin typeface="Cambria Math" panose="02040503050406030204" pitchFamily="18" charset="0"/>
                            <a:cs typeface="Times New Roman" panose="02020603050405020304" pitchFamily="18" charset="0"/>
                          </a:rPr>
                        </m:ctrlPr>
                      </m:sSubPr>
                      <m:e>
                        <m:r>
                          <a:rPr lang="en-GB" b="0" i="1" smtClean="0">
                            <a:solidFill>
                              <a:srgbClr val="002060"/>
                            </a:solidFill>
                            <a:latin typeface="Cambria Math" panose="02040503050406030204" pitchFamily="18" charset="0"/>
                            <a:cs typeface="Times New Roman" panose="02020603050405020304" pitchFamily="18" charset="0"/>
                          </a:rPr>
                          <m:t>𝑊</m:t>
                        </m:r>
                        <m:r>
                          <a:rPr lang="en-GB" b="0" i="1" smtClean="0">
                            <a:solidFill>
                              <a:srgbClr val="002060"/>
                            </a:solidFill>
                            <a:latin typeface="Cambria Math" panose="02040503050406030204" pitchFamily="18" charset="0"/>
                            <a:cs typeface="Times New Roman" panose="02020603050405020304" pitchFamily="18" charset="0"/>
                          </a:rPr>
                          <m:t>=</m:t>
                        </m:r>
                        <m:r>
                          <a:rPr lang="en-GB" b="0" i="1" smtClean="0">
                            <a:solidFill>
                              <a:srgbClr val="002060"/>
                            </a:solidFill>
                            <a:latin typeface="Cambria Math" panose="02040503050406030204" pitchFamily="18" charset="0"/>
                            <a:cs typeface="Times New Roman" panose="02020603050405020304" pitchFamily="18" charset="0"/>
                          </a:rPr>
                          <m:t>𝑊</m:t>
                        </m:r>
                      </m:e>
                      <m:sub>
                        <m:r>
                          <a:rPr lang="en-GB" b="0" i="1" smtClean="0">
                            <a:solidFill>
                              <a:srgbClr val="002060"/>
                            </a:solidFill>
                            <a:latin typeface="Cambria Math" panose="02040503050406030204" pitchFamily="18" charset="0"/>
                            <a:cs typeface="Times New Roman" panose="02020603050405020304" pitchFamily="18" charset="0"/>
                          </a:rPr>
                          <m:t>𝑞</m:t>
                        </m:r>
                      </m:sub>
                    </m:sSub>
                    <m:r>
                      <a:rPr lang="en-GB" b="0" i="1" smtClean="0">
                        <a:solidFill>
                          <a:srgbClr val="002060"/>
                        </a:solidFill>
                        <a:latin typeface="Cambria Math" panose="02040503050406030204" pitchFamily="18" charset="0"/>
                        <a:cs typeface="Times New Roman" panose="02020603050405020304" pitchFamily="18" charset="0"/>
                      </a:rPr>
                      <m:t>+</m:t>
                    </m:r>
                    <m:f>
                      <m:fPr>
                        <m:ctrlPr>
                          <a:rPr lang="en-GB" b="0" i="1" smtClean="0">
                            <a:solidFill>
                              <a:srgbClr val="002060"/>
                            </a:solidFill>
                            <a:latin typeface="Cambria Math" panose="02040503050406030204" pitchFamily="18" charset="0"/>
                            <a:cs typeface="Times New Roman" panose="02020603050405020304" pitchFamily="18" charset="0"/>
                          </a:rPr>
                        </m:ctrlPr>
                      </m:fPr>
                      <m:num>
                        <m:r>
                          <a:rPr lang="en-GB" b="0" i="1" smtClean="0">
                            <a:solidFill>
                              <a:srgbClr val="002060"/>
                            </a:solidFill>
                            <a:latin typeface="Cambria Math" panose="02040503050406030204" pitchFamily="18" charset="0"/>
                            <a:cs typeface="Times New Roman" panose="02020603050405020304" pitchFamily="18" charset="0"/>
                          </a:rPr>
                          <m:t>1</m:t>
                        </m:r>
                      </m:num>
                      <m:den>
                        <m:r>
                          <m:rPr>
                            <m:sty m:val="p"/>
                          </m:rPr>
                          <a:rPr lang="el-GR" b="0" i="1" smtClean="0">
                            <a:solidFill>
                              <a:srgbClr val="002060"/>
                            </a:solidFill>
                            <a:latin typeface="Cambria Math" panose="02040503050406030204" pitchFamily="18" charset="0"/>
                            <a:cs typeface="Times New Roman" panose="02020603050405020304" pitchFamily="18" charset="0"/>
                          </a:rPr>
                          <m:t>μ</m:t>
                        </m:r>
                      </m:den>
                    </m:f>
                  </m:oMath>
                </a14:m>
                <a:r>
                  <a:rPr lang="en-GB" dirty="0">
                    <a:latin typeface="Times New Roman" panose="02020603050405020304" pitchFamily="18" charset="0"/>
                    <a:cs typeface="Times New Roman" panose="02020603050405020304" pitchFamily="18" charset="0"/>
                  </a:rPr>
                  <a:t>                                                                         (1.22)</a:t>
                </a:r>
                <a:endParaRPr lang="en-GH"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DFADA3EE-B361-496E-CA91-EA9FC19600FE}"/>
                  </a:ext>
                </a:extLst>
              </p:cNvPr>
              <p:cNvSpPr>
                <a:spLocks noGrp="1" noRot="1" noChangeAspect="1" noMove="1" noResize="1" noEditPoints="1" noAdjustHandles="1" noChangeArrowheads="1" noChangeShapeType="1" noTextEdit="1"/>
              </p:cNvSpPr>
              <p:nvPr>
                <p:ph idx="1"/>
              </p:nvPr>
            </p:nvSpPr>
            <p:spPr>
              <a:xfrm>
                <a:off x="838200" y="0"/>
                <a:ext cx="10515600" cy="6858000"/>
              </a:xfrm>
              <a:blipFill>
                <a:blip r:embed="rId2"/>
                <a:stretch>
                  <a:fillRect l="-1217" r="-1159" b="-711"/>
                </a:stretch>
              </a:blipFill>
            </p:spPr>
            <p:txBody>
              <a:bodyPr/>
              <a:lstStyle/>
              <a:p>
                <a:r>
                  <a:rPr lang="en-GH">
                    <a:noFill/>
                  </a:rPr>
                  <a:t> </a:t>
                </a:r>
              </a:p>
            </p:txBody>
          </p:sp>
        </mc:Fallback>
      </mc:AlternateContent>
    </p:spTree>
    <p:extLst>
      <p:ext uri="{BB962C8B-B14F-4D97-AF65-F5344CB8AC3E}">
        <p14:creationId xmlns:p14="http://schemas.microsoft.com/office/powerpoint/2010/main" val="13478446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31BB-7715-E82E-25E3-0EDE48F4E41D}"/>
              </a:ext>
            </a:extLst>
          </p:cNvPr>
          <p:cNvSpPr>
            <a:spLocks noGrp="1"/>
          </p:cNvSpPr>
          <p:nvPr>
            <p:ph type="title"/>
          </p:nvPr>
        </p:nvSpPr>
        <p:spPr>
          <a:xfrm>
            <a:off x="838200" y="365126"/>
            <a:ext cx="10515600" cy="902566"/>
          </a:xfrm>
        </p:spPr>
        <p:txBody>
          <a:bodyPr/>
          <a:lstStyle/>
          <a:p>
            <a:r>
              <a:rPr lang="en-GB" b="1" dirty="0">
                <a:solidFill>
                  <a:srgbClr val="C00000"/>
                </a:solidFill>
                <a:latin typeface="Times New Roman" panose="02020603050405020304" pitchFamily="18" charset="0"/>
                <a:cs typeface="Times New Roman" panose="02020603050405020304" pitchFamily="18" charset="0"/>
              </a:rPr>
              <a:t>SECTION 5…</a:t>
            </a:r>
            <a:endParaRPr lang="en-GH"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A2033A-64D9-1846-3031-DF67F549D7A6}"/>
              </a:ext>
            </a:extLst>
          </p:cNvPr>
          <p:cNvSpPr>
            <a:spLocks noGrp="1"/>
          </p:cNvSpPr>
          <p:nvPr>
            <p:ph idx="1"/>
          </p:nvPr>
        </p:nvSpPr>
        <p:spPr/>
        <p:txBody>
          <a:bodyPr>
            <a:normAutofit/>
          </a:bodyPr>
          <a:lstStyle/>
          <a:p>
            <a:pPr marL="0" indent="0" algn="ctr">
              <a:buNone/>
            </a:pPr>
            <a:r>
              <a:rPr lang="en-GB" sz="7200" b="1" dirty="0">
                <a:solidFill>
                  <a:srgbClr val="002060"/>
                </a:solidFill>
                <a:latin typeface="Times New Roman" panose="02020603050405020304" pitchFamily="18" charset="0"/>
                <a:cs typeface="Times New Roman" panose="02020603050405020304" pitchFamily="18" charset="0"/>
              </a:rPr>
              <a:t>ECONOMIC ANALYSIS OF WAITING LINES</a:t>
            </a:r>
            <a:endParaRPr lang="en-GH" sz="7200" b="1"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408B2EE-D88E-61C6-0C5E-CBB11E0CE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116607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8C256-1F82-EB8A-43EF-CC0975B23C58}"/>
              </a:ext>
            </a:extLst>
          </p:cNvPr>
          <p:cNvSpPr>
            <a:spLocks noGrp="1"/>
          </p:cNvSpPr>
          <p:nvPr>
            <p:ph type="title"/>
          </p:nvPr>
        </p:nvSpPr>
        <p:spPr/>
        <p:txBody>
          <a:bodyPr>
            <a:norm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Introduction</a:t>
            </a:r>
            <a:br>
              <a:rPr lang="en-GB" dirty="0">
                <a:solidFill>
                  <a:schemeClr val="accent1">
                    <a:lumMod val="50000"/>
                  </a:schemeClr>
                </a:solidFill>
                <a:latin typeface="Times New Roman" panose="02020603050405020304" pitchFamily="18" charset="0"/>
                <a:cs typeface="Times New Roman" panose="02020603050405020304" pitchFamily="18" charset="0"/>
              </a:rPr>
            </a:br>
            <a:endParaRPr lang="en-GH" dirty="0"/>
          </a:p>
        </p:txBody>
      </p:sp>
      <p:sp>
        <p:nvSpPr>
          <p:cNvPr id="3" name="Content Placeholder 2">
            <a:extLst>
              <a:ext uri="{FF2B5EF4-FFF2-40B4-BE49-F238E27FC236}">
                <a16:creationId xmlns:a16="http://schemas.microsoft.com/office/drawing/2014/main" id="{EBCB9650-9C2C-5A16-DB0B-F1E554647C64}"/>
              </a:ext>
            </a:extLst>
          </p:cNvPr>
          <p:cNvSpPr>
            <a:spLocks noGrp="1"/>
          </p:cNvSpPr>
          <p:nvPr>
            <p:ph idx="1"/>
          </p:nvPr>
        </p:nvSpPr>
        <p:spPr>
          <a:xfrm>
            <a:off x="838200" y="1245704"/>
            <a:ext cx="10515600" cy="4931259"/>
          </a:xfrm>
        </p:spPr>
        <p:txBody>
          <a:bodyPr>
            <a:normAutofit fontScale="92500"/>
          </a:bodyPr>
          <a:lstStyle/>
          <a:p>
            <a:pPr marL="0" indent="0" algn="just">
              <a:lnSpc>
                <a:spcPct val="150000"/>
              </a:lnSpc>
              <a:buNone/>
            </a:pPr>
            <a:r>
              <a:rPr lang="en-GB" sz="3200" dirty="0">
                <a:latin typeface="Times New Roman" panose="02020603050405020304" pitchFamily="18" charset="0"/>
                <a:cs typeface="Times New Roman" panose="02020603050405020304" pitchFamily="18" charset="0"/>
              </a:rPr>
              <a:t>To illustrate the basic features of a waiting line model, we consider the waiting line at the Burger Dome fast-food restaurant. Burger Dome sells hamburgers, cheeseburgers, </a:t>
            </a:r>
            <a:r>
              <a:rPr lang="en-GB" sz="3200" dirty="0" err="1">
                <a:latin typeface="Times New Roman" panose="02020603050405020304" pitchFamily="18" charset="0"/>
                <a:cs typeface="Times New Roman" panose="02020603050405020304" pitchFamily="18" charset="0"/>
              </a:rPr>
              <a:t>french</a:t>
            </a:r>
            <a:r>
              <a:rPr lang="en-GB" sz="3200" dirty="0">
                <a:latin typeface="Times New Roman" panose="02020603050405020304" pitchFamily="18" charset="0"/>
                <a:cs typeface="Times New Roman" panose="02020603050405020304" pitchFamily="18" charset="0"/>
              </a:rPr>
              <a:t> fries, soft drinks, and milk shakes, as well as a limited number of specialty items and dessert selections. Although Burger Dome would like to serve each customer immediately, at times more customers arrive than can be handled by the Burger Dome food service staff.</a:t>
            </a:r>
            <a:endParaRPr lang="en-GH"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62B3ECE-B328-6F3F-B42C-AE7B65188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2642" y="6113323"/>
            <a:ext cx="649358" cy="744677"/>
          </a:xfrm>
          <a:prstGeom prst="rect">
            <a:avLst/>
          </a:prstGeom>
        </p:spPr>
      </p:pic>
    </p:spTree>
    <p:extLst>
      <p:ext uri="{BB962C8B-B14F-4D97-AF65-F5344CB8AC3E}">
        <p14:creationId xmlns:p14="http://schemas.microsoft.com/office/powerpoint/2010/main" val="12034923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5951-9D85-0094-99A2-FFB73630A2BA}"/>
              </a:ext>
            </a:extLst>
          </p:cNvPr>
          <p:cNvSpPr>
            <a:spLocks noGrp="1"/>
          </p:cNvSpPr>
          <p:nvPr>
            <p:ph type="title"/>
          </p:nvPr>
        </p:nvSpPr>
        <p:spPr>
          <a:xfrm>
            <a:off x="838200" y="365126"/>
            <a:ext cx="949036" cy="315911"/>
          </a:xfrm>
        </p:spPr>
        <p:txBody>
          <a:bodyPr>
            <a:normAutofit fontScale="90000"/>
          </a:bodyPr>
          <a:lstStyle/>
          <a:p>
            <a:r>
              <a:rPr lang="en-GB" dirty="0"/>
              <a:t>.</a:t>
            </a:r>
            <a:endParaRPr lang="en-GH" dirty="0"/>
          </a:p>
        </p:txBody>
      </p:sp>
      <p:sp>
        <p:nvSpPr>
          <p:cNvPr id="3" name="Content Placeholder 2">
            <a:extLst>
              <a:ext uri="{FF2B5EF4-FFF2-40B4-BE49-F238E27FC236}">
                <a16:creationId xmlns:a16="http://schemas.microsoft.com/office/drawing/2014/main" id="{09DD1779-1A35-C500-C4DA-E42AF7617C7B}"/>
              </a:ext>
            </a:extLst>
          </p:cNvPr>
          <p:cNvSpPr>
            <a:spLocks noGrp="1"/>
          </p:cNvSpPr>
          <p:nvPr>
            <p:ph idx="1"/>
          </p:nvPr>
        </p:nvSpPr>
        <p:spPr>
          <a:xfrm>
            <a:off x="838200" y="187036"/>
            <a:ext cx="10515600" cy="6670964"/>
          </a:xfrm>
        </p:spPr>
        <p:txBody>
          <a:bodyPr>
            <a:noAutofit/>
          </a:bodyPr>
          <a:lstStyle/>
          <a:p>
            <a:pPr marL="0" indent="0" algn="just">
              <a:lnSpc>
                <a:spcPct val="150000"/>
              </a:lnSpc>
              <a:buNone/>
            </a:pPr>
            <a:r>
              <a:rPr lang="en-GB" sz="3200" dirty="0">
                <a:latin typeface="Times New Roman" panose="02020603050405020304" pitchFamily="18" charset="0"/>
                <a:cs typeface="Times New Roman" panose="02020603050405020304" pitchFamily="18" charset="0"/>
              </a:rPr>
              <a:t>Frequently, decisions involving the design of waiting lines will be based on a subjective evaluation of the operating characteristics of the waiting line. For example, a manager may decide that an average waiting time of one minute or less and an average of two customers or fewer in the system are reasonable goals. The waiting line models presented in the preceding sections can be used to determine the number of channels that will meet the manager’s waiting line performance goals.</a:t>
            </a:r>
            <a:endParaRPr lang="en-GH"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2A22645-4A8F-8EDD-33C8-2C665E545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10605320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5DD32-BE95-3AFD-69B7-B711C02E46AF}"/>
              </a:ext>
            </a:extLst>
          </p:cNvPr>
          <p:cNvSpPr>
            <a:spLocks noGrp="1"/>
          </p:cNvSpPr>
          <p:nvPr>
            <p:ph type="title"/>
          </p:nvPr>
        </p:nvSpPr>
        <p:spPr>
          <a:xfrm>
            <a:off x="838200" y="365126"/>
            <a:ext cx="346364" cy="315911"/>
          </a:xfrm>
        </p:spPr>
        <p:txBody>
          <a:bodyPr>
            <a:normAutofit fontScale="90000"/>
          </a:bodyPr>
          <a:lstStyle/>
          <a:p>
            <a:r>
              <a:rPr lang="en-GB" dirty="0"/>
              <a:t>.</a:t>
            </a:r>
            <a:endParaRPr lang="en-GH" dirty="0"/>
          </a:p>
        </p:txBody>
      </p:sp>
      <p:sp>
        <p:nvSpPr>
          <p:cNvPr id="3" name="Content Placeholder 2">
            <a:extLst>
              <a:ext uri="{FF2B5EF4-FFF2-40B4-BE49-F238E27FC236}">
                <a16:creationId xmlns:a16="http://schemas.microsoft.com/office/drawing/2014/main" id="{F739E54D-E93E-080F-7422-AF372066798C}"/>
              </a:ext>
            </a:extLst>
          </p:cNvPr>
          <p:cNvSpPr>
            <a:spLocks noGrp="1"/>
          </p:cNvSpPr>
          <p:nvPr>
            <p:ph idx="1"/>
          </p:nvPr>
        </p:nvSpPr>
        <p:spPr>
          <a:xfrm>
            <a:off x="838200" y="681037"/>
            <a:ext cx="10515600" cy="5495926"/>
          </a:xfrm>
        </p:spPr>
        <p:txBody>
          <a:bodyPr>
            <a:normAutofit lnSpcReduction="10000"/>
          </a:bodyPr>
          <a:lstStyle/>
          <a:p>
            <a:pPr marL="0" indent="0" algn="just">
              <a:lnSpc>
                <a:spcPct val="150000"/>
              </a:lnSpc>
              <a:buNone/>
            </a:pPr>
            <a:r>
              <a:rPr lang="en-GB" sz="3200" dirty="0">
                <a:latin typeface="Times New Roman" panose="02020603050405020304" pitchFamily="18" charset="0"/>
                <a:cs typeface="Times New Roman" panose="02020603050405020304" pitchFamily="18" charset="0"/>
              </a:rPr>
              <a:t>On the other hand, a manager may want to identify the cost of operating the waiting line system and then base the decision regarding system design on a minimum hourly or daily operating cost. Before an economic analysis of a waiting line can be conducted, a total cost model, which includes the cost of waiting and the cost of service, must be developed. To develop a total cost model for a waiting line, we begin by defining the notation to be used:</a:t>
            </a:r>
            <a:endParaRPr lang="en-GH"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D94DAB6-205A-352D-2FD5-35AFBC2D9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25759283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77DD3-4EBB-AFDB-CEA9-52C5B3EF8058}"/>
              </a:ext>
            </a:extLst>
          </p:cNvPr>
          <p:cNvSpPr>
            <a:spLocks noGrp="1"/>
          </p:cNvSpPr>
          <p:nvPr>
            <p:ph type="title"/>
          </p:nvPr>
        </p:nvSpPr>
        <p:spPr>
          <a:xfrm>
            <a:off x="838200" y="365125"/>
            <a:ext cx="699655" cy="486929"/>
          </a:xfrm>
        </p:spPr>
        <p:txBody>
          <a:bodyPr>
            <a:normAutofit fontScale="90000"/>
          </a:bodyPr>
          <a:lstStyle/>
          <a:p>
            <a:r>
              <a:rPr lang="en-GB" dirty="0"/>
              <a:t>.</a:t>
            </a:r>
            <a:endParaRPr lang="en-G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03FABEA-F217-924B-2C3C-1F27AC3B717E}"/>
                  </a:ext>
                </a:extLst>
              </p:cNvPr>
              <p:cNvSpPr>
                <a:spLocks noGrp="1"/>
              </p:cNvSpPr>
              <p:nvPr>
                <p:ph idx="1"/>
              </p:nvPr>
            </p:nvSpPr>
            <p:spPr>
              <a:xfrm>
                <a:off x="838200" y="581891"/>
                <a:ext cx="10515600" cy="6276109"/>
              </a:xfrm>
            </p:spPr>
            <p:txBody>
              <a:bodyPr>
                <a:noAutofit/>
              </a:bodyPr>
              <a:lstStyle/>
              <a:p>
                <a:pPr marL="0" indent="0" algn="just">
                  <a:lnSpc>
                    <a:spcPct val="150000"/>
                  </a:lnSpc>
                  <a:buNone/>
                </a:pPr>
                <a:r>
                  <a:rPr lang="en-GB"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GH" i="1" smtClean="0">
                            <a:solidFill>
                              <a:srgbClr val="002060"/>
                            </a:solidFill>
                            <a:latin typeface="Cambria Math" panose="02040503050406030204" pitchFamily="18" charset="0"/>
                            <a:cs typeface="Times New Roman" panose="02020603050405020304" pitchFamily="18" charset="0"/>
                          </a:rPr>
                        </m:ctrlPr>
                      </m:sSubPr>
                      <m:e>
                        <m:r>
                          <a:rPr lang="en-GB" b="0" i="1" smtClean="0">
                            <a:solidFill>
                              <a:srgbClr val="002060"/>
                            </a:solidFill>
                            <a:latin typeface="Cambria Math" panose="02040503050406030204" pitchFamily="18" charset="0"/>
                            <a:cs typeface="Times New Roman" panose="02020603050405020304" pitchFamily="18" charset="0"/>
                          </a:rPr>
                          <m:t>𝑐</m:t>
                        </m:r>
                      </m:e>
                      <m:sub>
                        <m:r>
                          <a:rPr lang="en-GB" b="0" i="1" smtClean="0">
                            <a:solidFill>
                              <a:srgbClr val="002060"/>
                            </a:solidFill>
                            <a:latin typeface="Cambria Math" panose="02040503050406030204" pitchFamily="18" charset="0"/>
                            <a:cs typeface="Times New Roman" panose="02020603050405020304" pitchFamily="18" charset="0"/>
                          </a:rPr>
                          <m:t>𝑤</m:t>
                        </m:r>
                      </m:sub>
                    </m:sSub>
                    <m:r>
                      <a:rPr lang="en-GB" b="0" i="1" smtClean="0">
                        <a:solidFill>
                          <a:srgbClr val="002060"/>
                        </a:solidFill>
                        <a:latin typeface="Cambria Math" panose="02040503050406030204" pitchFamily="18" charset="0"/>
                        <a:cs typeface="Times New Roman" panose="02020603050405020304" pitchFamily="18" charset="0"/>
                      </a:rPr>
                      <m:t>=</m:t>
                    </m:r>
                    <m:r>
                      <m:rPr>
                        <m:nor/>
                      </m:rPr>
                      <a:rPr lang="en-GB" smtClean="0">
                        <a:latin typeface="Times New Roman" panose="02020603050405020304" pitchFamily="18" charset="0"/>
                        <a:cs typeface="Times New Roman" panose="02020603050405020304" pitchFamily="18" charset="0"/>
                      </a:rPr>
                      <m:t>the</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waiting</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cost</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per</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time</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period</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for</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each</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unit</m:t>
                    </m:r>
                  </m:oMath>
                </a14:m>
                <a:r>
                  <a:rPr lang="en-GB" b="0" dirty="0">
                    <a:solidFill>
                      <a:srgbClr val="002060"/>
                    </a:solidFill>
                    <a:latin typeface="Times New Roman" panose="02020603050405020304" pitchFamily="18" charset="0"/>
                    <a:cs typeface="Times New Roman" panose="02020603050405020304" pitchFamily="18" charset="0"/>
                  </a:rPr>
                  <a:t> </a:t>
                </a:r>
              </a:p>
              <a:p>
                <a:pPr marL="0" indent="0" algn="just">
                  <a:lnSpc>
                    <a:spcPct val="150000"/>
                  </a:lnSpc>
                  <a:buNone/>
                </a:pPr>
                <a:r>
                  <a:rPr lang="en-GB" b="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GB" b="0" i="1" smtClean="0">
                        <a:solidFill>
                          <a:srgbClr val="002060"/>
                        </a:solidFill>
                        <a:latin typeface="Cambria Math" panose="02040503050406030204" pitchFamily="18" charset="0"/>
                        <a:cs typeface="Times New Roman" panose="02020603050405020304" pitchFamily="18" charset="0"/>
                      </a:rPr>
                      <m:t>𝐿</m:t>
                    </m:r>
                    <m:r>
                      <a:rPr lang="en-GB" b="0" i="1" smtClean="0">
                        <a:solidFill>
                          <a:srgbClr val="002060"/>
                        </a:solidFill>
                        <a:latin typeface="Cambria Math" panose="02040503050406030204" pitchFamily="18" charset="0"/>
                        <a:cs typeface="Times New Roman" panose="02020603050405020304" pitchFamily="18" charset="0"/>
                      </a:rPr>
                      <m:t>=</m:t>
                    </m:r>
                    <m:r>
                      <m:rPr>
                        <m:nor/>
                      </m:rPr>
                      <a:rPr lang="en-GB" smtClean="0">
                        <a:latin typeface="Times New Roman" panose="02020603050405020304" pitchFamily="18" charset="0"/>
                        <a:cs typeface="Times New Roman" panose="02020603050405020304" pitchFamily="18" charset="0"/>
                      </a:rPr>
                      <m:t>the</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average</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number</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of</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units</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in</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the</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system</m:t>
                    </m:r>
                  </m:oMath>
                </a14:m>
                <a:r>
                  <a:rPr lang="en-GB" dirty="0">
                    <a:latin typeface="Times New Roman" panose="02020603050405020304" pitchFamily="18" charset="0"/>
                    <a:cs typeface="Times New Roman" panose="02020603050405020304" pitchFamily="18" charset="0"/>
                  </a:rPr>
                  <a:t> </a:t>
                </a:r>
              </a:p>
              <a:p>
                <a:pPr marL="0" indent="0" algn="just">
                  <a:lnSpc>
                    <a:spcPct val="150000"/>
                  </a:lnSpc>
                  <a:buNone/>
                </a:pPr>
                <a:r>
                  <a:rPr lang="en-GB"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GH" i="1" smtClean="0">
                            <a:solidFill>
                              <a:srgbClr val="002060"/>
                            </a:solidFill>
                            <a:latin typeface="Cambria Math" panose="02040503050406030204" pitchFamily="18" charset="0"/>
                            <a:cs typeface="Times New Roman" panose="02020603050405020304" pitchFamily="18" charset="0"/>
                          </a:rPr>
                        </m:ctrlPr>
                      </m:sSubPr>
                      <m:e>
                        <m:r>
                          <a:rPr lang="en-GB" b="0" i="1" smtClean="0">
                            <a:solidFill>
                              <a:srgbClr val="002060"/>
                            </a:solidFill>
                            <a:latin typeface="Cambria Math" panose="02040503050406030204" pitchFamily="18" charset="0"/>
                            <a:cs typeface="Times New Roman" panose="02020603050405020304" pitchFamily="18" charset="0"/>
                          </a:rPr>
                          <m:t>𝑐</m:t>
                        </m:r>
                      </m:e>
                      <m:sub>
                        <m:r>
                          <a:rPr lang="en-GB" b="0" i="1" smtClean="0">
                            <a:solidFill>
                              <a:srgbClr val="002060"/>
                            </a:solidFill>
                            <a:latin typeface="Cambria Math" panose="02040503050406030204" pitchFamily="18" charset="0"/>
                            <a:cs typeface="Times New Roman" panose="02020603050405020304" pitchFamily="18" charset="0"/>
                          </a:rPr>
                          <m:t>𝑠</m:t>
                        </m:r>
                      </m:sub>
                    </m:sSub>
                    <m:r>
                      <a:rPr lang="en-GB" b="0" i="1" smtClean="0">
                        <a:solidFill>
                          <a:srgbClr val="002060"/>
                        </a:solidFill>
                        <a:latin typeface="Cambria Math" panose="02040503050406030204" pitchFamily="18" charset="0"/>
                        <a:cs typeface="Times New Roman" panose="02020603050405020304" pitchFamily="18" charset="0"/>
                      </a:rPr>
                      <m:t>=</m:t>
                    </m:r>
                    <m:r>
                      <m:rPr>
                        <m:nor/>
                      </m:rPr>
                      <a:rPr lang="en-GB" smtClean="0">
                        <a:latin typeface="Times New Roman" panose="02020603050405020304" pitchFamily="18" charset="0"/>
                        <a:cs typeface="Times New Roman" panose="02020603050405020304" pitchFamily="18" charset="0"/>
                      </a:rPr>
                      <m:t>the</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service</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cost</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per</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time</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period</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for</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each</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channel</m:t>
                    </m:r>
                  </m:oMath>
                </a14:m>
                <a:r>
                  <a:rPr lang="en-GB" dirty="0">
                    <a:latin typeface="Times New Roman" panose="02020603050405020304" pitchFamily="18" charset="0"/>
                    <a:cs typeface="Times New Roman" panose="02020603050405020304" pitchFamily="18" charset="0"/>
                  </a:rPr>
                  <a:t> </a:t>
                </a:r>
              </a:p>
              <a:p>
                <a:pPr marL="0" indent="0" algn="just">
                  <a:lnSpc>
                    <a:spcPct val="150000"/>
                  </a:lnSpc>
                  <a:buNone/>
                </a:pPr>
                <a:r>
                  <a:rPr lang="en-GB" b="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GB" b="0" i="1" smtClean="0">
                        <a:solidFill>
                          <a:srgbClr val="002060"/>
                        </a:solidFill>
                        <a:latin typeface="Cambria Math" panose="02040503050406030204" pitchFamily="18" charset="0"/>
                        <a:cs typeface="Times New Roman" panose="02020603050405020304" pitchFamily="18" charset="0"/>
                      </a:rPr>
                      <m:t>𝑘</m:t>
                    </m:r>
                    <m:r>
                      <a:rPr lang="en-GB" b="0" i="1" smtClean="0">
                        <a:solidFill>
                          <a:srgbClr val="002060"/>
                        </a:solidFill>
                        <a:latin typeface="Cambria Math" panose="02040503050406030204" pitchFamily="18" charset="0"/>
                        <a:cs typeface="Times New Roman" panose="02020603050405020304" pitchFamily="18" charset="0"/>
                      </a:rPr>
                      <m:t>=</m:t>
                    </m:r>
                    <m:r>
                      <m:rPr>
                        <m:nor/>
                      </m:rPr>
                      <a:rPr lang="en-GB" smtClean="0">
                        <a:latin typeface="Times New Roman" panose="02020603050405020304" pitchFamily="18" charset="0"/>
                        <a:cs typeface="Times New Roman" panose="02020603050405020304" pitchFamily="18" charset="0"/>
                      </a:rPr>
                      <m:t>the</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number</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of</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channels</m:t>
                    </m:r>
                  </m:oMath>
                </a14:m>
                <a:r>
                  <a:rPr lang="en-GB" dirty="0">
                    <a:latin typeface="Times New Roman" panose="02020603050405020304" pitchFamily="18" charset="0"/>
                    <a:cs typeface="Times New Roman" panose="02020603050405020304" pitchFamily="18" charset="0"/>
                  </a:rPr>
                  <a:t> </a:t>
                </a:r>
              </a:p>
              <a:p>
                <a:pPr marL="0" indent="0" algn="just">
                  <a:lnSpc>
                    <a:spcPct val="150000"/>
                  </a:lnSpc>
                  <a:buNone/>
                </a:pPr>
                <a:r>
                  <a:rPr lang="en-GB" b="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GB" b="0" i="1" smtClean="0">
                        <a:solidFill>
                          <a:srgbClr val="002060"/>
                        </a:solidFill>
                        <a:latin typeface="Cambria Math" panose="02040503050406030204" pitchFamily="18" charset="0"/>
                        <a:cs typeface="Times New Roman" panose="02020603050405020304" pitchFamily="18" charset="0"/>
                      </a:rPr>
                      <m:t>𝑇𝐶</m:t>
                    </m:r>
                    <m:r>
                      <a:rPr lang="en-GB" b="0" i="1" smtClean="0">
                        <a:solidFill>
                          <a:srgbClr val="002060"/>
                        </a:solidFill>
                        <a:latin typeface="Cambria Math" panose="02040503050406030204" pitchFamily="18" charset="0"/>
                        <a:cs typeface="Times New Roman" panose="02020603050405020304" pitchFamily="18" charset="0"/>
                      </a:rPr>
                      <m:t>=</m:t>
                    </m:r>
                    <m:r>
                      <m:rPr>
                        <m:nor/>
                      </m:rPr>
                      <a:rPr lang="en-GB" smtClean="0">
                        <a:latin typeface="Times New Roman" panose="02020603050405020304" pitchFamily="18" charset="0"/>
                        <a:cs typeface="Times New Roman" panose="02020603050405020304" pitchFamily="18" charset="0"/>
                      </a:rPr>
                      <m:t>the</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total</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cost</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per</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time</m:t>
                    </m:r>
                    <m:r>
                      <m:rPr>
                        <m:nor/>
                      </m:rPr>
                      <a:rPr lang="en-GB" smtClean="0">
                        <a:latin typeface="Times New Roman" panose="02020603050405020304" pitchFamily="18" charset="0"/>
                        <a:cs typeface="Times New Roman" panose="02020603050405020304" pitchFamily="18" charset="0"/>
                      </a:rPr>
                      <m:t> </m:t>
                    </m:r>
                    <m:r>
                      <m:rPr>
                        <m:nor/>
                      </m:rPr>
                      <a:rPr lang="en-GB" smtClean="0">
                        <a:latin typeface="Times New Roman" panose="02020603050405020304" pitchFamily="18" charset="0"/>
                        <a:cs typeface="Times New Roman" panose="02020603050405020304" pitchFamily="18" charset="0"/>
                      </a:rPr>
                      <m:t>period</m:t>
                    </m:r>
                  </m:oMath>
                </a14:m>
                <a:r>
                  <a:rPr lang="en-GB" dirty="0">
                    <a:latin typeface="Times New Roman" panose="02020603050405020304" pitchFamily="18" charset="0"/>
                    <a:cs typeface="Times New Roman" panose="02020603050405020304" pitchFamily="18" charset="0"/>
                  </a:rPr>
                  <a:t> </a:t>
                </a:r>
              </a:p>
              <a:p>
                <a:pPr marL="0" indent="0" algn="just">
                  <a:lnSpc>
                    <a:spcPct val="150000"/>
                  </a:lnSpc>
                  <a:buNone/>
                </a:pPr>
                <a:r>
                  <a:rPr lang="en-GB" dirty="0">
                    <a:latin typeface="Times New Roman" panose="02020603050405020304" pitchFamily="18" charset="0"/>
                    <a:cs typeface="Times New Roman" panose="02020603050405020304" pitchFamily="18" charset="0"/>
                  </a:rPr>
                  <a:t>The total cost is the sum of the waiting cost and the service cost; that is,</a:t>
                </a:r>
              </a:p>
              <a:p>
                <a:pPr marL="0" indent="0" algn="just">
                  <a:lnSpc>
                    <a:spcPct val="150000"/>
                  </a:lnSpc>
                  <a:buNone/>
                </a:pPr>
                <a:r>
                  <a:rPr lang="en-GB" b="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GB" b="0" i="1" smtClean="0">
                        <a:solidFill>
                          <a:srgbClr val="002060"/>
                        </a:solidFill>
                        <a:latin typeface="Cambria Math" panose="02040503050406030204" pitchFamily="18" charset="0"/>
                        <a:cs typeface="Times New Roman" panose="02020603050405020304" pitchFamily="18" charset="0"/>
                      </a:rPr>
                      <m:t>𝑇𝐶</m:t>
                    </m:r>
                    <m:r>
                      <a:rPr lang="en-GB" b="0" i="1" smtClean="0">
                        <a:solidFill>
                          <a:srgbClr val="002060"/>
                        </a:solidFill>
                        <a:latin typeface="Cambria Math" panose="02040503050406030204" pitchFamily="18" charset="0"/>
                        <a:cs typeface="Times New Roman" panose="02020603050405020304" pitchFamily="18" charset="0"/>
                      </a:rPr>
                      <m:t>=</m:t>
                    </m:r>
                    <m:sSub>
                      <m:sSubPr>
                        <m:ctrlPr>
                          <a:rPr lang="en-GH" i="1" smtClean="0">
                            <a:solidFill>
                              <a:srgbClr val="002060"/>
                            </a:solidFill>
                            <a:latin typeface="Cambria Math" panose="02040503050406030204" pitchFamily="18" charset="0"/>
                            <a:cs typeface="Times New Roman" panose="02020603050405020304" pitchFamily="18" charset="0"/>
                          </a:rPr>
                        </m:ctrlPr>
                      </m:sSubPr>
                      <m:e>
                        <m:r>
                          <a:rPr lang="en-GB" b="0" i="1" smtClean="0">
                            <a:solidFill>
                              <a:srgbClr val="002060"/>
                            </a:solidFill>
                            <a:latin typeface="Cambria Math" panose="02040503050406030204" pitchFamily="18" charset="0"/>
                            <a:cs typeface="Times New Roman" panose="02020603050405020304" pitchFamily="18" charset="0"/>
                          </a:rPr>
                          <m:t>𝑐</m:t>
                        </m:r>
                      </m:e>
                      <m:sub>
                        <m:r>
                          <a:rPr lang="en-GB" b="0" i="1" smtClean="0">
                            <a:solidFill>
                              <a:srgbClr val="002060"/>
                            </a:solidFill>
                            <a:latin typeface="Cambria Math" panose="02040503050406030204" pitchFamily="18" charset="0"/>
                            <a:cs typeface="Times New Roman" panose="02020603050405020304" pitchFamily="18" charset="0"/>
                          </a:rPr>
                          <m:t>𝑠</m:t>
                        </m:r>
                      </m:sub>
                    </m:sSub>
                    <m:r>
                      <a:rPr lang="en-GB" b="0" i="1" smtClean="0">
                        <a:solidFill>
                          <a:srgbClr val="002060"/>
                        </a:solidFill>
                        <a:latin typeface="Cambria Math" panose="02040503050406030204" pitchFamily="18" charset="0"/>
                        <a:cs typeface="Times New Roman" panose="02020603050405020304" pitchFamily="18" charset="0"/>
                      </a:rPr>
                      <m:t>𝐿</m:t>
                    </m:r>
                    <m:r>
                      <a:rPr lang="en-GB" b="0" i="1" smtClean="0">
                        <a:solidFill>
                          <a:srgbClr val="002060"/>
                        </a:solidFill>
                        <a:latin typeface="Cambria Math" panose="02040503050406030204" pitchFamily="18" charset="0"/>
                        <a:cs typeface="Times New Roman" panose="02020603050405020304" pitchFamily="18" charset="0"/>
                      </a:rPr>
                      <m:t>+</m:t>
                    </m:r>
                    <m:sSub>
                      <m:sSubPr>
                        <m:ctrlPr>
                          <a:rPr lang="en-GH" i="1" smtClean="0">
                            <a:solidFill>
                              <a:srgbClr val="002060"/>
                            </a:solidFill>
                            <a:latin typeface="Cambria Math" panose="02040503050406030204" pitchFamily="18" charset="0"/>
                            <a:cs typeface="Times New Roman" panose="02020603050405020304" pitchFamily="18" charset="0"/>
                          </a:rPr>
                        </m:ctrlPr>
                      </m:sSubPr>
                      <m:e>
                        <m:r>
                          <a:rPr lang="en-GB" b="0" i="1" smtClean="0">
                            <a:solidFill>
                              <a:srgbClr val="002060"/>
                            </a:solidFill>
                            <a:latin typeface="Cambria Math" panose="02040503050406030204" pitchFamily="18" charset="0"/>
                            <a:cs typeface="Times New Roman" panose="02020603050405020304" pitchFamily="18" charset="0"/>
                          </a:rPr>
                          <m:t>𝑐</m:t>
                        </m:r>
                      </m:e>
                      <m:sub>
                        <m:r>
                          <a:rPr lang="en-GB" b="0" i="1" smtClean="0">
                            <a:solidFill>
                              <a:srgbClr val="002060"/>
                            </a:solidFill>
                            <a:latin typeface="Cambria Math" panose="02040503050406030204" pitchFamily="18" charset="0"/>
                            <a:cs typeface="Times New Roman" panose="02020603050405020304" pitchFamily="18" charset="0"/>
                          </a:rPr>
                          <m:t>𝑠</m:t>
                        </m:r>
                      </m:sub>
                    </m:sSub>
                    <m:r>
                      <a:rPr lang="en-GB" b="0" i="1" smtClean="0">
                        <a:solidFill>
                          <a:srgbClr val="002060"/>
                        </a:solidFill>
                        <a:latin typeface="Cambria Math" panose="02040503050406030204" pitchFamily="18" charset="0"/>
                        <a:cs typeface="Times New Roman" panose="02020603050405020304" pitchFamily="18" charset="0"/>
                      </a:rPr>
                      <m:t>𝑘</m:t>
                    </m:r>
                  </m:oMath>
                </a14:m>
                <a:r>
                  <a:rPr lang="en-GB" dirty="0">
                    <a:latin typeface="Times New Roman" panose="02020603050405020304" pitchFamily="18" charset="0"/>
                    <a:cs typeface="Times New Roman" panose="02020603050405020304" pitchFamily="18" charset="0"/>
                  </a:rPr>
                  <a:t>                                              (1.23)</a:t>
                </a:r>
              </a:p>
              <a:p>
                <a:pPr marL="0" indent="0" algn="just">
                  <a:lnSpc>
                    <a:spcPct val="150000"/>
                  </a:lnSpc>
                  <a:buNone/>
                </a:pPr>
                <a:endParaRPr lang="en-GB" dirty="0">
                  <a:latin typeface="Times New Roman" panose="02020603050405020304" pitchFamily="18" charset="0"/>
                  <a:cs typeface="Times New Roman" panose="02020603050405020304" pitchFamily="18" charset="0"/>
                </a:endParaRPr>
              </a:p>
              <a:p>
                <a:pPr marL="0" indent="0" algn="just">
                  <a:lnSpc>
                    <a:spcPct val="150000"/>
                  </a:lnSpc>
                  <a:buNone/>
                </a:pPr>
                <a:r>
                  <a:rPr lang="en-GB" dirty="0">
                    <a:latin typeface="Times New Roman" panose="02020603050405020304" pitchFamily="18" charset="0"/>
                    <a:cs typeface="Times New Roman" panose="02020603050405020304" pitchFamily="18" charset="0"/>
                  </a:rPr>
                  <a:t> </a:t>
                </a:r>
                <a:endParaRPr lang="en-GH"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203FABEA-F217-924B-2C3C-1F27AC3B717E}"/>
                  </a:ext>
                </a:extLst>
              </p:cNvPr>
              <p:cNvSpPr>
                <a:spLocks noGrp="1" noRot="1" noChangeAspect="1" noMove="1" noResize="1" noEditPoints="1" noAdjustHandles="1" noChangeArrowheads="1" noChangeShapeType="1" noTextEdit="1"/>
              </p:cNvSpPr>
              <p:nvPr>
                <p:ph idx="1"/>
              </p:nvPr>
            </p:nvSpPr>
            <p:spPr>
              <a:xfrm>
                <a:off x="838200" y="581891"/>
                <a:ext cx="10515600" cy="6276109"/>
              </a:xfrm>
              <a:blipFill>
                <a:blip r:embed="rId2"/>
                <a:stretch>
                  <a:fillRect l="-1217"/>
                </a:stretch>
              </a:blipFill>
            </p:spPr>
            <p:txBody>
              <a:bodyPr/>
              <a:lstStyle/>
              <a:p>
                <a:r>
                  <a:rPr lang="en-GH">
                    <a:noFill/>
                  </a:rPr>
                  <a:t> </a:t>
                </a:r>
              </a:p>
            </p:txBody>
          </p:sp>
        </mc:Fallback>
      </mc:AlternateContent>
      <p:pic>
        <p:nvPicPr>
          <p:cNvPr id="4" name="Picture 3">
            <a:extLst>
              <a:ext uri="{FF2B5EF4-FFF2-40B4-BE49-F238E27FC236}">
                <a16:creationId xmlns:a16="http://schemas.microsoft.com/office/drawing/2014/main" id="{EB16A06A-376D-8B80-0AFC-5EDE7F4D0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20847164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72F1-1C95-3391-6CBF-5278C70122C8}"/>
              </a:ext>
            </a:extLst>
          </p:cNvPr>
          <p:cNvSpPr>
            <a:spLocks noGrp="1"/>
          </p:cNvSpPr>
          <p:nvPr>
            <p:ph type="title"/>
          </p:nvPr>
        </p:nvSpPr>
        <p:spPr>
          <a:xfrm>
            <a:off x="838200" y="365126"/>
            <a:ext cx="533400" cy="315911"/>
          </a:xfrm>
        </p:spPr>
        <p:txBody>
          <a:bodyPr>
            <a:normAutofit fontScale="90000"/>
          </a:bodyPr>
          <a:lstStyle/>
          <a:p>
            <a:r>
              <a:rPr lang="en-GB" dirty="0"/>
              <a:t>.</a:t>
            </a:r>
            <a:endParaRPr lang="en-GH" dirty="0"/>
          </a:p>
        </p:txBody>
      </p:sp>
      <p:sp>
        <p:nvSpPr>
          <p:cNvPr id="3" name="Content Placeholder 2">
            <a:extLst>
              <a:ext uri="{FF2B5EF4-FFF2-40B4-BE49-F238E27FC236}">
                <a16:creationId xmlns:a16="http://schemas.microsoft.com/office/drawing/2014/main" id="{418AFA27-610E-5E41-F18C-187CED755297}"/>
              </a:ext>
            </a:extLst>
          </p:cNvPr>
          <p:cNvSpPr>
            <a:spLocks noGrp="1"/>
          </p:cNvSpPr>
          <p:nvPr>
            <p:ph idx="1"/>
          </p:nvPr>
        </p:nvSpPr>
        <p:spPr>
          <a:xfrm>
            <a:off x="838200" y="681037"/>
            <a:ext cx="10515600" cy="5495926"/>
          </a:xfrm>
        </p:spPr>
        <p:txBody>
          <a:bodyPr>
            <a:normAutofit/>
          </a:bodyPr>
          <a:lstStyle/>
          <a:p>
            <a:pPr marL="0" indent="0" algn="just">
              <a:lnSpc>
                <a:spcPct val="150000"/>
              </a:lnSpc>
              <a:buNone/>
            </a:pPr>
            <a:r>
              <a:rPr lang="en-GB" sz="3200" dirty="0">
                <a:latin typeface="Times New Roman" panose="02020603050405020304" pitchFamily="18" charset="0"/>
                <a:cs typeface="Times New Roman" panose="02020603050405020304" pitchFamily="18" charset="0"/>
              </a:rPr>
              <a:t>To conduct an economic analysis of a waiting line, we must obtain reasonable estimates of the waiting cost and the service cost. Of these two costs, the waiting cost is usually the more difficult to evaluate.</a:t>
            </a:r>
          </a:p>
          <a:p>
            <a:pPr marL="0" indent="0" algn="just">
              <a:lnSpc>
                <a:spcPct val="150000"/>
              </a:lnSpc>
              <a:buNone/>
            </a:pPr>
            <a:r>
              <a:rPr lang="en-GB" sz="3200" dirty="0">
                <a:latin typeface="Times New Roman" panose="02020603050405020304" pitchFamily="18" charset="0"/>
                <a:cs typeface="Times New Roman" panose="02020603050405020304" pitchFamily="18" charset="0"/>
              </a:rPr>
              <a:t>This cost is not a direct cost to Burger Dome. However, if Burger Dome ignores this cost and allows long waiting lines, customers ultimately will take their business elsewhere. </a:t>
            </a:r>
            <a:endParaRPr lang="en-GH"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3A2AD05-8F06-C5A7-C470-03970F089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pic>
        <p:nvPicPr>
          <p:cNvPr id="5" name="Picture 4">
            <a:extLst>
              <a:ext uri="{FF2B5EF4-FFF2-40B4-BE49-F238E27FC236}">
                <a16:creationId xmlns:a16="http://schemas.microsoft.com/office/drawing/2014/main" id="{B9F6EB93-F695-F779-E320-2F0E23273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6383" y="6187832"/>
            <a:ext cx="755374" cy="757239"/>
          </a:xfrm>
          <a:prstGeom prst="rect">
            <a:avLst/>
          </a:prstGeom>
        </p:spPr>
      </p:pic>
    </p:spTree>
    <p:extLst>
      <p:ext uri="{BB962C8B-B14F-4D97-AF65-F5344CB8AC3E}">
        <p14:creationId xmlns:p14="http://schemas.microsoft.com/office/powerpoint/2010/main" val="41825018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8F15-32C4-B315-9221-C839C05B2610}"/>
              </a:ext>
            </a:extLst>
          </p:cNvPr>
          <p:cNvSpPr>
            <a:spLocks noGrp="1"/>
          </p:cNvSpPr>
          <p:nvPr>
            <p:ph type="title"/>
          </p:nvPr>
        </p:nvSpPr>
        <p:spPr>
          <a:xfrm>
            <a:off x="838200" y="365125"/>
            <a:ext cx="616527" cy="466147"/>
          </a:xfrm>
        </p:spPr>
        <p:txBody>
          <a:bodyPr>
            <a:normAutofit fontScale="90000"/>
          </a:bodyPr>
          <a:lstStyle/>
          <a:p>
            <a:r>
              <a:rPr lang="en-GB" dirty="0"/>
              <a:t>.</a:t>
            </a:r>
            <a:endParaRPr lang="en-GH" dirty="0"/>
          </a:p>
        </p:txBody>
      </p:sp>
      <p:sp>
        <p:nvSpPr>
          <p:cNvPr id="3" name="Content Placeholder 2">
            <a:extLst>
              <a:ext uri="{FF2B5EF4-FFF2-40B4-BE49-F238E27FC236}">
                <a16:creationId xmlns:a16="http://schemas.microsoft.com/office/drawing/2014/main" id="{9DD429D9-9DEB-8E6F-BD81-2F860D1524B8}"/>
              </a:ext>
            </a:extLst>
          </p:cNvPr>
          <p:cNvSpPr>
            <a:spLocks noGrp="1"/>
          </p:cNvSpPr>
          <p:nvPr>
            <p:ph idx="1"/>
          </p:nvPr>
        </p:nvSpPr>
        <p:spPr>
          <a:xfrm>
            <a:off x="838200" y="831272"/>
            <a:ext cx="10515600" cy="5345691"/>
          </a:xfrm>
        </p:spPr>
        <p:txBody>
          <a:bodyPr>
            <a:normAutofit/>
          </a:bodyPr>
          <a:lstStyle/>
          <a:p>
            <a:pPr marL="0" indent="0" algn="just">
              <a:lnSpc>
                <a:spcPct val="150000"/>
              </a:lnSpc>
              <a:buNone/>
            </a:pPr>
            <a:r>
              <a:rPr lang="en-GB" sz="3200" dirty="0">
                <a:latin typeface="Times New Roman" panose="02020603050405020304" pitchFamily="18" charset="0"/>
                <a:cs typeface="Times New Roman" panose="02020603050405020304" pitchFamily="18" charset="0"/>
              </a:rPr>
              <a:t>Thus, Burger Dome will experience lost sales and, in effect, incur a cost. The service cost is generally easier to determine. This cost is the relevant cost associated with operating each service channel. In the Burger Dome problem, this cost would include the server’s wages, benefits, and any other direct costs associated with operating the service channel.</a:t>
            </a:r>
            <a:endParaRPr lang="en-GH"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77347AF-984E-12B9-B037-4AD32A3F1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5986312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81C4-6322-9617-E37F-53E5BA0DFB4B}"/>
              </a:ext>
            </a:extLst>
          </p:cNvPr>
          <p:cNvSpPr>
            <a:spLocks noGrp="1"/>
          </p:cNvSpPr>
          <p:nvPr>
            <p:ph type="title"/>
          </p:nvPr>
        </p:nvSpPr>
        <p:spPr>
          <a:xfrm>
            <a:off x="838200" y="365126"/>
            <a:ext cx="491836" cy="315911"/>
          </a:xfrm>
        </p:spPr>
        <p:txBody>
          <a:bodyPr>
            <a:normAutofit fontScale="90000"/>
          </a:bodyPr>
          <a:lstStyle/>
          <a:p>
            <a:r>
              <a:rPr lang="en-GB" dirty="0"/>
              <a:t>.</a:t>
            </a:r>
            <a:endParaRPr lang="en-GH" dirty="0"/>
          </a:p>
        </p:txBody>
      </p:sp>
      <p:sp>
        <p:nvSpPr>
          <p:cNvPr id="3" name="Content Placeholder 2">
            <a:extLst>
              <a:ext uri="{FF2B5EF4-FFF2-40B4-BE49-F238E27FC236}">
                <a16:creationId xmlns:a16="http://schemas.microsoft.com/office/drawing/2014/main" id="{CEB9DF60-750F-B698-3122-DCBF064213ED}"/>
              </a:ext>
            </a:extLst>
          </p:cNvPr>
          <p:cNvSpPr>
            <a:spLocks noGrp="1"/>
          </p:cNvSpPr>
          <p:nvPr>
            <p:ph idx="1"/>
          </p:nvPr>
        </p:nvSpPr>
        <p:spPr>
          <a:xfrm>
            <a:off x="838200" y="681038"/>
            <a:ext cx="10515600" cy="5495926"/>
          </a:xfrm>
        </p:spPr>
        <p:txBody>
          <a:bodyPr>
            <a:normAutofit/>
          </a:bodyPr>
          <a:lstStyle/>
          <a:p>
            <a:pPr marL="0" indent="0" algn="just">
              <a:lnSpc>
                <a:spcPct val="150000"/>
              </a:lnSpc>
              <a:buNone/>
            </a:pPr>
            <a:r>
              <a:rPr lang="en-GB" sz="3200" dirty="0">
                <a:latin typeface="Times New Roman" panose="02020603050405020304" pitchFamily="18" charset="0"/>
                <a:cs typeface="Times New Roman" panose="02020603050405020304" pitchFamily="18" charset="0"/>
              </a:rPr>
              <a:t>At Burger Dome, this cost is estimated to be $7 per hour. To demonstrate the use of equation (1.23), we assume that Burger Dome is willing to assign a cost of $10 per hour for customer waiting time. We use the average number of units in the system, </a:t>
            </a:r>
            <a:r>
              <a:rPr lang="en-GB" sz="3200" b="1" i="1" dirty="0">
                <a:latin typeface="Times New Roman" panose="02020603050405020304" pitchFamily="18" charset="0"/>
                <a:cs typeface="Times New Roman" panose="02020603050405020304" pitchFamily="18" charset="0"/>
              </a:rPr>
              <a:t>L</a:t>
            </a:r>
            <a:r>
              <a:rPr lang="en-GB" sz="3200" dirty="0">
                <a:latin typeface="Times New Roman" panose="02020603050405020304" pitchFamily="18" charset="0"/>
                <a:cs typeface="Times New Roman" panose="02020603050405020304" pitchFamily="18" charset="0"/>
              </a:rPr>
              <a:t>, as computed in Sections 1.2 and 1.3 to obtain the total hourly cost for the single-channel and two-channel systems. Single-channel system (</a:t>
            </a:r>
            <a:r>
              <a:rPr lang="en-GB" sz="3200" b="1" i="1" dirty="0">
                <a:latin typeface="Times New Roman" panose="02020603050405020304" pitchFamily="18" charset="0"/>
                <a:cs typeface="Times New Roman" panose="02020603050405020304" pitchFamily="18" charset="0"/>
              </a:rPr>
              <a:t>L</a:t>
            </a:r>
            <a:r>
              <a:rPr lang="en-GB" sz="3200" dirty="0">
                <a:latin typeface="Times New Roman" panose="02020603050405020304" pitchFamily="18" charset="0"/>
                <a:cs typeface="Times New Roman" panose="02020603050405020304" pitchFamily="18" charset="0"/>
              </a:rPr>
              <a:t> = 3 customers)</a:t>
            </a:r>
            <a:endParaRPr lang="en-GH"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0627349-1377-810E-1129-05EDA9C6A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37630687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4095-4E9A-29C0-A60C-B77BB77B8B77}"/>
              </a:ext>
            </a:extLst>
          </p:cNvPr>
          <p:cNvSpPr>
            <a:spLocks noGrp="1"/>
          </p:cNvSpPr>
          <p:nvPr>
            <p:ph type="title"/>
          </p:nvPr>
        </p:nvSpPr>
        <p:spPr>
          <a:xfrm>
            <a:off x="838200" y="365126"/>
            <a:ext cx="1717964" cy="315912"/>
          </a:xfrm>
        </p:spPr>
        <p:txBody>
          <a:bodyPr>
            <a:normAutofit fontScale="90000"/>
          </a:bodyPr>
          <a:lstStyle/>
          <a:p>
            <a:r>
              <a:rPr lang="en-GB" dirty="0"/>
              <a:t>.</a:t>
            </a:r>
            <a:endParaRPr lang="en-G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6D167C8-FB1B-8F7F-F754-636F02FA7BC2}"/>
                  </a:ext>
                </a:extLst>
              </p:cNvPr>
              <p:cNvSpPr>
                <a:spLocks noGrp="1"/>
              </p:cNvSpPr>
              <p:nvPr>
                <p:ph idx="1"/>
              </p:nvPr>
            </p:nvSpPr>
            <p:spPr>
              <a:xfrm>
                <a:off x="838200" y="681038"/>
                <a:ext cx="10515600" cy="5495925"/>
              </a:xfrm>
            </p:spPr>
            <p:txBody>
              <a:bodyPr>
                <a:normAutofit/>
              </a:bodyPr>
              <a:lstStyle/>
              <a:p>
                <a:pPr marL="0" indent="0" algn="just">
                  <a:lnSpc>
                    <a:spcPct val="150000"/>
                  </a:lnSpc>
                  <a:buNone/>
                </a:pPr>
                <a14:m>
                  <m:oMath xmlns:m="http://schemas.openxmlformats.org/officeDocument/2006/math">
                    <m:r>
                      <a:rPr lang="en-GB" b="0" i="1" smtClean="0">
                        <a:solidFill>
                          <a:schemeClr val="tx1"/>
                        </a:solidFill>
                        <a:latin typeface="Cambria Math" panose="02040503050406030204" pitchFamily="18" charset="0"/>
                        <a:cs typeface="Times New Roman" panose="02020603050405020304" pitchFamily="18" charset="0"/>
                      </a:rPr>
                      <m:t>                   </m:t>
                    </m:r>
                    <m:r>
                      <a:rPr lang="en-GB" b="0" i="1" smtClean="0">
                        <a:solidFill>
                          <a:schemeClr val="tx1"/>
                        </a:solidFill>
                        <a:latin typeface="Cambria Math" panose="02040503050406030204" pitchFamily="18" charset="0"/>
                        <a:cs typeface="Times New Roman" panose="02020603050405020304" pitchFamily="18" charset="0"/>
                      </a:rPr>
                      <m:t>𝑇𝐶</m:t>
                    </m:r>
                    <m:r>
                      <a:rPr lang="en-GB" b="0" i="1" smtClean="0">
                        <a:solidFill>
                          <a:schemeClr val="tx1"/>
                        </a:solidFill>
                        <a:latin typeface="Cambria Math" panose="02040503050406030204" pitchFamily="18" charset="0"/>
                        <a:cs typeface="Times New Roman" panose="02020603050405020304" pitchFamily="18" charset="0"/>
                      </a:rPr>
                      <m:t> =  </m:t>
                    </m:r>
                    <m:sSub>
                      <m:sSubPr>
                        <m:ctrlPr>
                          <a:rPr lang="en-GH" i="1" smtClean="0">
                            <a:solidFill>
                              <a:schemeClr val="tx1"/>
                            </a:solidFill>
                            <a:latin typeface="Cambria Math" panose="02040503050406030204" pitchFamily="18" charset="0"/>
                            <a:cs typeface="Times New Roman" panose="02020603050405020304" pitchFamily="18" charset="0"/>
                          </a:rPr>
                        </m:ctrlPr>
                      </m:sSubPr>
                      <m:e>
                        <m:r>
                          <a:rPr lang="en-GB" b="0" i="1" smtClean="0">
                            <a:solidFill>
                              <a:schemeClr val="tx1"/>
                            </a:solidFill>
                            <a:latin typeface="Cambria Math" panose="02040503050406030204" pitchFamily="18" charset="0"/>
                            <a:cs typeface="Times New Roman" panose="02020603050405020304" pitchFamily="18" charset="0"/>
                          </a:rPr>
                          <m:t>𝑐</m:t>
                        </m:r>
                      </m:e>
                      <m:sub>
                        <m:r>
                          <a:rPr lang="en-GB" b="0" i="1" smtClean="0">
                            <a:solidFill>
                              <a:schemeClr val="tx1"/>
                            </a:solidFill>
                            <a:latin typeface="Cambria Math" panose="02040503050406030204" pitchFamily="18" charset="0"/>
                            <a:cs typeface="Times New Roman" panose="02020603050405020304" pitchFamily="18" charset="0"/>
                          </a:rPr>
                          <m:t>𝑠</m:t>
                        </m:r>
                      </m:sub>
                    </m:sSub>
                    <m:r>
                      <a:rPr lang="en-GB" b="0" i="1" smtClean="0">
                        <a:solidFill>
                          <a:schemeClr val="tx1"/>
                        </a:solidFill>
                        <a:latin typeface="Cambria Math" panose="02040503050406030204" pitchFamily="18" charset="0"/>
                        <a:cs typeface="Times New Roman" panose="02020603050405020304" pitchFamily="18" charset="0"/>
                      </a:rPr>
                      <m:t>𝐿</m:t>
                    </m:r>
                    <m:r>
                      <a:rPr lang="en-GB" b="0" i="1" smtClean="0">
                        <a:solidFill>
                          <a:schemeClr val="tx1"/>
                        </a:solidFill>
                        <a:latin typeface="Cambria Math" panose="02040503050406030204" pitchFamily="18" charset="0"/>
                        <a:cs typeface="Times New Roman" panose="02020603050405020304" pitchFamily="18" charset="0"/>
                      </a:rPr>
                      <m:t>+</m:t>
                    </m:r>
                    <m:sSub>
                      <m:sSubPr>
                        <m:ctrlPr>
                          <a:rPr lang="en-GH" i="1" smtClean="0">
                            <a:solidFill>
                              <a:schemeClr val="tx1"/>
                            </a:solidFill>
                            <a:latin typeface="Cambria Math" panose="02040503050406030204" pitchFamily="18" charset="0"/>
                            <a:cs typeface="Times New Roman" panose="02020603050405020304" pitchFamily="18" charset="0"/>
                          </a:rPr>
                        </m:ctrlPr>
                      </m:sSubPr>
                      <m:e>
                        <m:r>
                          <a:rPr lang="en-GB" b="0" i="1" smtClean="0">
                            <a:solidFill>
                              <a:schemeClr val="tx1"/>
                            </a:solidFill>
                            <a:latin typeface="Cambria Math" panose="02040503050406030204" pitchFamily="18" charset="0"/>
                            <a:cs typeface="Times New Roman" panose="02020603050405020304" pitchFamily="18" charset="0"/>
                          </a:rPr>
                          <m:t>𝑐</m:t>
                        </m:r>
                      </m:e>
                      <m:sub>
                        <m:r>
                          <a:rPr lang="en-GB" b="0" i="1" smtClean="0">
                            <a:solidFill>
                              <a:schemeClr val="tx1"/>
                            </a:solidFill>
                            <a:latin typeface="Cambria Math" panose="02040503050406030204" pitchFamily="18" charset="0"/>
                            <a:cs typeface="Times New Roman" panose="02020603050405020304" pitchFamily="18" charset="0"/>
                          </a:rPr>
                          <m:t>𝑠</m:t>
                        </m:r>
                      </m:sub>
                    </m:sSub>
                    <m:r>
                      <a:rPr lang="en-GB" b="0" i="1" smtClean="0">
                        <a:solidFill>
                          <a:schemeClr val="tx1"/>
                        </a:solidFill>
                        <a:latin typeface="Cambria Math" panose="02040503050406030204" pitchFamily="18" charset="0"/>
                        <a:cs typeface="Times New Roman" panose="02020603050405020304" pitchFamily="18" charset="0"/>
                      </a:rPr>
                      <m:t>𝑘</m:t>
                    </m:r>
                  </m:oMath>
                </a14:m>
                <a:r>
                  <a:rPr lang="en-GB" b="0" dirty="0">
                    <a:solidFill>
                      <a:schemeClr val="tx1"/>
                    </a:solidFill>
                    <a:latin typeface="Times New Roman" panose="02020603050405020304" pitchFamily="18" charset="0"/>
                    <a:cs typeface="Times New Roman" panose="02020603050405020304" pitchFamily="18" charset="0"/>
                  </a:rPr>
                  <a:t> </a:t>
                </a:r>
              </a:p>
              <a:p>
                <a:pPr marL="0" indent="0" algn="just">
                  <a:lnSpc>
                    <a:spcPct val="150000"/>
                  </a:lnSpc>
                  <a:buNone/>
                </a:pPr>
                <a:r>
                  <a:rPr lang="en-GB"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GB"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10</m:t>
                    </m:r>
                    <m:d>
                      <m:dPr>
                        <m:ctrlPr>
                          <a:rPr lang="en-GB" b="0" i="1" smtClean="0">
                            <a:solidFill>
                              <a:schemeClr val="tx1"/>
                            </a:solidFill>
                            <a:latin typeface="Cambria Math" panose="02040503050406030204" pitchFamily="18" charset="0"/>
                          </a:rPr>
                        </m:ctrlPr>
                      </m:dPr>
                      <m:e>
                        <m:r>
                          <a:rPr lang="en-GB" b="0" i="1" smtClean="0">
                            <a:solidFill>
                              <a:schemeClr val="tx1"/>
                            </a:solidFill>
                            <a:latin typeface="Cambria Math" panose="02040503050406030204" pitchFamily="18" charset="0"/>
                          </a:rPr>
                          <m:t>3</m:t>
                        </m:r>
                      </m:e>
                    </m:d>
                    <m:r>
                      <a:rPr lang="en-GB" b="0" i="1" smtClean="0">
                        <a:solidFill>
                          <a:schemeClr val="tx1"/>
                        </a:solidFill>
                        <a:latin typeface="Cambria Math" panose="02040503050406030204" pitchFamily="18" charset="0"/>
                      </a:rPr>
                      <m:t>+7</m:t>
                    </m:r>
                    <m:d>
                      <m:dPr>
                        <m:ctrlPr>
                          <a:rPr lang="en-GB" b="0" i="1" smtClean="0">
                            <a:solidFill>
                              <a:schemeClr val="tx1"/>
                            </a:solidFill>
                            <a:latin typeface="Cambria Math" panose="02040503050406030204" pitchFamily="18" charset="0"/>
                          </a:rPr>
                        </m:ctrlPr>
                      </m:dPr>
                      <m:e>
                        <m:r>
                          <a:rPr lang="en-GB" b="0" i="1" smtClean="0">
                            <a:solidFill>
                              <a:schemeClr val="tx1"/>
                            </a:solidFill>
                            <a:latin typeface="Cambria Math" panose="02040503050406030204" pitchFamily="18" charset="0"/>
                          </a:rPr>
                          <m:t>1</m:t>
                        </m:r>
                      </m:e>
                    </m:d>
                    <m:r>
                      <a:rPr lang="en-GB" b="0" i="1" smtClean="0">
                        <a:solidFill>
                          <a:schemeClr val="tx1"/>
                        </a:solidFill>
                        <a:latin typeface="Cambria Math" panose="02040503050406030204" pitchFamily="18" charset="0"/>
                      </a:rPr>
                      <m:t>=$37.00 </m:t>
                    </m:r>
                    <m:r>
                      <a:rPr lang="en-GB" b="0" i="1" smtClean="0">
                        <a:solidFill>
                          <a:schemeClr val="tx1"/>
                        </a:solidFill>
                        <a:latin typeface="Cambria Math" panose="02040503050406030204" pitchFamily="18" charset="0"/>
                      </a:rPr>
                      <m:t>𝑝𝑒𝑟</m:t>
                    </m:r>
                    <m:r>
                      <a:rPr lang="en-GB" b="0" i="1" smtClean="0">
                        <a:solidFill>
                          <a:schemeClr val="tx1"/>
                        </a:solidFill>
                        <a:latin typeface="Cambria Math" panose="02040503050406030204" pitchFamily="18" charset="0"/>
                      </a:rPr>
                      <m:t> </m:t>
                    </m:r>
                    <m:r>
                      <a:rPr lang="en-GB" b="0" i="1" smtClean="0">
                        <a:solidFill>
                          <a:schemeClr val="tx1"/>
                        </a:solidFill>
                        <a:latin typeface="Cambria Math" panose="02040503050406030204" pitchFamily="18" charset="0"/>
                      </a:rPr>
                      <m:t>h𝑜𝑢𝑟</m:t>
                    </m:r>
                  </m:oMath>
                </a14:m>
                <a:endParaRPr lang="en-GB" b="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GB" dirty="0">
                    <a:solidFill>
                      <a:schemeClr val="tx1"/>
                    </a:solidFill>
                    <a:latin typeface="Times New Roman" panose="02020603050405020304" pitchFamily="18" charset="0"/>
                    <a:cs typeface="Times New Roman" panose="02020603050405020304" pitchFamily="18" charset="0"/>
                  </a:rPr>
                  <a:t>Two-channel system</a:t>
                </a:r>
                <a:r>
                  <a:rPr lang="en-GB" b="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d>
                      <m:dPr>
                        <m:ctrlPr>
                          <a:rPr lang="en-GB" b="0" i="1" smtClean="0">
                            <a:solidFill>
                              <a:schemeClr val="tx1"/>
                            </a:solidFill>
                            <a:latin typeface="Cambria Math" panose="02040503050406030204" pitchFamily="18" charset="0"/>
                          </a:rPr>
                        </m:ctrlPr>
                      </m:dPr>
                      <m:e>
                        <m:r>
                          <a:rPr lang="en-GB" b="0" i="1" smtClean="0">
                            <a:solidFill>
                              <a:schemeClr val="tx1"/>
                            </a:solidFill>
                            <a:latin typeface="Cambria Math" panose="02040503050406030204" pitchFamily="18" charset="0"/>
                          </a:rPr>
                          <m:t>𝐿</m:t>
                        </m:r>
                        <m:r>
                          <a:rPr lang="en-GB" b="0" i="1" smtClean="0">
                            <a:solidFill>
                              <a:schemeClr val="tx1"/>
                            </a:solidFill>
                            <a:latin typeface="Cambria Math" panose="02040503050406030204" pitchFamily="18" charset="0"/>
                          </a:rPr>
                          <m:t>=0.8727 </m:t>
                        </m:r>
                        <m:r>
                          <a:rPr lang="en-GB" b="0" i="1" smtClean="0">
                            <a:solidFill>
                              <a:schemeClr val="tx1"/>
                            </a:solidFill>
                            <a:latin typeface="Cambria Math" panose="02040503050406030204" pitchFamily="18" charset="0"/>
                          </a:rPr>
                          <m:t>𝑐𝑢𝑠𝑡𝑜𝑚𝑒𝑟</m:t>
                        </m:r>
                      </m:e>
                    </m:d>
                  </m:oMath>
                </a14:m>
                <a:endParaRPr lang="en-GB" b="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14:m>
                  <m:oMath xmlns:m="http://schemas.openxmlformats.org/officeDocument/2006/math">
                    <m:r>
                      <a:rPr lang="en-GB" b="0" i="1" smtClean="0">
                        <a:solidFill>
                          <a:schemeClr val="tx1"/>
                        </a:solidFill>
                        <a:latin typeface="Cambria Math" panose="02040503050406030204" pitchFamily="18" charset="0"/>
                        <a:cs typeface="Times New Roman" panose="02020603050405020304" pitchFamily="18" charset="0"/>
                      </a:rPr>
                      <m:t>                    </m:t>
                    </m:r>
                    <m:r>
                      <a:rPr lang="en-GB" b="0" i="1" smtClean="0">
                        <a:solidFill>
                          <a:schemeClr val="tx1"/>
                        </a:solidFill>
                        <a:latin typeface="Cambria Math" panose="02040503050406030204" pitchFamily="18" charset="0"/>
                        <a:cs typeface="Times New Roman" panose="02020603050405020304" pitchFamily="18" charset="0"/>
                      </a:rPr>
                      <m:t>𝑇𝐶</m:t>
                    </m:r>
                    <m:r>
                      <a:rPr lang="en-GB" b="0" i="1" smtClean="0">
                        <a:solidFill>
                          <a:schemeClr val="tx1"/>
                        </a:solidFill>
                        <a:latin typeface="Cambria Math" panose="02040503050406030204" pitchFamily="18" charset="0"/>
                        <a:cs typeface="Times New Roman" panose="02020603050405020304" pitchFamily="18" charset="0"/>
                      </a:rPr>
                      <m:t>=</m:t>
                    </m:r>
                    <m:sSub>
                      <m:sSubPr>
                        <m:ctrlPr>
                          <a:rPr lang="en-GH" i="1" smtClean="0">
                            <a:solidFill>
                              <a:schemeClr val="tx1"/>
                            </a:solidFill>
                            <a:latin typeface="Cambria Math" panose="02040503050406030204" pitchFamily="18" charset="0"/>
                            <a:cs typeface="Times New Roman" panose="02020603050405020304" pitchFamily="18" charset="0"/>
                          </a:rPr>
                        </m:ctrlPr>
                      </m:sSubPr>
                      <m:e>
                        <m:r>
                          <a:rPr lang="en-GB" b="0" i="1" smtClean="0">
                            <a:solidFill>
                              <a:schemeClr val="tx1"/>
                            </a:solidFill>
                            <a:latin typeface="Cambria Math" panose="02040503050406030204" pitchFamily="18" charset="0"/>
                            <a:cs typeface="Times New Roman" panose="02020603050405020304" pitchFamily="18" charset="0"/>
                          </a:rPr>
                          <m:t>𝑐</m:t>
                        </m:r>
                      </m:e>
                      <m:sub>
                        <m:r>
                          <a:rPr lang="en-GB" b="0" i="1" smtClean="0">
                            <a:solidFill>
                              <a:schemeClr val="tx1"/>
                            </a:solidFill>
                            <a:latin typeface="Cambria Math" panose="02040503050406030204" pitchFamily="18" charset="0"/>
                            <a:cs typeface="Times New Roman" panose="02020603050405020304" pitchFamily="18" charset="0"/>
                          </a:rPr>
                          <m:t>𝑠</m:t>
                        </m:r>
                      </m:sub>
                    </m:sSub>
                    <m:r>
                      <a:rPr lang="en-GB" b="0" i="1" smtClean="0">
                        <a:solidFill>
                          <a:schemeClr val="tx1"/>
                        </a:solidFill>
                        <a:latin typeface="Cambria Math" panose="02040503050406030204" pitchFamily="18" charset="0"/>
                        <a:cs typeface="Times New Roman" panose="02020603050405020304" pitchFamily="18" charset="0"/>
                      </a:rPr>
                      <m:t>𝐿</m:t>
                    </m:r>
                    <m:r>
                      <a:rPr lang="en-GB" b="0" i="1" smtClean="0">
                        <a:solidFill>
                          <a:schemeClr val="tx1"/>
                        </a:solidFill>
                        <a:latin typeface="Cambria Math" panose="02040503050406030204" pitchFamily="18" charset="0"/>
                        <a:cs typeface="Times New Roman" panose="02020603050405020304" pitchFamily="18" charset="0"/>
                      </a:rPr>
                      <m:t>+</m:t>
                    </m:r>
                    <m:sSub>
                      <m:sSubPr>
                        <m:ctrlPr>
                          <a:rPr lang="en-GH" i="1" smtClean="0">
                            <a:solidFill>
                              <a:schemeClr val="tx1"/>
                            </a:solidFill>
                            <a:latin typeface="Cambria Math" panose="02040503050406030204" pitchFamily="18" charset="0"/>
                            <a:cs typeface="Times New Roman" panose="02020603050405020304" pitchFamily="18" charset="0"/>
                          </a:rPr>
                        </m:ctrlPr>
                      </m:sSubPr>
                      <m:e>
                        <m:r>
                          <a:rPr lang="en-GB" b="0" i="1" smtClean="0">
                            <a:solidFill>
                              <a:schemeClr val="tx1"/>
                            </a:solidFill>
                            <a:latin typeface="Cambria Math" panose="02040503050406030204" pitchFamily="18" charset="0"/>
                            <a:cs typeface="Times New Roman" panose="02020603050405020304" pitchFamily="18" charset="0"/>
                          </a:rPr>
                          <m:t>𝑐</m:t>
                        </m:r>
                      </m:e>
                      <m:sub>
                        <m:r>
                          <a:rPr lang="en-GB" b="0" i="1" smtClean="0">
                            <a:solidFill>
                              <a:schemeClr val="tx1"/>
                            </a:solidFill>
                            <a:latin typeface="Cambria Math" panose="02040503050406030204" pitchFamily="18" charset="0"/>
                            <a:cs typeface="Times New Roman" panose="02020603050405020304" pitchFamily="18" charset="0"/>
                          </a:rPr>
                          <m:t>𝑠</m:t>
                        </m:r>
                      </m:sub>
                    </m:sSub>
                    <m:r>
                      <a:rPr lang="en-GB" b="0" i="1" smtClean="0">
                        <a:solidFill>
                          <a:schemeClr val="tx1"/>
                        </a:solidFill>
                        <a:latin typeface="Cambria Math" panose="02040503050406030204" pitchFamily="18" charset="0"/>
                        <a:cs typeface="Times New Roman" panose="02020603050405020304" pitchFamily="18" charset="0"/>
                      </a:rPr>
                      <m:t>𝑘</m:t>
                    </m:r>
                  </m:oMath>
                </a14:m>
                <a:r>
                  <a:rPr lang="en-GB" b="0" dirty="0">
                    <a:solidFill>
                      <a:schemeClr val="tx1"/>
                    </a:solidFill>
                    <a:latin typeface="Times New Roman" panose="02020603050405020304" pitchFamily="18" charset="0"/>
                    <a:cs typeface="Times New Roman" panose="02020603050405020304" pitchFamily="18" charset="0"/>
                  </a:rPr>
                  <a:t> </a:t>
                </a:r>
              </a:p>
              <a:p>
                <a:pPr marL="0" indent="0" algn="just">
                  <a:lnSpc>
                    <a:spcPct val="150000"/>
                  </a:lnSpc>
                  <a:buNone/>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cs typeface="Times New Roman" panose="02020603050405020304" pitchFamily="18" charset="0"/>
                        </a:rPr>
                        <m:t>=</m:t>
                      </m:r>
                      <m:r>
                        <a:rPr lang="en-GB" b="0" i="1" smtClean="0">
                          <a:solidFill>
                            <a:schemeClr val="tx1"/>
                          </a:solidFill>
                          <a:latin typeface="Cambria Math" panose="02040503050406030204" pitchFamily="18" charset="0"/>
                        </a:rPr>
                        <m:t>10</m:t>
                      </m:r>
                      <m:d>
                        <m:dPr>
                          <m:ctrlPr>
                            <a:rPr lang="en-GB" b="0" i="1" smtClean="0">
                              <a:solidFill>
                                <a:schemeClr val="tx1"/>
                              </a:solidFill>
                              <a:latin typeface="Cambria Math" panose="02040503050406030204" pitchFamily="18" charset="0"/>
                            </a:rPr>
                          </m:ctrlPr>
                        </m:dPr>
                        <m:e>
                          <m:r>
                            <a:rPr lang="en-GB" b="0" i="1" smtClean="0">
                              <a:solidFill>
                                <a:schemeClr val="tx1"/>
                              </a:solidFill>
                              <a:latin typeface="Cambria Math" panose="02040503050406030204" pitchFamily="18" charset="0"/>
                            </a:rPr>
                            <m:t>0.8727</m:t>
                          </m:r>
                        </m:e>
                      </m:d>
                      <m:r>
                        <a:rPr lang="en-GB" b="0" i="1" smtClean="0">
                          <a:solidFill>
                            <a:schemeClr val="tx1"/>
                          </a:solidFill>
                          <a:latin typeface="Cambria Math" panose="02040503050406030204" pitchFamily="18" charset="0"/>
                        </a:rPr>
                        <m:t>+7</m:t>
                      </m:r>
                      <m:d>
                        <m:dPr>
                          <m:ctrlPr>
                            <a:rPr lang="en-GB" b="0" i="1" smtClean="0">
                              <a:solidFill>
                                <a:schemeClr val="tx1"/>
                              </a:solidFill>
                              <a:latin typeface="Cambria Math" panose="02040503050406030204" pitchFamily="18" charset="0"/>
                            </a:rPr>
                          </m:ctrlPr>
                        </m:dPr>
                        <m:e>
                          <m:r>
                            <a:rPr lang="en-GB" b="0" i="1" smtClean="0">
                              <a:solidFill>
                                <a:schemeClr val="tx1"/>
                              </a:solidFill>
                              <a:latin typeface="Cambria Math" panose="02040503050406030204" pitchFamily="18" charset="0"/>
                            </a:rPr>
                            <m:t>2</m:t>
                          </m:r>
                        </m:e>
                      </m:d>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22</m:t>
                      </m:r>
                      <m:r>
                        <a:rPr lang="en-GB" b="0" i="1" smtClean="0">
                          <a:solidFill>
                            <a:schemeClr val="tx1"/>
                          </a:solidFill>
                          <a:latin typeface="Cambria Math" panose="02040503050406030204" pitchFamily="18" charset="0"/>
                        </a:rPr>
                        <m:t>. </m:t>
                      </m:r>
                      <m:r>
                        <a:rPr lang="en-GB" b="0" i="1" smtClean="0">
                          <a:solidFill>
                            <a:schemeClr val="tx1"/>
                          </a:solidFill>
                          <a:latin typeface="Cambria Math" panose="02040503050406030204" pitchFamily="18" charset="0"/>
                        </a:rPr>
                        <m:t>73 </m:t>
                      </m:r>
                      <m:r>
                        <a:rPr lang="en-GB" b="0" i="1" smtClean="0">
                          <a:solidFill>
                            <a:schemeClr val="tx1"/>
                          </a:solidFill>
                          <a:latin typeface="Cambria Math" panose="02040503050406030204" pitchFamily="18" charset="0"/>
                        </a:rPr>
                        <m:t>𝑝𝑒𝑟</m:t>
                      </m:r>
                      <m:r>
                        <a:rPr lang="en-GB" b="0" i="1" smtClean="0">
                          <a:solidFill>
                            <a:schemeClr val="tx1"/>
                          </a:solidFill>
                          <a:latin typeface="Cambria Math" panose="02040503050406030204" pitchFamily="18" charset="0"/>
                        </a:rPr>
                        <m:t> </m:t>
                      </m:r>
                      <m:r>
                        <a:rPr lang="en-GB" b="0" i="1" smtClean="0">
                          <a:solidFill>
                            <a:schemeClr val="tx1"/>
                          </a:solidFill>
                          <a:latin typeface="Cambria Math" panose="02040503050406030204" pitchFamily="18" charset="0"/>
                        </a:rPr>
                        <m:t>h𝑜𝑢𝑟</m:t>
                      </m:r>
                    </m:oMath>
                  </m:oMathPara>
                </a14:m>
                <a:endParaRPr lang="en-GB" b="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GB" dirty="0">
                    <a:solidFill>
                      <a:schemeClr val="tx1"/>
                    </a:solidFill>
                    <a:latin typeface="Times New Roman" panose="02020603050405020304" pitchFamily="18" charset="0"/>
                    <a:cs typeface="Times New Roman" panose="02020603050405020304" pitchFamily="18" charset="0"/>
                  </a:rPr>
                  <a:t>Thus, based on the cost data provided by Burger Dome, the two-channel system provides the most economical operation.</a:t>
                </a:r>
                <a:endParaRPr lang="en-GB" b="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GB" b="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GH"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6D167C8-FB1B-8F7F-F754-636F02FA7BC2}"/>
                  </a:ext>
                </a:extLst>
              </p:cNvPr>
              <p:cNvSpPr>
                <a:spLocks noGrp="1" noRot="1" noChangeAspect="1" noMove="1" noResize="1" noEditPoints="1" noAdjustHandles="1" noChangeArrowheads="1" noChangeShapeType="1" noTextEdit="1"/>
              </p:cNvSpPr>
              <p:nvPr>
                <p:ph idx="1"/>
              </p:nvPr>
            </p:nvSpPr>
            <p:spPr>
              <a:xfrm>
                <a:off x="838200" y="681038"/>
                <a:ext cx="10515600" cy="5495925"/>
              </a:xfrm>
              <a:blipFill>
                <a:blip r:embed="rId2"/>
                <a:stretch>
                  <a:fillRect l="-1217" r="-1159"/>
                </a:stretch>
              </a:blipFill>
            </p:spPr>
            <p:txBody>
              <a:bodyPr/>
              <a:lstStyle/>
              <a:p>
                <a:r>
                  <a:rPr lang="en-GH">
                    <a:noFill/>
                  </a:rPr>
                  <a:t> </a:t>
                </a:r>
              </a:p>
            </p:txBody>
          </p:sp>
        </mc:Fallback>
      </mc:AlternateContent>
      <p:pic>
        <p:nvPicPr>
          <p:cNvPr id="4" name="Picture 3">
            <a:extLst>
              <a:ext uri="{FF2B5EF4-FFF2-40B4-BE49-F238E27FC236}">
                <a16:creationId xmlns:a16="http://schemas.microsoft.com/office/drawing/2014/main" id="{7C754786-E0CB-973E-5D1D-01FF783BE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39728992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37B2-5AA0-6301-4EB4-60792E6F2F05}"/>
              </a:ext>
            </a:extLst>
          </p:cNvPr>
          <p:cNvSpPr>
            <a:spLocks noGrp="1"/>
          </p:cNvSpPr>
          <p:nvPr>
            <p:ph type="title"/>
          </p:nvPr>
        </p:nvSpPr>
        <p:spPr>
          <a:xfrm>
            <a:off x="838200" y="365125"/>
            <a:ext cx="1198418" cy="549275"/>
          </a:xfrm>
        </p:spPr>
        <p:txBody>
          <a:bodyPr>
            <a:normAutofit fontScale="90000"/>
          </a:bodyPr>
          <a:lstStyle/>
          <a:p>
            <a:r>
              <a:rPr lang="en-GB" dirty="0"/>
              <a:t>.</a:t>
            </a:r>
            <a:endParaRPr lang="en-GH" dirty="0"/>
          </a:p>
        </p:txBody>
      </p:sp>
      <p:pic>
        <p:nvPicPr>
          <p:cNvPr id="5" name="Content Placeholder 4">
            <a:extLst>
              <a:ext uri="{FF2B5EF4-FFF2-40B4-BE49-F238E27FC236}">
                <a16:creationId xmlns:a16="http://schemas.microsoft.com/office/drawing/2014/main" id="{659FE970-8838-5771-C0D8-F6F06EF0F4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23455"/>
            <a:ext cx="10134600" cy="5869420"/>
          </a:xfrm>
        </p:spPr>
      </p:pic>
      <p:pic>
        <p:nvPicPr>
          <p:cNvPr id="6" name="Picture 5">
            <a:extLst>
              <a:ext uri="{FF2B5EF4-FFF2-40B4-BE49-F238E27FC236}">
                <a16:creationId xmlns:a16="http://schemas.microsoft.com/office/drawing/2014/main" id="{B15596A0-ABFE-5E45-9AF0-83396F3513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6075242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472BB-67B7-F0AB-7276-325DA91EBABF}"/>
              </a:ext>
            </a:extLst>
          </p:cNvPr>
          <p:cNvSpPr>
            <a:spLocks noGrp="1"/>
          </p:cNvSpPr>
          <p:nvPr>
            <p:ph type="title"/>
          </p:nvPr>
        </p:nvSpPr>
        <p:spPr>
          <a:xfrm>
            <a:off x="838200" y="365126"/>
            <a:ext cx="803564" cy="315911"/>
          </a:xfrm>
        </p:spPr>
        <p:txBody>
          <a:bodyPr>
            <a:normAutofit fontScale="90000"/>
          </a:bodyPr>
          <a:lstStyle/>
          <a:p>
            <a:r>
              <a:rPr lang="en-GB" dirty="0"/>
              <a:t>.</a:t>
            </a:r>
            <a:endParaRPr lang="en-GH" dirty="0"/>
          </a:p>
        </p:txBody>
      </p:sp>
      <p:sp>
        <p:nvSpPr>
          <p:cNvPr id="3" name="Content Placeholder 2">
            <a:extLst>
              <a:ext uri="{FF2B5EF4-FFF2-40B4-BE49-F238E27FC236}">
                <a16:creationId xmlns:a16="http://schemas.microsoft.com/office/drawing/2014/main" id="{9460C7B0-B5E4-DB08-0758-63AF60BF82D3}"/>
              </a:ext>
            </a:extLst>
          </p:cNvPr>
          <p:cNvSpPr>
            <a:spLocks noGrp="1"/>
          </p:cNvSpPr>
          <p:nvPr>
            <p:ph idx="1"/>
          </p:nvPr>
        </p:nvSpPr>
        <p:spPr>
          <a:xfrm>
            <a:off x="838200" y="365126"/>
            <a:ext cx="10515600" cy="5811837"/>
          </a:xfrm>
        </p:spPr>
        <p:txBody>
          <a:bodyPr>
            <a:normAutofit lnSpcReduction="10000"/>
          </a:bodyPr>
          <a:lstStyle/>
          <a:p>
            <a:pPr marL="0" indent="0" algn="just">
              <a:lnSpc>
                <a:spcPct val="150000"/>
              </a:lnSpc>
              <a:buNone/>
            </a:pPr>
            <a:r>
              <a:rPr lang="en-GB" sz="3200" dirty="0">
                <a:latin typeface="Times New Roman" panose="02020603050405020304" pitchFamily="18" charset="0"/>
                <a:cs typeface="Times New Roman" panose="02020603050405020304" pitchFamily="18" charset="0"/>
              </a:rPr>
              <a:t>Figure 11.4 shows the general shape of the cost curves in the economic analysis of waiting lines. The service cost increases as the number of channels is increased. However, with more channels, the service is better. As a results, waiting time and cost decrease as the number of channels is increased. The number of channels that will provide a good approximation of the minimum total cost design can be found by evaluating the total cost for several design alternatives.</a:t>
            </a:r>
          </a:p>
          <a:p>
            <a:pPr marL="0" indent="0" algn="just">
              <a:lnSpc>
                <a:spcPct val="150000"/>
              </a:lnSpc>
              <a:buNone/>
            </a:pPr>
            <a:endParaRPr lang="en-GH" sz="32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C28F52F3-8D41-E113-C3D0-AD08AC8E5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33689128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CE4BB-7F52-F3D9-5ECB-DED7A8C08B4F}"/>
              </a:ext>
            </a:extLst>
          </p:cNvPr>
          <p:cNvSpPr>
            <a:spLocks noGrp="1"/>
          </p:cNvSpPr>
          <p:nvPr>
            <p:ph type="title"/>
          </p:nvPr>
        </p:nvSpPr>
        <p:spPr/>
        <p:txBody>
          <a:bodyPr/>
          <a:lstStyle/>
          <a:p>
            <a:r>
              <a:rPr lang="en-GB" b="1" dirty="0">
                <a:solidFill>
                  <a:srgbClr val="C00000"/>
                </a:solidFill>
                <a:latin typeface="Times New Roman" panose="02020603050405020304" pitchFamily="18" charset="0"/>
                <a:cs typeface="Times New Roman" panose="02020603050405020304" pitchFamily="18" charset="0"/>
              </a:rPr>
              <a:t>SECTION 6…</a:t>
            </a:r>
            <a:endParaRPr lang="en-GH"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BD617A-BAE6-75C8-EA99-2B4C565F0D7A}"/>
              </a:ext>
            </a:extLst>
          </p:cNvPr>
          <p:cNvSpPr>
            <a:spLocks noGrp="1"/>
          </p:cNvSpPr>
          <p:nvPr>
            <p:ph idx="1"/>
          </p:nvPr>
        </p:nvSpPr>
        <p:spPr>
          <a:xfrm>
            <a:off x="457200" y="1825625"/>
            <a:ext cx="10896600" cy="4351338"/>
          </a:xfrm>
        </p:spPr>
        <p:txBody>
          <a:bodyPr>
            <a:normAutofit/>
          </a:bodyPr>
          <a:lstStyle/>
          <a:p>
            <a:pPr marL="0" indent="0" algn="ctr">
              <a:buNone/>
            </a:pPr>
            <a:endParaRPr lang="en-GB" sz="6600" b="1" dirty="0">
              <a:solidFill>
                <a:srgbClr val="002060"/>
              </a:solidFill>
              <a:latin typeface="Times New Roman" panose="02020603050405020304" pitchFamily="18" charset="0"/>
              <a:cs typeface="Times New Roman" panose="02020603050405020304" pitchFamily="18" charset="0"/>
            </a:endParaRPr>
          </a:p>
          <a:p>
            <a:pPr marL="0" indent="0" algn="ctr">
              <a:buNone/>
            </a:pPr>
            <a:r>
              <a:rPr lang="en-GB" sz="6600" b="1" dirty="0">
                <a:solidFill>
                  <a:srgbClr val="002060"/>
                </a:solidFill>
                <a:latin typeface="Times New Roman" panose="02020603050405020304" pitchFamily="18" charset="0"/>
                <a:cs typeface="Times New Roman" panose="02020603050405020304" pitchFamily="18" charset="0"/>
              </a:rPr>
              <a:t>OTHER WAITING LINE MODELS</a:t>
            </a:r>
            <a:endParaRPr lang="en-GH" sz="6600" b="1" dirty="0">
              <a:solidFill>
                <a:srgbClr val="002060"/>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5C57972-8CE9-4DFE-7A80-D287ECFE9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pic>
        <p:nvPicPr>
          <p:cNvPr id="11" name="Picture 10">
            <a:extLst>
              <a:ext uri="{FF2B5EF4-FFF2-40B4-BE49-F238E27FC236}">
                <a16:creationId xmlns:a16="http://schemas.microsoft.com/office/drawing/2014/main" id="{2784CB4F-4893-F6DF-7FE8-DD63F0A91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6383" y="6187832"/>
            <a:ext cx="755374" cy="757239"/>
          </a:xfrm>
          <a:prstGeom prst="rect">
            <a:avLst/>
          </a:prstGeom>
        </p:spPr>
      </p:pic>
    </p:spTree>
    <p:extLst>
      <p:ext uri="{BB962C8B-B14F-4D97-AF65-F5344CB8AC3E}">
        <p14:creationId xmlns:p14="http://schemas.microsoft.com/office/powerpoint/2010/main" val="3490121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8E187C-A980-C203-0B2E-2335228352BA}"/>
              </a:ext>
            </a:extLst>
          </p:cNvPr>
          <p:cNvSpPr>
            <a:spLocks noGrp="1"/>
          </p:cNvSpPr>
          <p:nvPr>
            <p:ph idx="1"/>
          </p:nvPr>
        </p:nvSpPr>
        <p:spPr>
          <a:xfrm>
            <a:off x="838200" y="251791"/>
            <a:ext cx="10515600" cy="5925172"/>
          </a:xfrm>
        </p:spPr>
        <p:txBody>
          <a:bodyPr>
            <a:normAutofit/>
          </a:bodyPr>
          <a:lstStyle/>
          <a:p>
            <a:pPr marL="0" indent="0" algn="just">
              <a:lnSpc>
                <a:spcPct val="150000"/>
              </a:lnSpc>
              <a:buNone/>
            </a:pPr>
            <a:r>
              <a:rPr lang="en-GB" sz="3200" dirty="0">
                <a:latin typeface="Times New Roman" panose="02020603050405020304" pitchFamily="18" charset="0"/>
                <a:cs typeface="Times New Roman" panose="02020603050405020304" pitchFamily="18" charset="0"/>
              </a:rPr>
              <a:t>Thus, customers wait in line to place and receive their orders. Burger Dome is concerned that the methods currently used to serve customers are resulting in excessive waiting times. Management wants to conduct a waiting line study to help determine the best approach to reduce waiting times and improve service.</a:t>
            </a:r>
            <a:endParaRPr lang="en-GH"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0DEF06C-9C1A-0ED8-8A3B-27021ABF7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2642" y="6113323"/>
            <a:ext cx="649358" cy="744677"/>
          </a:xfrm>
          <a:prstGeom prst="rect">
            <a:avLst/>
          </a:prstGeom>
        </p:spPr>
      </p:pic>
    </p:spTree>
    <p:extLst>
      <p:ext uri="{BB962C8B-B14F-4D97-AF65-F5344CB8AC3E}">
        <p14:creationId xmlns:p14="http://schemas.microsoft.com/office/powerpoint/2010/main" val="11563770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717F-55C0-1837-CFD2-011DD32067BB}"/>
              </a:ext>
            </a:extLst>
          </p:cNvPr>
          <p:cNvSpPr>
            <a:spLocks noGrp="1"/>
          </p:cNvSpPr>
          <p:nvPr>
            <p:ph type="title"/>
          </p:nvPr>
        </p:nvSpPr>
        <p:spPr>
          <a:xfrm>
            <a:off x="838200" y="365126"/>
            <a:ext cx="10515600" cy="315912"/>
          </a:xfrm>
        </p:spPr>
        <p:txBody>
          <a:bodyPr>
            <a:normAutofit fontScale="90000"/>
          </a:bodyPr>
          <a:lstStyle/>
          <a:p>
            <a:r>
              <a:rPr lang="en-GB" dirty="0"/>
              <a:t>.</a:t>
            </a:r>
            <a:endParaRPr lang="en-GH" dirty="0"/>
          </a:p>
        </p:txBody>
      </p:sp>
      <p:sp>
        <p:nvSpPr>
          <p:cNvPr id="3" name="Content Placeholder 2">
            <a:extLst>
              <a:ext uri="{FF2B5EF4-FFF2-40B4-BE49-F238E27FC236}">
                <a16:creationId xmlns:a16="http://schemas.microsoft.com/office/drawing/2014/main" id="{2364A60E-7189-A2B7-5DB8-E58794706FBD}"/>
              </a:ext>
            </a:extLst>
          </p:cNvPr>
          <p:cNvSpPr>
            <a:spLocks noGrp="1"/>
          </p:cNvSpPr>
          <p:nvPr>
            <p:ph idx="1"/>
          </p:nvPr>
        </p:nvSpPr>
        <p:spPr>
          <a:xfrm>
            <a:off x="838200" y="681038"/>
            <a:ext cx="10515600" cy="5495925"/>
          </a:xfrm>
        </p:spPr>
        <p:txBody>
          <a:bodyPr>
            <a:normAutofit/>
          </a:bodyPr>
          <a:lstStyle/>
          <a:p>
            <a:pPr marL="0" indent="0" algn="just">
              <a:lnSpc>
                <a:spcPct val="150000"/>
              </a:lnSpc>
              <a:buNone/>
            </a:pPr>
            <a:r>
              <a:rPr lang="en-GB" sz="3200" dirty="0">
                <a:latin typeface="Times New Roman" panose="02020603050405020304" pitchFamily="18" charset="0"/>
                <a:cs typeface="Times New Roman" panose="02020603050405020304" pitchFamily="18" charset="0"/>
              </a:rPr>
              <a:t>D. G. Kendall suggested a notation that is helpful in classifying the wide variety of different waiting line models that have been developed. The three-symbol Kendall notation is as follows:</a:t>
            </a:r>
            <a:r>
              <a:rPr lang="en-GB" dirty="0">
                <a:latin typeface="Times New Roman" panose="02020603050405020304" pitchFamily="18" charset="0"/>
                <a:cs typeface="Times New Roman" panose="02020603050405020304" pitchFamily="18" charset="0"/>
              </a:rPr>
              <a:t> </a:t>
            </a:r>
          </a:p>
          <a:p>
            <a:pPr marL="0" indent="0" algn="ctr">
              <a:buNone/>
            </a:pPr>
            <a:r>
              <a:rPr lang="en-GB" dirty="0">
                <a:latin typeface="Times New Roman" panose="02020603050405020304" pitchFamily="18" charset="0"/>
                <a:cs typeface="Times New Roman" panose="02020603050405020304" pitchFamily="18" charset="0"/>
              </a:rPr>
              <a:t>A/B/k</a:t>
            </a:r>
          </a:p>
          <a:p>
            <a:pPr marL="0" indent="0">
              <a:buNone/>
            </a:pPr>
            <a:r>
              <a:rPr lang="en-GB" dirty="0"/>
              <a:t>Where </a:t>
            </a:r>
          </a:p>
          <a:p>
            <a:pPr marL="0" indent="0">
              <a:buNone/>
            </a:pPr>
            <a:r>
              <a:rPr lang="en-GB" dirty="0">
                <a:latin typeface="Times New Roman" panose="02020603050405020304" pitchFamily="18" charset="0"/>
                <a:cs typeface="Times New Roman" panose="02020603050405020304" pitchFamily="18" charset="0"/>
              </a:rPr>
              <a:t>A = denotes the probability distribution of the arrivals </a:t>
            </a:r>
          </a:p>
          <a:p>
            <a:pPr marL="0" indent="0">
              <a:buNone/>
            </a:pPr>
            <a:r>
              <a:rPr lang="en-GB" dirty="0">
                <a:latin typeface="Times New Roman" panose="02020603050405020304" pitchFamily="18" charset="0"/>
                <a:cs typeface="Times New Roman" panose="02020603050405020304" pitchFamily="18" charset="0"/>
              </a:rPr>
              <a:t>B = denotes the probability distribution for the service time </a:t>
            </a:r>
          </a:p>
          <a:p>
            <a:pPr marL="0" indent="0">
              <a:buNone/>
            </a:pPr>
            <a:r>
              <a:rPr lang="en-GB" dirty="0">
                <a:latin typeface="Times New Roman" panose="02020603050405020304" pitchFamily="18" charset="0"/>
                <a:cs typeface="Times New Roman" panose="02020603050405020304" pitchFamily="18" charset="0"/>
              </a:rPr>
              <a:t>K = denotes the number of channel</a:t>
            </a:r>
            <a:endParaRPr lang="en-GH"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482773F-D78A-977D-5235-ED4AFAC5D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10707632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BDC0-D888-9123-64AB-C56A85C488AD}"/>
              </a:ext>
            </a:extLst>
          </p:cNvPr>
          <p:cNvSpPr>
            <a:spLocks noGrp="1"/>
          </p:cNvSpPr>
          <p:nvPr>
            <p:ph type="title"/>
          </p:nvPr>
        </p:nvSpPr>
        <p:spPr>
          <a:xfrm>
            <a:off x="838200" y="365126"/>
            <a:ext cx="10515600" cy="486930"/>
          </a:xfrm>
        </p:spPr>
        <p:txBody>
          <a:bodyPr>
            <a:normAutofit fontScale="90000"/>
          </a:bodyPr>
          <a:lstStyle/>
          <a:p>
            <a:r>
              <a:rPr lang="en-GB" dirty="0"/>
              <a:t>.</a:t>
            </a:r>
            <a:endParaRPr lang="en-GH" dirty="0"/>
          </a:p>
        </p:txBody>
      </p:sp>
      <p:sp>
        <p:nvSpPr>
          <p:cNvPr id="3" name="Content Placeholder 2">
            <a:extLst>
              <a:ext uri="{FF2B5EF4-FFF2-40B4-BE49-F238E27FC236}">
                <a16:creationId xmlns:a16="http://schemas.microsoft.com/office/drawing/2014/main" id="{43C7CFB3-A417-B2F5-850A-74C1048EC01C}"/>
              </a:ext>
            </a:extLst>
          </p:cNvPr>
          <p:cNvSpPr>
            <a:spLocks noGrp="1"/>
          </p:cNvSpPr>
          <p:nvPr>
            <p:ph idx="1"/>
          </p:nvPr>
        </p:nvSpPr>
        <p:spPr>
          <a:xfrm>
            <a:off x="838200" y="365126"/>
            <a:ext cx="10515600" cy="6492874"/>
          </a:xfrm>
        </p:spPr>
        <p:txBody>
          <a:bodyPr>
            <a:normAutofit/>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Depending on the letter appearing in the </a:t>
            </a:r>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or </a:t>
            </a:r>
            <a:r>
              <a:rPr lang="en-GB" i="1" dirty="0">
                <a:latin typeface="Times New Roman" panose="02020603050405020304" pitchFamily="18" charset="0"/>
                <a:cs typeface="Times New Roman" panose="02020603050405020304" pitchFamily="18" charset="0"/>
              </a:rPr>
              <a:t>B</a:t>
            </a:r>
            <a:r>
              <a:rPr lang="en-GB" dirty="0">
                <a:latin typeface="Times New Roman" panose="02020603050405020304" pitchFamily="18" charset="0"/>
                <a:cs typeface="Times New Roman" panose="02020603050405020304" pitchFamily="18" charset="0"/>
              </a:rPr>
              <a:t> position, a variety of waiting line systems can be described. The letters that are commonly used are as follows:</a:t>
            </a:r>
          </a:p>
          <a:p>
            <a:pPr marL="0" indent="0" algn="just">
              <a:lnSpc>
                <a:spcPct val="150000"/>
              </a:lnSpc>
              <a:buNone/>
            </a:pPr>
            <a:r>
              <a:rPr lang="en-GB" i="1" dirty="0">
                <a:latin typeface="Times New Roman" panose="02020603050405020304" pitchFamily="18" charset="0"/>
                <a:cs typeface="Times New Roman" panose="02020603050405020304" pitchFamily="18" charset="0"/>
              </a:rPr>
              <a:t>M</a:t>
            </a:r>
            <a:r>
              <a:rPr lang="en-GB" dirty="0">
                <a:latin typeface="Times New Roman" panose="02020603050405020304" pitchFamily="18" charset="0"/>
                <a:cs typeface="Times New Roman" panose="02020603050405020304" pitchFamily="18" charset="0"/>
              </a:rPr>
              <a:t> = designates a Poisson probability distribution for the arrivals or an exponential probability distribution for service time </a:t>
            </a:r>
          </a:p>
          <a:p>
            <a:pPr marL="0" indent="0" algn="just">
              <a:lnSpc>
                <a:spcPct val="150000"/>
              </a:lnSpc>
              <a:buNone/>
            </a:pPr>
            <a:r>
              <a:rPr lang="en-GB" i="1" dirty="0">
                <a:latin typeface="Times New Roman" panose="02020603050405020304" pitchFamily="18" charset="0"/>
                <a:cs typeface="Times New Roman" panose="02020603050405020304" pitchFamily="18" charset="0"/>
              </a:rPr>
              <a:t>D</a:t>
            </a:r>
            <a:r>
              <a:rPr lang="en-GB" dirty="0">
                <a:latin typeface="Times New Roman" panose="02020603050405020304" pitchFamily="18" charset="0"/>
                <a:cs typeface="Times New Roman" panose="02020603050405020304" pitchFamily="18" charset="0"/>
              </a:rPr>
              <a:t> = designates that the arrivals or the service time is deterministic or constant </a:t>
            </a:r>
          </a:p>
          <a:p>
            <a:pPr marL="0" indent="0" algn="just">
              <a:lnSpc>
                <a:spcPct val="150000"/>
              </a:lnSpc>
              <a:buNone/>
            </a:pPr>
            <a:r>
              <a:rPr lang="en-GB" i="1" dirty="0">
                <a:latin typeface="Times New Roman" panose="02020603050405020304" pitchFamily="18" charset="0"/>
                <a:cs typeface="Times New Roman" panose="02020603050405020304" pitchFamily="18" charset="0"/>
              </a:rPr>
              <a:t>G</a:t>
            </a:r>
            <a:r>
              <a:rPr lang="en-GB" dirty="0">
                <a:latin typeface="Times New Roman" panose="02020603050405020304" pitchFamily="18" charset="0"/>
                <a:cs typeface="Times New Roman" panose="02020603050405020304" pitchFamily="18" charset="0"/>
              </a:rPr>
              <a:t> = designates that the arrivals or the service time has a general probability distribution with a known mean and variance</a:t>
            </a:r>
            <a:endParaRPr lang="en-G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22309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5D60-FD94-E811-33F4-B7B05511EDC6}"/>
              </a:ext>
            </a:extLst>
          </p:cNvPr>
          <p:cNvSpPr>
            <a:spLocks noGrp="1"/>
          </p:cNvSpPr>
          <p:nvPr>
            <p:ph type="title"/>
          </p:nvPr>
        </p:nvSpPr>
        <p:spPr>
          <a:xfrm>
            <a:off x="838200" y="365126"/>
            <a:ext cx="387927" cy="315911"/>
          </a:xfrm>
        </p:spPr>
        <p:txBody>
          <a:bodyPr>
            <a:normAutofit fontScale="90000"/>
          </a:bodyPr>
          <a:lstStyle/>
          <a:p>
            <a:r>
              <a:rPr lang="en-GB" dirty="0"/>
              <a:t>.</a:t>
            </a:r>
            <a:endParaRPr lang="en-GH" dirty="0"/>
          </a:p>
        </p:txBody>
      </p:sp>
      <p:sp>
        <p:nvSpPr>
          <p:cNvPr id="3" name="Content Placeholder 2">
            <a:extLst>
              <a:ext uri="{FF2B5EF4-FFF2-40B4-BE49-F238E27FC236}">
                <a16:creationId xmlns:a16="http://schemas.microsoft.com/office/drawing/2014/main" id="{18F86C82-5715-C189-849D-F44B3426F7B2}"/>
              </a:ext>
            </a:extLst>
          </p:cNvPr>
          <p:cNvSpPr>
            <a:spLocks noGrp="1"/>
          </p:cNvSpPr>
          <p:nvPr>
            <p:ph idx="1"/>
          </p:nvPr>
        </p:nvSpPr>
        <p:spPr>
          <a:xfrm>
            <a:off x="838200" y="681037"/>
            <a:ext cx="10515600" cy="5495926"/>
          </a:xfrm>
        </p:spPr>
        <p:txBody>
          <a:bodyPr>
            <a:normAutofit/>
          </a:bodyPr>
          <a:lstStyle/>
          <a:p>
            <a:pPr marL="0" indent="0">
              <a:lnSpc>
                <a:spcPct val="150000"/>
              </a:lnSpc>
              <a:buNone/>
            </a:pPr>
            <a:r>
              <a:rPr lang="en-GB" sz="3200" dirty="0">
                <a:latin typeface="Times New Roman" panose="02020603050405020304" pitchFamily="18" charset="0"/>
                <a:cs typeface="Times New Roman" panose="02020603050405020304" pitchFamily="18" charset="0"/>
              </a:rPr>
              <a:t>Using the Kendall notation, the single-channel waiting line model with Poisson arrivals and exponential service times is classified as an </a:t>
            </a:r>
            <a:r>
              <a:rPr lang="en-GB" sz="3200" i="1" dirty="0">
                <a:latin typeface="Times New Roman" panose="02020603050405020304" pitchFamily="18" charset="0"/>
                <a:cs typeface="Times New Roman" panose="02020603050405020304" pitchFamily="18" charset="0"/>
              </a:rPr>
              <a:t>M/M</a:t>
            </a:r>
            <a:r>
              <a:rPr lang="en-GB" sz="3200" dirty="0">
                <a:latin typeface="Times New Roman" panose="02020603050405020304" pitchFamily="18" charset="0"/>
                <a:cs typeface="Times New Roman" panose="02020603050405020304" pitchFamily="18" charset="0"/>
              </a:rPr>
              <a:t>/1 model. The two-channel waiting line model with Poisson arrivals and exponential service times presented in Section 11.3 would be classified as an </a:t>
            </a:r>
            <a:r>
              <a:rPr lang="en-GB" sz="3200" i="1" dirty="0">
                <a:latin typeface="Times New Roman" panose="02020603050405020304" pitchFamily="18" charset="0"/>
                <a:cs typeface="Times New Roman" panose="02020603050405020304" pitchFamily="18" charset="0"/>
              </a:rPr>
              <a:t>M/M/</a:t>
            </a:r>
            <a:r>
              <a:rPr lang="en-GB" sz="3200" dirty="0">
                <a:latin typeface="Times New Roman" panose="02020603050405020304" pitchFamily="18" charset="0"/>
                <a:cs typeface="Times New Roman" panose="02020603050405020304" pitchFamily="18" charset="0"/>
              </a:rPr>
              <a:t>2 model.</a:t>
            </a:r>
            <a:endParaRPr lang="en-GH" sz="3200"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ED7C2AE-5696-B24F-7B57-8FC8552A3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10357783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7028-CF4F-B234-0B93-D31FED2E4847}"/>
              </a:ext>
            </a:extLst>
          </p:cNvPr>
          <p:cNvSpPr>
            <a:spLocks noGrp="1"/>
          </p:cNvSpPr>
          <p:nvPr>
            <p:ph type="title"/>
          </p:nvPr>
        </p:nvSpPr>
        <p:spPr/>
        <p:txBody>
          <a:bodyPr/>
          <a:lstStyle/>
          <a:p>
            <a:r>
              <a:rPr lang="en-GB" b="1" dirty="0">
                <a:solidFill>
                  <a:srgbClr val="C00000"/>
                </a:solidFill>
                <a:latin typeface="Times New Roman" panose="02020603050405020304" pitchFamily="18" charset="0"/>
                <a:cs typeface="Times New Roman" panose="02020603050405020304" pitchFamily="18" charset="0"/>
              </a:rPr>
              <a:t>SECTION 6…</a:t>
            </a:r>
            <a:endParaRPr lang="en-GH" dirty="0"/>
          </a:p>
        </p:txBody>
      </p:sp>
      <p:sp>
        <p:nvSpPr>
          <p:cNvPr id="3" name="Content Placeholder 2">
            <a:extLst>
              <a:ext uri="{FF2B5EF4-FFF2-40B4-BE49-F238E27FC236}">
                <a16:creationId xmlns:a16="http://schemas.microsoft.com/office/drawing/2014/main" id="{26889DF8-4EBD-8A96-1702-017767F6F9A0}"/>
              </a:ext>
            </a:extLst>
          </p:cNvPr>
          <p:cNvSpPr>
            <a:spLocks noGrp="1"/>
          </p:cNvSpPr>
          <p:nvPr>
            <p:ph idx="1"/>
          </p:nvPr>
        </p:nvSpPr>
        <p:spPr/>
        <p:txBody>
          <a:bodyPr>
            <a:normAutofit/>
          </a:bodyPr>
          <a:lstStyle/>
          <a:p>
            <a:pPr marL="0" indent="0" algn="ctr">
              <a:buNone/>
            </a:pPr>
            <a:r>
              <a:rPr lang="en-GB" sz="6000" b="1" dirty="0">
                <a:solidFill>
                  <a:srgbClr val="002060"/>
                </a:solidFill>
                <a:latin typeface="Times New Roman" panose="02020603050405020304" pitchFamily="18" charset="0"/>
                <a:cs typeface="Times New Roman" panose="02020603050405020304" pitchFamily="18" charset="0"/>
              </a:rPr>
              <a:t>SINGLE-CHANNEL WAITING LINE MODEL WITH POISSON ARRIVALS AND ARBITRARY SERVICE TIMES</a:t>
            </a:r>
            <a:endParaRPr lang="en-GH" sz="6000" b="1"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7AEC49C-17E3-5EAF-AD16-46B33607D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33714602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235E0-7B56-0A4D-A89B-A0AF42EF6CE9}"/>
              </a:ext>
            </a:extLst>
          </p:cNvPr>
          <p:cNvSpPr>
            <a:spLocks noGrp="1"/>
          </p:cNvSpPr>
          <p:nvPr>
            <p:ph type="title"/>
          </p:nvPr>
        </p:nvSpPr>
        <p:spPr/>
        <p:txBody>
          <a:bodyPr>
            <a:noAutofit/>
          </a:bodyPr>
          <a:lstStyle/>
          <a:p>
            <a:pPr algn="ctr"/>
            <a:r>
              <a:rPr lang="en-GB" sz="3600" b="1" dirty="0">
                <a:solidFill>
                  <a:srgbClr val="002060"/>
                </a:solidFill>
                <a:latin typeface="Times New Roman" panose="02020603050405020304" pitchFamily="18" charset="0"/>
                <a:cs typeface="Times New Roman" panose="02020603050405020304" pitchFamily="18" charset="0"/>
              </a:rPr>
              <a:t>7. SINGLE-CHANNEL WAITING LINE MODEL WITH POISSON ARRIVALS AND ARBITRARY SERVICE TIMES</a:t>
            </a:r>
            <a:endParaRPr lang="en-GH"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658BCC-585E-1DD4-09FF-3B960CDB4D07}"/>
              </a:ext>
            </a:extLst>
          </p:cNvPr>
          <p:cNvSpPr>
            <a:spLocks noGrp="1"/>
          </p:cNvSpPr>
          <p:nvPr>
            <p:ph idx="1"/>
          </p:nvPr>
        </p:nvSpPr>
        <p:spPr/>
        <p:txBody>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Let us return to the single-channel waiting line model where arrivals are described by a Poisson probability distribution. However, we now assume that the probability distribution for the service times is not an exponential probability distribution. Thus, using the Kendall notation, the waiting line model that is appropriate is an M/G/1 model, where G denotes a general or unspecified probability distribution.</a:t>
            </a:r>
            <a:endParaRPr lang="en-GH"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513EA2-E89F-6C16-7DFC-E89F36F82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983" y="6035432"/>
            <a:ext cx="755374" cy="757239"/>
          </a:xfrm>
          <a:prstGeom prst="rect">
            <a:avLst/>
          </a:prstGeom>
        </p:spPr>
      </p:pic>
    </p:spTree>
    <p:extLst>
      <p:ext uri="{BB962C8B-B14F-4D97-AF65-F5344CB8AC3E}">
        <p14:creationId xmlns:p14="http://schemas.microsoft.com/office/powerpoint/2010/main" val="15942238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CF5F-D2F7-0A0D-FF15-8FCCED77A433}"/>
              </a:ext>
            </a:extLst>
          </p:cNvPr>
          <p:cNvSpPr>
            <a:spLocks noGrp="1"/>
          </p:cNvSpPr>
          <p:nvPr>
            <p:ph type="title"/>
          </p:nvPr>
        </p:nvSpPr>
        <p:spPr/>
        <p:txBody>
          <a:bodyPr/>
          <a:lstStyle/>
          <a:p>
            <a:pPr marL="571500" indent="-571500">
              <a:buFont typeface="Arial" panose="020B0604020202020204" pitchFamily="34" charset="0"/>
              <a:buChar char="•"/>
            </a:pPr>
            <a:r>
              <a:rPr lang="en-GB" b="1" dirty="0">
                <a:solidFill>
                  <a:srgbClr val="002060"/>
                </a:solidFill>
                <a:latin typeface="Times New Roman" panose="02020603050405020304" pitchFamily="18" charset="0"/>
                <a:cs typeface="Times New Roman" panose="02020603050405020304" pitchFamily="18" charset="0"/>
              </a:rPr>
              <a:t>Operating Characteristics for the M/G/1 Model </a:t>
            </a:r>
            <a:endParaRPr lang="en-GH" b="1" dirty="0">
              <a:solidFill>
                <a:srgbClr val="00206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6E7510-EF1C-7B90-B7FB-8734949CD36B}"/>
                  </a:ext>
                </a:extLst>
              </p:cNvPr>
              <p:cNvSpPr>
                <a:spLocks noGrp="1"/>
              </p:cNvSpPr>
              <p:nvPr>
                <p:ph idx="1"/>
              </p:nvPr>
            </p:nvSpPr>
            <p:spPr>
              <a:xfrm>
                <a:off x="838200" y="1496291"/>
                <a:ext cx="10515600" cy="4996584"/>
              </a:xfrm>
            </p:spPr>
            <p:txBody>
              <a:bodyPr>
                <a:normAutofit lnSpcReduction="10000"/>
              </a:bodyPr>
              <a:lstStyle/>
              <a:p>
                <a:pPr marL="0" indent="0">
                  <a:lnSpc>
                    <a:spcPct val="150000"/>
                  </a:lnSpc>
                  <a:buNone/>
                </a:pPr>
                <a:r>
                  <a:rPr lang="en-GB" dirty="0">
                    <a:latin typeface="Times New Roman" panose="02020603050405020304" pitchFamily="18" charset="0"/>
                    <a:cs typeface="Times New Roman" panose="02020603050405020304" pitchFamily="18" charset="0"/>
                  </a:rPr>
                  <a:t>The notation used to describe the operating characteristics for the M/G/1 model is </a:t>
                </a:r>
              </a:p>
              <a:p>
                <a:pPr marL="0" indent="0">
                  <a:lnSpc>
                    <a:spcPct val="150000"/>
                  </a:lnSpc>
                  <a:buNone/>
                </a:pPr>
                <a14:m>
                  <m:oMath xmlns:m="http://schemas.openxmlformats.org/officeDocument/2006/math">
                    <m:r>
                      <m:rPr>
                        <m:sty m:val="p"/>
                      </m:rPr>
                      <a:rPr lang="el-GR" b="0" i="1" smtClean="0">
                        <a:solidFill>
                          <a:srgbClr val="002060"/>
                        </a:solidFill>
                        <a:latin typeface="Cambria Math" panose="02040503050406030204" pitchFamily="18" charset="0"/>
                        <a:cs typeface="Times New Roman" panose="02020603050405020304" pitchFamily="18" charset="0"/>
                      </a:rPr>
                      <m:t>λ</m:t>
                    </m:r>
                    <m:r>
                      <a:rPr lang="en-GB" b="0" i="1" smtClean="0">
                        <a:solidFill>
                          <a:srgbClr val="002060"/>
                        </a:solidFill>
                        <a:latin typeface="Cambria Math" panose="02040503050406030204" pitchFamily="18" charset="0"/>
                        <a:cs typeface="Times New Roman" panose="02020603050405020304" pitchFamily="18" charset="0"/>
                      </a:rPr>
                      <m:t>=</m:t>
                    </m:r>
                    <m:r>
                      <a:rPr lang="el-GR" b="0" i="1" smtClean="0">
                        <a:solidFill>
                          <a:srgbClr val="002060"/>
                        </a:solidFill>
                        <a:latin typeface="Cambria Math" panose="02040503050406030204" pitchFamily="18" charset="0"/>
                        <a:cs typeface="Times New Roman" panose="02020603050405020304" pitchFamily="18" charset="0"/>
                      </a:rPr>
                      <m:t> </m:t>
                    </m:r>
                  </m:oMath>
                </a14:m>
                <a:r>
                  <a:rPr lang="en-GB" dirty="0">
                    <a:latin typeface="Times New Roman" panose="02020603050405020304" pitchFamily="18" charset="0"/>
                    <a:cs typeface="Times New Roman" panose="02020603050405020304" pitchFamily="18" charset="0"/>
                  </a:rPr>
                  <a:t>the arrival rate </a:t>
                </a:r>
              </a:p>
              <a:p>
                <a:pPr marL="0" indent="0">
                  <a:lnSpc>
                    <a:spcPct val="150000"/>
                  </a:lnSpc>
                  <a:buNone/>
                </a:pPr>
                <a14:m>
                  <m:oMath xmlns:m="http://schemas.openxmlformats.org/officeDocument/2006/math">
                    <m:r>
                      <m:rPr>
                        <m:sty m:val="p"/>
                      </m:rPr>
                      <a:rPr lang="el-GR" i="1">
                        <a:solidFill>
                          <a:srgbClr val="002060"/>
                        </a:solidFill>
                        <a:latin typeface="Cambria Math" panose="02040503050406030204" pitchFamily="18" charset="0"/>
                        <a:cs typeface="Times New Roman" panose="02020603050405020304" pitchFamily="18" charset="0"/>
                      </a:rPr>
                      <m:t>μ</m:t>
                    </m:r>
                    <m:r>
                      <a:rPr lang="en-GB" b="0" i="1" smtClean="0">
                        <a:solidFill>
                          <a:srgbClr val="002060"/>
                        </a:solidFill>
                        <a:latin typeface="Cambria Math" panose="02040503050406030204" pitchFamily="18" charset="0"/>
                        <a:cs typeface="Times New Roman" panose="02020603050405020304" pitchFamily="18" charset="0"/>
                      </a:rPr>
                      <m:t>= </m:t>
                    </m:r>
                  </m:oMath>
                </a14:m>
                <a:r>
                  <a:rPr lang="en-GB" dirty="0">
                    <a:latin typeface="Times New Roman" panose="02020603050405020304" pitchFamily="18" charset="0"/>
                    <a:cs typeface="Times New Roman" panose="02020603050405020304" pitchFamily="18" charset="0"/>
                  </a:rPr>
                  <a:t>the service rate </a:t>
                </a:r>
              </a:p>
              <a:p>
                <a:pPr marL="0" indent="0">
                  <a:lnSpc>
                    <a:spcPct val="150000"/>
                  </a:lnSpc>
                  <a:buNone/>
                </a:pPr>
                <a14:m>
                  <m:oMath xmlns:m="http://schemas.openxmlformats.org/officeDocument/2006/math">
                    <m:r>
                      <m:rPr>
                        <m:sty m:val="p"/>
                      </m:rPr>
                      <a:rPr lang="el-GR" i="1">
                        <a:solidFill>
                          <a:srgbClr val="002060"/>
                        </a:solidFill>
                        <a:latin typeface="Cambria Math" panose="02040503050406030204" pitchFamily="18" charset="0"/>
                        <a:cs typeface="Times New Roman" panose="02020603050405020304" pitchFamily="18" charset="0"/>
                      </a:rPr>
                      <m:t>σ</m:t>
                    </m:r>
                    <m:r>
                      <a:rPr lang="en-GB" b="0" i="1" smtClean="0">
                        <a:solidFill>
                          <a:srgbClr val="002060"/>
                        </a:solidFill>
                        <a:latin typeface="Cambria Math" panose="02040503050406030204" pitchFamily="18" charset="0"/>
                        <a:cs typeface="Times New Roman" panose="02020603050405020304" pitchFamily="18" charset="0"/>
                      </a:rPr>
                      <m:t>= </m:t>
                    </m:r>
                  </m:oMath>
                </a14:m>
                <a:r>
                  <a:rPr lang="en-GB" dirty="0">
                    <a:latin typeface="Times New Roman" panose="02020603050405020304" pitchFamily="18" charset="0"/>
                    <a:cs typeface="Times New Roman" panose="02020603050405020304" pitchFamily="18" charset="0"/>
                  </a:rPr>
                  <a:t>the standard deviation of the service time </a:t>
                </a:r>
              </a:p>
              <a:p>
                <a:pPr marL="0" indent="0">
                  <a:lnSpc>
                    <a:spcPct val="150000"/>
                  </a:lnSpc>
                  <a:buNone/>
                </a:pPr>
                <a:r>
                  <a:rPr lang="en-GB" dirty="0">
                    <a:latin typeface="Times New Roman" panose="02020603050405020304" pitchFamily="18" charset="0"/>
                    <a:cs typeface="Times New Roman" panose="02020603050405020304" pitchFamily="18" charset="0"/>
                  </a:rPr>
                  <a:t>Some of the steady-state operating characteristics of the M/G/1 waiting line model are as follows: </a:t>
                </a:r>
              </a:p>
              <a:p>
                <a:pPr marL="0" indent="0">
                  <a:lnSpc>
                    <a:spcPct val="150000"/>
                  </a:lnSpc>
                  <a:buNone/>
                </a:pPr>
                <a:endParaRPr lang="en-GH"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576E7510-EF1C-7B90-B7FB-8734949CD36B}"/>
                  </a:ext>
                </a:extLst>
              </p:cNvPr>
              <p:cNvSpPr>
                <a:spLocks noGrp="1" noRot="1" noChangeAspect="1" noMove="1" noResize="1" noEditPoints="1" noAdjustHandles="1" noChangeArrowheads="1" noChangeShapeType="1" noTextEdit="1"/>
              </p:cNvSpPr>
              <p:nvPr>
                <p:ph idx="1"/>
              </p:nvPr>
            </p:nvSpPr>
            <p:spPr>
              <a:xfrm>
                <a:off x="838200" y="1496291"/>
                <a:ext cx="10515600" cy="4996584"/>
              </a:xfrm>
              <a:blipFill>
                <a:blip r:embed="rId2"/>
                <a:stretch>
                  <a:fillRect l="-1217" r="-1855"/>
                </a:stretch>
              </a:blipFill>
            </p:spPr>
            <p:txBody>
              <a:bodyPr/>
              <a:lstStyle/>
              <a:p>
                <a:r>
                  <a:rPr lang="en-GH">
                    <a:noFill/>
                  </a:rPr>
                  <a:t> </a:t>
                </a:r>
              </a:p>
            </p:txBody>
          </p:sp>
        </mc:Fallback>
      </mc:AlternateContent>
    </p:spTree>
    <p:extLst>
      <p:ext uri="{BB962C8B-B14F-4D97-AF65-F5344CB8AC3E}">
        <p14:creationId xmlns:p14="http://schemas.microsoft.com/office/powerpoint/2010/main" val="7620541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187B-8086-10FC-3D6C-64AF84C5531C}"/>
              </a:ext>
            </a:extLst>
          </p:cNvPr>
          <p:cNvSpPr>
            <a:spLocks noGrp="1"/>
          </p:cNvSpPr>
          <p:nvPr>
            <p:ph type="title"/>
          </p:nvPr>
        </p:nvSpPr>
        <p:spPr>
          <a:xfrm>
            <a:off x="838200" y="365126"/>
            <a:ext cx="574964" cy="315911"/>
          </a:xfrm>
        </p:spPr>
        <p:txBody>
          <a:bodyPr>
            <a:normAutofit fontScale="90000"/>
          </a:bodyPr>
          <a:lstStyle/>
          <a:p>
            <a:r>
              <a:rPr lang="en-GB" dirty="0"/>
              <a:t>.</a:t>
            </a:r>
            <a:endParaRPr lang="en-G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3D6B14-B4C3-10B4-CD45-F8748AFBF287}"/>
                  </a:ext>
                </a:extLst>
              </p:cNvPr>
              <p:cNvSpPr>
                <a:spLocks noGrp="1"/>
              </p:cNvSpPr>
              <p:nvPr>
                <p:ph idx="1"/>
              </p:nvPr>
            </p:nvSpPr>
            <p:spPr>
              <a:xfrm>
                <a:off x="838200" y="681037"/>
                <a:ext cx="10515600" cy="5495926"/>
              </a:xfrm>
            </p:spPr>
            <p:txBody>
              <a:bodyPr>
                <a:noAutofit/>
              </a:bodyPr>
              <a:lstStyle/>
              <a:p>
                <a:pPr marL="0" indent="0">
                  <a:buNone/>
                </a:pPr>
                <a:r>
                  <a:rPr lang="en-GB" sz="3200" dirty="0">
                    <a:solidFill>
                      <a:schemeClr val="tx1"/>
                    </a:solidFill>
                    <a:latin typeface="Times New Roman" panose="02020603050405020304" pitchFamily="18" charset="0"/>
                    <a:cs typeface="Times New Roman" panose="02020603050405020304" pitchFamily="18" charset="0"/>
                  </a:rPr>
                  <a:t>1. The probability that no units are in the system:</a:t>
                </a:r>
              </a:p>
              <a:p>
                <a:pPr marL="0" indent="0">
                  <a:buNone/>
                </a:pPr>
                <a14:m>
                  <m:oMath xmlns:m="http://schemas.openxmlformats.org/officeDocument/2006/math">
                    <m:sSub>
                      <m:sSubPr>
                        <m:ctrlPr>
                          <a:rPr lang="pt-BR" sz="3200" i="1" smtClean="0">
                            <a:solidFill>
                              <a:srgbClr val="002060"/>
                            </a:solidFill>
                            <a:latin typeface="Cambria Math" panose="02040503050406030204" pitchFamily="18" charset="0"/>
                            <a:cs typeface="Times New Roman" panose="02020603050405020304" pitchFamily="18" charset="0"/>
                          </a:rPr>
                        </m:ctrlPr>
                      </m:sSubPr>
                      <m:e>
                        <m:r>
                          <a:rPr lang="en-US" sz="3200" b="0" i="1" smtClean="0">
                            <a:solidFill>
                              <a:srgbClr val="002060"/>
                            </a:solidFill>
                            <a:latin typeface="Cambria Math" panose="02040503050406030204" pitchFamily="18" charset="0"/>
                            <a:cs typeface="Times New Roman" panose="02020603050405020304" pitchFamily="18" charset="0"/>
                          </a:rPr>
                          <m:t>          </m:t>
                        </m:r>
                        <m:r>
                          <a:rPr lang="en-US" sz="3200" b="0" i="1" smtClean="0">
                            <a:solidFill>
                              <a:srgbClr val="002060"/>
                            </a:solidFill>
                            <a:latin typeface="Cambria Math" panose="02040503050406030204" pitchFamily="18" charset="0"/>
                            <a:cs typeface="Times New Roman" panose="02020603050405020304" pitchFamily="18" charset="0"/>
                          </a:rPr>
                          <m:t>𝑃</m:t>
                        </m:r>
                      </m:e>
                      <m:sub>
                        <m:r>
                          <a:rPr lang="pt-BR" sz="3200" i="1" smtClean="0">
                            <a:solidFill>
                              <a:srgbClr val="002060"/>
                            </a:solidFill>
                            <a:latin typeface="Cambria Math" panose="02040503050406030204" pitchFamily="18" charset="0"/>
                            <a:cs typeface="Times New Roman" panose="02020603050405020304" pitchFamily="18" charset="0"/>
                          </a:rPr>
                          <m:t>0</m:t>
                        </m:r>
                      </m:sub>
                    </m:sSub>
                    <m:r>
                      <a:rPr lang="en-US" sz="3200" b="0" i="1" smtClean="0">
                        <a:solidFill>
                          <a:srgbClr val="002060"/>
                        </a:solidFill>
                        <a:latin typeface="Cambria Math" panose="02040503050406030204" pitchFamily="18" charset="0"/>
                        <a:cs typeface="Times New Roman" panose="02020603050405020304" pitchFamily="18" charset="0"/>
                      </a:rPr>
                      <m:t>=1−</m:t>
                    </m:r>
                    <m:f>
                      <m:fPr>
                        <m:ctrlPr>
                          <a:rPr lang="pt-BR" sz="3200" b="0" i="1" smtClean="0">
                            <a:solidFill>
                              <a:srgbClr val="002060"/>
                            </a:solidFill>
                            <a:latin typeface="Cambria Math" panose="02040503050406030204" pitchFamily="18" charset="0"/>
                            <a:cs typeface="Times New Roman" panose="02020603050405020304" pitchFamily="18" charset="0"/>
                          </a:rPr>
                        </m:ctrlPr>
                      </m:fPr>
                      <m:num>
                        <m:r>
                          <m:rPr>
                            <m:nor/>
                          </m:rPr>
                          <a:rPr lang="el-GR" sz="3200" dirty="0" smtClean="0">
                            <a:solidFill>
                              <a:srgbClr val="002060"/>
                            </a:solidFill>
                            <a:latin typeface="Times New Roman" panose="02020603050405020304" pitchFamily="18" charset="0"/>
                            <a:cs typeface="Times New Roman" panose="02020603050405020304" pitchFamily="18" charset="0"/>
                          </a:rPr>
                          <m:t>λ</m:t>
                        </m:r>
                      </m:num>
                      <m:den>
                        <m:r>
                          <m:rPr>
                            <m:sty m:val="p"/>
                          </m:rPr>
                          <a:rPr lang="el-GR" sz="3200" b="0" i="1" smtClean="0">
                            <a:solidFill>
                              <a:srgbClr val="002060"/>
                            </a:solidFill>
                            <a:latin typeface="Cambria Math" panose="02040503050406030204" pitchFamily="18" charset="0"/>
                            <a:cs typeface="Times New Roman" panose="02020603050405020304" pitchFamily="18" charset="0"/>
                          </a:rPr>
                          <m:t>μ</m:t>
                        </m:r>
                      </m:den>
                    </m:f>
                    <m:r>
                      <a:rPr lang="en-US" sz="3200" b="0" i="1" smtClean="0">
                        <a:solidFill>
                          <a:srgbClr val="002060"/>
                        </a:solidFill>
                        <a:latin typeface="Cambria Math" panose="02040503050406030204" pitchFamily="18" charset="0"/>
                        <a:cs typeface="Times New Roman" panose="02020603050405020304" pitchFamily="18" charset="0"/>
                      </a:rPr>
                      <m:t> </m:t>
                    </m:r>
                  </m:oMath>
                </a14:m>
                <a:r>
                  <a:rPr lang="en-GB" sz="3200" dirty="0">
                    <a:solidFill>
                      <a:srgbClr val="002060"/>
                    </a:solidFill>
                    <a:latin typeface="Times New Roman" panose="02020603050405020304" pitchFamily="18" charset="0"/>
                    <a:cs typeface="Times New Roman" panose="02020603050405020304" pitchFamily="18" charset="0"/>
                  </a:rPr>
                  <a:t>                                                               (1.24)   </a:t>
                </a:r>
                <a:endParaRPr lang="en-GB" sz="3200" dirty="0">
                  <a:solidFill>
                    <a:schemeClr val="tx1"/>
                  </a:solidFill>
                  <a:latin typeface="Times New Roman" panose="02020603050405020304" pitchFamily="18" charset="0"/>
                  <a:cs typeface="Times New Roman" panose="02020603050405020304" pitchFamily="18" charset="0"/>
                </a:endParaRPr>
              </a:p>
              <a:p>
                <a:pPr marL="0" indent="0">
                  <a:buNone/>
                </a:pPr>
                <a:r>
                  <a:rPr lang="en-GB" sz="3200" dirty="0">
                    <a:solidFill>
                      <a:schemeClr val="tx1"/>
                    </a:solidFill>
                    <a:latin typeface="Times New Roman" panose="02020603050405020304" pitchFamily="18" charset="0"/>
                    <a:cs typeface="Times New Roman" panose="02020603050405020304" pitchFamily="18" charset="0"/>
                  </a:rPr>
                  <a:t>2. The average number of units in the waiting line:</a:t>
                </a:r>
              </a:p>
              <a:p>
                <a:pPr marL="0" indent="0">
                  <a:buNone/>
                </a:pPr>
                <a14:m>
                  <m:oMath xmlns:m="http://schemas.openxmlformats.org/officeDocument/2006/math">
                    <m:sSub>
                      <m:sSubPr>
                        <m:ctrlPr>
                          <a:rPr lang="pt-BR" sz="3200" i="1" smtClean="0">
                            <a:solidFill>
                              <a:srgbClr val="002060"/>
                            </a:solidFill>
                            <a:latin typeface="Cambria Math" panose="02040503050406030204" pitchFamily="18" charset="0"/>
                            <a:cs typeface="Times New Roman" panose="02020603050405020304" pitchFamily="18" charset="0"/>
                          </a:rPr>
                        </m:ctrlPr>
                      </m:sSubPr>
                      <m:e>
                        <m:r>
                          <a:rPr lang="en-US" sz="3200" i="1">
                            <a:solidFill>
                              <a:srgbClr val="002060"/>
                            </a:solidFill>
                            <a:latin typeface="Cambria Math" panose="02040503050406030204" pitchFamily="18" charset="0"/>
                            <a:cs typeface="Times New Roman" panose="02020603050405020304" pitchFamily="18" charset="0"/>
                          </a:rPr>
                          <m:t>      </m:t>
                        </m:r>
                        <m:r>
                          <a:rPr lang="en-US" sz="3200" b="0" i="1" smtClean="0">
                            <a:solidFill>
                              <a:srgbClr val="002060"/>
                            </a:solidFill>
                            <a:latin typeface="Cambria Math" panose="02040503050406030204" pitchFamily="18" charset="0"/>
                            <a:cs typeface="Times New Roman" panose="02020603050405020304" pitchFamily="18" charset="0"/>
                          </a:rPr>
                          <m:t>𝐿</m:t>
                        </m:r>
                      </m:e>
                      <m:sub>
                        <m:r>
                          <a:rPr lang="en-US" sz="3200" b="0" i="1" smtClean="0">
                            <a:solidFill>
                              <a:srgbClr val="002060"/>
                            </a:solidFill>
                            <a:latin typeface="Cambria Math" panose="02040503050406030204" pitchFamily="18" charset="0"/>
                            <a:cs typeface="Times New Roman" panose="02020603050405020304" pitchFamily="18" charset="0"/>
                          </a:rPr>
                          <m:t>𝑞</m:t>
                        </m:r>
                      </m:sub>
                    </m:sSub>
                    <m:r>
                      <a:rPr lang="en-US" sz="3200" i="1">
                        <a:solidFill>
                          <a:srgbClr val="002060"/>
                        </a:solidFill>
                        <a:latin typeface="Cambria Math" panose="02040503050406030204" pitchFamily="18" charset="0"/>
                        <a:cs typeface="Times New Roman" panose="02020603050405020304" pitchFamily="18" charset="0"/>
                      </a:rPr>
                      <m:t>=</m:t>
                    </m:r>
                    <m:f>
                      <m:fPr>
                        <m:ctrlPr>
                          <a:rPr lang="pt-BR" sz="3200" i="1">
                            <a:solidFill>
                              <a:srgbClr val="002060"/>
                            </a:solidFill>
                            <a:latin typeface="Cambria Math" panose="02040503050406030204" pitchFamily="18" charset="0"/>
                            <a:cs typeface="Times New Roman" panose="02020603050405020304" pitchFamily="18" charset="0"/>
                          </a:rPr>
                        </m:ctrlPr>
                      </m:fPr>
                      <m:num>
                        <m:sSup>
                          <m:sSupPr>
                            <m:ctrlPr>
                              <a:rPr lang="en-GH" sz="3200" i="1">
                                <a:solidFill>
                                  <a:srgbClr val="002060"/>
                                </a:solidFill>
                                <a:latin typeface="Cambria Math" panose="02040503050406030204" pitchFamily="18" charset="0"/>
                              </a:rPr>
                            </m:ctrlPr>
                          </m:sSupPr>
                          <m:e>
                            <m:r>
                              <m:rPr>
                                <m:sty m:val="p"/>
                              </m:rPr>
                              <a:rPr lang="el-GR" sz="3200" i="1" smtClean="0">
                                <a:solidFill>
                                  <a:srgbClr val="002060"/>
                                </a:solidFill>
                                <a:latin typeface="Cambria Math" panose="02040503050406030204" pitchFamily="18" charset="0"/>
                              </a:rPr>
                              <m:t>λ</m:t>
                            </m:r>
                          </m:e>
                          <m:sup>
                            <m:r>
                              <a:rPr lang="en-US" sz="3200" b="0" i="1" smtClean="0">
                                <a:solidFill>
                                  <a:srgbClr val="002060"/>
                                </a:solidFill>
                                <a:latin typeface="Cambria Math" panose="02040503050406030204" pitchFamily="18" charset="0"/>
                              </a:rPr>
                              <m:t>2</m:t>
                            </m:r>
                          </m:sup>
                        </m:sSup>
                        <m:sSup>
                          <m:sSupPr>
                            <m:ctrlPr>
                              <a:rPr lang="en-US" sz="3200" b="0" i="1" smtClean="0">
                                <a:solidFill>
                                  <a:srgbClr val="002060"/>
                                </a:solidFill>
                                <a:latin typeface="Cambria Math" panose="02040503050406030204" pitchFamily="18" charset="0"/>
                              </a:rPr>
                            </m:ctrlPr>
                          </m:sSupPr>
                          <m:e>
                            <m:r>
                              <m:rPr>
                                <m:sty m:val="p"/>
                              </m:rPr>
                              <a:rPr lang="el-GR" sz="3200" b="0" i="1" smtClean="0">
                                <a:solidFill>
                                  <a:srgbClr val="002060"/>
                                </a:solidFill>
                                <a:latin typeface="Cambria Math" panose="02040503050406030204" pitchFamily="18" charset="0"/>
                              </a:rPr>
                              <m:t>σ</m:t>
                            </m:r>
                          </m:e>
                          <m:sup>
                            <m:r>
                              <a:rPr lang="en-GB" sz="3200" b="0" i="1" smtClean="0">
                                <a:solidFill>
                                  <a:srgbClr val="002060"/>
                                </a:solidFill>
                                <a:latin typeface="Cambria Math" panose="02040503050406030204" pitchFamily="18" charset="0"/>
                              </a:rPr>
                              <m:t>2</m:t>
                            </m:r>
                          </m:sup>
                        </m:sSup>
                        <m:r>
                          <a:rPr lang="en-GB" sz="3200" b="0" i="1" smtClean="0">
                            <a:solidFill>
                              <a:srgbClr val="002060"/>
                            </a:solidFill>
                            <a:latin typeface="Cambria Math" panose="02040503050406030204" pitchFamily="18" charset="0"/>
                          </a:rPr>
                          <m:t>+</m:t>
                        </m:r>
                        <m:sSup>
                          <m:sSupPr>
                            <m:ctrlPr>
                              <a:rPr lang="en-US" sz="3200" i="1">
                                <a:solidFill>
                                  <a:srgbClr val="002060"/>
                                </a:solidFill>
                                <a:latin typeface="Cambria Math" panose="02040503050406030204" pitchFamily="18" charset="0"/>
                                <a:cs typeface="Times New Roman" panose="02020603050405020304" pitchFamily="18" charset="0"/>
                              </a:rPr>
                            </m:ctrlPr>
                          </m:sSupPr>
                          <m:e>
                            <m:d>
                              <m:dPr>
                                <m:ctrlPr>
                                  <a:rPr lang="en-US" sz="3200" i="1" smtClean="0">
                                    <a:solidFill>
                                      <a:srgbClr val="002060"/>
                                    </a:solidFill>
                                    <a:latin typeface="Cambria Math" panose="02040503050406030204" pitchFamily="18" charset="0"/>
                                  </a:rPr>
                                </m:ctrlPr>
                              </m:dPr>
                              <m:e>
                                <m:r>
                                  <m:rPr>
                                    <m:sty m:val="p"/>
                                  </m:rPr>
                                  <a:rPr lang="el-GR" sz="3200" i="1" smtClean="0">
                                    <a:solidFill>
                                      <a:srgbClr val="002060"/>
                                    </a:solidFill>
                                    <a:latin typeface="Cambria Math" panose="02040503050406030204" pitchFamily="18" charset="0"/>
                                  </a:rPr>
                                  <m:t>λ</m:t>
                                </m:r>
                                <m:r>
                                  <a:rPr lang="en-GB" sz="3200" b="0" i="1" smtClean="0">
                                    <a:solidFill>
                                      <a:srgbClr val="002060"/>
                                    </a:solidFill>
                                    <a:latin typeface="Cambria Math" panose="02040503050406030204" pitchFamily="18" charset="0"/>
                                  </a:rPr>
                                  <m:t>/</m:t>
                                </m:r>
                                <m:r>
                                  <m:rPr>
                                    <m:sty m:val="p"/>
                                  </m:rPr>
                                  <a:rPr lang="el-GR" sz="3200" b="0" i="1" smtClean="0">
                                    <a:solidFill>
                                      <a:srgbClr val="002060"/>
                                    </a:solidFill>
                                    <a:latin typeface="Cambria Math" panose="02040503050406030204" pitchFamily="18" charset="0"/>
                                  </a:rPr>
                                  <m:t>μ</m:t>
                                </m:r>
                              </m:e>
                            </m:d>
                          </m:e>
                          <m:sup>
                            <m:r>
                              <a:rPr lang="en-GB" sz="3200" b="0" i="1" smtClean="0">
                                <a:solidFill>
                                  <a:srgbClr val="002060"/>
                                </a:solidFill>
                                <a:latin typeface="Cambria Math" panose="02040503050406030204" pitchFamily="18" charset="0"/>
                                <a:cs typeface="Times New Roman" panose="02020603050405020304" pitchFamily="18" charset="0"/>
                              </a:rPr>
                              <m:t>2</m:t>
                            </m:r>
                          </m:sup>
                        </m:sSup>
                      </m:num>
                      <m:den>
                        <m:r>
                          <a:rPr lang="en-GB" sz="3200" b="0" i="1" smtClean="0">
                            <a:solidFill>
                              <a:srgbClr val="002060"/>
                            </a:solidFill>
                            <a:latin typeface="Cambria Math" panose="02040503050406030204" pitchFamily="18" charset="0"/>
                          </a:rPr>
                          <m:t>2</m:t>
                        </m:r>
                        <m:r>
                          <a:rPr lang="en-US" sz="3200" b="0" i="1" smtClean="0">
                            <a:solidFill>
                              <a:srgbClr val="002060"/>
                            </a:solidFill>
                            <a:latin typeface="Cambria Math" panose="02040503050406030204" pitchFamily="18" charset="0"/>
                            <a:cs typeface="Times New Roman" panose="02020603050405020304" pitchFamily="18" charset="0"/>
                          </a:rPr>
                          <m:t>(</m:t>
                        </m:r>
                        <m:r>
                          <a:rPr lang="en-GB" sz="3200" b="0" i="1" smtClean="0">
                            <a:solidFill>
                              <a:srgbClr val="002060"/>
                            </a:solidFill>
                            <a:latin typeface="Cambria Math" panose="02040503050406030204" pitchFamily="18" charset="0"/>
                            <a:cs typeface="Times New Roman" panose="02020603050405020304" pitchFamily="18" charset="0"/>
                          </a:rPr>
                          <m:t>1</m:t>
                        </m:r>
                        <m:r>
                          <a:rPr lang="en-US" sz="3200" b="0" i="1" smtClean="0">
                            <a:solidFill>
                              <a:srgbClr val="002060"/>
                            </a:solidFill>
                            <a:latin typeface="Cambria Math" panose="02040503050406030204" pitchFamily="18" charset="0"/>
                            <a:cs typeface="Times New Roman" panose="02020603050405020304" pitchFamily="18" charset="0"/>
                          </a:rPr>
                          <m:t>−</m:t>
                        </m:r>
                        <m:r>
                          <m:rPr>
                            <m:sty m:val="p"/>
                          </m:rPr>
                          <a:rPr lang="el-GR" sz="3200" b="0" i="1" smtClean="0">
                            <a:solidFill>
                              <a:srgbClr val="002060"/>
                            </a:solidFill>
                            <a:latin typeface="Cambria Math" panose="02040503050406030204" pitchFamily="18" charset="0"/>
                            <a:cs typeface="Times New Roman" panose="02020603050405020304" pitchFamily="18" charset="0"/>
                          </a:rPr>
                          <m:t>λ</m:t>
                        </m:r>
                        <m:r>
                          <a:rPr lang="en-GB" sz="3200" b="0" i="1" smtClean="0">
                            <a:solidFill>
                              <a:srgbClr val="002060"/>
                            </a:solidFill>
                            <a:latin typeface="Cambria Math" panose="02040503050406030204" pitchFamily="18" charset="0"/>
                            <a:cs typeface="Times New Roman" panose="02020603050405020304" pitchFamily="18" charset="0"/>
                          </a:rPr>
                          <m:t>/</m:t>
                        </m:r>
                        <m:r>
                          <m:rPr>
                            <m:sty m:val="p"/>
                          </m:rPr>
                          <a:rPr lang="el-GR" sz="3200" b="0" i="1" smtClean="0">
                            <a:solidFill>
                              <a:srgbClr val="002060"/>
                            </a:solidFill>
                            <a:latin typeface="Cambria Math" panose="02040503050406030204" pitchFamily="18" charset="0"/>
                            <a:cs typeface="Times New Roman" panose="02020603050405020304" pitchFamily="18" charset="0"/>
                          </a:rPr>
                          <m:t>μ</m:t>
                        </m:r>
                        <m:r>
                          <a:rPr lang="en-US" sz="3200" b="0" i="1" smtClean="0">
                            <a:solidFill>
                              <a:srgbClr val="002060"/>
                            </a:solidFill>
                            <a:latin typeface="Cambria Math" panose="02040503050406030204" pitchFamily="18" charset="0"/>
                            <a:cs typeface="Times New Roman" panose="02020603050405020304" pitchFamily="18" charset="0"/>
                          </a:rPr>
                          <m:t>)</m:t>
                        </m:r>
                      </m:den>
                    </m:f>
                  </m:oMath>
                </a14:m>
                <a:r>
                  <a:rPr lang="en-US" sz="3200" dirty="0">
                    <a:solidFill>
                      <a:srgbClr val="002060"/>
                    </a:solidFill>
                    <a:latin typeface="Times New Roman" panose="02020603050405020304" pitchFamily="18" charset="0"/>
                    <a:cs typeface="Times New Roman" panose="02020603050405020304" pitchFamily="18" charset="0"/>
                  </a:rPr>
                  <a:t>                                                          (1.25)</a:t>
                </a:r>
                <a:r>
                  <a:rPr lang="en-GB" sz="3200" dirty="0">
                    <a:solidFill>
                      <a:srgbClr val="002060"/>
                    </a:solidFill>
                    <a:latin typeface="Times New Roman" panose="02020603050405020304" pitchFamily="18" charset="0"/>
                    <a:cs typeface="Times New Roman" panose="02020603050405020304" pitchFamily="18" charset="0"/>
                  </a:rPr>
                  <a:t> </a:t>
                </a:r>
                <a:endParaRPr lang="en-GB" sz="3200" dirty="0">
                  <a:solidFill>
                    <a:schemeClr val="tx1"/>
                  </a:solidFill>
                  <a:latin typeface="Times New Roman" panose="02020603050405020304" pitchFamily="18" charset="0"/>
                  <a:cs typeface="Times New Roman" panose="02020603050405020304" pitchFamily="18" charset="0"/>
                </a:endParaRPr>
              </a:p>
              <a:p>
                <a:pPr marL="0" indent="0">
                  <a:buNone/>
                </a:pPr>
                <a:r>
                  <a:rPr lang="en-GB" sz="3200" dirty="0">
                    <a:solidFill>
                      <a:schemeClr val="tx1"/>
                    </a:solidFill>
                    <a:latin typeface="Times New Roman" panose="02020603050405020304" pitchFamily="18" charset="0"/>
                    <a:cs typeface="Times New Roman" panose="02020603050405020304" pitchFamily="18" charset="0"/>
                  </a:rPr>
                  <a:t> 3.The average number of units in the system:                         </a:t>
                </a:r>
                <a:endParaRPr lang="en-GB" sz="3200" b="0" i="1" dirty="0">
                  <a:solidFill>
                    <a:schemeClr val="tx1"/>
                  </a:solidFill>
                  <a:latin typeface="Times New Roman" panose="02020603050405020304" pitchFamily="18" charset="0"/>
                  <a:cs typeface="Times New Roman" panose="02020603050405020304" pitchFamily="18" charset="0"/>
                </a:endParaRPr>
              </a:p>
              <a:p>
                <a:pPr marL="0" indent="0">
                  <a:buNone/>
                </a:pPr>
                <a:r>
                  <a:rPr lang="en-US" sz="3200" b="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3200" b="0" i="1" smtClean="0">
                        <a:solidFill>
                          <a:srgbClr val="002060"/>
                        </a:solidFill>
                        <a:latin typeface="Cambria Math" panose="02040503050406030204" pitchFamily="18" charset="0"/>
                        <a:cs typeface="Times New Roman" panose="02020603050405020304" pitchFamily="18" charset="0"/>
                      </a:rPr>
                      <m:t>𝐿</m:t>
                    </m:r>
                    <m:r>
                      <a:rPr lang="en-US" sz="3200" i="1">
                        <a:solidFill>
                          <a:srgbClr val="002060"/>
                        </a:solidFill>
                        <a:latin typeface="Cambria Math" panose="02040503050406030204" pitchFamily="18" charset="0"/>
                        <a:cs typeface="Times New Roman" panose="02020603050405020304" pitchFamily="18" charset="0"/>
                      </a:rPr>
                      <m:t>=</m:t>
                    </m:r>
                    <m:sSub>
                      <m:sSubPr>
                        <m:ctrlPr>
                          <a:rPr lang="pt-BR" sz="3200" i="1" smtClean="0">
                            <a:solidFill>
                              <a:srgbClr val="002060"/>
                            </a:solidFill>
                            <a:latin typeface="Cambria Math" panose="02040503050406030204" pitchFamily="18" charset="0"/>
                            <a:cs typeface="Times New Roman" panose="02020603050405020304" pitchFamily="18" charset="0"/>
                          </a:rPr>
                        </m:ctrlPr>
                      </m:sSubPr>
                      <m:e>
                        <m:r>
                          <a:rPr lang="en-US" sz="3200" b="0" i="1" smtClean="0">
                            <a:solidFill>
                              <a:srgbClr val="002060"/>
                            </a:solidFill>
                            <a:latin typeface="Cambria Math" panose="02040503050406030204" pitchFamily="18" charset="0"/>
                            <a:cs typeface="Times New Roman" panose="02020603050405020304" pitchFamily="18" charset="0"/>
                          </a:rPr>
                          <m:t>𝐿</m:t>
                        </m:r>
                      </m:e>
                      <m:sub>
                        <m:r>
                          <a:rPr lang="en-US" sz="3200" b="0" i="1" smtClean="0">
                            <a:solidFill>
                              <a:srgbClr val="002060"/>
                            </a:solidFill>
                            <a:latin typeface="Cambria Math" panose="02040503050406030204" pitchFamily="18" charset="0"/>
                            <a:cs typeface="Times New Roman" panose="02020603050405020304" pitchFamily="18" charset="0"/>
                          </a:rPr>
                          <m:t>𝑞</m:t>
                        </m:r>
                      </m:sub>
                    </m:sSub>
                    <m:r>
                      <a:rPr lang="en-US" sz="3200" b="0" i="1" smtClean="0">
                        <a:solidFill>
                          <a:srgbClr val="002060"/>
                        </a:solidFill>
                        <a:latin typeface="Cambria Math" panose="02040503050406030204" pitchFamily="18" charset="0"/>
                        <a:cs typeface="Times New Roman" panose="02020603050405020304" pitchFamily="18" charset="0"/>
                      </a:rPr>
                      <m:t>+</m:t>
                    </m:r>
                    <m:f>
                      <m:fPr>
                        <m:ctrlPr>
                          <a:rPr lang="pt-BR" sz="3200" i="1">
                            <a:solidFill>
                              <a:srgbClr val="002060"/>
                            </a:solidFill>
                            <a:latin typeface="Cambria Math" panose="02040503050406030204" pitchFamily="18" charset="0"/>
                            <a:cs typeface="Times New Roman" panose="02020603050405020304" pitchFamily="18" charset="0"/>
                          </a:rPr>
                        </m:ctrlPr>
                      </m:fPr>
                      <m:num>
                        <m:r>
                          <m:rPr>
                            <m:sty m:val="p"/>
                          </m:rPr>
                          <a:rPr lang="el-GR" sz="3200" i="1" smtClean="0">
                            <a:solidFill>
                              <a:srgbClr val="002060"/>
                            </a:solidFill>
                            <a:latin typeface="Cambria Math" panose="02040503050406030204" pitchFamily="18" charset="0"/>
                            <a:cs typeface="Times New Roman" panose="02020603050405020304" pitchFamily="18" charset="0"/>
                          </a:rPr>
                          <m:t>λ</m:t>
                        </m:r>
                      </m:num>
                      <m:den>
                        <m:r>
                          <m:rPr>
                            <m:sty m:val="p"/>
                          </m:rPr>
                          <a:rPr lang="el-GR" sz="3200" i="1">
                            <a:solidFill>
                              <a:srgbClr val="002060"/>
                            </a:solidFill>
                            <a:latin typeface="Cambria Math" panose="02040503050406030204" pitchFamily="18" charset="0"/>
                            <a:cs typeface="Times New Roman" panose="02020603050405020304" pitchFamily="18" charset="0"/>
                          </a:rPr>
                          <m:t>μ</m:t>
                        </m:r>
                      </m:den>
                    </m:f>
                  </m:oMath>
                </a14:m>
                <a:r>
                  <a:rPr lang="en-GB" sz="3200" dirty="0">
                    <a:solidFill>
                      <a:srgbClr val="002060"/>
                    </a:solidFill>
                    <a:latin typeface="Times New Roman" panose="02020603050405020304" pitchFamily="18" charset="0"/>
                    <a:cs typeface="Times New Roman" panose="02020603050405020304" pitchFamily="18" charset="0"/>
                  </a:rPr>
                  <a:t>                                                                  (1.26)</a:t>
                </a:r>
              </a:p>
              <a:p>
                <a:pPr marL="0" indent="0">
                  <a:buNone/>
                </a:pPr>
                <a:endParaRPr lang="en-GB" sz="32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3200" dirty="0">
                  <a:solidFill>
                    <a:schemeClr val="tx1"/>
                  </a:solidFill>
                  <a:latin typeface="Times New Roman" panose="02020603050405020304" pitchFamily="18" charset="0"/>
                  <a:cs typeface="Times New Roman" panose="02020603050405020304" pitchFamily="18" charset="0"/>
                </a:endParaRPr>
              </a:p>
              <a:p>
                <a:pPr marL="0" indent="0">
                  <a:buNone/>
                </a:pPr>
                <a:endParaRPr lang="en-GH" sz="32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823D6B14-B4C3-10B4-CD45-F8748AFBF287}"/>
                  </a:ext>
                </a:extLst>
              </p:cNvPr>
              <p:cNvSpPr>
                <a:spLocks noGrp="1" noRot="1" noChangeAspect="1" noMove="1" noResize="1" noEditPoints="1" noAdjustHandles="1" noChangeArrowheads="1" noChangeShapeType="1" noTextEdit="1"/>
              </p:cNvSpPr>
              <p:nvPr>
                <p:ph idx="1"/>
              </p:nvPr>
            </p:nvSpPr>
            <p:spPr>
              <a:xfrm>
                <a:off x="838200" y="681037"/>
                <a:ext cx="10515600" cy="5495926"/>
              </a:xfrm>
              <a:blipFill>
                <a:blip r:embed="rId2"/>
                <a:stretch>
                  <a:fillRect l="-1507" t="-2442" r="-1913"/>
                </a:stretch>
              </a:blipFill>
            </p:spPr>
            <p:txBody>
              <a:bodyPr/>
              <a:lstStyle/>
              <a:p>
                <a:r>
                  <a:rPr lang="en-GH">
                    <a:noFill/>
                  </a:rPr>
                  <a:t> </a:t>
                </a:r>
              </a:p>
            </p:txBody>
          </p:sp>
        </mc:Fallback>
      </mc:AlternateContent>
    </p:spTree>
    <p:extLst>
      <p:ext uri="{BB962C8B-B14F-4D97-AF65-F5344CB8AC3E}">
        <p14:creationId xmlns:p14="http://schemas.microsoft.com/office/powerpoint/2010/main" val="26576130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9C0D-3265-5816-70FA-4C4819529939}"/>
              </a:ext>
            </a:extLst>
          </p:cNvPr>
          <p:cNvSpPr>
            <a:spLocks noGrp="1"/>
          </p:cNvSpPr>
          <p:nvPr>
            <p:ph type="title"/>
          </p:nvPr>
        </p:nvSpPr>
        <p:spPr/>
        <p:txBody>
          <a:bodyPr/>
          <a:lstStyle/>
          <a:p>
            <a:endParaRPr lang="en-GH"/>
          </a:p>
        </p:txBody>
      </p:sp>
      <p:sp>
        <p:nvSpPr>
          <p:cNvPr id="3" name="Content Placeholder 2">
            <a:extLst>
              <a:ext uri="{FF2B5EF4-FFF2-40B4-BE49-F238E27FC236}">
                <a16:creationId xmlns:a16="http://schemas.microsoft.com/office/drawing/2014/main" id="{18908586-7757-8D37-9076-A97C2D46EF61}"/>
              </a:ext>
            </a:extLst>
          </p:cNvPr>
          <p:cNvSpPr>
            <a:spLocks noGrp="1"/>
          </p:cNvSpPr>
          <p:nvPr>
            <p:ph idx="1"/>
          </p:nvPr>
        </p:nvSpPr>
        <p:spPr/>
        <p:txBody>
          <a:bodyPr/>
          <a:lstStyle/>
          <a:p>
            <a:endParaRPr lang="en-GH"/>
          </a:p>
        </p:txBody>
      </p:sp>
    </p:spTree>
    <p:extLst>
      <p:ext uri="{BB962C8B-B14F-4D97-AF65-F5344CB8AC3E}">
        <p14:creationId xmlns:p14="http://schemas.microsoft.com/office/powerpoint/2010/main" val="32458282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92F6-60C9-38E6-7899-8380F0FDD863}"/>
              </a:ext>
            </a:extLst>
          </p:cNvPr>
          <p:cNvSpPr>
            <a:spLocks noGrp="1"/>
          </p:cNvSpPr>
          <p:nvPr>
            <p:ph type="title"/>
          </p:nvPr>
        </p:nvSpPr>
        <p:spPr/>
        <p:txBody>
          <a:bodyPr/>
          <a:lstStyle/>
          <a:p>
            <a:endParaRPr lang="en-GH"/>
          </a:p>
        </p:txBody>
      </p:sp>
      <p:sp>
        <p:nvSpPr>
          <p:cNvPr id="3" name="Content Placeholder 2">
            <a:extLst>
              <a:ext uri="{FF2B5EF4-FFF2-40B4-BE49-F238E27FC236}">
                <a16:creationId xmlns:a16="http://schemas.microsoft.com/office/drawing/2014/main" id="{69A50994-C371-213A-286A-5A4FAD78A687}"/>
              </a:ext>
            </a:extLst>
          </p:cNvPr>
          <p:cNvSpPr>
            <a:spLocks noGrp="1"/>
          </p:cNvSpPr>
          <p:nvPr>
            <p:ph idx="1"/>
          </p:nvPr>
        </p:nvSpPr>
        <p:spPr/>
        <p:txBody>
          <a:bodyPr/>
          <a:lstStyle/>
          <a:p>
            <a:endParaRPr lang="en-GH"/>
          </a:p>
        </p:txBody>
      </p:sp>
    </p:spTree>
    <p:extLst>
      <p:ext uri="{BB962C8B-B14F-4D97-AF65-F5344CB8AC3E}">
        <p14:creationId xmlns:p14="http://schemas.microsoft.com/office/powerpoint/2010/main" val="33197875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5886-7E47-0761-73C9-AF539847A0F5}"/>
              </a:ext>
            </a:extLst>
          </p:cNvPr>
          <p:cNvSpPr>
            <a:spLocks noGrp="1"/>
          </p:cNvSpPr>
          <p:nvPr>
            <p:ph type="title"/>
          </p:nvPr>
        </p:nvSpPr>
        <p:spPr/>
        <p:txBody>
          <a:bodyPr/>
          <a:lstStyle/>
          <a:p>
            <a:endParaRPr lang="en-GH"/>
          </a:p>
        </p:txBody>
      </p:sp>
      <p:sp>
        <p:nvSpPr>
          <p:cNvPr id="3" name="Content Placeholder 2">
            <a:extLst>
              <a:ext uri="{FF2B5EF4-FFF2-40B4-BE49-F238E27FC236}">
                <a16:creationId xmlns:a16="http://schemas.microsoft.com/office/drawing/2014/main" id="{88218BE2-29D7-E88C-66B8-B518D12A6FFB}"/>
              </a:ext>
            </a:extLst>
          </p:cNvPr>
          <p:cNvSpPr>
            <a:spLocks noGrp="1"/>
          </p:cNvSpPr>
          <p:nvPr>
            <p:ph idx="1"/>
          </p:nvPr>
        </p:nvSpPr>
        <p:spPr/>
        <p:txBody>
          <a:bodyPr/>
          <a:lstStyle/>
          <a:p>
            <a:endParaRPr lang="en-GH"/>
          </a:p>
        </p:txBody>
      </p:sp>
    </p:spTree>
    <p:extLst>
      <p:ext uri="{BB962C8B-B14F-4D97-AF65-F5344CB8AC3E}">
        <p14:creationId xmlns:p14="http://schemas.microsoft.com/office/powerpoint/2010/main" val="49328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3C10E-439F-6FEC-FCD3-E7E10C4F5946}"/>
              </a:ext>
            </a:extLst>
          </p:cNvPr>
          <p:cNvSpPr>
            <a:spLocks noGrp="1"/>
          </p:cNvSpPr>
          <p:nvPr>
            <p:ph type="title"/>
          </p:nvPr>
        </p:nvSpPr>
        <p:spPr>
          <a:xfrm>
            <a:off x="838200" y="365125"/>
            <a:ext cx="10515600" cy="721553"/>
          </a:xfrm>
        </p:spPr>
        <p:txBody>
          <a:bodyPr>
            <a:normAutofit/>
          </a:bodyPr>
          <a:lstStyle/>
          <a:p>
            <a:pPr marL="457200" indent="-457200">
              <a:buFont typeface="Arial" panose="020B0604020202020204" pitchFamily="34" charset="0"/>
              <a:buChar char="•"/>
            </a:pPr>
            <a:r>
              <a:rPr lang="en-GB" sz="3200" b="1" dirty="0">
                <a:solidFill>
                  <a:schemeClr val="accent1">
                    <a:lumMod val="50000"/>
                  </a:schemeClr>
                </a:solidFill>
                <a:latin typeface="Times New Roman" panose="02020603050405020304" pitchFamily="18" charset="0"/>
                <a:cs typeface="Times New Roman" panose="02020603050405020304" pitchFamily="18" charset="0"/>
              </a:rPr>
              <a:t>Single-Channel Waiting Line</a:t>
            </a:r>
            <a:endParaRPr lang="en-GH" sz="3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245B53-E2FC-AB4A-09A4-415E0C5C4411}"/>
              </a:ext>
            </a:extLst>
          </p:cNvPr>
          <p:cNvSpPr>
            <a:spLocks noGrp="1"/>
          </p:cNvSpPr>
          <p:nvPr>
            <p:ph idx="1"/>
          </p:nvPr>
        </p:nvSpPr>
        <p:spPr>
          <a:xfrm>
            <a:off x="838200" y="1086678"/>
            <a:ext cx="10515600" cy="5155096"/>
          </a:xfrm>
        </p:spPr>
        <p:txBody>
          <a:bodyPr>
            <a:normAutofit/>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In the current Burger Dome operation, a server takes a customer’s order, determines the total cost of the order, takes the money from the customer, and then fills the order. Once the first customer’s order is filled, the server takes the order of the next customer waiting for service. This operation is an example of a </a:t>
            </a:r>
            <a:r>
              <a:rPr lang="en-GB" b="1" dirty="0">
                <a:latin typeface="Times New Roman" panose="02020603050405020304" pitchFamily="18" charset="0"/>
                <a:cs typeface="Times New Roman" panose="02020603050405020304" pitchFamily="18" charset="0"/>
              </a:rPr>
              <a:t>single-channel waiting line</a:t>
            </a:r>
            <a:r>
              <a:rPr lang="en-GB" dirty="0">
                <a:latin typeface="Times New Roman" panose="02020603050405020304" pitchFamily="18" charset="0"/>
                <a:cs typeface="Times New Roman" panose="02020603050405020304" pitchFamily="18" charset="0"/>
              </a:rPr>
              <a:t>. Each customer entering the Burger Dome restaurant must pass through the one channel—one order-taking and order-filling station—to place an order, pay the bill, and receive the food.</a:t>
            </a:r>
            <a:endParaRPr lang="en-GH"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06B0468-94C0-FE8C-DA7B-24FCD3003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2642" y="6113323"/>
            <a:ext cx="649358" cy="744677"/>
          </a:xfrm>
          <a:prstGeom prst="rect">
            <a:avLst/>
          </a:prstGeom>
        </p:spPr>
      </p:pic>
    </p:spTree>
    <p:extLst>
      <p:ext uri="{BB962C8B-B14F-4D97-AF65-F5344CB8AC3E}">
        <p14:creationId xmlns:p14="http://schemas.microsoft.com/office/powerpoint/2010/main" val="40276384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FEAC-4457-400E-C565-ECE313E1070F}"/>
              </a:ext>
            </a:extLst>
          </p:cNvPr>
          <p:cNvSpPr>
            <a:spLocks noGrp="1"/>
          </p:cNvSpPr>
          <p:nvPr>
            <p:ph type="title"/>
          </p:nvPr>
        </p:nvSpPr>
        <p:spPr/>
        <p:txBody>
          <a:bodyPr/>
          <a:lstStyle/>
          <a:p>
            <a:endParaRPr lang="en-GH"/>
          </a:p>
        </p:txBody>
      </p:sp>
      <p:sp>
        <p:nvSpPr>
          <p:cNvPr id="3" name="Content Placeholder 2">
            <a:extLst>
              <a:ext uri="{FF2B5EF4-FFF2-40B4-BE49-F238E27FC236}">
                <a16:creationId xmlns:a16="http://schemas.microsoft.com/office/drawing/2014/main" id="{53D073F3-1B78-49FA-0019-ED6F3B835603}"/>
              </a:ext>
            </a:extLst>
          </p:cNvPr>
          <p:cNvSpPr>
            <a:spLocks noGrp="1"/>
          </p:cNvSpPr>
          <p:nvPr>
            <p:ph idx="1"/>
          </p:nvPr>
        </p:nvSpPr>
        <p:spPr/>
        <p:txBody>
          <a:bodyPr/>
          <a:lstStyle/>
          <a:p>
            <a:endParaRPr lang="en-GH"/>
          </a:p>
        </p:txBody>
      </p:sp>
    </p:spTree>
    <p:extLst>
      <p:ext uri="{BB962C8B-B14F-4D97-AF65-F5344CB8AC3E}">
        <p14:creationId xmlns:p14="http://schemas.microsoft.com/office/powerpoint/2010/main" val="38163526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B15D-9207-F38B-812F-0049C4820884}"/>
              </a:ext>
            </a:extLst>
          </p:cNvPr>
          <p:cNvSpPr>
            <a:spLocks noGrp="1"/>
          </p:cNvSpPr>
          <p:nvPr>
            <p:ph type="title"/>
          </p:nvPr>
        </p:nvSpPr>
        <p:spPr/>
        <p:txBody>
          <a:bodyPr/>
          <a:lstStyle/>
          <a:p>
            <a:endParaRPr lang="en-GH"/>
          </a:p>
        </p:txBody>
      </p:sp>
      <p:sp>
        <p:nvSpPr>
          <p:cNvPr id="3" name="Content Placeholder 2">
            <a:extLst>
              <a:ext uri="{FF2B5EF4-FFF2-40B4-BE49-F238E27FC236}">
                <a16:creationId xmlns:a16="http://schemas.microsoft.com/office/drawing/2014/main" id="{793390F4-A931-DD86-BD2F-4EF24F5BF944}"/>
              </a:ext>
            </a:extLst>
          </p:cNvPr>
          <p:cNvSpPr>
            <a:spLocks noGrp="1"/>
          </p:cNvSpPr>
          <p:nvPr>
            <p:ph idx="1"/>
          </p:nvPr>
        </p:nvSpPr>
        <p:spPr/>
        <p:txBody>
          <a:bodyPr/>
          <a:lstStyle/>
          <a:p>
            <a:endParaRPr lang="en-GH"/>
          </a:p>
        </p:txBody>
      </p:sp>
    </p:spTree>
    <p:extLst>
      <p:ext uri="{BB962C8B-B14F-4D97-AF65-F5344CB8AC3E}">
        <p14:creationId xmlns:p14="http://schemas.microsoft.com/office/powerpoint/2010/main" val="2218234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1689</TotalTime>
  <Words>5509</Words>
  <Application>Microsoft Office PowerPoint</Application>
  <PresentationFormat>Widescreen</PresentationFormat>
  <Paragraphs>303</Paragraphs>
  <Slides>91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Arial</vt:lpstr>
      <vt:lpstr>Calibri</vt:lpstr>
      <vt:lpstr>Calibri Light</vt:lpstr>
      <vt:lpstr>Cambria Math</vt:lpstr>
      <vt:lpstr>Times New Roman</vt:lpstr>
      <vt:lpstr>Office Theme</vt:lpstr>
      <vt:lpstr>OPERATIONS REARCH 2</vt:lpstr>
      <vt:lpstr>WAITING LINE MODELS</vt:lpstr>
      <vt:lpstr>CONTENTS</vt:lpstr>
      <vt:lpstr>CONTENTS…</vt:lpstr>
      <vt:lpstr>SECTION 1…</vt:lpstr>
      <vt:lpstr>1. STRUCTURE OF A WAITING LINE SYSTEM</vt:lpstr>
      <vt:lpstr>Introduction </vt:lpstr>
      <vt:lpstr>PowerPoint Presentation</vt:lpstr>
      <vt:lpstr>Single-Channel Waiting Line</vt:lpstr>
      <vt:lpstr>.</vt:lpstr>
      <vt:lpstr>PowerPoint Presentation</vt:lpstr>
      <vt:lpstr>Distribution of Arrivals  </vt:lpstr>
      <vt:lpstr>PowerPoint Presentation</vt:lpstr>
      <vt:lpstr>PowerPoint Presentation</vt:lpstr>
      <vt:lpstr>.</vt:lpstr>
      <vt:lpstr>.</vt:lpstr>
      <vt:lpstr>. </vt:lpstr>
      <vt:lpstr>Distribution of Service Times </vt:lpstr>
      <vt:lpstr>.</vt:lpstr>
      <vt:lpstr>.</vt:lpstr>
      <vt:lpstr>.</vt:lpstr>
      <vt:lpstr>Queue Discipline</vt:lpstr>
      <vt:lpstr>.</vt:lpstr>
      <vt:lpstr>Steady-State Operation</vt:lpstr>
      <vt:lpstr>. SECTION 2…</vt:lpstr>
      <vt:lpstr>2. SINGLE-CHANNEL WAITING LINE MODEL WITH POISSON       ARRIVALS AND EXPONENTIAL SERVICE TIMES </vt:lpstr>
      <vt:lpstr>Operating Characteristics</vt:lpstr>
      <vt:lpstr>.</vt:lpstr>
      <vt:lpstr>.</vt:lpstr>
      <vt:lpstr>.</vt:lpstr>
      <vt:lpstr>.</vt:lpstr>
      <vt:lpstr>Operating Characteristics for the Burger Dome Problem</vt:lpstr>
      <vt:lpstr>,</vt:lpstr>
      <vt:lpstr>PowerPoint Presentation</vt:lpstr>
      <vt:lpstr>Managers’ Use of Waiting Line Models</vt:lpstr>
      <vt:lpstr>.</vt:lpstr>
      <vt:lpstr>Improving the Waiting Line Operation</vt:lpstr>
      <vt:lpstr>.</vt:lpstr>
      <vt:lpstr>.</vt:lpstr>
      <vt:lpstr>.</vt:lpstr>
      <vt:lpstr>.</vt:lpstr>
      <vt:lpstr>.</vt:lpstr>
      <vt:lpstr>. SECTION 3…</vt:lpstr>
      <vt:lpstr>3.MULTIPLE-CHANNEL WAITING LINE MODEL WITH POISSON ARRIVALS AND EXPONENTIAL SERVICE TIMES</vt:lpstr>
      <vt:lpstr>.</vt:lpstr>
      <vt:lpstr>.</vt:lpstr>
      <vt:lpstr>.</vt:lpstr>
      <vt:lpstr>Fact…</vt:lpstr>
      <vt:lpstr>.</vt:lpstr>
      <vt:lpstr>Operating Characteristics</vt:lpstr>
      <vt:lpstr>.</vt:lpstr>
      <vt:lpstr>.</vt:lpstr>
      <vt:lpstr>.</vt:lpstr>
      <vt:lpstr>.</vt:lpstr>
      <vt:lpstr>.</vt:lpstr>
      <vt:lpstr>Operating Characteristics for the Burger Dome Problem</vt:lpstr>
      <vt:lpstr>.</vt:lpstr>
      <vt:lpstr>.</vt:lpstr>
      <vt:lpstr>.</vt:lpstr>
      <vt:lpstr>.</vt:lpstr>
      <vt:lpstr>.</vt:lpstr>
      <vt:lpstr>.</vt:lpstr>
      <vt:lpstr>.</vt:lpstr>
      <vt:lpstr>SECTION 4… </vt:lpstr>
      <vt:lpstr>.</vt:lpstr>
      <vt:lpstr>.</vt:lpstr>
      <vt:lpstr>.</vt:lpstr>
      <vt:lpstr>.</vt:lpstr>
      <vt:lpstr>SECTION 5…</vt:lpstr>
      <vt:lpstr>.</vt:lpstr>
      <vt:lpstr>.</vt:lpstr>
      <vt:lpstr>.</vt:lpstr>
      <vt:lpstr>.</vt:lpstr>
      <vt:lpstr>.</vt:lpstr>
      <vt:lpstr>.</vt:lpstr>
      <vt:lpstr>.</vt:lpstr>
      <vt:lpstr>.</vt:lpstr>
      <vt:lpstr>.</vt:lpstr>
      <vt:lpstr>SECTION 6…</vt:lpstr>
      <vt:lpstr>.</vt:lpstr>
      <vt:lpstr>.</vt:lpstr>
      <vt:lpstr>.</vt:lpstr>
      <vt:lpstr>SECTION 6…</vt:lpstr>
      <vt:lpstr>7. SINGLE-CHANNEL WAITING LINE MODEL WITH POISSON ARRIVALS AND ARBITRARY SERVICE TIMES</vt:lpstr>
      <vt:lpstr>Operating Characteristics for the M/G/1 Model </vt:lpstr>
      <vt:lpstr>.</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REARCH 2</dc:title>
  <dc:creator>bossdavid</dc:creator>
  <cp:lastModifiedBy>bossdavid</cp:lastModifiedBy>
  <cp:revision>7</cp:revision>
  <dcterms:created xsi:type="dcterms:W3CDTF">2023-05-30T12:47:26Z</dcterms:created>
  <dcterms:modified xsi:type="dcterms:W3CDTF">2023-05-31T16:56:47Z</dcterms:modified>
</cp:coreProperties>
</file>