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624"/>
    <a:srgbClr val="B1C05C"/>
    <a:srgbClr val="664C73"/>
    <a:srgbClr val="A85D74"/>
    <a:srgbClr val="F99426"/>
    <a:srgbClr val="80AEA7"/>
    <a:srgbClr val="8F9DA1"/>
    <a:srgbClr val="575757"/>
    <a:srgbClr val="509309"/>
    <a:srgbClr val="92A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6"/>
    <p:restoredTop sz="90981" autoAdjust="0"/>
  </p:normalViewPr>
  <p:slideViewPr>
    <p:cSldViewPr snapToGrid="0" snapToObjects="1">
      <p:cViewPr varScale="1">
        <p:scale>
          <a:sx n="131" d="100"/>
          <a:sy n="131" d="100"/>
        </p:scale>
        <p:origin x="13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C669-AC56-0046-A1B3-6C8EBA2DB0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8BD5-59CE-1546-B53D-24376546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ha.io/software/business-plan-templates?utm_campaign=Global_-_Americas_-_Business_Plan_-_Downloads_-_Business_Plan_Templates&amp;utm_content=Business_Plan_-_PPT_-_Business_Model_Canvas&amp;utm_source=downloads&amp;utm_medium=powerpoint&amp;utm_term=business_model_canva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ha_Blue_TransparentBG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4" y="6278595"/>
            <a:ext cx="1100477" cy="550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433" y="13199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6B6336-33A0-D84B-9051-1EF9B2E1834A}"/>
              </a:ext>
            </a:extLst>
          </p:cNvPr>
          <p:cNvSpPr/>
          <p:nvPr/>
        </p:nvSpPr>
        <p:spPr>
          <a:xfrm>
            <a:off x="50800" y="6250458"/>
            <a:ext cx="7488136" cy="6085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3CF"/>
                </a:solidFill>
                <a:hlinkClick r:id="rId2"/>
              </a:rPr>
              <a:t>Click here to explore 10+ strategy templates in Aha! FREE for 30-days.</a:t>
            </a:r>
            <a:endParaRPr lang="en-US" sz="2000" b="1" dirty="0">
              <a:solidFill>
                <a:srgbClr val="0073C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418C7-C730-FF4E-A848-56FA4D69595B}"/>
              </a:ext>
            </a:extLst>
          </p:cNvPr>
          <p:cNvSpPr/>
          <p:nvPr/>
        </p:nvSpPr>
        <p:spPr>
          <a:xfrm>
            <a:off x="366099" y="80253"/>
            <a:ext cx="8470168" cy="418290"/>
          </a:xfrm>
          <a:prstGeom prst="rect">
            <a:avLst/>
          </a:prstGeom>
          <a:solidFill>
            <a:srgbClr val="8DB4E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Business Model </a:t>
            </a:r>
            <a:r>
              <a:rPr lang="en-US" sz="2400" b="1" dirty="0"/>
              <a:t>C</a:t>
            </a:r>
            <a:r>
              <a:rPr lang="en-US" sz="2400" b="1"/>
              <a:t>anvas</a:t>
            </a:r>
            <a:endParaRPr lang="en-US" sz="2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99B8EB-F2D7-7B40-BAAD-95460FAA2EE2}"/>
              </a:ext>
            </a:extLst>
          </p:cNvPr>
          <p:cNvSpPr/>
          <p:nvPr/>
        </p:nvSpPr>
        <p:spPr>
          <a:xfrm>
            <a:off x="366101" y="1828723"/>
            <a:ext cx="1690823" cy="418290"/>
          </a:xfrm>
          <a:prstGeom prst="rect">
            <a:avLst/>
          </a:prstGeom>
          <a:solidFill>
            <a:srgbClr val="80AEA7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targets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D9A5E5-CEBF-BE42-8361-F8B4D5372015}"/>
              </a:ext>
            </a:extLst>
          </p:cNvPr>
          <p:cNvSpPr/>
          <p:nvPr/>
        </p:nvSpPr>
        <p:spPr>
          <a:xfrm>
            <a:off x="2056924" y="1828723"/>
            <a:ext cx="1690823" cy="418290"/>
          </a:xfrm>
          <a:prstGeom prst="rect">
            <a:avLst/>
          </a:prstGeom>
          <a:solidFill>
            <a:srgbClr val="80AEA7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 challenges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7EC9B-DCB5-344C-914F-BE81EEBF3CC1}"/>
              </a:ext>
            </a:extLst>
          </p:cNvPr>
          <p:cNvSpPr/>
          <p:nvPr/>
        </p:nvSpPr>
        <p:spPr>
          <a:xfrm>
            <a:off x="3743866" y="1828723"/>
            <a:ext cx="1690823" cy="418290"/>
          </a:xfrm>
          <a:prstGeom prst="rect">
            <a:avLst/>
          </a:prstGeom>
          <a:solidFill>
            <a:srgbClr val="0373C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solution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089E6-85F8-6047-A73E-D5D9DCA965EA}"/>
              </a:ext>
            </a:extLst>
          </p:cNvPr>
          <p:cNvSpPr/>
          <p:nvPr/>
        </p:nvSpPr>
        <p:spPr>
          <a:xfrm>
            <a:off x="5434689" y="1828723"/>
            <a:ext cx="1690823" cy="418290"/>
          </a:xfrm>
          <a:prstGeom prst="rect">
            <a:avLst/>
          </a:prstGeom>
          <a:solidFill>
            <a:srgbClr val="F99426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value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8AED9F-FFB8-C948-95E5-F14361B4761E}"/>
              </a:ext>
            </a:extLst>
          </p:cNvPr>
          <p:cNvSpPr/>
          <p:nvPr/>
        </p:nvSpPr>
        <p:spPr>
          <a:xfrm>
            <a:off x="7119692" y="1828723"/>
            <a:ext cx="1716577" cy="418290"/>
          </a:xfrm>
          <a:prstGeom prst="rect">
            <a:avLst/>
          </a:prstGeom>
          <a:solidFill>
            <a:srgbClr val="F99426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pricing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8A862C-911A-DA41-AFB2-E48AA9D6F8B5}"/>
              </a:ext>
            </a:extLst>
          </p:cNvPr>
          <p:cNvSpPr/>
          <p:nvPr/>
        </p:nvSpPr>
        <p:spPr>
          <a:xfrm>
            <a:off x="366096" y="1824429"/>
            <a:ext cx="1694707" cy="1813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89B3ED-B6AB-1842-BDD6-05C4834CBB3A}"/>
              </a:ext>
            </a:extLst>
          </p:cNvPr>
          <p:cNvSpPr/>
          <p:nvPr/>
        </p:nvSpPr>
        <p:spPr>
          <a:xfrm>
            <a:off x="3743863" y="2251307"/>
            <a:ext cx="1686943" cy="1386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649933-1097-6D41-A988-D1F098DA7A01}"/>
              </a:ext>
            </a:extLst>
          </p:cNvPr>
          <p:cNvSpPr/>
          <p:nvPr/>
        </p:nvSpPr>
        <p:spPr>
          <a:xfrm>
            <a:off x="7125511" y="2247013"/>
            <a:ext cx="1710757" cy="13907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973C78-A6BF-234D-9FB1-65116398E6D9}"/>
              </a:ext>
            </a:extLst>
          </p:cNvPr>
          <p:cNvSpPr/>
          <p:nvPr/>
        </p:nvSpPr>
        <p:spPr>
          <a:xfrm>
            <a:off x="366097" y="3639386"/>
            <a:ext cx="4238966" cy="418290"/>
          </a:xfrm>
          <a:prstGeom prst="rect">
            <a:avLst/>
          </a:prstGeom>
          <a:solidFill>
            <a:srgbClr val="A85D74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Our messaging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F1D520-E567-9344-850E-09B72BA1D448}"/>
              </a:ext>
            </a:extLst>
          </p:cNvPr>
          <p:cNvSpPr/>
          <p:nvPr/>
        </p:nvSpPr>
        <p:spPr>
          <a:xfrm>
            <a:off x="4612828" y="3639383"/>
            <a:ext cx="4223439" cy="418290"/>
          </a:xfrm>
          <a:prstGeom prst="rect">
            <a:avLst/>
          </a:prstGeom>
          <a:solidFill>
            <a:srgbClr val="664C73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Go-to-Market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847FBA-4E47-344C-82A4-23A8ECCD358D}"/>
              </a:ext>
            </a:extLst>
          </p:cNvPr>
          <p:cNvSpPr/>
          <p:nvPr/>
        </p:nvSpPr>
        <p:spPr>
          <a:xfrm>
            <a:off x="366096" y="4056151"/>
            <a:ext cx="4238967" cy="900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91CC0B-5009-0E4D-A325-83C4B42149E3}"/>
              </a:ext>
            </a:extLst>
          </p:cNvPr>
          <p:cNvSpPr/>
          <p:nvPr/>
        </p:nvSpPr>
        <p:spPr>
          <a:xfrm>
            <a:off x="4605063" y="4056147"/>
            <a:ext cx="4231203" cy="9000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2FAA0-FD5B-9243-BF8D-EF0F3C08864F}"/>
              </a:ext>
            </a:extLst>
          </p:cNvPr>
          <p:cNvSpPr txBox="1"/>
          <p:nvPr/>
        </p:nvSpPr>
        <p:spPr>
          <a:xfrm>
            <a:off x="453649" y="2223903"/>
            <a:ext cx="151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top three customer challenges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A30E5-80ED-104C-8E4A-B0EEB087274D}"/>
              </a:ext>
            </a:extLst>
          </p:cNvPr>
          <p:cNvSpPr txBox="1"/>
          <p:nvPr/>
        </p:nvSpPr>
        <p:spPr>
          <a:xfrm>
            <a:off x="2140588" y="2223325"/>
            <a:ext cx="151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Pain points of your customers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19B5FB-35C1-0D4D-A522-88609F165B84}"/>
              </a:ext>
            </a:extLst>
          </p:cNvPr>
          <p:cNvSpPr txBox="1"/>
          <p:nvPr/>
        </p:nvSpPr>
        <p:spPr>
          <a:xfrm>
            <a:off x="3789340" y="2231146"/>
            <a:ext cx="159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Primary way that you solve your customer’s challenges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4DBFA1-29BD-A445-BE37-CBBFD502D4C1}"/>
              </a:ext>
            </a:extLst>
          </p:cNvPr>
          <p:cNvSpPr txBox="1"/>
          <p:nvPr/>
        </p:nvSpPr>
        <p:spPr>
          <a:xfrm>
            <a:off x="5474570" y="2222398"/>
            <a:ext cx="1587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Core elements of your solution that make it unique and differentiated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18E0DF-CFAF-514F-98D0-3A079FD33E64}"/>
              </a:ext>
            </a:extLst>
          </p:cNvPr>
          <p:cNvSpPr txBox="1"/>
          <p:nvPr/>
        </p:nvSpPr>
        <p:spPr>
          <a:xfrm>
            <a:off x="7183008" y="2236899"/>
            <a:ext cx="158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you package your solution and what it will cost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3E2DC9-7749-994C-97D5-1865F87CD2A1}"/>
              </a:ext>
            </a:extLst>
          </p:cNvPr>
          <p:cNvSpPr txBox="1"/>
          <p:nvPr/>
        </p:nvSpPr>
        <p:spPr>
          <a:xfrm>
            <a:off x="449262" y="4033988"/>
            <a:ext cx="408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Clear and compelling message that explains why your solution is worth buying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E6E4F1-3DCF-2F41-9306-77F68426E7D1}"/>
              </a:ext>
            </a:extLst>
          </p:cNvPr>
          <p:cNvSpPr txBox="1"/>
          <p:nvPr/>
        </p:nvSpPr>
        <p:spPr>
          <a:xfrm>
            <a:off x="4672122" y="4050593"/>
            <a:ext cx="408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Channels used to market and sell to your customers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D1F012-22FE-6B4B-A7C0-237BE8B203F5}"/>
              </a:ext>
            </a:extLst>
          </p:cNvPr>
          <p:cNvSpPr/>
          <p:nvPr/>
        </p:nvSpPr>
        <p:spPr>
          <a:xfrm>
            <a:off x="366096" y="4956212"/>
            <a:ext cx="4238966" cy="418290"/>
          </a:xfrm>
          <a:prstGeom prst="rect">
            <a:avLst/>
          </a:prstGeom>
          <a:solidFill>
            <a:srgbClr val="B1C05C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Investment required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748320-A59D-DE41-8F67-A51BB6B35224}"/>
              </a:ext>
            </a:extLst>
          </p:cNvPr>
          <p:cNvSpPr/>
          <p:nvPr/>
        </p:nvSpPr>
        <p:spPr>
          <a:xfrm>
            <a:off x="366095" y="5372977"/>
            <a:ext cx="4242851" cy="900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DDF691-EAA5-C941-8321-1A9B757F2859}"/>
              </a:ext>
            </a:extLst>
          </p:cNvPr>
          <p:cNvSpPr/>
          <p:nvPr/>
        </p:nvSpPr>
        <p:spPr>
          <a:xfrm>
            <a:off x="4612829" y="4956212"/>
            <a:ext cx="4227322" cy="418290"/>
          </a:xfrm>
          <a:prstGeom prst="rect">
            <a:avLst/>
          </a:prstGeom>
          <a:solidFill>
            <a:srgbClr val="67B624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Growth opportunity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A92BD2-C217-8A42-BFD6-7A44E0071077}"/>
              </a:ext>
            </a:extLst>
          </p:cNvPr>
          <p:cNvSpPr/>
          <p:nvPr/>
        </p:nvSpPr>
        <p:spPr>
          <a:xfrm>
            <a:off x="4612829" y="5372976"/>
            <a:ext cx="4223438" cy="9000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1453DB-48B9-084C-94AF-FC0F7A316A3B}"/>
              </a:ext>
            </a:extLst>
          </p:cNvPr>
          <p:cNvSpPr/>
          <p:nvPr/>
        </p:nvSpPr>
        <p:spPr>
          <a:xfrm>
            <a:off x="366099" y="505982"/>
            <a:ext cx="4231203" cy="418290"/>
          </a:xfrm>
          <a:prstGeom prst="rect">
            <a:avLst/>
          </a:prstGeom>
          <a:solidFill>
            <a:srgbClr val="575757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Description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38E2F9-3EDA-FF42-8768-FF51A6E17499}"/>
              </a:ext>
            </a:extLst>
          </p:cNvPr>
          <p:cNvSpPr/>
          <p:nvPr/>
        </p:nvSpPr>
        <p:spPr>
          <a:xfrm>
            <a:off x="366100" y="922747"/>
            <a:ext cx="4231201" cy="900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03D432-95CD-6042-BDF4-BCEF9B1CFF19}"/>
              </a:ext>
            </a:extLst>
          </p:cNvPr>
          <p:cNvSpPr/>
          <p:nvPr/>
        </p:nvSpPr>
        <p:spPr>
          <a:xfrm>
            <a:off x="4597302" y="500193"/>
            <a:ext cx="4238965" cy="418290"/>
          </a:xfrm>
          <a:prstGeom prst="rect">
            <a:avLst/>
          </a:prstGeom>
          <a:solidFill>
            <a:srgbClr val="8F9DA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Revenue streams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0EE67D-FA7D-C94C-895C-DBAC9234A8D1}"/>
              </a:ext>
            </a:extLst>
          </p:cNvPr>
          <p:cNvSpPr/>
          <p:nvPr/>
        </p:nvSpPr>
        <p:spPr>
          <a:xfrm>
            <a:off x="4597301" y="922746"/>
            <a:ext cx="4238967" cy="894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E28BDF-CC84-7A4D-91BD-3102F57CE7AA}"/>
              </a:ext>
            </a:extLst>
          </p:cNvPr>
          <p:cNvSpPr txBox="1"/>
          <p:nvPr/>
        </p:nvSpPr>
        <p:spPr>
          <a:xfrm>
            <a:off x="449262" y="917790"/>
            <a:ext cx="296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Basic introduction to your business model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6793C7-7E48-A64A-B79F-0F59DA355722}"/>
              </a:ext>
            </a:extLst>
          </p:cNvPr>
          <p:cNvSpPr txBox="1"/>
          <p:nvPr/>
        </p:nvSpPr>
        <p:spPr>
          <a:xfrm>
            <a:off x="4676004" y="917790"/>
            <a:ext cx="296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goals and how you measure them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EF217-19A5-5B4D-BC1E-A7916694AE06}"/>
              </a:ext>
            </a:extLst>
          </p:cNvPr>
          <p:cNvSpPr txBox="1"/>
          <p:nvPr/>
        </p:nvSpPr>
        <p:spPr>
          <a:xfrm>
            <a:off x="437326" y="5346865"/>
            <a:ext cx="408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Costs required to make the solution a success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A0F967-FBBA-FA45-A8B1-C4D6D407C698}"/>
              </a:ext>
            </a:extLst>
          </p:cNvPr>
          <p:cNvSpPr txBox="1"/>
          <p:nvPr/>
        </p:nvSpPr>
        <p:spPr>
          <a:xfrm>
            <a:off x="4684208" y="5344838"/>
            <a:ext cx="4088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Ways that you will grow the business</a:t>
            </a:r>
          </a:p>
        </p:txBody>
      </p:sp>
    </p:spTree>
    <p:extLst>
      <p:ext uri="{BB962C8B-B14F-4D97-AF65-F5344CB8AC3E}">
        <p14:creationId xmlns:p14="http://schemas.microsoft.com/office/powerpoint/2010/main" val="23459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872C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126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Aha!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Brown</dc:creator>
  <cp:lastModifiedBy>bmccarty@aha.io</cp:lastModifiedBy>
  <cp:revision>63</cp:revision>
  <dcterms:created xsi:type="dcterms:W3CDTF">2018-02-07T21:54:11Z</dcterms:created>
  <dcterms:modified xsi:type="dcterms:W3CDTF">2018-06-28T04:00:18Z</dcterms:modified>
</cp:coreProperties>
</file>