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8" r:id="rId3"/>
    <p:sldId id="263" r:id="rId4"/>
    <p:sldId id="262" r:id="rId5"/>
    <p:sldId id="260" r:id="rId6"/>
    <p:sldId id="264" r:id="rId7"/>
    <p:sldId id="265" r:id="rId8"/>
    <p:sldId id="266" r:id="rId9"/>
    <p:sldId id="26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92"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1A1AA4-930F-452F-A360-75B81E7FAA20}" type="datetimeFigureOut">
              <a:rPr lang="en-US" smtClean="0"/>
              <a:t>3/29/2019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23956D-9E8E-4DDB-BC17-86F72FA4FFAB}" type="slidenum">
              <a:rPr lang="en-US" smtClean="0"/>
              <a:t>‹#›</a:t>
            </a:fld>
            <a:endParaRPr lang="en-US"/>
          </a:p>
        </p:txBody>
      </p:sp>
    </p:spTree>
    <p:extLst>
      <p:ext uri="{BB962C8B-B14F-4D97-AF65-F5344CB8AC3E}">
        <p14:creationId xmlns:p14="http://schemas.microsoft.com/office/powerpoint/2010/main" val="2902344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lt"/>
              <a:buAutoNum type="arabicPeriod"/>
            </a:pPr>
            <a:r>
              <a:rPr lang="en-US" i="1" dirty="0" smtClean="0">
                <a:solidFill>
                  <a:schemeClr val="tx2"/>
                </a:solidFill>
              </a:rPr>
              <a:t>Define the Problem </a:t>
            </a:r>
            <a:r>
              <a:rPr lang="en-US" i="1" dirty="0" smtClean="0"/>
              <a:t>- </a:t>
            </a:r>
            <a:r>
              <a:rPr lang="en-US" dirty="0" smtClean="0"/>
              <a:t>You can’t find a solution until you have a clear idea of what the problem is.</a:t>
            </a:r>
          </a:p>
          <a:p>
            <a:pPr marL="457200" indent="-457200">
              <a:buFont typeface="+mj-lt"/>
              <a:buAutoNum type="arabicPeriod"/>
            </a:pPr>
            <a:r>
              <a:rPr lang="en-US" i="1" dirty="0" smtClean="0">
                <a:solidFill>
                  <a:schemeClr val="tx2"/>
                </a:solidFill>
              </a:rPr>
              <a:t>Collect Information </a:t>
            </a:r>
            <a:r>
              <a:rPr lang="en-US" i="1" dirty="0" smtClean="0"/>
              <a:t>- </a:t>
            </a:r>
            <a:r>
              <a:rPr lang="en-US" dirty="0" smtClean="0"/>
              <a:t>Collect sketches, take photographs and gather data to start giving you inspiration.</a:t>
            </a:r>
          </a:p>
          <a:p>
            <a:pPr marL="457200" indent="-457200">
              <a:buFont typeface="+mj-lt"/>
              <a:buAutoNum type="arabicPeriod"/>
            </a:pPr>
            <a:r>
              <a:rPr lang="en-US" i="1" dirty="0" smtClean="0">
                <a:solidFill>
                  <a:schemeClr val="tx2"/>
                </a:solidFill>
              </a:rPr>
              <a:t>Brainstorm and Analyze Ideas </a:t>
            </a:r>
            <a:r>
              <a:rPr lang="en-US" i="1" dirty="0" smtClean="0"/>
              <a:t>- </a:t>
            </a:r>
            <a:r>
              <a:rPr lang="en-US" dirty="0" smtClean="0"/>
              <a:t>Begin to sketch, make, and study so you can start to understand how all the data and information you’ve collected may impact your design.</a:t>
            </a:r>
          </a:p>
          <a:p>
            <a:pPr marL="457200" indent="-457200">
              <a:buFont typeface="+mj-lt"/>
              <a:buAutoNum type="arabicPeriod"/>
            </a:pPr>
            <a:r>
              <a:rPr lang="en-US" i="1" dirty="0" smtClean="0">
                <a:solidFill>
                  <a:schemeClr val="tx2"/>
                </a:solidFill>
              </a:rPr>
              <a:t>Develop Solutions </a:t>
            </a:r>
            <a:r>
              <a:rPr lang="en-US" i="1" dirty="0" smtClean="0"/>
              <a:t>- </a:t>
            </a:r>
            <a:r>
              <a:rPr lang="en-US" dirty="0" smtClean="0"/>
              <a:t>Take your preliminary ideas and form multiple small-scale design solutions.</a:t>
            </a:r>
          </a:p>
          <a:p>
            <a:pPr marL="457200" indent="-457200">
              <a:buFont typeface="+mj-lt"/>
              <a:buAutoNum type="arabicPeriod"/>
            </a:pPr>
            <a:r>
              <a:rPr lang="en-US" i="1" dirty="0" smtClean="0">
                <a:solidFill>
                  <a:schemeClr val="tx2"/>
                </a:solidFill>
              </a:rPr>
              <a:t>Gather Feedback </a:t>
            </a:r>
            <a:r>
              <a:rPr lang="en-US" i="1" dirty="0" smtClean="0"/>
              <a:t>- </a:t>
            </a:r>
            <a:r>
              <a:rPr lang="en-US" dirty="0" smtClean="0"/>
              <a:t>Present your ideas to as many people as possible: friends, teachers, professionals, and any others you trust to give insightful comments.</a:t>
            </a:r>
          </a:p>
          <a:p>
            <a:pPr marL="457200" indent="-457200">
              <a:buFont typeface="+mj-lt"/>
              <a:buAutoNum type="arabicPeriod"/>
            </a:pPr>
            <a:r>
              <a:rPr lang="en-US" i="1" dirty="0" smtClean="0">
                <a:solidFill>
                  <a:schemeClr val="tx2"/>
                </a:solidFill>
              </a:rPr>
              <a:t>Improve</a:t>
            </a:r>
            <a:r>
              <a:rPr lang="en-US" i="1" dirty="0" smtClean="0"/>
              <a:t> - </a:t>
            </a:r>
            <a:r>
              <a:rPr lang="en-US" dirty="0" smtClean="0"/>
              <a:t>Reflect on all of your feedback and decide if or to what extent it should be incorporated. It is often helpful to take solutions back through the Design Process to refine and clarify them.</a:t>
            </a:r>
          </a:p>
          <a:p>
            <a:endParaRPr lang="en-US" dirty="0"/>
          </a:p>
        </p:txBody>
      </p:sp>
      <p:sp>
        <p:nvSpPr>
          <p:cNvPr id="4" name="Slide Number Placeholder 3"/>
          <p:cNvSpPr>
            <a:spLocks noGrp="1"/>
          </p:cNvSpPr>
          <p:nvPr>
            <p:ph type="sldNum" sz="quarter" idx="10"/>
          </p:nvPr>
        </p:nvSpPr>
        <p:spPr/>
        <p:txBody>
          <a:bodyPr/>
          <a:lstStyle/>
          <a:p>
            <a:fld id="{8623956D-9E8E-4DDB-BC17-86F72FA4FFAB}" type="slidenum">
              <a:rPr lang="en-US" smtClean="0"/>
              <a:t>6</a:t>
            </a:fld>
            <a:endParaRPr lang="en-US"/>
          </a:p>
        </p:txBody>
      </p:sp>
    </p:spTree>
    <p:extLst>
      <p:ext uri="{BB962C8B-B14F-4D97-AF65-F5344CB8AC3E}">
        <p14:creationId xmlns:p14="http://schemas.microsoft.com/office/powerpoint/2010/main" val="3260970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3B2AC0EA-1B89-411E-A89B-12A0A8FE690F}" type="datetimeFigureOut">
              <a:rPr lang="en-US" smtClean="0"/>
              <a:t>3/29/2019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AB6A78B-0967-42C5-9083-FFC6D99AFB8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2AC0EA-1B89-411E-A89B-12A0A8FE690F}" type="datetimeFigureOut">
              <a:rPr lang="en-US" smtClean="0"/>
              <a:t>3/29/2019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B6A78B-0967-42C5-9083-FFC6D99AFB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2AC0EA-1B89-411E-A89B-12A0A8FE690F}" type="datetimeFigureOut">
              <a:rPr lang="en-US" smtClean="0"/>
              <a:t>3/29/2019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B6A78B-0967-42C5-9083-FFC6D99AFB8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3B2AC0EA-1B89-411E-A89B-12A0A8FE690F}" type="datetimeFigureOut">
              <a:rPr lang="en-US" smtClean="0"/>
              <a:t>3/29/2019</a:t>
            </a:fld>
            <a:endParaRPr lang="en-US"/>
          </a:p>
        </p:txBody>
      </p:sp>
      <p:sp>
        <p:nvSpPr>
          <p:cNvPr id="9" name="Slide Number Placeholder 8"/>
          <p:cNvSpPr>
            <a:spLocks noGrp="1"/>
          </p:cNvSpPr>
          <p:nvPr>
            <p:ph type="sldNum" sz="quarter" idx="15"/>
          </p:nvPr>
        </p:nvSpPr>
        <p:spPr/>
        <p:txBody>
          <a:bodyPr rtlCol="0"/>
          <a:lstStyle/>
          <a:p>
            <a:fld id="{1AB6A78B-0967-42C5-9083-FFC6D99AFB8E}"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B2AC0EA-1B89-411E-A89B-12A0A8FE690F}" type="datetimeFigureOut">
              <a:rPr lang="en-US" smtClean="0"/>
              <a:t>3/29/2019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AB6A78B-0967-42C5-9083-FFC6D99AFB8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B2AC0EA-1B89-411E-A89B-12A0A8FE690F}" type="datetimeFigureOut">
              <a:rPr lang="en-US" smtClean="0"/>
              <a:t>3/29/2019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B6A78B-0967-42C5-9083-FFC6D99AFB8E}"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B2AC0EA-1B89-411E-A89B-12A0A8FE690F}" type="datetimeFigureOut">
              <a:rPr lang="en-US" smtClean="0"/>
              <a:t>3/29/2019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B6A78B-0967-42C5-9083-FFC6D99AFB8E}"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3B2AC0EA-1B89-411E-A89B-12A0A8FE690F}" type="datetimeFigureOut">
              <a:rPr lang="en-US" smtClean="0"/>
              <a:t>3/29/2019</a:t>
            </a:fld>
            <a:endParaRPr lang="en-US"/>
          </a:p>
        </p:txBody>
      </p:sp>
      <p:sp>
        <p:nvSpPr>
          <p:cNvPr id="7" name="Slide Number Placeholder 6"/>
          <p:cNvSpPr>
            <a:spLocks noGrp="1"/>
          </p:cNvSpPr>
          <p:nvPr>
            <p:ph type="sldNum" sz="quarter" idx="11"/>
          </p:nvPr>
        </p:nvSpPr>
        <p:spPr/>
        <p:txBody>
          <a:bodyPr rtlCol="0"/>
          <a:lstStyle/>
          <a:p>
            <a:fld id="{1AB6A78B-0967-42C5-9083-FFC6D99AFB8E}"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2AC0EA-1B89-411E-A89B-12A0A8FE690F}" type="datetimeFigureOut">
              <a:rPr lang="en-US" smtClean="0"/>
              <a:t>3/29/2019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B6A78B-0967-42C5-9083-FFC6D99AFB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3B2AC0EA-1B89-411E-A89B-12A0A8FE690F}" type="datetimeFigureOut">
              <a:rPr lang="en-US" smtClean="0"/>
              <a:t>3/29/2019</a:t>
            </a:fld>
            <a:endParaRPr lang="en-US"/>
          </a:p>
        </p:txBody>
      </p:sp>
      <p:sp>
        <p:nvSpPr>
          <p:cNvPr id="22" name="Slide Number Placeholder 21"/>
          <p:cNvSpPr>
            <a:spLocks noGrp="1"/>
          </p:cNvSpPr>
          <p:nvPr>
            <p:ph type="sldNum" sz="quarter" idx="15"/>
          </p:nvPr>
        </p:nvSpPr>
        <p:spPr/>
        <p:txBody>
          <a:bodyPr rtlCol="0"/>
          <a:lstStyle/>
          <a:p>
            <a:fld id="{1AB6A78B-0967-42C5-9083-FFC6D99AFB8E}"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B2AC0EA-1B89-411E-A89B-12A0A8FE690F}" type="datetimeFigureOut">
              <a:rPr lang="en-US" smtClean="0"/>
              <a:t>3/29/2019</a:t>
            </a:fld>
            <a:endParaRPr lang="en-US"/>
          </a:p>
        </p:txBody>
      </p:sp>
      <p:sp>
        <p:nvSpPr>
          <p:cNvPr id="18" name="Slide Number Placeholder 17"/>
          <p:cNvSpPr>
            <a:spLocks noGrp="1"/>
          </p:cNvSpPr>
          <p:nvPr>
            <p:ph type="sldNum" sz="quarter" idx="11"/>
          </p:nvPr>
        </p:nvSpPr>
        <p:spPr/>
        <p:txBody>
          <a:bodyPr rtlCol="0"/>
          <a:lstStyle/>
          <a:p>
            <a:fld id="{1AB6A78B-0967-42C5-9083-FFC6D99AFB8E}"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B2AC0EA-1B89-411E-A89B-12A0A8FE690F}" type="datetimeFigureOut">
              <a:rPr lang="en-US" smtClean="0"/>
              <a:t>3/29/2019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AB6A78B-0967-42C5-9083-FFC6D99AFB8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Filling the Gap</a:t>
            </a:r>
            <a:endParaRPr lang="en-US" dirty="0"/>
          </a:p>
        </p:txBody>
      </p:sp>
      <p:sp>
        <p:nvSpPr>
          <p:cNvPr id="3" name="Subtitle 2"/>
          <p:cNvSpPr>
            <a:spLocks noGrp="1"/>
          </p:cNvSpPr>
          <p:nvPr>
            <p:ph type="subTitle" idx="1"/>
          </p:nvPr>
        </p:nvSpPr>
        <p:spPr/>
        <p:txBody>
          <a:bodyPr/>
          <a:lstStyle/>
          <a:p>
            <a:r>
              <a:rPr lang="en-CA" dirty="0" smtClean="0"/>
              <a:t>With Ellen </a:t>
            </a:r>
            <a:r>
              <a:rPr lang="en-CA" dirty="0" err="1" smtClean="0"/>
              <a:t>Mndima</a:t>
            </a:r>
            <a:endParaRPr lang="en-US" dirty="0"/>
          </a:p>
        </p:txBody>
      </p:sp>
    </p:spTree>
    <p:extLst>
      <p:ext uri="{BB962C8B-B14F-4D97-AF65-F5344CB8AC3E}">
        <p14:creationId xmlns:p14="http://schemas.microsoft.com/office/powerpoint/2010/main" val="425567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gap</a:t>
            </a:r>
            <a:endParaRPr lang="en-US" dirty="0"/>
          </a:p>
        </p:txBody>
      </p:sp>
      <p:sp>
        <p:nvSpPr>
          <p:cNvPr id="3" name="Content Placeholder 2"/>
          <p:cNvSpPr>
            <a:spLocks noGrp="1"/>
          </p:cNvSpPr>
          <p:nvPr>
            <p:ph sz="quarter" idx="1"/>
          </p:nvPr>
        </p:nvSpPr>
        <p:spPr/>
        <p:txBody>
          <a:bodyPr>
            <a:normAutofit lnSpcReduction="10000"/>
          </a:bodyPr>
          <a:lstStyle/>
          <a:p>
            <a:r>
              <a:rPr lang="en-CA" dirty="0" smtClean="0"/>
              <a:t>Gap – the space between your business idea and your proposal to an investor</a:t>
            </a:r>
          </a:p>
          <a:p>
            <a:r>
              <a:rPr lang="en-CA" dirty="0" smtClean="0"/>
              <a:t>What happens in the Gap?</a:t>
            </a:r>
          </a:p>
          <a:p>
            <a:pPr lvl="1"/>
            <a:r>
              <a:rPr lang="en-CA" dirty="0" smtClean="0"/>
              <a:t>Expected to have something to show your potential investor that they can believe in and write you a fat beautiful cheque</a:t>
            </a:r>
          </a:p>
          <a:p>
            <a:r>
              <a:rPr lang="en-CA" dirty="0" smtClean="0"/>
              <a:t>What does this involve?</a:t>
            </a:r>
          </a:p>
          <a:p>
            <a:pPr lvl="1"/>
            <a:r>
              <a:rPr lang="en-CA" dirty="0" smtClean="0"/>
              <a:t>A team – diversify</a:t>
            </a:r>
          </a:p>
          <a:p>
            <a:pPr lvl="1"/>
            <a:r>
              <a:rPr lang="en-CA" dirty="0" smtClean="0"/>
              <a:t>A plan – know where you want to go</a:t>
            </a:r>
          </a:p>
          <a:p>
            <a:pPr lvl="1"/>
            <a:r>
              <a:rPr lang="en-CA" dirty="0" smtClean="0"/>
              <a:t>A prototype – proof of concept </a:t>
            </a:r>
          </a:p>
          <a:p>
            <a:pPr lvl="1"/>
            <a:r>
              <a:rPr lang="en-CA" dirty="0" smtClean="0"/>
              <a:t>Others – Sacrifice (esp. TIME), Discipline (self management)</a:t>
            </a:r>
            <a:r>
              <a:rPr lang="en-CA" dirty="0"/>
              <a:t> </a:t>
            </a:r>
            <a:r>
              <a:rPr lang="en-CA" dirty="0" smtClean="0"/>
              <a:t>and Coffee (I discourage energy drinks!)</a:t>
            </a:r>
            <a:endParaRPr lang="en-US" dirty="0"/>
          </a:p>
        </p:txBody>
      </p:sp>
    </p:spTree>
    <p:extLst>
      <p:ext uri="{BB962C8B-B14F-4D97-AF65-F5344CB8AC3E}">
        <p14:creationId xmlns:p14="http://schemas.microsoft.com/office/powerpoint/2010/main" val="3862578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a:t>
            </a:r>
            <a:r>
              <a:rPr lang="en-CA" dirty="0"/>
              <a:t>E</a:t>
            </a:r>
            <a:r>
              <a:rPr lang="en-CA" dirty="0" smtClean="0"/>
              <a:t>ffective Team</a:t>
            </a:r>
            <a:endParaRPr lang="en-US" dirty="0"/>
          </a:p>
        </p:txBody>
      </p:sp>
      <p:sp>
        <p:nvSpPr>
          <p:cNvPr id="3" name="Content Placeholder 2"/>
          <p:cNvSpPr>
            <a:spLocks noGrp="1"/>
          </p:cNvSpPr>
          <p:nvPr>
            <p:ph sz="quarter" idx="1"/>
          </p:nvPr>
        </p:nvSpPr>
        <p:spPr/>
        <p:txBody>
          <a:bodyPr/>
          <a:lstStyle/>
          <a:p>
            <a:pPr marL="457200" indent="-457200">
              <a:buFont typeface="+mj-lt"/>
              <a:buAutoNum type="arabicPeriod"/>
            </a:pPr>
            <a:r>
              <a:rPr lang="en-CA" dirty="0" smtClean="0"/>
              <a:t>They communicate well and often</a:t>
            </a:r>
          </a:p>
          <a:p>
            <a:pPr marL="457200" indent="-457200">
              <a:buFont typeface="+mj-lt"/>
              <a:buAutoNum type="arabicPeriod"/>
            </a:pPr>
            <a:r>
              <a:rPr lang="en-CA" dirty="0" smtClean="0"/>
              <a:t>They focus on goals and results</a:t>
            </a:r>
          </a:p>
          <a:p>
            <a:pPr marL="457200" indent="-457200">
              <a:buFont typeface="+mj-lt"/>
              <a:buAutoNum type="arabicPeriod"/>
            </a:pPr>
            <a:r>
              <a:rPr lang="en-CA" dirty="0" smtClean="0"/>
              <a:t>Everyone contributes their fair share</a:t>
            </a:r>
          </a:p>
          <a:p>
            <a:pPr marL="457200" indent="-457200">
              <a:buFont typeface="+mj-lt"/>
              <a:buAutoNum type="arabicPeriod"/>
            </a:pPr>
            <a:r>
              <a:rPr lang="en-CA" dirty="0" smtClean="0"/>
              <a:t>They offer each other support</a:t>
            </a:r>
          </a:p>
          <a:p>
            <a:pPr marL="457200" indent="-457200">
              <a:buFont typeface="+mj-lt"/>
              <a:buAutoNum type="arabicPeriod"/>
            </a:pPr>
            <a:r>
              <a:rPr lang="en-CA" dirty="0" smtClean="0"/>
              <a:t>Team members are diverse</a:t>
            </a:r>
          </a:p>
          <a:p>
            <a:pPr marL="457200" indent="-457200">
              <a:buFont typeface="+mj-lt"/>
              <a:buAutoNum type="arabicPeriod"/>
            </a:pPr>
            <a:r>
              <a:rPr lang="en-CA" dirty="0" smtClean="0"/>
              <a:t>Good leadership</a:t>
            </a:r>
          </a:p>
          <a:p>
            <a:pPr marL="457200" indent="-457200">
              <a:buFont typeface="+mj-lt"/>
              <a:buAutoNum type="arabicPeriod"/>
            </a:pPr>
            <a:r>
              <a:rPr lang="en-CA" dirty="0" smtClean="0"/>
              <a:t>They are organised</a:t>
            </a:r>
          </a:p>
          <a:p>
            <a:pPr marL="457200" indent="-457200">
              <a:buFont typeface="+mj-lt"/>
              <a:buAutoNum type="arabicPeriod"/>
            </a:pPr>
            <a:r>
              <a:rPr lang="en-CA" dirty="0" smtClean="0"/>
              <a:t>They have fun</a:t>
            </a:r>
            <a:endParaRPr lang="en-US" dirty="0"/>
          </a:p>
        </p:txBody>
      </p:sp>
    </p:spTree>
    <p:extLst>
      <p:ext uri="{BB962C8B-B14F-4D97-AF65-F5344CB8AC3E}">
        <p14:creationId xmlns:p14="http://schemas.microsoft.com/office/powerpoint/2010/main" val="1798297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Teamwork Requirements</a:t>
            </a:r>
            <a:endParaRPr lang="en-US" dirty="0"/>
          </a:p>
        </p:txBody>
      </p:sp>
      <p:pic>
        <p:nvPicPr>
          <p:cNvPr id="1026" name="Picture 2" descr="C:\Users\HP\Desktop\3-Figure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394" y="1700808"/>
            <a:ext cx="7672997" cy="46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593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Plan</a:t>
            </a:r>
            <a:endParaRPr lang="en-US" dirty="0"/>
          </a:p>
        </p:txBody>
      </p:sp>
      <p:sp>
        <p:nvSpPr>
          <p:cNvPr id="3" name="Content Placeholder 2"/>
          <p:cNvSpPr>
            <a:spLocks noGrp="1"/>
          </p:cNvSpPr>
          <p:nvPr>
            <p:ph sz="quarter" idx="1"/>
          </p:nvPr>
        </p:nvSpPr>
        <p:spPr/>
        <p:txBody>
          <a:bodyPr>
            <a:normAutofit lnSpcReduction="10000"/>
          </a:bodyPr>
          <a:lstStyle/>
          <a:p>
            <a:r>
              <a:rPr lang="en-CA" dirty="0" smtClean="0"/>
              <a:t>Business Plan – allows you to put on paper where you want to be over a certain period of time, and helps you visualise the strategy to get there. </a:t>
            </a:r>
          </a:p>
          <a:p>
            <a:r>
              <a:rPr lang="en-CA" dirty="0" smtClean="0"/>
              <a:t>Includes: </a:t>
            </a:r>
          </a:p>
          <a:p>
            <a:pPr lvl="1"/>
            <a:r>
              <a:rPr lang="en-CA" dirty="0" smtClean="0"/>
              <a:t>Executive Summary</a:t>
            </a:r>
          </a:p>
          <a:p>
            <a:pPr lvl="1"/>
            <a:r>
              <a:rPr lang="en-CA" dirty="0" smtClean="0"/>
              <a:t>Mission, vision, goals and objectives, keys to success</a:t>
            </a:r>
          </a:p>
          <a:p>
            <a:pPr lvl="1"/>
            <a:r>
              <a:rPr lang="en-CA" dirty="0" smtClean="0"/>
              <a:t>Company Summary: Background, resources, Marketing method, management, ownership structure, internal analysis</a:t>
            </a:r>
          </a:p>
          <a:p>
            <a:pPr lvl="1"/>
            <a:r>
              <a:rPr lang="en-CA" dirty="0" smtClean="0"/>
              <a:t>Products/services</a:t>
            </a:r>
          </a:p>
          <a:p>
            <a:pPr lvl="1"/>
            <a:r>
              <a:rPr lang="en-CA" dirty="0" smtClean="0"/>
              <a:t>Market assessment: external analysis, customers, strategic alternatives</a:t>
            </a:r>
          </a:p>
          <a:p>
            <a:pPr lvl="1"/>
            <a:r>
              <a:rPr lang="en-CA" dirty="0" smtClean="0"/>
              <a:t>Strategic implementation</a:t>
            </a:r>
          </a:p>
          <a:p>
            <a:pPr lvl="1"/>
            <a:r>
              <a:rPr lang="en-CA" dirty="0" smtClean="0"/>
              <a:t>Financial Plan: Projections, Contingency</a:t>
            </a:r>
          </a:p>
          <a:p>
            <a:pPr lvl="1"/>
            <a:endParaRPr lang="en-CA" dirty="0" smtClean="0"/>
          </a:p>
          <a:p>
            <a:pPr lvl="1"/>
            <a:endParaRPr lang="en-US" dirty="0"/>
          </a:p>
        </p:txBody>
      </p:sp>
    </p:spTree>
    <p:extLst>
      <p:ext uri="{BB962C8B-B14F-4D97-AF65-F5344CB8AC3E}">
        <p14:creationId xmlns:p14="http://schemas.microsoft.com/office/powerpoint/2010/main" val="3740967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2074"/>
          </a:xfrm>
        </p:spPr>
        <p:txBody>
          <a:bodyPr/>
          <a:lstStyle/>
          <a:p>
            <a:r>
              <a:rPr lang="en-CA" dirty="0" smtClean="0"/>
              <a:t>The Prototype – design process</a:t>
            </a:r>
            <a:endParaRPr lang="en-US" dirty="0"/>
          </a:p>
        </p:txBody>
      </p:sp>
      <p:pic>
        <p:nvPicPr>
          <p:cNvPr id="5" name="Content Placeholder 4"/>
          <p:cNvPicPr>
            <a:picLocks noGrp="1" noChangeAspect="1"/>
          </p:cNvPicPr>
          <p:nvPr>
            <p:ph sz="quarter" idx="1"/>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l="8621" t="6461" r="10185" b="4782"/>
          <a:stretch/>
        </p:blipFill>
        <p:spPr>
          <a:xfrm>
            <a:off x="1331640" y="857248"/>
            <a:ext cx="5688632" cy="5970394"/>
          </a:xfrm>
        </p:spPr>
      </p:pic>
      <p:sp>
        <p:nvSpPr>
          <p:cNvPr id="6" name="Rectangle 5"/>
          <p:cNvSpPr/>
          <p:nvPr/>
        </p:nvSpPr>
        <p:spPr>
          <a:xfrm>
            <a:off x="3275856" y="3140968"/>
            <a:ext cx="1944216"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0114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to Market your App – for free!</a:t>
            </a:r>
            <a:endParaRPr lang="en-US" dirty="0"/>
          </a:p>
        </p:txBody>
      </p:sp>
      <p:sp>
        <p:nvSpPr>
          <p:cNvPr id="3" name="Content Placeholder 2"/>
          <p:cNvSpPr>
            <a:spLocks noGrp="1"/>
          </p:cNvSpPr>
          <p:nvPr>
            <p:ph sz="quarter" idx="1"/>
          </p:nvPr>
        </p:nvSpPr>
        <p:spPr/>
        <p:txBody>
          <a:bodyPr>
            <a:normAutofit fontScale="92500" lnSpcReduction="10000"/>
          </a:bodyPr>
          <a:lstStyle/>
          <a:p>
            <a:r>
              <a:rPr lang="en-CA" dirty="0" smtClean="0"/>
              <a:t>Get in touch before you bring it to the market</a:t>
            </a:r>
          </a:p>
          <a:p>
            <a:r>
              <a:rPr lang="en-CA" dirty="0" smtClean="0"/>
              <a:t>Reach out to influencers</a:t>
            </a:r>
          </a:p>
          <a:p>
            <a:r>
              <a:rPr lang="en-CA" dirty="0" smtClean="0"/>
              <a:t>Leverage your mobile website</a:t>
            </a:r>
          </a:p>
          <a:p>
            <a:r>
              <a:rPr lang="en-CA" dirty="0" smtClean="0"/>
              <a:t>Feature your app in an official blog</a:t>
            </a:r>
          </a:p>
          <a:p>
            <a:r>
              <a:rPr lang="en-CA" dirty="0" smtClean="0"/>
              <a:t>Feature your app in your emails</a:t>
            </a:r>
          </a:p>
          <a:p>
            <a:r>
              <a:rPr lang="en-CA" dirty="0" smtClean="0"/>
              <a:t>Create a demo video</a:t>
            </a:r>
          </a:p>
          <a:p>
            <a:r>
              <a:rPr lang="en-CA" dirty="0" smtClean="0"/>
              <a:t>Consider alternative app stores</a:t>
            </a:r>
          </a:p>
          <a:p>
            <a:r>
              <a:rPr lang="en-CA" dirty="0" smtClean="0"/>
              <a:t>Apply for awards</a:t>
            </a:r>
          </a:p>
          <a:p>
            <a:r>
              <a:rPr lang="en-CA" dirty="0" smtClean="0"/>
              <a:t>Search Engine Optimisation</a:t>
            </a:r>
          </a:p>
          <a:p>
            <a:r>
              <a:rPr lang="en-CA" dirty="0" smtClean="0"/>
              <a:t>Don’t rely on App Stores alone – </a:t>
            </a:r>
            <a:r>
              <a:rPr lang="en-CA" dirty="0" err="1" smtClean="0"/>
              <a:t>google</a:t>
            </a:r>
            <a:r>
              <a:rPr lang="en-CA" dirty="0" smtClean="0"/>
              <a:t> can help</a:t>
            </a:r>
          </a:p>
          <a:p>
            <a:r>
              <a:rPr lang="en-CA" dirty="0" smtClean="0"/>
              <a:t>Integrate Social Share within the app</a:t>
            </a:r>
          </a:p>
          <a:p>
            <a:r>
              <a:rPr lang="en-CA" dirty="0" smtClean="0"/>
              <a:t>Roll out new updates constantly</a:t>
            </a:r>
            <a:endParaRPr lang="en-US" dirty="0"/>
          </a:p>
        </p:txBody>
      </p:sp>
    </p:spTree>
    <p:extLst>
      <p:ext uri="{BB962C8B-B14F-4D97-AF65-F5344CB8AC3E}">
        <p14:creationId xmlns:p14="http://schemas.microsoft.com/office/powerpoint/2010/main" val="1422508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to Market your App – for free!</a:t>
            </a:r>
            <a:endParaRPr lang="en-US" dirty="0"/>
          </a:p>
        </p:txBody>
      </p:sp>
      <p:sp>
        <p:nvSpPr>
          <p:cNvPr id="3" name="Content Placeholder 2"/>
          <p:cNvSpPr>
            <a:spLocks noGrp="1"/>
          </p:cNvSpPr>
          <p:nvPr>
            <p:ph sz="quarter" idx="1"/>
          </p:nvPr>
        </p:nvSpPr>
        <p:spPr/>
        <p:txBody>
          <a:bodyPr/>
          <a:lstStyle/>
          <a:p>
            <a:r>
              <a:rPr lang="en-CA" dirty="0" smtClean="0"/>
              <a:t>Join developers and entrepreneurs groups in social media</a:t>
            </a:r>
          </a:p>
          <a:p>
            <a:r>
              <a:rPr lang="en-CA" dirty="0" smtClean="0"/>
              <a:t>Create an eye catch app icon</a:t>
            </a:r>
          </a:p>
          <a:p>
            <a:r>
              <a:rPr lang="en-CA" dirty="0" smtClean="0"/>
              <a:t>Take great screenshots of your app live</a:t>
            </a:r>
          </a:p>
          <a:p>
            <a:r>
              <a:rPr lang="en-CA" dirty="0" smtClean="0"/>
              <a:t>App Store Optimisation</a:t>
            </a:r>
          </a:p>
          <a:p>
            <a:r>
              <a:rPr lang="en-CA" dirty="0" smtClean="0"/>
              <a:t>Build a great app landing page</a:t>
            </a:r>
          </a:p>
          <a:p>
            <a:r>
              <a:rPr lang="en-CA" dirty="0" smtClean="0"/>
              <a:t>Include app download links on your website</a:t>
            </a:r>
          </a:p>
          <a:p>
            <a:r>
              <a:rPr lang="en-CA" dirty="0" smtClean="0"/>
              <a:t>Get featured on mobile app review sites</a:t>
            </a:r>
          </a:p>
          <a:p>
            <a:r>
              <a:rPr lang="en-CA" dirty="0" smtClean="0"/>
              <a:t>Be prepared for press</a:t>
            </a:r>
            <a:endParaRPr lang="en-US" dirty="0"/>
          </a:p>
          <a:p>
            <a:r>
              <a:rPr lang="en-CA" dirty="0" smtClean="0"/>
              <a:t>Promote through a promo video</a:t>
            </a:r>
          </a:p>
          <a:p>
            <a:r>
              <a:rPr lang="en-CA" dirty="0" smtClean="0"/>
              <a:t>Use your social network</a:t>
            </a:r>
            <a:endParaRPr lang="en-US" dirty="0"/>
          </a:p>
        </p:txBody>
      </p:sp>
    </p:spTree>
    <p:extLst>
      <p:ext uri="{BB962C8B-B14F-4D97-AF65-F5344CB8AC3E}">
        <p14:creationId xmlns:p14="http://schemas.microsoft.com/office/powerpoint/2010/main" val="783046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to Market your App – for free!</a:t>
            </a:r>
            <a:endParaRPr lang="en-US" dirty="0"/>
          </a:p>
        </p:txBody>
      </p:sp>
      <p:sp>
        <p:nvSpPr>
          <p:cNvPr id="3" name="Content Placeholder 2"/>
          <p:cNvSpPr>
            <a:spLocks noGrp="1"/>
          </p:cNvSpPr>
          <p:nvPr>
            <p:ph sz="quarter" idx="1"/>
          </p:nvPr>
        </p:nvSpPr>
        <p:spPr/>
        <p:txBody>
          <a:bodyPr>
            <a:normAutofit lnSpcReduction="10000"/>
          </a:bodyPr>
          <a:lstStyle/>
          <a:p>
            <a:r>
              <a:rPr lang="en-CA" dirty="0" smtClean="0"/>
              <a:t>Write an announcement blog</a:t>
            </a:r>
          </a:p>
          <a:p>
            <a:r>
              <a:rPr lang="en-CA" dirty="0" smtClean="0"/>
              <a:t>Have a link to your app in you email signature</a:t>
            </a:r>
          </a:p>
          <a:p>
            <a:r>
              <a:rPr lang="en-CA" dirty="0" smtClean="0"/>
              <a:t>Promote your app In-Store (QR codes, </a:t>
            </a:r>
            <a:r>
              <a:rPr lang="en-CA" dirty="0" err="1" smtClean="0"/>
              <a:t>etc</a:t>
            </a:r>
            <a:r>
              <a:rPr lang="en-CA" dirty="0" smtClean="0"/>
              <a:t>)</a:t>
            </a:r>
          </a:p>
          <a:p>
            <a:r>
              <a:rPr lang="en-CA" dirty="0" smtClean="0"/>
              <a:t>Join LinkedIn and Facebook Groups</a:t>
            </a:r>
          </a:p>
          <a:p>
            <a:r>
              <a:rPr lang="en-CA" dirty="0" smtClean="0"/>
              <a:t>Recruit customers locally</a:t>
            </a:r>
          </a:p>
          <a:p>
            <a:r>
              <a:rPr lang="en-CA" dirty="0" smtClean="0"/>
              <a:t>Blog commenting</a:t>
            </a:r>
          </a:p>
          <a:p>
            <a:r>
              <a:rPr lang="en-CA" dirty="0" smtClean="0"/>
              <a:t>Influencer sharing – joint ventures</a:t>
            </a:r>
          </a:p>
          <a:p>
            <a:r>
              <a:rPr lang="en-CA" dirty="0" smtClean="0"/>
              <a:t>Do the unexpected</a:t>
            </a:r>
          </a:p>
          <a:p>
            <a:r>
              <a:rPr lang="en-CA" dirty="0" smtClean="0"/>
              <a:t>Post on </a:t>
            </a:r>
            <a:r>
              <a:rPr lang="en-CA" dirty="0" err="1" smtClean="0"/>
              <a:t>Pinterest</a:t>
            </a:r>
            <a:endParaRPr lang="en-CA" dirty="0" smtClean="0"/>
          </a:p>
          <a:p>
            <a:r>
              <a:rPr lang="en-CA" dirty="0" smtClean="0"/>
              <a:t>Run a contest</a:t>
            </a:r>
          </a:p>
          <a:p>
            <a:r>
              <a:rPr lang="en-CA" dirty="0" smtClean="0"/>
              <a:t>Sincerely respond to all your reviews</a:t>
            </a:r>
          </a:p>
          <a:p>
            <a:endParaRPr lang="en-CA" dirty="0" smtClean="0"/>
          </a:p>
          <a:p>
            <a:endParaRPr lang="en-US" dirty="0"/>
          </a:p>
        </p:txBody>
      </p:sp>
    </p:spTree>
    <p:extLst>
      <p:ext uri="{BB962C8B-B14F-4D97-AF65-F5344CB8AC3E}">
        <p14:creationId xmlns:p14="http://schemas.microsoft.com/office/powerpoint/2010/main" val="39494800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145</TotalTime>
  <Words>503</Words>
  <Application>Microsoft Office PowerPoint</Application>
  <PresentationFormat>On-screen Show (4:3)</PresentationFormat>
  <Paragraphs>75</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Oriel</vt:lpstr>
      <vt:lpstr>Filling the Gap</vt:lpstr>
      <vt:lpstr>The gap</vt:lpstr>
      <vt:lpstr>The Effective Team</vt:lpstr>
      <vt:lpstr>Teamwork Requirements</vt:lpstr>
      <vt:lpstr>The Plan</vt:lpstr>
      <vt:lpstr>The Prototype – design process</vt:lpstr>
      <vt:lpstr>How to Market your App – for free!</vt:lpstr>
      <vt:lpstr>How to Market your App – for free!</vt:lpstr>
      <vt:lpstr>How to Market your App – for free!</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13</cp:revision>
  <dcterms:created xsi:type="dcterms:W3CDTF">2019-03-29T07:50:05Z</dcterms:created>
  <dcterms:modified xsi:type="dcterms:W3CDTF">2019-03-29T10:15:45Z</dcterms:modified>
</cp:coreProperties>
</file>