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28" r:id="rId1"/>
  </p:sldMasterIdLst>
  <p:sldIdLst>
    <p:sldId id="256" r:id="rId2"/>
    <p:sldId id="257" r:id="rId3"/>
    <p:sldId id="259" r:id="rId4"/>
    <p:sldId id="258" r:id="rId5"/>
    <p:sldId id="265" r:id="rId6"/>
    <p:sldId id="260" r:id="rId7"/>
    <p:sldId id="261" r:id="rId8"/>
    <p:sldId id="262" r:id="rId9"/>
    <p:sldId id="263" r:id="rId10"/>
    <p:sldId id="264" r:id="rId11"/>
    <p:sldId id="266" r:id="rId12"/>
    <p:sldId id="267" r:id="rId13"/>
    <p:sldId id="268" r:id="rId14"/>
    <p:sldId id="269" r:id="rId15"/>
    <p:sldId id="271"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7B936F-EB64-4A3B-90E1-EE5A1E5EEA6A}" type="doc">
      <dgm:prSet loTypeId="urn:microsoft.com/office/officeart/2005/8/layout/chevron2" loCatId="process" qsTypeId="urn:microsoft.com/office/officeart/2005/8/quickstyle/simple1" qsCatId="simple" csTypeId="urn:microsoft.com/office/officeart/2005/8/colors/colorful2" csCatId="colorful" phldr="1"/>
      <dgm:spPr/>
      <dgm:t>
        <a:bodyPr/>
        <a:lstStyle/>
        <a:p>
          <a:endParaRPr lang="en-US"/>
        </a:p>
      </dgm:t>
    </dgm:pt>
    <dgm:pt modelId="{CF129BA0-D764-450A-A67D-2CB4FCE60A75}">
      <dgm:prSet phldrT="[Text]"/>
      <dgm:spPr/>
      <dgm:t>
        <a:bodyPr/>
        <a:lstStyle/>
        <a:p>
          <a:r>
            <a:rPr lang="en-US" dirty="0"/>
            <a:t>Samples</a:t>
          </a:r>
        </a:p>
      </dgm:t>
    </dgm:pt>
    <dgm:pt modelId="{803F3EC5-3DAF-4DC9-9DA7-03DFDC137411}" type="parTrans" cxnId="{954B2E9C-0731-4BBD-8EAE-7E37B101A647}">
      <dgm:prSet/>
      <dgm:spPr/>
      <dgm:t>
        <a:bodyPr/>
        <a:lstStyle/>
        <a:p>
          <a:endParaRPr lang="en-US"/>
        </a:p>
      </dgm:t>
    </dgm:pt>
    <dgm:pt modelId="{05EDCCBC-3F3B-4751-8409-901BB9E1D875}" type="sibTrans" cxnId="{954B2E9C-0731-4BBD-8EAE-7E37B101A647}">
      <dgm:prSet/>
      <dgm:spPr/>
      <dgm:t>
        <a:bodyPr/>
        <a:lstStyle/>
        <a:p>
          <a:endParaRPr lang="en-US"/>
        </a:p>
      </dgm:t>
    </dgm:pt>
    <dgm:pt modelId="{655AD8C2-7FC1-476C-8DF5-2AFD4F641FEB}">
      <dgm:prSet phldrT="[Text]"/>
      <dgm:spPr/>
      <dgm:t>
        <a:bodyPr/>
        <a:lstStyle/>
        <a:p>
          <a:r>
            <a:rPr lang="en-US" dirty="0"/>
            <a:t>Generating Adversarial Samples</a:t>
          </a:r>
        </a:p>
      </dgm:t>
    </dgm:pt>
    <dgm:pt modelId="{650DDF38-1353-480D-A214-3ADF9D83020C}" type="parTrans" cxnId="{3D873BF8-5E92-4ED6-B176-284423A58A6D}">
      <dgm:prSet/>
      <dgm:spPr/>
      <dgm:t>
        <a:bodyPr/>
        <a:lstStyle/>
        <a:p>
          <a:endParaRPr lang="en-US"/>
        </a:p>
      </dgm:t>
    </dgm:pt>
    <dgm:pt modelId="{449AC1A5-E84B-4ED7-A81C-47E42A0F2F2E}" type="sibTrans" cxnId="{3D873BF8-5E92-4ED6-B176-284423A58A6D}">
      <dgm:prSet/>
      <dgm:spPr/>
      <dgm:t>
        <a:bodyPr/>
        <a:lstStyle/>
        <a:p>
          <a:endParaRPr lang="en-US"/>
        </a:p>
      </dgm:t>
    </dgm:pt>
    <dgm:pt modelId="{644230EF-7E39-45E3-BACE-1AE734292A55}">
      <dgm:prSet phldrT="[Text]"/>
      <dgm:spPr/>
      <dgm:t>
        <a:bodyPr/>
        <a:lstStyle/>
        <a:p>
          <a:r>
            <a:rPr lang="en-US" dirty="0"/>
            <a:t>Adding those to training corpus,</a:t>
          </a:r>
        </a:p>
      </dgm:t>
    </dgm:pt>
    <dgm:pt modelId="{75D3E540-A836-45E3-8535-21FE871FDD01}" type="parTrans" cxnId="{CFCCC28E-2F3C-406C-A8A9-DAD20A18A247}">
      <dgm:prSet/>
      <dgm:spPr/>
      <dgm:t>
        <a:bodyPr/>
        <a:lstStyle/>
        <a:p>
          <a:endParaRPr lang="en-US"/>
        </a:p>
      </dgm:t>
    </dgm:pt>
    <dgm:pt modelId="{2580DFCB-D173-4841-AFDC-51806DFFE1A5}" type="sibTrans" cxnId="{CFCCC28E-2F3C-406C-A8A9-DAD20A18A247}">
      <dgm:prSet/>
      <dgm:spPr/>
      <dgm:t>
        <a:bodyPr/>
        <a:lstStyle/>
        <a:p>
          <a:endParaRPr lang="en-US"/>
        </a:p>
      </dgm:t>
    </dgm:pt>
    <dgm:pt modelId="{416A320E-71B3-4DAE-826A-8C80D18B53E0}">
      <dgm:prSet phldrT="[Text]"/>
      <dgm:spPr/>
      <dgm:t>
        <a:bodyPr/>
        <a:lstStyle/>
        <a:p>
          <a:r>
            <a:rPr lang="en-US" dirty="0"/>
            <a:t>Adversarial Training</a:t>
          </a:r>
        </a:p>
      </dgm:t>
    </dgm:pt>
    <dgm:pt modelId="{AB2BA8A1-7CEC-4D31-95D2-65764C805242}" type="parTrans" cxnId="{8CE52803-EA58-4CC2-BBF8-5A0CA1DA61D2}">
      <dgm:prSet/>
      <dgm:spPr/>
      <dgm:t>
        <a:bodyPr/>
        <a:lstStyle/>
        <a:p>
          <a:endParaRPr lang="en-US"/>
        </a:p>
      </dgm:t>
    </dgm:pt>
    <dgm:pt modelId="{BCBD615A-5179-4055-B358-70394E03C266}" type="sibTrans" cxnId="{8CE52803-EA58-4CC2-BBF8-5A0CA1DA61D2}">
      <dgm:prSet/>
      <dgm:spPr/>
      <dgm:t>
        <a:bodyPr/>
        <a:lstStyle/>
        <a:p>
          <a:endParaRPr lang="en-US"/>
        </a:p>
      </dgm:t>
    </dgm:pt>
    <dgm:pt modelId="{90E780E9-78CF-46AD-8546-F413BF0E016A}">
      <dgm:prSet phldrT="[Text]"/>
      <dgm:spPr/>
      <dgm:t>
        <a:bodyPr/>
        <a:lstStyle/>
        <a:p>
          <a:r>
            <a:rPr lang="en-US" dirty="0"/>
            <a:t>Model training.</a:t>
          </a:r>
        </a:p>
      </dgm:t>
    </dgm:pt>
    <dgm:pt modelId="{81189DF3-716E-48F2-8C9A-1EEAB154901D}" type="parTrans" cxnId="{73E0A228-029F-48BB-9E1F-BBE42B1F273B}">
      <dgm:prSet/>
      <dgm:spPr/>
      <dgm:t>
        <a:bodyPr/>
        <a:lstStyle/>
        <a:p>
          <a:endParaRPr lang="en-US"/>
        </a:p>
      </dgm:t>
    </dgm:pt>
    <dgm:pt modelId="{765FFE49-5598-4754-BD31-FF2FA79A0D1B}" type="sibTrans" cxnId="{73E0A228-029F-48BB-9E1F-BBE42B1F273B}">
      <dgm:prSet/>
      <dgm:spPr/>
      <dgm:t>
        <a:bodyPr/>
        <a:lstStyle/>
        <a:p>
          <a:endParaRPr lang="en-US"/>
        </a:p>
      </dgm:t>
    </dgm:pt>
    <dgm:pt modelId="{09468525-9688-45C6-803D-FC72E9E8017A}">
      <dgm:prSet phldrT="[Text]"/>
      <dgm:spPr/>
      <dgm:t>
        <a:bodyPr/>
        <a:lstStyle/>
        <a:p>
          <a:r>
            <a:rPr lang="en-US" dirty="0"/>
            <a:t>Distillation </a:t>
          </a:r>
        </a:p>
      </dgm:t>
    </dgm:pt>
    <dgm:pt modelId="{AFAE83E2-DB98-4DD9-9E1B-EEA297FBA280}" type="parTrans" cxnId="{5EE4F812-E1B1-4177-A5A8-05AD06221FE5}">
      <dgm:prSet/>
      <dgm:spPr/>
      <dgm:t>
        <a:bodyPr/>
        <a:lstStyle/>
        <a:p>
          <a:endParaRPr lang="en-US"/>
        </a:p>
      </dgm:t>
    </dgm:pt>
    <dgm:pt modelId="{20B33705-3D38-40D6-9655-8A91BF5BBD76}" type="sibTrans" cxnId="{5EE4F812-E1B1-4177-A5A8-05AD06221FE5}">
      <dgm:prSet/>
      <dgm:spPr/>
      <dgm:t>
        <a:bodyPr/>
        <a:lstStyle/>
        <a:p>
          <a:endParaRPr lang="en-US"/>
        </a:p>
      </dgm:t>
    </dgm:pt>
    <dgm:pt modelId="{01B1FDA0-EC60-4B1F-B060-D39F0DFCE9FE}">
      <dgm:prSet phldrT="[Text]"/>
      <dgm:spPr/>
      <dgm:t>
        <a:bodyPr/>
        <a:lstStyle/>
        <a:p>
          <a:r>
            <a:rPr lang="en-US" dirty="0"/>
            <a:t>Transfer Learning. </a:t>
          </a:r>
        </a:p>
      </dgm:t>
    </dgm:pt>
    <dgm:pt modelId="{5362C7E0-BBC7-4B83-AC39-637EF54F48D5}" type="parTrans" cxnId="{3BE25C82-1A33-43EA-8E06-EDB18191C8A3}">
      <dgm:prSet/>
      <dgm:spPr/>
      <dgm:t>
        <a:bodyPr/>
        <a:lstStyle/>
        <a:p>
          <a:endParaRPr lang="en-US"/>
        </a:p>
      </dgm:t>
    </dgm:pt>
    <dgm:pt modelId="{81905811-D0E7-4C97-A8B9-0CFE302FFC24}" type="sibTrans" cxnId="{3BE25C82-1A33-43EA-8E06-EDB18191C8A3}">
      <dgm:prSet/>
      <dgm:spPr/>
      <dgm:t>
        <a:bodyPr/>
        <a:lstStyle/>
        <a:p>
          <a:endParaRPr lang="en-US"/>
        </a:p>
      </dgm:t>
    </dgm:pt>
    <dgm:pt modelId="{CA4F518C-1FF2-40D4-8A4C-892A499D91CF}" type="pres">
      <dgm:prSet presAssocID="{B87B936F-EB64-4A3B-90E1-EE5A1E5EEA6A}" presName="linearFlow" presStyleCnt="0">
        <dgm:presLayoutVars>
          <dgm:dir/>
          <dgm:animLvl val="lvl"/>
          <dgm:resizeHandles val="exact"/>
        </dgm:presLayoutVars>
      </dgm:prSet>
      <dgm:spPr/>
    </dgm:pt>
    <dgm:pt modelId="{6A79010A-E4BF-445E-9D89-FA2C0334A2ED}" type="pres">
      <dgm:prSet presAssocID="{CF129BA0-D764-450A-A67D-2CB4FCE60A75}" presName="composite" presStyleCnt="0"/>
      <dgm:spPr/>
    </dgm:pt>
    <dgm:pt modelId="{13FBBB9E-1FDA-4416-BD66-39857AD6BD73}" type="pres">
      <dgm:prSet presAssocID="{CF129BA0-D764-450A-A67D-2CB4FCE60A75}" presName="parentText" presStyleLbl="alignNode1" presStyleIdx="0" presStyleCnt="3">
        <dgm:presLayoutVars>
          <dgm:chMax val="1"/>
          <dgm:bulletEnabled val="1"/>
        </dgm:presLayoutVars>
      </dgm:prSet>
      <dgm:spPr/>
    </dgm:pt>
    <dgm:pt modelId="{5F947764-308A-444D-B7DF-B7024D16DBCF}" type="pres">
      <dgm:prSet presAssocID="{CF129BA0-D764-450A-A67D-2CB4FCE60A75}" presName="descendantText" presStyleLbl="alignAcc1" presStyleIdx="0" presStyleCnt="3">
        <dgm:presLayoutVars>
          <dgm:bulletEnabled val="1"/>
        </dgm:presLayoutVars>
      </dgm:prSet>
      <dgm:spPr/>
    </dgm:pt>
    <dgm:pt modelId="{FA7EC77D-4AAD-4EC3-8292-A4646FFD07E8}" type="pres">
      <dgm:prSet presAssocID="{05EDCCBC-3F3B-4751-8409-901BB9E1D875}" presName="sp" presStyleCnt="0"/>
      <dgm:spPr/>
    </dgm:pt>
    <dgm:pt modelId="{1BE5E9F8-BB3E-47D1-8D48-7A7DDD789A2E}" type="pres">
      <dgm:prSet presAssocID="{416A320E-71B3-4DAE-826A-8C80D18B53E0}" presName="composite" presStyleCnt="0"/>
      <dgm:spPr/>
    </dgm:pt>
    <dgm:pt modelId="{479A2E29-3852-49AB-8BB6-1B5120BBD6E4}" type="pres">
      <dgm:prSet presAssocID="{416A320E-71B3-4DAE-826A-8C80D18B53E0}" presName="parentText" presStyleLbl="alignNode1" presStyleIdx="1" presStyleCnt="3">
        <dgm:presLayoutVars>
          <dgm:chMax val="1"/>
          <dgm:bulletEnabled val="1"/>
        </dgm:presLayoutVars>
      </dgm:prSet>
      <dgm:spPr/>
    </dgm:pt>
    <dgm:pt modelId="{A3E57454-0C01-4FAD-AD6F-D80D5E5BB74E}" type="pres">
      <dgm:prSet presAssocID="{416A320E-71B3-4DAE-826A-8C80D18B53E0}" presName="descendantText" presStyleLbl="alignAcc1" presStyleIdx="1" presStyleCnt="3">
        <dgm:presLayoutVars>
          <dgm:bulletEnabled val="1"/>
        </dgm:presLayoutVars>
      </dgm:prSet>
      <dgm:spPr/>
    </dgm:pt>
    <dgm:pt modelId="{C4445C82-410D-46BA-960A-02B796FA6CE1}" type="pres">
      <dgm:prSet presAssocID="{BCBD615A-5179-4055-B358-70394E03C266}" presName="sp" presStyleCnt="0"/>
      <dgm:spPr/>
    </dgm:pt>
    <dgm:pt modelId="{B6007F4E-69E1-4301-B73A-94C5D4A43AC2}" type="pres">
      <dgm:prSet presAssocID="{09468525-9688-45C6-803D-FC72E9E8017A}" presName="composite" presStyleCnt="0"/>
      <dgm:spPr/>
    </dgm:pt>
    <dgm:pt modelId="{FDF9D0E5-160F-4050-85B5-0DE7804A4A7D}" type="pres">
      <dgm:prSet presAssocID="{09468525-9688-45C6-803D-FC72E9E8017A}" presName="parentText" presStyleLbl="alignNode1" presStyleIdx="2" presStyleCnt="3">
        <dgm:presLayoutVars>
          <dgm:chMax val="1"/>
          <dgm:bulletEnabled val="1"/>
        </dgm:presLayoutVars>
      </dgm:prSet>
      <dgm:spPr/>
    </dgm:pt>
    <dgm:pt modelId="{43CE3546-1BCC-4FE5-B1EA-26EFADE3E6CC}" type="pres">
      <dgm:prSet presAssocID="{09468525-9688-45C6-803D-FC72E9E8017A}" presName="descendantText" presStyleLbl="alignAcc1" presStyleIdx="2" presStyleCnt="3">
        <dgm:presLayoutVars>
          <dgm:bulletEnabled val="1"/>
        </dgm:presLayoutVars>
      </dgm:prSet>
      <dgm:spPr/>
    </dgm:pt>
  </dgm:ptLst>
  <dgm:cxnLst>
    <dgm:cxn modelId="{8CE52803-EA58-4CC2-BBF8-5A0CA1DA61D2}" srcId="{B87B936F-EB64-4A3B-90E1-EE5A1E5EEA6A}" destId="{416A320E-71B3-4DAE-826A-8C80D18B53E0}" srcOrd="1" destOrd="0" parTransId="{AB2BA8A1-7CEC-4D31-95D2-65764C805242}" sibTransId="{BCBD615A-5179-4055-B358-70394E03C266}"/>
    <dgm:cxn modelId="{C22F9A04-8574-4803-BBD4-5330A743CA15}" type="presOf" srcId="{644230EF-7E39-45E3-BACE-1AE734292A55}" destId="{5F947764-308A-444D-B7DF-B7024D16DBCF}" srcOrd="0" destOrd="1" presId="urn:microsoft.com/office/officeart/2005/8/layout/chevron2"/>
    <dgm:cxn modelId="{4EBC8D06-F5A1-474C-B055-D6A2160FAA6A}" type="presOf" srcId="{416A320E-71B3-4DAE-826A-8C80D18B53E0}" destId="{479A2E29-3852-49AB-8BB6-1B5120BBD6E4}" srcOrd="0" destOrd="0" presId="urn:microsoft.com/office/officeart/2005/8/layout/chevron2"/>
    <dgm:cxn modelId="{B187500F-A7C0-4DE7-A1DE-6029AB60D0A1}" type="presOf" srcId="{90E780E9-78CF-46AD-8546-F413BF0E016A}" destId="{A3E57454-0C01-4FAD-AD6F-D80D5E5BB74E}" srcOrd="0" destOrd="0" presId="urn:microsoft.com/office/officeart/2005/8/layout/chevron2"/>
    <dgm:cxn modelId="{5EE4F812-E1B1-4177-A5A8-05AD06221FE5}" srcId="{B87B936F-EB64-4A3B-90E1-EE5A1E5EEA6A}" destId="{09468525-9688-45C6-803D-FC72E9E8017A}" srcOrd="2" destOrd="0" parTransId="{AFAE83E2-DB98-4DD9-9E1B-EEA297FBA280}" sibTransId="{20B33705-3D38-40D6-9655-8A91BF5BBD76}"/>
    <dgm:cxn modelId="{26857F1A-E80E-456A-B560-4C618FCCEAA2}" type="presOf" srcId="{01B1FDA0-EC60-4B1F-B060-D39F0DFCE9FE}" destId="{43CE3546-1BCC-4FE5-B1EA-26EFADE3E6CC}" srcOrd="0" destOrd="0" presId="urn:microsoft.com/office/officeart/2005/8/layout/chevron2"/>
    <dgm:cxn modelId="{73E0A228-029F-48BB-9E1F-BBE42B1F273B}" srcId="{416A320E-71B3-4DAE-826A-8C80D18B53E0}" destId="{90E780E9-78CF-46AD-8546-F413BF0E016A}" srcOrd="0" destOrd="0" parTransId="{81189DF3-716E-48F2-8C9A-1EEAB154901D}" sibTransId="{765FFE49-5598-4754-BD31-FF2FA79A0D1B}"/>
    <dgm:cxn modelId="{83A03443-85EE-4549-91C0-163EF064F03E}" type="presOf" srcId="{CF129BA0-D764-450A-A67D-2CB4FCE60A75}" destId="{13FBBB9E-1FDA-4416-BD66-39857AD6BD73}" srcOrd="0" destOrd="0" presId="urn:microsoft.com/office/officeart/2005/8/layout/chevron2"/>
    <dgm:cxn modelId="{7596EE77-A9A2-4E11-B623-AC35DFFF899C}" type="presOf" srcId="{B87B936F-EB64-4A3B-90E1-EE5A1E5EEA6A}" destId="{CA4F518C-1FF2-40D4-8A4C-892A499D91CF}" srcOrd="0" destOrd="0" presId="urn:microsoft.com/office/officeart/2005/8/layout/chevron2"/>
    <dgm:cxn modelId="{3BE25C82-1A33-43EA-8E06-EDB18191C8A3}" srcId="{09468525-9688-45C6-803D-FC72E9E8017A}" destId="{01B1FDA0-EC60-4B1F-B060-D39F0DFCE9FE}" srcOrd="0" destOrd="0" parTransId="{5362C7E0-BBC7-4B83-AC39-637EF54F48D5}" sibTransId="{81905811-D0E7-4C97-A8B9-0CFE302FFC24}"/>
    <dgm:cxn modelId="{CFCCC28E-2F3C-406C-A8A9-DAD20A18A247}" srcId="{CF129BA0-D764-450A-A67D-2CB4FCE60A75}" destId="{644230EF-7E39-45E3-BACE-1AE734292A55}" srcOrd="1" destOrd="0" parTransId="{75D3E540-A836-45E3-8535-21FE871FDD01}" sibTransId="{2580DFCB-D173-4841-AFDC-51806DFFE1A5}"/>
    <dgm:cxn modelId="{954B2E9C-0731-4BBD-8EAE-7E37B101A647}" srcId="{B87B936F-EB64-4A3B-90E1-EE5A1E5EEA6A}" destId="{CF129BA0-D764-450A-A67D-2CB4FCE60A75}" srcOrd="0" destOrd="0" parTransId="{803F3EC5-3DAF-4DC9-9DA7-03DFDC137411}" sibTransId="{05EDCCBC-3F3B-4751-8409-901BB9E1D875}"/>
    <dgm:cxn modelId="{C4755BCE-17A4-4AE0-A10E-DDD3286B0681}" type="presOf" srcId="{655AD8C2-7FC1-476C-8DF5-2AFD4F641FEB}" destId="{5F947764-308A-444D-B7DF-B7024D16DBCF}" srcOrd="0" destOrd="0" presId="urn:microsoft.com/office/officeart/2005/8/layout/chevron2"/>
    <dgm:cxn modelId="{306DCDF3-7150-4F02-9B0B-71912E532A99}" type="presOf" srcId="{09468525-9688-45C6-803D-FC72E9E8017A}" destId="{FDF9D0E5-160F-4050-85B5-0DE7804A4A7D}" srcOrd="0" destOrd="0" presId="urn:microsoft.com/office/officeart/2005/8/layout/chevron2"/>
    <dgm:cxn modelId="{3D873BF8-5E92-4ED6-B176-284423A58A6D}" srcId="{CF129BA0-D764-450A-A67D-2CB4FCE60A75}" destId="{655AD8C2-7FC1-476C-8DF5-2AFD4F641FEB}" srcOrd="0" destOrd="0" parTransId="{650DDF38-1353-480D-A214-3ADF9D83020C}" sibTransId="{449AC1A5-E84B-4ED7-A81C-47E42A0F2F2E}"/>
    <dgm:cxn modelId="{F7EF502C-D460-4A5A-8489-A440914BB8B6}" type="presParOf" srcId="{CA4F518C-1FF2-40D4-8A4C-892A499D91CF}" destId="{6A79010A-E4BF-445E-9D89-FA2C0334A2ED}" srcOrd="0" destOrd="0" presId="urn:microsoft.com/office/officeart/2005/8/layout/chevron2"/>
    <dgm:cxn modelId="{B40A1AC8-1ABC-4EF4-B1A4-F31AE0223956}" type="presParOf" srcId="{6A79010A-E4BF-445E-9D89-FA2C0334A2ED}" destId="{13FBBB9E-1FDA-4416-BD66-39857AD6BD73}" srcOrd="0" destOrd="0" presId="urn:microsoft.com/office/officeart/2005/8/layout/chevron2"/>
    <dgm:cxn modelId="{F009CF6A-3239-4B2D-A35D-01A0592E0A45}" type="presParOf" srcId="{6A79010A-E4BF-445E-9D89-FA2C0334A2ED}" destId="{5F947764-308A-444D-B7DF-B7024D16DBCF}" srcOrd="1" destOrd="0" presId="urn:microsoft.com/office/officeart/2005/8/layout/chevron2"/>
    <dgm:cxn modelId="{2FE228FF-B52D-4A0F-9D99-5E712E64A44D}" type="presParOf" srcId="{CA4F518C-1FF2-40D4-8A4C-892A499D91CF}" destId="{FA7EC77D-4AAD-4EC3-8292-A4646FFD07E8}" srcOrd="1" destOrd="0" presId="urn:microsoft.com/office/officeart/2005/8/layout/chevron2"/>
    <dgm:cxn modelId="{94A4C522-084B-4A0D-B8E3-D587F494D662}" type="presParOf" srcId="{CA4F518C-1FF2-40D4-8A4C-892A499D91CF}" destId="{1BE5E9F8-BB3E-47D1-8D48-7A7DDD789A2E}" srcOrd="2" destOrd="0" presId="urn:microsoft.com/office/officeart/2005/8/layout/chevron2"/>
    <dgm:cxn modelId="{EE4E8B2B-455A-480A-97F3-D51103E18BD2}" type="presParOf" srcId="{1BE5E9F8-BB3E-47D1-8D48-7A7DDD789A2E}" destId="{479A2E29-3852-49AB-8BB6-1B5120BBD6E4}" srcOrd="0" destOrd="0" presId="urn:microsoft.com/office/officeart/2005/8/layout/chevron2"/>
    <dgm:cxn modelId="{77C19C14-7FFD-4F21-AD6D-D55449DBFC4F}" type="presParOf" srcId="{1BE5E9F8-BB3E-47D1-8D48-7A7DDD789A2E}" destId="{A3E57454-0C01-4FAD-AD6F-D80D5E5BB74E}" srcOrd="1" destOrd="0" presId="urn:microsoft.com/office/officeart/2005/8/layout/chevron2"/>
    <dgm:cxn modelId="{AAAEF162-5B75-45EC-BF37-B94C4770CB77}" type="presParOf" srcId="{CA4F518C-1FF2-40D4-8A4C-892A499D91CF}" destId="{C4445C82-410D-46BA-960A-02B796FA6CE1}" srcOrd="3" destOrd="0" presId="urn:microsoft.com/office/officeart/2005/8/layout/chevron2"/>
    <dgm:cxn modelId="{6931586B-BD3F-4433-95A6-3347D11B5910}" type="presParOf" srcId="{CA4F518C-1FF2-40D4-8A4C-892A499D91CF}" destId="{B6007F4E-69E1-4301-B73A-94C5D4A43AC2}" srcOrd="4" destOrd="0" presId="urn:microsoft.com/office/officeart/2005/8/layout/chevron2"/>
    <dgm:cxn modelId="{EEB80837-2704-4EEC-A145-43DA6E17A1D3}" type="presParOf" srcId="{B6007F4E-69E1-4301-B73A-94C5D4A43AC2}" destId="{FDF9D0E5-160F-4050-85B5-0DE7804A4A7D}" srcOrd="0" destOrd="0" presId="urn:microsoft.com/office/officeart/2005/8/layout/chevron2"/>
    <dgm:cxn modelId="{9917C455-390B-4A9D-9CD9-BF6AA69847CC}" type="presParOf" srcId="{B6007F4E-69E1-4301-B73A-94C5D4A43AC2}" destId="{43CE3546-1BCC-4FE5-B1EA-26EFADE3E6C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FBBB9E-1FDA-4416-BD66-39857AD6BD73}">
      <dsp:nvSpPr>
        <dsp:cNvPr id="0" name=""/>
        <dsp:cNvSpPr/>
      </dsp:nvSpPr>
      <dsp:spPr>
        <a:xfrm rot="5400000">
          <a:off x="-228297" y="228585"/>
          <a:ext cx="1521983" cy="1065388"/>
        </a:xfrm>
        <a:prstGeom prst="chevron">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Samples</a:t>
          </a:r>
        </a:p>
      </dsp:txBody>
      <dsp:txXfrm rot="-5400000">
        <a:off x="1" y="532981"/>
        <a:ext cx="1065388" cy="456595"/>
      </dsp:txXfrm>
    </dsp:sp>
    <dsp:sp modelId="{5F947764-308A-444D-B7DF-B7024D16DBCF}">
      <dsp:nvSpPr>
        <dsp:cNvPr id="0" name=""/>
        <dsp:cNvSpPr/>
      </dsp:nvSpPr>
      <dsp:spPr>
        <a:xfrm rot="5400000">
          <a:off x="1527452" y="-461775"/>
          <a:ext cx="989289" cy="1913416"/>
        </a:xfrm>
        <a:prstGeom prst="round2Same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Generating Adversarial Samples</a:t>
          </a:r>
        </a:p>
        <a:p>
          <a:pPr marL="114300" lvl="1" indent="-114300" algn="l" defTabSz="577850">
            <a:lnSpc>
              <a:spcPct val="90000"/>
            </a:lnSpc>
            <a:spcBef>
              <a:spcPct val="0"/>
            </a:spcBef>
            <a:spcAft>
              <a:spcPct val="15000"/>
            </a:spcAft>
            <a:buChar char="•"/>
          </a:pPr>
          <a:r>
            <a:rPr lang="en-US" sz="1300" kern="1200" dirty="0"/>
            <a:t>Adding those to training corpus,</a:t>
          </a:r>
        </a:p>
      </dsp:txBody>
      <dsp:txXfrm rot="-5400000">
        <a:off x="1065389" y="48581"/>
        <a:ext cx="1865123" cy="892703"/>
      </dsp:txXfrm>
    </dsp:sp>
    <dsp:sp modelId="{479A2E29-3852-49AB-8BB6-1B5120BBD6E4}">
      <dsp:nvSpPr>
        <dsp:cNvPr id="0" name=""/>
        <dsp:cNvSpPr/>
      </dsp:nvSpPr>
      <dsp:spPr>
        <a:xfrm rot="5400000">
          <a:off x="-228297" y="1522486"/>
          <a:ext cx="1521983" cy="1065388"/>
        </a:xfrm>
        <a:prstGeom prst="chevron">
          <a:avLst/>
        </a:prstGeom>
        <a:solidFill>
          <a:schemeClr val="accent2">
            <a:hueOff val="1899957"/>
            <a:satOff val="2167"/>
            <a:lumOff val="3431"/>
            <a:alphaOff val="0"/>
          </a:schemeClr>
        </a:solidFill>
        <a:ln w="15875" cap="flat" cmpd="sng" algn="ctr">
          <a:solidFill>
            <a:schemeClr val="accent2">
              <a:hueOff val="1899957"/>
              <a:satOff val="2167"/>
              <a:lumOff val="343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Adversarial Training</a:t>
          </a:r>
        </a:p>
      </dsp:txBody>
      <dsp:txXfrm rot="-5400000">
        <a:off x="1" y="1826882"/>
        <a:ext cx="1065388" cy="456595"/>
      </dsp:txXfrm>
    </dsp:sp>
    <dsp:sp modelId="{A3E57454-0C01-4FAD-AD6F-D80D5E5BB74E}">
      <dsp:nvSpPr>
        <dsp:cNvPr id="0" name=""/>
        <dsp:cNvSpPr/>
      </dsp:nvSpPr>
      <dsp:spPr>
        <a:xfrm rot="5400000">
          <a:off x="1527452" y="832125"/>
          <a:ext cx="989289" cy="1913416"/>
        </a:xfrm>
        <a:prstGeom prst="round2SameRect">
          <a:avLst/>
        </a:prstGeom>
        <a:solidFill>
          <a:schemeClr val="lt1">
            <a:alpha val="90000"/>
            <a:hueOff val="0"/>
            <a:satOff val="0"/>
            <a:lumOff val="0"/>
            <a:alphaOff val="0"/>
          </a:schemeClr>
        </a:solidFill>
        <a:ln w="15875" cap="flat" cmpd="sng" algn="ctr">
          <a:solidFill>
            <a:schemeClr val="accent2">
              <a:hueOff val="1899957"/>
              <a:satOff val="2167"/>
              <a:lumOff val="343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Model training.</a:t>
          </a:r>
        </a:p>
      </dsp:txBody>
      <dsp:txXfrm rot="-5400000">
        <a:off x="1065389" y="1342482"/>
        <a:ext cx="1865123" cy="892703"/>
      </dsp:txXfrm>
    </dsp:sp>
    <dsp:sp modelId="{FDF9D0E5-160F-4050-85B5-0DE7804A4A7D}">
      <dsp:nvSpPr>
        <dsp:cNvPr id="0" name=""/>
        <dsp:cNvSpPr/>
      </dsp:nvSpPr>
      <dsp:spPr>
        <a:xfrm rot="5400000">
          <a:off x="-228297" y="2816387"/>
          <a:ext cx="1521983" cy="1065388"/>
        </a:xfrm>
        <a:prstGeom prst="chevron">
          <a:avLst/>
        </a:prstGeom>
        <a:solidFill>
          <a:schemeClr val="accent2">
            <a:hueOff val="3799914"/>
            <a:satOff val="4333"/>
            <a:lumOff val="6863"/>
            <a:alphaOff val="0"/>
          </a:schemeClr>
        </a:solidFill>
        <a:ln w="15875" cap="flat" cmpd="sng" algn="ctr">
          <a:solidFill>
            <a:schemeClr val="accent2">
              <a:hueOff val="3799914"/>
              <a:satOff val="4333"/>
              <a:lumOff val="686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Distillation </a:t>
          </a:r>
        </a:p>
      </dsp:txBody>
      <dsp:txXfrm rot="-5400000">
        <a:off x="1" y="3120783"/>
        <a:ext cx="1065388" cy="456595"/>
      </dsp:txXfrm>
    </dsp:sp>
    <dsp:sp modelId="{43CE3546-1BCC-4FE5-B1EA-26EFADE3E6CC}">
      <dsp:nvSpPr>
        <dsp:cNvPr id="0" name=""/>
        <dsp:cNvSpPr/>
      </dsp:nvSpPr>
      <dsp:spPr>
        <a:xfrm rot="5400000">
          <a:off x="1527452" y="2126025"/>
          <a:ext cx="989289" cy="1913416"/>
        </a:xfrm>
        <a:prstGeom prst="round2SameRect">
          <a:avLst/>
        </a:prstGeom>
        <a:solidFill>
          <a:schemeClr val="lt1">
            <a:alpha val="90000"/>
            <a:hueOff val="0"/>
            <a:satOff val="0"/>
            <a:lumOff val="0"/>
            <a:alphaOff val="0"/>
          </a:schemeClr>
        </a:solidFill>
        <a:ln w="15875" cap="flat" cmpd="sng" algn="ctr">
          <a:solidFill>
            <a:schemeClr val="accent2">
              <a:hueOff val="3799914"/>
              <a:satOff val="4333"/>
              <a:lumOff val="68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Transfer Learning. </a:t>
          </a:r>
        </a:p>
      </dsp:txBody>
      <dsp:txXfrm rot="-5400000">
        <a:off x="1065389" y="2636382"/>
        <a:ext cx="1865123" cy="89270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11389E1-382E-4D0D-A074-5F69ABE9FF7E}" type="datetimeFigureOut">
              <a:rPr lang="en-US" smtClean="0"/>
              <a:t>6/8/2021</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78A5A75B-1A7C-44E8-9BAD-0541401CC041}" type="slidenum">
              <a:rPr lang="en-US" smtClean="0"/>
              <a:t>‹#›</a:t>
            </a:fld>
            <a:endParaRPr lang="en-US"/>
          </a:p>
        </p:txBody>
      </p:sp>
    </p:spTree>
    <p:extLst>
      <p:ext uri="{BB962C8B-B14F-4D97-AF65-F5344CB8AC3E}">
        <p14:creationId xmlns:p14="http://schemas.microsoft.com/office/powerpoint/2010/main" val="4148828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1389E1-382E-4D0D-A074-5F69ABE9FF7E}"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5A75B-1A7C-44E8-9BAD-0541401CC041}" type="slidenum">
              <a:rPr lang="en-US" smtClean="0"/>
              <a:t>‹#›</a:t>
            </a:fld>
            <a:endParaRPr lang="en-US"/>
          </a:p>
        </p:txBody>
      </p:sp>
    </p:spTree>
    <p:extLst>
      <p:ext uri="{BB962C8B-B14F-4D97-AF65-F5344CB8AC3E}">
        <p14:creationId xmlns:p14="http://schemas.microsoft.com/office/powerpoint/2010/main" val="2414035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11389E1-382E-4D0D-A074-5F69ABE9FF7E}" type="datetimeFigureOut">
              <a:rPr lang="en-US" smtClean="0"/>
              <a:t>6/8/2021</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78A5A75B-1A7C-44E8-9BAD-0541401CC041}" type="slidenum">
              <a:rPr lang="en-US" smtClean="0"/>
              <a:t>‹#›</a:t>
            </a:fld>
            <a:endParaRPr lang="en-US"/>
          </a:p>
        </p:txBody>
      </p:sp>
    </p:spTree>
    <p:extLst>
      <p:ext uri="{BB962C8B-B14F-4D97-AF65-F5344CB8AC3E}">
        <p14:creationId xmlns:p14="http://schemas.microsoft.com/office/powerpoint/2010/main" val="2503218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1389E1-382E-4D0D-A074-5F69ABE9FF7E}"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5A75B-1A7C-44E8-9BAD-0541401CC041}" type="slidenum">
              <a:rPr lang="en-US" smtClean="0"/>
              <a:t>‹#›</a:t>
            </a:fld>
            <a:endParaRPr lang="en-US"/>
          </a:p>
        </p:txBody>
      </p:sp>
    </p:spTree>
    <p:extLst>
      <p:ext uri="{BB962C8B-B14F-4D97-AF65-F5344CB8AC3E}">
        <p14:creationId xmlns:p14="http://schemas.microsoft.com/office/powerpoint/2010/main" val="1580558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11389E1-382E-4D0D-A074-5F69ABE9FF7E}" type="datetimeFigureOut">
              <a:rPr lang="en-US" smtClean="0"/>
              <a:t>6/8/2021</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78A5A75B-1A7C-44E8-9BAD-0541401CC041}" type="slidenum">
              <a:rPr lang="en-US" smtClean="0"/>
              <a:t>‹#›</a:t>
            </a:fld>
            <a:endParaRPr lang="en-US"/>
          </a:p>
        </p:txBody>
      </p:sp>
    </p:spTree>
    <p:extLst>
      <p:ext uri="{BB962C8B-B14F-4D97-AF65-F5344CB8AC3E}">
        <p14:creationId xmlns:p14="http://schemas.microsoft.com/office/powerpoint/2010/main" val="2038994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11389E1-382E-4D0D-A074-5F69ABE9FF7E}" type="datetimeFigureOut">
              <a:rPr lang="en-US" smtClean="0"/>
              <a:t>6/8/2021</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78A5A75B-1A7C-44E8-9BAD-0541401CC041}" type="slidenum">
              <a:rPr lang="en-US" smtClean="0"/>
              <a:t>‹#›</a:t>
            </a:fld>
            <a:endParaRPr lang="en-US"/>
          </a:p>
        </p:txBody>
      </p:sp>
    </p:spTree>
    <p:extLst>
      <p:ext uri="{BB962C8B-B14F-4D97-AF65-F5344CB8AC3E}">
        <p14:creationId xmlns:p14="http://schemas.microsoft.com/office/powerpoint/2010/main" val="4021099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11389E1-382E-4D0D-A074-5F69ABE9FF7E}" type="datetimeFigureOut">
              <a:rPr lang="en-US" smtClean="0"/>
              <a:t>6/8/2021</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78A5A75B-1A7C-44E8-9BAD-0541401CC041}" type="slidenum">
              <a:rPr lang="en-US" smtClean="0"/>
              <a:t>‹#›</a:t>
            </a:fld>
            <a:endParaRPr lang="en-US"/>
          </a:p>
        </p:txBody>
      </p:sp>
    </p:spTree>
    <p:extLst>
      <p:ext uri="{BB962C8B-B14F-4D97-AF65-F5344CB8AC3E}">
        <p14:creationId xmlns:p14="http://schemas.microsoft.com/office/powerpoint/2010/main" val="2356058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1389E1-382E-4D0D-A074-5F69ABE9FF7E}" type="datetimeFigureOut">
              <a:rPr lang="en-US" smtClean="0"/>
              <a:t>6/8/2021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A5A75B-1A7C-44E8-9BAD-0541401CC041}" type="slidenum">
              <a:rPr lang="en-US" smtClean="0"/>
              <a:t>‹#›</a:t>
            </a:fld>
            <a:endParaRPr lang="en-US"/>
          </a:p>
        </p:txBody>
      </p:sp>
    </p:spTree>
    <p:extLst>
      <p:ext uri="{BB962C8B-B14F-4D97-AF65-F5344CB8AC3E}">
        <p14:creationId xmlns:p14="http://schemas.microsoft.com/office/powerpoint/2010/main" val="2805682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11389E1-382E-4D0D-A074-5F69ABE9FF7E}" type="datetimeFigureOut">
              <a:rPr lang="en-US" smtClean="0"/>
              <a:t>6/8/2021</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78A5A75B-1A7C-44E8-9BAD-0541401CC041}" type="slidenum">
              <a:rPr lang="en-US" smtClean="0"/>
              <a:t>‹#›</a:t>
            </a:fld>
            <a:endParaRPr lang="en-US"/>
          </a:p>
        </p:txBody>
      </p:sp>
    </p:spTree>
    <p:extLst>
      <p:ext uri="{BB962C8B-B14F-4D97-AF65-F5344CB8AC3E}">
        <p14:creationId xmlns:p14="http://schemas.microsoft.com/office/powerpoint/2010/main" val="407810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1389E1-382E-4D0D-A074-5F69ABE9FF7E}" type="datetimeFigureOut">
              <a:rPr lang="en-US" smtClean="0"/>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A5A75B-1A7C-44E8-9BAD-0541401CC041}" type="slidenum">
              <a:rPr lang="en-US" smtClean="0"/>
              <a:t>‹#›</a:t>
            </a:fld>
            <a:endParaRPr lang="en-US"/>
          </a:p>
        </p:txBody>
      </p:sp>
    </p:spTree>
    <p:extLst>
      <p:ext uri="{BB962C8B-B14F-4D97-AF65-F5344CB8AC3E}">
        <p14:creationId xmlns:p14="http://schemas.microsoft.com/office/powerpoint/2010/main" val="441454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11389E1-382E-4D0D-A074-5F69ABE9FF7E}" type="datetimeFigureOut">
              <a:rPr lang="en-US" smtClean="0"/>
              <a:t>6/8/2021</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78A5A75B-1A7C-44E8-9BAD-0541401CC041}" type="slidenum">
              <a:rPr lang="en-US" smtClean="0"/>
              <a:t>‹#›</a:t>
            </a:fld>
            <a:endParaRPr lang="en-US"/>
          </a:p>
        </p:txBody>
      </p:sp>
    </p:spTree>
    <p:extLst>
      <p:ext uri="{BB962C8B-B14F-4D97-AF65-F5344CB8AC3E}">
        <p14:creationId xmlns:p14="http://schemas.microsoft.com/office/powerpoint/2010/main" val="4163416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11389E1-382E-4D0D-A074-5F69ABE9FF7E}" type="datetimeFigureOut">
              <a:rPr lang="en-US" smtClean="0"/>
              <a:t>6/8/2021</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78A5A75B-1A7C-44E8-9BAD-0541401CC041}" type="slidenum">
              <a:rPr lang="en-US" smtClean="0"/>
              <a:t>‹#›</a:t>
            </a:fld>
            <a:endParaRPr lang="en-US"/>
          </a:p>
        </p:txBody>
      </p:sp>
    </p:spTree>
    <p:extLst>
      <p:ext uri="{BB962C8B-B14F-4D97-AF65-F5344CB8AC3E}">
        <p14:creationId xmlns:p14="http://schemas.microsoft.com/office/powerpoint/2010/main" val="2845092082"/>
      </p:ext>
    </p:extLst>
  </p:cSld>
  <p:clrMap bg1="lt1" tx1="dk1" bg2="lt2" tx2="dk2" accent1="accent1" accent2="accent2" accent3="accent3" accent4="accent4" accent5="accent5" accent6="accent6" hlink="hlink" folHlink="folHlink"/>
  <p:sldLayoutIdLst>
    <p:sldLayoutId id="2147484729" r:id="rId1"/>
    <p:sldLayoutId id="2147484730" r:id="rId2"/>
    <p:sldLayoutId id="2147484731" r:id="rId3"/>
    <p:sldLayoutId id="2147484732" r:id="rId4"/>
    <p:sldLayoutId id="2147484733" r:id="rId5"/>
    <p:sldLayoutId id="2147484734" r:id="rId6"/>
    <p:sldLayoutId id="2147484735" r:id="rId7"/>
    <p:sldLayoutId id="2147484736" r:id="rId8"/>
    <p:sldLayoutId id="2147484737" r:id="rId9"/>
    <p:sldLayoutId id="2147484738" r:id="rId10"/>
    <p:sldLayoutId id="214748473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2F7A9-80B6-48C4-94D5-7582D9B652B9}"/>
              </a:ext>
            </a:extLst>
          </p:cNvPr>
          <p:cNvSpPr>
            <a:spLocks noGrp="1"/>
          </p:cNvSpPr>
          <p:nvPr>
            <p:ph type="ctrTitle"/>
          </p:nvPr>
        </p:nvSpPr>
        <p:spPr/>
        <p:txBody>
          <a:bodyPr>
            <a:normAutofit/>
          </a:bodyPr>
          <a:lstStyle/>
          <a:p>
            <a:r>
              <a:rPr lang="en-US" sz="2800" b="1" dirty="0">
                <a:effectLst/>
                <a:latin typeface="+mn-lt"/>
                <a:ea typeface="Times New Roman" panose="02020603050405020304" pitchFamily="18" charset="0"/>
              </a:rPr>
              <a:t>Defending Facial </a:t>
            </a:r>
            <a:r>
              <a:rPr lang="en-US" sz="2800" b="1">
                <a:effectLst/>
                <a:latin typeface="+mn-lt"/>
                <a:ea typeface="Times New Roman" panose="02020603050405020304" pitchFamily="18" charset="0"/>
              </a:rPr>
              <a:t>Recognition Models </a:t>
            </a:r>
            <a:r>
              <a:rPr lang="en-US" sz="2800" b="1" dirty="0">
                <a:effectLst/>
                <a:latin typeface="+mn-lt"/>
                <a:ea typeface="Times New Roman" panose="02020603050405020304" pitchFamily="18" charset="0"/>
              </a:rPr>
              <a:t>Against Adversarial Attacks</a:t>
            </a:r>
            <a:endParaRPr lang="en-US" sz="2800" dirty="0">
              <a:latin typeface="+mn-lt"/>
            </a:endParaRPr>
          </a:p>
        </p:txBody>
      </p:sp>
      <p:sp>
        <p:nvSpPr>
          <p:cNvPr id="3" name="Subtitle 2">
            <a:extLst>
              <a:ext uri="{FF2B5EF4-FFF2-40B4-BE49-F238E27FC236}">
                <a16:creationId xmlns:a16="http://schemas.microsoft.com/office/drawing/2014/main" id="{F7FE6F09-4920-4B5A-B8EE-B2F789501372}"/>
              </a:ext>
            </a:extLst>
          </p:cNvPr>
          <p:cNvSpPr>
            <a:spLocks noGrp="1"/>
          </p:cNvSpPr>
          <p:nvPr>
            <p:ph type="subTitle" idx="1"/>
          </p:nvPr>
        </p:nvSpPr>
        <p:spPr/>
        <p:txBody>
          <a:bodyPr>
            <a:normAutofit/>
          </a:bodyPr>
          <a:lstStyle/>
          <a:p>
            <a:r>
              <a:rPr lang="en-US" dirty="0"/>
              <a:t>Presented By: </a:t>
            </a:r>
            <a:r>
              <a:rPr lang="en-US" dirty="0" err="1"/>
              <a:t>Mashood</a:t>
            </a:r>
            <a:r>
              <a:rPr lang="en-US" dirty="0"/>
              <a:t> Ali</a:t>
            </a:r>
          </a:p>
          <a:p>
            <a:r>
              <a:rPr lang="en-US" dirty="0"/>
              <a:t>Supervisor: DR. Amjad Iqbal</a:t>
            </a:r>
          </a:p>
        </p:txBody>
      </p:sp>
    </p:spTree>
    <p:extLst>
      <p:ext uri="{BB962C8B-B14F-4D97-AF65-F5344CB8AC3E}">
        <p14:creationId xmlns:p14="http://schemas.microsoft.com/office/powerpoint/2010/main" val="3490057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A2A39-C17F-4B53-AB5C-F32262B4FB12}"/>
              </a:ext>
            </a:extLst>
          </p:cNvPr>
          <p:cNvSpPr>
            <a:spLocks noGrp="1"/>
          </p:cNvSpPr>
          <p:nvPr>
            <p:ph type="title"/>
          </p:nvPr>
        </p:nvSpPr>
        <p:spPr/>
        <p:txBody>
          <a:bodyPr/>
          <a:lstStyle/>
          <a:p>
            <a:r>
              <a:rPr lang="en-US" dirty="0"/>
              <a:t>Aim &amp; Objectives</a:t>
            </a:r>
          </a:p>
        </p:txBody>
      </p:sp>
      <p:sp>
        <p:nvSpPr>
          <p:cNvPr id="3" name="Content Placeholder 2">
            <a:extLst>
              <a:ext uri="{FF2B5EF4-FFF2-40B4-BE49-F238E27FC236}">
                <a16:creationId xmlns:a16="http://schemas.microsoft.com/office/drawing/2014/main" id="{2E389FAB-E2D1-4417-9DBD-8E70762B1C60}"/>
              </a:ext>
            </a:extLst>
          </p:cNvPr>
          <p:cNvSpPr>
            <a:spLocks noGrp="1"/>
          </p:cNvSpPr>
          <p:nvPr>
            <p:ph idx="1"/>
          </p:nvPr>
        </p:nvSpPr>
        <p:spPr/>
        <p:txBody>
          <a:bodyPr/>
          <a:lstStyle/>
          <a:p>
            <a:r>
              <a:rPr lang="en-US" dirty="0"/>
              <a:t>The main objective of this research work is to improve the process of defending facial recognition from adversarial attacks.</a:t>
            </a:r>
          </a:p>
          <a:p>
            <a:r>
              <a:rPr lang="en-US" dirty="0"/>
              <a:t>This thesis also works on making the DNNs less sensitive to perturbed inputs.</a:t>
            </a:r>
          </a:p>
          <a:p>
            <a:r>
              <a:rPr lang="en-US" dirty="0"/>
              <a:t>Achieve accuracy greater than 95% in case of black box attacks.</a:t>
            </a:r>
          </a:p>
        </p:txBody>
      </p:sp>
    </p:spTree>
    <p:extLst>
      <p:ext uri="{BB962C8B-B14F-4D97-AF65-F5344CB8AC3E}">
        <p14:creationId xmlns:p14="http://schemas.microsoft.com/office/powerpoint/2010/main" val="585561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E4935-FDD9-4962-AA19-A68A15B2A0DB}"/>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7F025801-908C-4134-9315-72C0DA0DB670}"/>
              </a:ext>
            </a:extLst>
          </p:cNvPr>
          <p:cNvSpPr>
            <a:spLocks noGrp="1"/>
          </p:cNvSpPr>
          <p:nvPr>
            <p:ph idx="1"/>
          </p:nvPr>
        </p:nvSpPr>
        <p:spPr/>
        <p:txBody>
          <a:bodyPr/>
          <a:lstStyle/>
          <a:p>
            <a:r>
              <a:rPr lang="en-US" dirty="0"/>
              <a:t>In the proposed method, we will use an group of defense strategies, mainly containing:</a:t>
            </a:r>
          </a:p>
          <a:p>
            <a:pPr lvl="1"/>
            <a:r>
              <a:rPr lang="en-US" dirty="0"/>
              <a:t>Adversarial Training.</a:t>
            </a:r>
          </a:p>
          <a:p>
            <a:pPr lvl="1"/>
            <a:r>
              <a:rPr lang="en-US" dirty="0"/>
              <a:t>Distillation.</a:t>
            </a:r>
          </a:p>
        </p:txBody>
      </p:sp>
    </p:spTree>
    <p:extLst>
      <p:ext uri="{BB962C8B-B14F-4D97-AF65-F5344CB8AC3E}">
        <p14:creationId xmlns:p14="http://schemas.microsoft.com/office/powerpoint/2010/main" val="3210868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E4935-FDD9-4962-AA19-A68A15B2A0DB}"/>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7F025801-908C-4134-9315-72C0DA0DB670}"/>
              </a:ext>
            </a:extLst>
          </p:cNvPr>
          <p:cNvSpPr>
            <a:spLocks noGrp="1"/>
          </p:cNvSpPr>
          <p:nvPr>
            <p:ph idx="1"/>
          </p:nvPr>
        </p:nvSpPr>
        <p:spPr/>
        <p:txBody>
          <a:bodyPr/>
          <a:lstStyle/>
          <a:p>
            <a:r>
              <a:rPr lang="en-US" dirty="0"/>
              <a:t>Adversarial Training:</a:t>
            </a:r>
          </a:p>
          <a:p>
            <a:pPr lvl="1"/>
            <a:r>
              <a:rPr lang="en-US" dirty="0"/>
              <a:t>In this approach, we deliberately add perturbed inputs in the training corpus, so, our classifier can learn from its mistakes as much as possible. We will also perform regularization accordingly. This still does not make it fool proof, but, it does improves our overall robustness of the system.</a:t>
            </a:r>
          </a:p>
        </p:txBody>
      </p:sp>
    </p:spTree>
    <p:extLst>
      <p:ext uri="{BB962C8B-B14F-4D97-AF65-F5344CB8AC3E}">
        <p14:creationId xmlns:p14="http://schemas.microsoft.com/office/powerpoint/2010/main" val="1399913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E4935-FDD9-4962-AA19-A68A15B2A0DB}"/>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7F025801-908C-4134-9315-72C0DA0DB670}"/>
              </a:ext>
            </a:extLst>
          </p:cNvPr>
          <p:cNvSpPr>
            <a:spLocks noGrp="1"/>
          </p:cNvSpPr>
          <p:nvPr>
            <p:ph idx="1"/>
          </p:nvPr>
        </p:nvSpPr>
        <p:spPr/>
        <p:txBody>
          <a:bodyPr>
            <a:normAutofit/>
          </a:bodyPr>
          <a:lstStyle/>
          <a:p>
            <a:r>
              <a:rPr lang="en-US" dirty="0"/>
              <a:t>Distillation:</a:t>
            </a:r>
          </a:p>
          <a:p>
            <a:pPr lvl="1"/>
            <a:r>
              <a:rPr lang="en-US" dirty="0"/>
              <a:t>Distillation is a training procedure used to train Deep </a:t>
            </a:r>
            <a:r>
              <a:rPr lang="en-US" sz="1800" dirty="0"/>
              <a:t>Neural Network (DNN) using knowledge transferred from a different DNN.</a:t>
            </a:r>
          </a:p>
          <a:p>
            <a:pPr lvl="1"/>
            <a:r>
              <a:rPr lang="en-US" sz="1800" dirty="0"/>
              <a:t>The motivation behind the knowledge transfer operated by distillation is to reduce the computational complexity of DNN architectures by transferring knowledge from larger architectures to smaller ones. </a:t>
            </a:r>
          </a:p>
          <a:p>
            <a:pPr lvl="1"/>
            <a:r>
              <a:rPr lang="en-US" sz="1800" dirty="0"/>
              <a:t>This helps the classifier to generalize better to the inputs outside of its training corpus.</a:t>
            </a:r>
          </a:p>
        </p:txBody>
      </p:sp>
    </p:spTree>
    <p:extLst>
      <p:ext uri="{BB962C8B-B14F-4D97-AF65-F5344CB8AC3E}">
        <p14:creationId xmlns:p14="http://schemas.microsoft.com/office/powerpoint/2010/main" val="4130951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E4935-FDD9-4962-AA19-A68A15B2A0DB}"/>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7F025801-908C-4134-9315-72C0DA0DB670}"/>
              </a:ext>
            </a:extLst>
          </p:cNvPr>
          <p:cNvSpPr>
            <a:spLocks noGrp="1"/>
          </p:cNvSpPr>
          <p:nvPr>
            <p:ph idx="1"/>
          </p:nvPr>
        </p:nvSpPr>
        <p:spPr>
          <a:xfrm>
            <a:off x="4474346" y="803185"/>
            <a:ext cx="7546019" cy="5846189"/>
          </a:xfrm>
        </p:spPr>
        <p:txBody>
          <a:bodyPr>
            <a:normAutofit fontScale="77500" lnSpcReduction="20000"/>
          </a:bodyPr>
          <a:lstStyle/>
          <a:p>
            <a:endParaRPr lang="en-US" dirty="0"/>
          </a:p>
          <a:p>
            <a:r>
              <a:rPr lang="en-US" dirty="0"/>
              <a:t>Neural Network:</a:t>
            </a:r>
          </a:p>
          <a:p>
            <a:pPr lvl="1"/>
            <a:r>
              <a:rPr lang="en-US" dirty="0"/>
              <a:t>A Deep Neural Network would </a:t>
            </a:r>
            <a:r>
              <a:rPr lang="en-US" sz="1800" dirty="0"/>
              <a:t>be </a:t>
            </a:r>
          </a:p>
          <a:p>
            <a:pPr marL="457200" lvl="1" indent="0">
              <a:buNone/>
            </a:pPr>
            <a:r>
              <a:rPr lang="en-US" sz="1800" dirty="0"/>
              <a:t>constructed for image classification..</a:t>
            </a:r>
          </a:p>
          <a:p>
            <a:r>
              <a:rPr lang="en-US" sz="2000" dirty="0"/>
              <a:t>Adversarial Samples:</a:t>
            </a:r>
          </a:p>
          <a:p>
            <a:pPr lvl="1"/>
            <a:r>
              <a:rPr lang="en-US" sz="1800" dirty="0"/>
              <a:t>Adversarial samples would be </a:t>
            </a:r>
          </a:p>
          <a:p>
            <a:pPr marL="457200" lvl="1" indent="0">
              <a:buNone/>
            </a:pPr>
            <a:r>
              <a:rPr lang="en-US" sz="1800" dirty="0"/>
              <a:t>generated using different universal </a:t>
            </a:r>
          </a:p>
          <a:p>
            <a:pPr marL="457200" lvl="1" indent="0">
              <a:buNone/>
            </a:pPr>
            <a:r>
              <a:rPr lang="en-US" sz="1800" dirty="0"/>
              <a:t>and some specific approaches. </a:t>
            </a:r>
          </a:p>
          <a:p>
            <a:pPr marL="457200" lvl="1" indent="0">
              <a:buNone/>
            </a:pPr>
            <a:r>
              <a:rPr lang="en-US" sz="1800" dirty="0"/>
              <a:t>But, mostly we would generate universal </a:t>
            </a:r>
          </a:p>
          <a:p>
            <a:pPr marL="457200" lvl="1" indent="0">
              <a:buNone/>
            </a:pPr>
            <a:r>
              <a:rPr lang="en-US" sz="1800" dirty="0"/>
              <a:t>adversarial patches to train our model.</a:t>
            </a:r>
          </a:p>
          <a:p>
            <a:r>
              <a:rPr lang="en-US" sz="2000" dirty="0"/>
              <a:t>Performance Measure:</a:t>
            </a:r>
          </a:p>
          <a:p>
            <a:pPr lvl="1"/>
            <a:r>
              <a:rPr lang="en-US" sz="1800" dirty="0"/>
              <a:t>Performance measure will be evaluated</a:t>
            </a:r>
          </a:p>
          <a:p>
            <a:pPr marL="457200" lvl="1" indent="0">
              <a:buNone/>
            </a:pPr>
            <a:r>
              <a:rPr lang="en-US" sz="1800" dirty="0"/>
              <a:t>on the basis of accuracy. </a:t>
            </a:r>
          </a:p>
          <a:p>
            <a:r>
              <a:rPr lang="en-US" sz="2000" dirty="0"/>
              <a:t>Expected Results:</a:t>
            </a:r>
          </a:p>
          <a:p>
            <a:pPr lvl="1"/>
            <a:r>
              <a:rPr lang="en-US" sz="1800" dirty="0"/>
              <a:t>Improved accuracy of DNN against adversarial attacks.</a:t>
            </a:r>
          </a:p>
          <a:p>
            <a:pPr lvl="1"/>
            <a:r>
              <a:rPr lang="en-US" sz="1800" dirty="0"/>
              <a:t>Preposition of a novel approach to DNN defense.</a:t>
            </a:r>
          </a:p>
          <a:p>
            <a:r>
              <a:rPr lang="en-US" sz="2000" dirty="0"/>
              <a:t>Datasets:</a:t>
            </a:r>
          </a:p>
          <a:p>
            <a:pPr lvl="1"/>
            <a:r>
              <a:rPr lang="en-US" sz="1800" dirty="0"/>
              <a:t>MNIST.</a:t>
            </a:r>
          </a:p>
          <a:p>
            <a:pPr lvl="1"/>
            <a:r>
              <a:rPr lang="en-US" sz="1800" dirty="0"/>
              <a:t>MSCOCO. </a:t>
            </a:r>
          </a:p>
        </p:txBody>
      </p:sp>
      <p:graphicFrame>
        <p:nvGraphicFramePr>
          <p:cNvPr id="4" name="Diagram 3">
            <a:extLst>
              <a:ext uri="{FF2B5EF4-FFF2-40B4-BE49-F238E27FC236}">
                <a16:creationId xmlns:a16="http://schemas.microsoft.com/office/drawing/2014/main" id="{352DAD37-A6A0-49F9-B910-AE766C4787C0}"/>
              </a:ext>
            </a:extLst>
          </p:cNvPr>
          <p:cNvGraphicFramePr/>
          <p:nvPr>
            <p:extLst>
              <p:ext uri="{D42A27DB-BD31-4B8C-83A1-F6EECF244321}">
                <p14:modId xmlns:p14="http://schemas.microsoft.com/office/powerpoint/2010/main" val="609862743"/>
              </p:ext>
            </p:extLst>
          </p:nvPr>
        </p:nvGraphicFramePr>
        <p:xfrm>
          <a:off x="8948691" y="878889"/>
          <a:ext cx="2978805" cy="41103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2904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2B7E-F655-4B03-91CA-05F761A7E66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360C563-5784-4ECD-8940-C0B44E81B579}"/>
              </a:ext>
            </a:extLst>
          </p:cNvPr>
          <p:cNvSpPr>
            <a:spLocks noGrp="1"/>
          </p:cNvSpPr>
          <p:nvPr>
            <p:ph idx="1"/>
          </p:nvPr>
        </p:nvSpPr>
        <p:spPr/>
        <p:txBody>
          <a:bodyPr>
            <a:normAutofit fontScale="70000" lnSpcReduction="20000"/>
          </a:bodyPr>
          <a:lstStyle/>
          <a:p>
            <a:r>
              <a:rPr lang="en-US" sz="2100" dirty="0"/>
              <a:t>[1] </a:t>
            </a:r>
            <a:r>
              <a:rPr lang="en-US" sz="2100" dirty="0" err="1"/>
              <a:t>Theagarajan</a:t>
            </a:r>
            <a:r>
              <a:rPr lang="en-US" sz="2100" dirty="0"/>
              <a:t>, R. and Bhanu, B., 2020. Defending black box facial recognition classifiers against adversarial attacks. In Proceedings of the IEEE/CVF Conference on Computer Vision and Pattern Recognition Workshops (pp. 812-813).</a:t>
            </a:r>
          </a:p>
          <a:p>
            <a:r>
              <a:rPr lang="en-US" sz="2100" dirty="0"/>
              <a:t>[2] Goodfellow, I.J., </a:t>
            </a:r>
            <a:r>
              <a:rPr lang="en-US" sz="2100" dirty="0" err="1"/>
              <a:t>Shlens</a:t>
            </a:r>
            <a:r>
              <a:rPr lang="en-US" sz="2100" dirty="0"/>
              <a:t>, J. and </a:t>
            </a:r>
            <a:r>
              <a:rPr lang="en-US" sz="2100" dirty="0" err="1"/>
              <a:t>Szegedy</a:t>
            </a:r>
            <a:r>
              <a:rPr lang="en-US" sz="2100" dirty="0"/>
              <a:t>, C., 2014. Explaining and harnessing adversarial examples. </a:t>
            </a:r>
            <a:r>
              <a:rPr lang="en-US" sz="2100" dirty="0" err="1"/>
              <a:t>arXiv</a:t>
            </a:r>
            <a:r>
              <a:rPr lang="en-US" sz="2100" dirty="0"/>
              <a:t> preprint arXiv:1412.6572.</a:t>
            </a:r>
          </a:p>
          <a:p>
            <a:r>
              <a:rPr lang="en-US" sz="2100" dirty="0"/>
              <a:t>[3] Hosseini, H., Chen, Y., Kannan, S., Zhang, B. and </a:t>
            </a:r>
            <a:r>
              <a:rPr lang="en-US" sz="2100" dirty="0" err="1"/>
              <a:t>Poovendran</a:t>
            </a:r>
            <a:r>
              <a:rPr lang="en-US" sz="2100" dirty="0"/>
              <a:t>, R., 2017. Blocking transferability of adversarial examples in black-box learning systems. </a:t>
            </a:r>
            <a:r>
              <a:rPr lang="en-US" sz="2100" dirty="0" err="1"/>
              <a:t>arXiv</a:t>
            </a:r>
            <a:r>
              <a:rPr lang="en-US" sz="2100" dirty="0"/>
              <a:t> preprint arXiv:1703.04318.</a:t>
            </a:r>
          </a:p>
          <a:p>
            <a:r>
              <a:rPr lang="en-US" sz="2100" dirty="0"/>
              <a:t>[4] </a:t>
            </a:r>
            <a:r>
              <a:rPr lang="en-US" sz="2100" dirty="0" err="1"/>
              <a:t>Dziugaite</a:t>
            </a:r>
            <a:r>
              <a:rPr lang="en-US" sz="2100" dirty="0"/>
              <a:t>, G.K., </a:t>
            </a:r>
            <a:r>
              <a:rPr lang="en-US" sz="2100" dirty="0" err="1"/>
              <a:t>Ghahramani</a:t>
            </a:r>
            <a:r>
              <a:rPr lang="en-US" sz="2100" dirty="0"/>
              <a:t>, Z. and Roy, D.M., 2016. A study of the effect of jpg compression on adversarial images. </a:t>
            </a:r>
            <a:r>
              <a:rPr lang="en-US" sz="2100" dirty="0" err="1"/>
              <a:t>arXiv</a:t>
            </a:r>
            <a:r>
              <a:rPr lang="en-US" sz="2100" dirty="0"/>
              <a:t> preprint arXiv:1608.00853.</a:t>
            </a:r>
          </a:p>
          <a:p>
            <a:r>
              <a:rPr lang="en-US" sz="2100" dirty="0"/>
              <a:t>[5] </a:t>
            </a:r>
            <a:r>
              <a:rPr lang="en-US" sz="2100" dirty="0" err="1"/>
              <a:t>Biggio</a:t>
            </a:r>
            <a:r>
              <a:rPr lang="en-US" sz="2100" dirty="0"/>
              <a:t>, B., Nelson, B. and </a:t>
            </a:r>
            <a:r>
              <a:rPr lang="en-US" sz="2100" dirty="0" err="1"/>
              <a:t>Laskov</a:t>
            </a:r>
            <a:r>
              <a:rPr lang="en-US" sz="2100" dirty="0"/>
              <a:t>, P., 2011, November. Support vector machines under adversarial label noise. In Asian conference on machine learning (pp. 97-112). PMLR.</a:t>
            </a:r>
          </a:p>
          <a:p>
            <a:r>
              <a:rPr lang="en-US" sz="2100" dirty="0"/>
              <a:t>[6] Xu, W., Evans, D. and Qi, Y., 2017. Feature squeezing: Detecting adversarial examples in deep neural networks. </a:t>
            </a:r>
            <a:r>
              <a:rPr lang="en-US" sz="2100" dirty="0" err="1"/>
              <a:t>arXiv</a:t>
            </a:r>
            <a:r>
              <a:rPr lang="en-US" sz="2100" dirty="0"/>
              <a:t> preprint arXiv:1704.01155.</a:t>
            </a:r>
          </a:p>
          <a:p>
            <a:endParaRPr lang="en-US" dirty="0"/>
          </a:p>
        </p:txBody>
      </p:sp>
    </p:spTree>
    <p:extLst>
      <p:ext uri="{BB962C8B-B14F-4D97-AF65-F5344CB8AC3E}">
        <p14:creationId xmlns:p14="http://schemas.microsoft.com/office/powerpoint/2010/main" val="1817328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19E9C-9850-4A56-9EC5-1B75F21900A4}"/>
              </a:ext>
            </a:extLst>
          </p:cNvPr>
          <p:cNvSpPr>
            <a:spLocks noGrp="1"/>
          </p:cNvSpPr>
          <p:nvPr>
            <p:ph type="title"/>
          </p:nvPr>
        </p:nvSpPr>
        <p:spPr/>
        <p:txBody>
          <a:bodyPr>
            <a:normAutofit/>
          </a:bodyPr>
          <a:lstStyle/>
          <a:p>
            <a:r>
              <a:rPr lang="en-US" sz="4800" dirty="0"/>
              <a:t>THANKYOU!</a:t>
            </a:r>
          </a:p>
        </p:txBody>
      </p:sp>
      <p:sp>
        <p:nvSpPr>
          <p:cNvPr id="3" name="Content Placeholder 2">
            <a:extLst>
              <a:ext uri="{FF2B5EF4-FFF2-40B4-BE49-F238E27FC236}">
                <a16:creationId xmlns:a16="http://schemas.microsoft.com/office/drawing/2014/main" id="{73031958-E427-4174-B9C2-00A1BFC8C5C2}"/>
              </a:ext>
            </a:extLst>
          </p:cNvPr>
          <p:cNvSpPr>
            <a:spLocks noGrp="1"/>
          </p:cNvSpPr>
          <p:nvPr>
            <p:ph idx="1"/>
          </p:nvPr>
        </p:nvSpPr>
        <p:spPr/>
        <p:txBody>
          <a:bodyPr>
            <a:normAutofit/>
          </a:bodyPr>
          <a:lstStyle/>
          <a:p>
            <a:r>
              <a:rPr lang="en-US" sz="2400" dirty="0"/>
              <a:t>ANY QUESTIONS?</a:t>
            </a:r>
          </a:p>
        </p:txBody>
      </p:sp>
    </p:spTree>
    <p:extLst>
      <p:ext uri="{BB962C8B-B14F-4D97-AF65-F5344CB8AC3E}">
        <p14:creationId xmlns:p14="http://schemas.microsoft.com/office/powerpoint/2010/main" val="3871217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919C8-9070-4BDA-A48C-CDD501747C06}"/>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A1718951-A4A3-4EC2-A379-B493FA7C1CEF}"/>
              </a:ext>
            </a:extLst>
          </p:cNvPr>
          <p:cNvSpPr>
            <a:spLocks noGrp="1"/>
          </p:cNvSpPr>
          <p:nvPr>
            <p:ph idx="1"/>
          </p:nvPr>
        </p:nvSpPr>
        <p:spPr/>
        <p:txBody>
          <a:bodyPr/>
          <a:lstStyle/>
          <a:p>
            <a:endParaRPr lang="en-US" dirty="0"/>
          </a:p>
          <a:p>
            <a:r>
              <a:rPr lang="en-US" dirty="0"/>
              <a:t>Introduction.</a:t>
            </a:r>
          </a:p>
          <a:p>
            <a:r>
              <a:rPr lang="en-US" dirty="0"/>
              <a:t>Literature Review.</a:t>
            </a:r>
          </a:p>
          <a:p>
            <a:r>
              <a:rPr lang="en-US" dirty="0"/>
              <a:t>Objective.</a:t>
            </a:r>
          </a:p>
          <a:p>
            <a:r>
              <a:rPr lang="en-US" dirty="0"/>
              <a:t>Methodology.</a:t>
            </a:r>
          </a:p>
          <a:p>
            <a:r>
              <a:rPr lang="en-US" dirty="0"/>
              <a:t>References.</a:t>
            </a:r>
          </a:p>
          <a:p>
            <a:endParaRPr lang="en-US" dirty="0"/>
          </a:p>
        </p:txBody>
      </p:sp>
    </p:spTree>
    <p:extLst>
      <p:ext uri="{BB962C8B-B14F-4D97-AF65-F5344CB8AC3E}">
        <p14:creationId xmlns:p14="http://schemas.microsoft.com/office/powerpoint/2010/main" val="3798927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5DB01-83E4-4251-96BA-71C7070D8F7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B5C2BA6-F8CD-4A99-B095-578D4CA23C5B}"/>
              </a:ext>
            </a:extLst>
          </p:cNvPr>
          <p:cNvSpPr>
            <a:spLocks noGrp="1"/>
          </p:cNvSpPr>
          <p:nvPr>
            <p:ph idx="1"/>
          </p:nvPr>
        </p:nvSpPr>
        <p:spPr/>
        <p:txBody>
          <a:bodyPr/>
          <a:lstStyle/>
          <a:p>
            <a:r>
              <a:rPr lang="en-US" dirty="0"/>
              <a:t>What are Adversaries</a:t>
            </a:r>
          </a:p>
          <a:p>
            <a:pPr marL="0" indent="0">
              <a:buNone/>
            </a:pPr>
            <a:endParaRPr lang="en-US" dirty="0"/>
          </a:p>
          <a:p>
            <a:pPr lvl="2">
              <a:buFont typeface="Wingdings" panose="05000000000000000000" pitchFamily="2" charset="2"/>
              <a:buChar char="Ø"/>
            </a:pPr>
            <a:r>
              <a:rPr lang="en-US" sz="1800" dirty="0"/>
              <a:t>Adversarial machine learning is a machine learning technique that attempts to fool models by supplying deceptive input. The most common reason is to cause a malfunction in a machine learning model. They are like an optical illusion for machine learning models.</a:t>
            </a:r>
          </a:p>
        </p:txBody>
      </p:sp>
    </p:spTree>
    <p:extLst>
      <p:ext uri="{BB962C8B-B14F-4D97-AF65-F5344CB8AC3E}">
        <p14:creationId xmlns:p14="http://schemas.microsoft.com/office/powerpoint/2010/main" val="2537250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237A1-27ED-4861-BA9D-D5C77372BE0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847B76E-4582-4535-9ED8-F2362EC30FCD}"/>
              </a:ext>
            </a:extLst>
          </p:cNvPr>
          <p:cNvSpPr>
            <a:spLocks noGrp="1"/>
          </p:cNvSpPr>
          <p:nvPr>
            <p:ph idx="1"/>
          </p:nvPr>
        </p:nvSpPr>
        <p:spPr/>
        <p:txBody>
          <a:bodyPr>
            <a:normAutofit fontScale="92500" lnSpcReduction="20000"/>
          </a:bodyPr>
          <a:lstStyle/>
          <a:p>
            <a:r>
              <a:rPr lang="de-DE" dirty="0"/>
              <a:t>WHY ON FACIAL RECOGNITION?</a:t>
            </a:r>
          </a:p>
          <a:p>
            <a:pPr lvl="1">
              <a:buFont typeface="Wingdings" panose="05000000000000000000" pitchFamily="2" charset="2"/>
              <a:buChar char="Ø"/>
            </a:pPr>
            <a:r>
              <a:rPr lang="de-DE" sz="1800" dirty="0"/>
              <a:t>Machine learning algorithms explicitly Deep Learning have been appeared to do incredibly well on old style machine learning issues. Lately, artificial intelligence advancements have been broadly utilized in natural language processing (NLP), computer vision (CV), autonomous driving, and many other fields.</a:t>
            </a:r>
          </a:p>
          <a:p>
            <a:pPr lvl="1">
              <a:buFont typeface="Wingdings" panose="05000000000000000000" pitchFamily="2" charset="2"/>
              <a:buChar char="Ø"/>
            </a:pPr>
            <a:r>
              <a:rPr lang="de-DE" sz="1800" dirty="0"/>
              <a:t>In the interim, they also turned into an attack target of adversaries. The perturbed input forces a Deep Neural Network (DNN) to select output as commanded by the adversary.</a:t>
            </a:r>
          </a:p>
          <a:p>
            <a:r>
              <a:rPr lang="de-DE" dirty="0"/>
              <a:t>WHY HANDLING ADVERSARIES IS IMPORTANT?</a:t>
            </a:r>
          </a:p>
          <a:p>
            <a:pPr lvl="1">
              <a:buFont typeface="Wingdings" panose="05000000000000000000" pitchFamily="2" charset="2"/>
              <a:buChar char="Ø"/>
            </a:pPr>
            <a:r>
              <a:rPr lang="de-DE" sz="1800" dirty="0"/>
              <a:t>These kinds of attacks can truly subvert the security of the classifier or system sustained by the DNN, at times with disastrous ramifications. Hence, optimizing the strengths of the DNN is critical for future work on deep learning.</a:t>
            </a:r>
            <a:br>
              <a:rPr lang="de-DE" sz="1800" dirty="0"/>
            </a:br>
            <a:endParaRPr lang="de-DE" sz="1800" dirty="0"/>
          </a:p>
        </p:txBody>
      </p:sp>
    </p:spTree>
    <p:extLst>
      <p:ext uri="{BB962C8B-B14F-4D97-AF65-F5344CB8AC3E}">
        <p14:creationId xmlns:p14="http://schemas.microsoft.com/office/powerpoint/2010/main" val="2417592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22AA5-D951-4A57-94D7-358BBE3707A9}"/>
              </a:ext>
            </a:extLst>
          </p:cNvPr>
          <p:cNvSpPr>
            <a:spLocks noGrp="1"/>
          </p:cNvSpPr>
          <p:nvPr>
            <p:ph type="title"/>
          </p:nvPr>
        </p:nvSpPr>
        <p:spPr/>
        <p:txBody>
          <a:bodyPr/>
          <a:lstStyle/>
          <a:p>
            <a:r>
              <a:rPr lang="en-US" dirty="0"/>
              <a:t>Introduction </a:t>
            </a:r>
            <a:r>
              <a:rPr lang="en-US" dirty="0" err="1"/>
              <a:t>Cont</a:t>
            </a:r>
            <a:r>
              <a:rPr lang="en-US" dirty="0"/>
              <a:t>…</a:t>
            </a:r>
          </a:p>
        </p:txBody>
      </p:sp>
      <p:sp>
        <p:nvSpPr>
          <p:cNvPr id="3" name="Content Placeholder 2">
            <a:extLst>
              <a:ext uri="{FF2B5EF4-FFF2-40B4-BE49-F238E27FC236}">
                <a16:creationId xmlns:a16="http://schemas.microsoft.com/office/drawing/2014/main" id="{45E88310-1A3A-48DA-A048-95EA64187747}"/>
              </a:ext>
            </a:extLst>
          </p:cNvPr>
          <p:cNvSpPr>
            <a:spLocks noGrp="1"/>
          </p:cNvSpPr>
          <p:nvPr>
            <p:ph idx="1"/>
          </p:nvPr>
        </p:nvSpPr>
        <p:spPr/>
        <p:txBody>
          <a:bodyPr>
            <a:normAutofit fontScale="85000" lnSpcReduction="10000"/>
          </a:bodyPr>
          <a:lstStyle/>
          <a:p>
            <a:r>
              <a:rPr lang="de-DE" dirty="0"/>
              <a:t>Types of Attacks</a:t>
            </a:r>
          </a:p>
          <a:p>
            <a:pPr lvl="1">
              <a:buFont typeface="Wingdings" panose="05000000000000000000" pitchFamily="2" charset="2"/>
              <a:buChar char="Ø"/>
            </a:pPr>
            <a:r>
              <a:rPr lang="en-US" sz="1800" dirty="0"/>
              <a:t>Non-targeted adversarial attack: the most general type of attack when all you want to do is to make the classifier give an incorrect result.</a:t>
            </a:r>
          </a:p>
          <a:p>
            <a:pPr lvl="1">
              <a:buFont typeface="Wingdings" panose="05000000000000000000" pitchFamily="2" charset="2"/>
              <a:buChar char="Ø"/>
            </a:pPr>
            <a:r>
              <a:rPr lang="en-US" sz="1800" dirty="0"/>
              <a:t>Targeted adversarial attack: a slightly more difficult attack which aims to receive a particular class for your input.</a:t>
            </a:r>
            <a:endParaRPr lang="de-DE" sz="1800" dirty="0"/>
          </a:p>
          <a:p>
            <a:r>
              <a:rPr lang="de-DE" dirty="0"/>
              <a:t>Classes of Attacks</a:t>
            </a:r>
          </a:p>
          <a:p>
            <a:pPr lvl="1">
              <a:buFont typeface="Wingdings" panose="05000000000000000000" pitchFamily="2" charset="2"/>
              <a:buChar char="Ø"/>
            </a:pPr>
            <a:r>
              <a:rPr lang="de-DE" sz="1800" dirty="0"/>
              <a:t>Black Box Attacks: Kind of a generic attack. The adversarial atatck does not have much knowledge of the neural networks features, activation functions etc.</a:t>
            </a:r>
          </a:p>
          <a:p>
            <a:pPr lvl="1">
              <a:buFont typeface="Wingdings" panose="05000000000000000000" pitchFamily="2" charset="2"/>
              <a:buChar char="Ø"/>
            </a:pPr>
            <a:r>
              <a:rPr lang="de-DE" sz="1800" dirty="0"/>
              <a:t>White Box Attacks: More of a specific attacks. They have the knowledge of the classifier.</a:t>
            </a:r>
          </a:p>
          <a:p>
            <a:r>
              <a:rPr lang="de-DE" dirty="0"/>
              <a:t>Stages of Attacks</a:t>
            </a:r>
          </a:p>
          <a:p>
            <a:pPr lvl="1">
              <a:buFont typeface="Wingdings" panose="05000000000000000000" pitchFamily="2" charset="2"/>
              <a:buChar char="Ø"/>
            </a:pPr>
            <a:r>
              <a:rPr lang="de-DE" sz="1800" dirty="0"/>
              <a:t>Attacks in Training Stage: </a:t>
            </a:r>
            <a:r>
              <a:rPr lang="en-US" sz="1800" dirty="0"/>
              <a:t>the adversaries carry out attacks by modifying the training dataset, manipulating input features or data labels.</a:t>
            </a:r>
          </a:p>
          <a:p>
            <a:pPr lvl="1">
              <a:buFont typeface="Wingdings" panose="05000000000000000000" pitchFamily="2" charset="2"/>
              <a:buChar char="Ø"/>
            </a:pPr>
            <a:r>
              <a:rPr lang="de-DE" sz="1800" dirty="0"/>
              <a:t>Attacks at Testing Stage: This contains the black box and white box attacks.</a:t>
            </a:r>
            <a:endParaRPr lang="en-US" dirty="0"/>
          </a:p>
        </p:txBody>
      </p:sp>
    </p:spTree>
    <p:extLst>
      <p:ext uri="{BB962C8B-B14F-4D97-AF65-F5344CB8AC3E}">
        <p14:creationId xmlns:p14="http://schemas.microsoft.com/office/powerpoint/2010/main" val="632180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90B2D-BF8D-4673-AA3B-66287628344B}"/>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12D04DF8-5457-48B3-8962-8894C632B580}"/>
              </a:ext>
            </a:extLst>
          </p:cNvPr>
          <p:cNvSpPr>
            <a:spLocks noGrp="1"/>
          </p:cNvSpPr>
          <p:nvPr>
            <p:ph idx="1"/>
          </p:nvPr>
        </p:nvSpPr>
        <p:spPr/>
        <p:txBody>
          <a:bodyPr/>
          <a:lstStyle/>
          <a:p>
            <a:pPr marL="0" indent="0">
              <a:buNone/>
            </a:pPr>
            <a:r>
              <a:rPr lang="en-US" dirty="0"/>
              <a:t>Rajkumar </a:t>
            </a:r>
            <a:r>
              <a:rPr lang="en-US" dirty="0" err="1"/>
              <a:t>Theagarajan</a:t>
            </a:r>
            <a:r>
              <a:rPr lang="en-US" dirty="0"/>
              <a:t> [1]</a:t>
            </a:r>
          </a:p>
          <a:p>
            <a:pPr lvl="1">
              <a:buFont typeface="Wingdings" panose="05000000000000000000" pitchFamily="2" charset="2"/>
              <a:buChar char="Ø"/>
            </a:pPr>
            <a:r>
              <a:rPr lang="en-US" sz="1800" dirty="0"/>
              <a:t>Proposed a novel framework for defending Black box systems from adversarial attacks using an ensemble of iterative adversarial image purifiers whose performance is continuously validated in a loop.</a:t>
            </a:r>
          </a:p>
          <a:p>
            <a:pPr lvl="1">
              <a:buFont typeface="Wingdings" panose="05000000000000000000" pitchFamily="2" charset="2"/>
              <a:buChar char="Ø"/>
            </a:pPr>
            <a:r>
              <a:rPr lang="en-US" sz="1800" dirty="0"/>
              <a:t>Dataset: MS-Celeb</a:t>
            </a:r>
          </a:p>
          <a:p>
            <a:pPr lvl="1">
              <a:buFont typeface="Wingdings" panose="05000000000000000000" pitchFamily="2" charset="2"/>
              <a:buChar char="Ø"/>
            </a:pPr>
            <a:r>
              <a:rPr lang="en-US" sz="1800" dirty="0"/>
              <a:t>Accuracy: 89% approx.</a:t>
            </a:r>
          </a:p>
        </p:txBody>
      </p:sp>
    </p:spTree>
    <p:extLst>
      <p:ext uri="{BB962C8B-B14F-4D97-AF65-F5344CB8AC3E}">
        <p14:creationId xmlns:p14="http://schemas.microsoft.com/office/powerpoint/2010/main" val="430786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90B2D-BF8D-4673-AA3B-66287628344B}"/>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12D04DF8-5457-48B3-8962-8894C632B580}"/>
              </a:ext>
            </a:extLst>
          </p:cNvPr>
          <p:cNvSpPr>
            <a:spLocks noGrp="1"/>
          </p:cNvSpPr>
          <p:nvPr>
            <p:ph idx="1"/>
          </p:nvPr>
        </p:nvSpPr>
        <p:spPr/>
        <p:txBody>
          <a:bodyPr/>
          <a:lstStyle/>
          <a:p>
            <a:pPr marL="0" indent="0">
              <a:buNone/>
            </a:pPr>
            <a:r>
              <a:rPr lang="en-US" dirty="0" err="1"/>
              <a:t>Szegedy</a:t>
            </a:r>
            <a:r>
              <a:rPr lang="en-US" dirty="0"/>
              <a:t> [2]</a:t>
            </a:r>
          </a:p>
          <a:p>
            <a:pPr lvl="1">
              <a:buFont typeface="Wingdings" panose="05000000000000000000" pitchFamily="2" charset="2"/>
              <a:buChar char="Ø"/>
            </a:pPr>
            <a:r>
              <a:rPr lang="en-US" sz="1800" dirty="0"/>
              <a:t>Proposed a method called Large-BFGS, to search for adversarial samples. He injected adversarial samples and modified their labels to improve the robustness of the target model. </a:t>
            </a:r>
          </a:p>
          <a:p>
            <a:pPr lvl="1">
              <a:buFont typeface="Wingdings" panose="05000000000000000000" pitchFamily="2" charset="2"/>
              <a:buChar char="Ø"/>
            </a:pPr>
            <a:r>
              <a:rPr lang="en-US" sz="1800" dirty="0"/>
              <a:t>Dataset: MNIST</a:t>
            </a:r>
          </a:p>
          <a:p>
            <a:pPr lvl="1">
              <a:buFont typeface="Wingdings" panose="05000000000000000000" pitchFamily="2" charset="2"/>
              <a:buChar char="Ø"/>
            </a:pPr>
            <a:r>
              <a:rPr lang="en-US" sz="1800" dirty="0"/>
              <a:t>Error Rate: 17.9% approx.</a:t>
            </a:r>
          </a:p>
        </p:txBody>
      </p:sp>
    </p:spTree>
    <p:extLst>
      <p:ext uri="{BB962C8B-B14F-4D97-AF65-F5344CB8AC3E}">
        <p14:creationId xmlns:p14="http://schemas.microsoft.com/office/powerpoint/2010/main" val="2292120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90B2D-BF8D-4673-AA3B-66287628344B}"/>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12D04DF8-5457-48B3-8962-8894C632B580}"/>
              </a:ext>
            </a:extLst>
          </p:cNvPr>
          <p:cNvSpPr>
            <a:spLocks noGrp="1"/>
          </p:cNvSpPr>
          <p:nvPr>
            <p:ph idx="1"/>
          </p:nvPr>
        </p:nvSpPr>
        <p:spPr/>
        <p:txBody>
          <a:bodyPr>
            <a:normAutofit/>
          </a:bodyPr>
          <a:lstStyle/>
          <a:p>
            <a:pPr marL="0" indent="0">
              <a:buNone/>
            </a:pPr>
            <a:r>
              <a:rPr lang="en-US" dirty="0"/>
              <a:t>Hosseini [3]</a:t>
            </a:r>
          </a:p>
          <a:p>
            <a:pPr lvl="1">
              <a:buFont typeface="Wingdings" panose="05000000000000000000" pitchFamily="2" charset="2"/>
              <a:buChar char="Ø"/>
            </a:pPr>
            <a:r>
              <a:rPr lang="en-US" sz="1800" dirty="0"/>
              <a:t>Proposed a Three-step Null Labeling method to prevent the misclassification of adversarial samples. The advantage of this method is marking the perturbation input as an empty label rather than classifying it as the original label.</a:t>
            </a:r>
          </a:p>
          <a:p>
            <a:pPr lvl="1">
              <a:buFont typeface="Wingdings" panose="05000000000000000000" pitchFamily="2" charset="2"/>
              <a:buChar char="Ø"/>
            </a:pPr>
            <a:r>
              <a:rPr lang="en-US" sz="1800" dirty="0"/>
              <a:t>Dataset: MNIST</a:t>
            </a:r>
          </a:p>
          <a:p>
            <a:pPr lvl="1">
              <a:buFont typeface="Wingdings" panose="05000000000000000000" pitchFamily="2" charset="2"/>
              <a:buChar char="Ø"/>
            </a:pPr>
            <a:r>
              <a:rPr lang="en-US" sz="1800" dirty="0"/>
              <a:t>Error Rate: 99% approx.</a:t>
            </a:r>
          </a:p>
          <a:p>
            <a:pPr marL="0" indent="0">
              <a:buNone/>
            </a:pPr>
            <a:r>
              <a:rPr lang="en-US" sz="2200" dirty="0" err="1"/>
              <a:t>Dziugaite</a:t>
            </a:r>
            <a:r>
              <a:rPr lang="en-US" sz="2200" dirty="0"/>
              <a:t> [4]</a:t>
            </a:r>
            <a:endParaRPr lang="en-US" sz="2000" dirty="0"/>
          </a:p>
          <a:p>
            <a:pPr lvl="1">
              <a:buFont typeface="Wingdings" panose="05000000000000000000" pitchFamily="2" charset="2"/>
              <a:buChar char="Ø"/>
            </a:pPr>
            <a:r>
              <a:rPr lang="en-US" sz="1800" dirty="0" err="1"/>
              <a:t>Dziugaite</a:t>
            </a:r>
            <a:r>
              <a:rPr lang="en-US" sz="1800" dirty="0"/>
              <a:t> improved robustness of the system by using data compression. He used JPG compression and a JPEG compression method to prevent attacks.</a:t>
            </a:r>
          </a:p>
          <a:p>
            <a:pPr lvl="1">
              <a:buFont typeface="Wingdings" panose="05000000000000000000" pitchFamily="2" charset="2"/>
              <a:buChar char="Ø"/>
            </a:pPr>
            <a:r>
              <a:rPr lang="en-US" sz="1800" dirty="0"/>
              <a:t>Dataset: Random Images. </a:t>
            </a:r>
          </a:p>
        </p:txBody>
      </p:sp>
    </p:spTree>
    <p:extLst>
      <p:ext uri="{BB962C8B-B14F-4D97-AF65-F5344CB8AC3E}">
        <p14:creationId xmlns:p14="http://schemas.microsoft.com/office/powerpoint/2010/main" val="1387906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90B2D-BF8D-4673-AA3B-66287628344B}"/>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12D04DF8-5457-48B3-8962-8894C632B580}"/>
              </a:ext>
            </a:extLst>
          </p:cNvPr>
          <p:cNvSpPr>
            <a:spLocks noGrp="1"/>
          </p:cNvSpPr>
          <p:nvPr>
            <p:ph idx="1"/>
          </p:nvPr>
        </p:nvSpPr>
        <p:spPr/>
        <p:txBody>
          <a:bodyPr/>
          <a:lstStyle/>
          <a:p>
            <a:pPr marL="0" indent="0">
              <a:buNone/>
            </a:pPr>
            <a:r>
              <a:rPr lang="en-US" dirty="0" err="1"/>
              <a:t>Biggio</a:t>
            </a:r>
            <a:r>
              <a:rPr lang="en-US" dirty="0"/>
              <a:t> [5] &amp; Evans [6]</a:t>
            </a:r>
          </a:p>
          <a:p>
            <a:pPr lvl="1">
              <a:buFont typeface="Wingdings" panose="05000000000000000000" pitchFamily="2" charset="2"/>
              <a:buChar char="Ø"/>
            </a:pPr>
            <a:r>
              <a:rPr lang="en-US" sz="1800" dirty="0"/>
              <a:t>Used a regularization method to limit the vulnerability of data when training an SVM model. The paper used the regularization method to improve the robustness of the algorithm and achieved good results.</a:t>
            </a:r>
          </a:p>
          <a:p>
            <a:pPr lvl="1">
              <a:buFont typeface="Wingdings" panose="05000000000000000000" pitchFamily="2" charset="2"/>
              <a:buChar char="Ø"/>
            </a:pPr>
            <a:r>
              <a:rPr lang="en-US" sz="1800" dirty="0"/>
              <a:t>Dataset: Diabetes, Breast-cancer.</a:t>
            </a:r>
          </a:p>
          <a:p>
            <a:pPr marL="457200" lvl="1" indent="0">
              <a:buNone/>
            </a:pPr>
            <a:endParaRPr lang="en-US" sz="1800" dirty="0"/>
          </a:p>
          <a:p>
            <a:pPr lvl="1">
              <a:buFont typeface="Wingdings" panose="05000000000000000000" pitchFamily="2" charset="2"/>
              <a:buChar char="Ø"/>
            </a:pPr>
            <a:r>
              <a:rPr lang="en-US" sz="1800" dirty="0"/>
              <a:t>Evans worked on feature squeezing, which aims to reduce the complexity of the data representation and reduce the adversarial interference due to low sensitivity. </a:t>
            </a:r>
          </a:p>
          <a:p>
            <a:pPr lvl="1">
              <a:buFont typeface="Wingdings" panose="05000000000000000000" pitchFamily="2" charset="2"/>
              <a:buChar char="Ø"/>
            </a:pPr>
            <a:r>
              <a:rPr lang="en-US" sz="1800" dirty="0"/>
              <a:t>Dataset: MNIST, CIFAR-10</a:t>
            </a:r>
          </a:p>
          <a:p>
            <a:pPr lvl="1">
              <a:buFont typeface="Wingdings" panose="05000000000000000000" pitchFamily="2" charset="2"/>
              <a:buChar char="Ø"/>
            </a:pPr>
            <a:r>
              <a:rPr lang="en-US" sz="1800" dirty="0"/>
              <a:t>Accuracy: 47</a:t>
            </a:r>
            <a:r>
              <a:rPr lang="en-US" sz="1800"/>
              <a:t>% approx.</a:t>
            </a:r>
            <a:endParaRPr lang="en-US" sz="1800" dirty="0"/>
          </a:p>
        </p:txBody>
      </p:sp>
    </p:spTree>
    <p:extLst>
      <p:ext uri="{BB962C8B-B14F-4D97-AF65-F5344CB8AC3E}">
        <p14:creationId xmlns:p14="http://schemas.microsoft.com/office/powerpoint/2010/main" val="1973860175"/>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docProps/app.xml><?xml version="1.0" encoding="utf-8"?>
<Properties xmlns="http://schemas.openxmlformats.org/officeDocument/2006/extended-properties" xmlns:vt="http://schemas.openxmlformats.org/officeDocument/2006/docPropsVTypes">
  <Template>TM16401371[[fn=Atlas]]</Template>
  <TotalTime>1518</TotalTime>
  <Words>1168</Words>
  <Application>Microsoft Office PowerPoint</Application>
  <PresentationFormat>Widescreen</PresentationFormat>
  <Paragraphs>108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 Light</vt:lpstr>
      <vt:lpstr>Rockwell</vt:lpstr>
      <vt:lpstr>Wingdings</vt:lpstr>
      <vt:lpstr>Atlas</vt:lpstr>
      <vt:lpstr>Defending Facial Recognition Models Against Adversarial Attacks</vt:lpstr>
      <vt:lpstr>Outline</vt:lpstr>
      <vt:lpstr>Introduction</vt:lpstr>
      <vt:lpstr>Introduction</vt:lpstr>
      <vt:lpstr>Introduction Cont…</vt:lpstr>
      <vt:lpstr>Literature Review</vt:lpstr>
      <vt:lpstr>Literature Review</vt:lpstr>
      <vt:lpstr>Literature Review</vt:lpstr>
      <vt:lpstr>Literature Review</vt:lpstr>
      <vt:lpstr>Aim &amp; Objectives</vt:lpstr>
      <vt:lpstr>Methodology</vt:lpstr>
      <vt:lpstr>Methodology</vt:lpstr>
      <vt:lpstr>Methodology</vt:lpstr>
      <vt:lpstr>Methodology</vt:lpstr>
      <vt:lpstr>REFERENCES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Defending Facial Recognition Models Against Adversarial Attacks</dc:title>
  <dc:creator>Sheikh Mashhood Ali</dc:creator>
  <cp:lastModifiedBy>Sheikh Mashhood Ali</cp:lastModifiedBy>
  <cp:revision>171</cp:revision>
  <dcterms:created xsi:type="dcterms:W3CDTF">2021-06-01T19:43:08Z</dcterms:created>
  <dcterms:modified xsi:type="dcterms:W3CDTF">2021-06-08T05:37:55Z</dcterms:modified>
</cp:coreProperties>
</file>