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4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3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0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6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4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28717A-31FF-4909-9D12-1E3F3C7447C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0C4F41-357F-4DA4-A733-375E862A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37" y="914400"/>
            <a:ext cx="10422188" cy="34713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Copy Move Forgery Detection by Efficient Key-Point Based Method using Hybrid Feature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37" y="4627418"/>
            <a:ext cx="10422188" cy="1163781"/>
          </a:xfrm>
        </p:spPr>
        <p:txBody>
          <a:bodyPr/>
          <a:lstStyle/>
          <a:p>
            <a:pPr algn="ctr"/>
            <a:r>
              <a:rPr lang="en-US" dirty="0" smtClean="0"/>
              <a:t>Presented by: Hamad (L1F19MSCS0020)</a:t>
            </a:r>
          </a:p>
          <a:p>
            <a:pPr algn="ctr"/>
            <a:r>
              <a:rPr lang="en-US" dirty="0" smtClean="0"/>
              <a:t>Supervisor: dr. </a:t>
            </a:r>
            <a:r>
              <a:rPr lang="en-US" dirty="0" err="1" smtClean="0"/>
              <a:t>amjad</a:t>
            </a:r>
            <a:r>
              <a:rPr lang="en-US" dirty="0" smtClean="0"/>
              <a:t> </a:t>
            </a:r>
            <a:r>
              <a:rPr lang="en-US" dirty="0" err="1" smtClean="0"/>
              <a:t>iqbal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 increase the accuracy of the existing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the system more robust against adversarial attacks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will try to detects the forgery on the smooth, symmetrical and recurring area.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81018"/>
            <a:ext cx="10131425" cy="41471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84183" y="256553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1491" y="2350654"/>
            <a:ext cx="10051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Image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50149" y="2143493"/>
            <a:ext cx="1514599" cy="1328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the image into equal parts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09678" y="2588229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18272" y="2143493"/>
            <a:ext cx="1407051" cy="1263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Key-Point Detection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2509" y="2244436"/>
            <a:ext cx="75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073705" y="256553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36073" y="2196206"/>
            <a:ext cx="91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SIFT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227038" y="2143493"/>
            <a:ext cx="1367071" cy="1263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Key-point Extraction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10817226" y="2830545"/>
            <a:ext cx="731520" cy="2138619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27037" y="4160596"/>
            <a:ext cx="1459436" cy="1418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Eliminate Mismatches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79594" y="1971564"/>
            <a:ext cx="154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Agglomerative Hierarchical  Clustering</a:t>
            </a:r>
            <a:endParaRPr lang="en-US" sz="1600" dirty="0"/>
          </a:p>
        </p:txBody>
      </p:sp>
      <p:sp>
        <p:nvSpPr>
          <p:cNvPr id="16" name="Left Arrow 15"/>
          <p:cNvSpPr/>
          <p:nvPr/>
        </p:nvSpPr>
        <p:spPr>
          <a:xfrm>
            <a:off x="7861839" y="4627364"/>
            <a:ext cx="1190274" cy="4846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846606" y="4091232"/>
            <a:ext cx="1884480" cy="1487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 Remove and transformation elimination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33065" y="4269533"/>
            <a:ext cx="10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4609427" y="4649530"/>
            <a:ext cx="978408" cy="4846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99806" y="4344686"/>
            <a:ext cx="1103730" cy="1094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Image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2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MICC-F220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MICC-F220: this dataset is composed by 220 images; 110 are tampered and 110 originals.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CASIA V2 (Dong, Wang, and Tan 2013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</a:t>
            </a:r>
            <a:r>
              <a:rPr lang="en-US" dirty="0" smtClean="0"/>
              <a:t>contains 4975 </a:t>
            </a:r>
            <a:r>
              <a:rPr lang="en-US" dirty="0"/>
              <a:t>images (Authentic - 1701, Forged - 3274</a:t>
            </a:r>
            <a:r>
              <a:rPr lang="en-US" dirty="0" smtClean="0"/>
              <a:t>).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are till the best way to get information.</a:t>
            </a:r>
          </a:p>
          <a:p>
            <a:r>
              <a:rPr lang="en-US" dirty="0" smtClean="0"/>
              <a:t>They are very helpful to fight against the crimes.</a:t>
            </a:r>
          </a:p>
          <a:p>
            <a:r>
              <a:rPr lang="en-US" dirty="0" smtClean="0"/>
              <a:t>Image forgery is easy to do and very hard to find by naked eye.</a:t>
            </a:r>
          </a:p>
          <a:p>
            <a:r>
              <a:rPr lang="en-US" dirty="0" smtClean="0"/>
              <a:t>Copy-move forgery is well known and common type of forgery.</a:t>
            </a:r>
          </a:p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till the work has to be done to achieve maximum accuracy.</a:t>
            </a:r>
          </a:p>
          <a:p>
            <a:r>
              <a:rPr lang="en-US" dirty="0" smtClean="0"/>
              <a:t>We will try to detect forgery on symmetric, smooth and recurring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97891"/>
            <a:ext cx="10131425" cy="45997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[1] Y. </a:t>
            </a:r>
            <a:r>
              <a:rPr lang="en-US" dirty="0" err="1"/>
              <a:t>Ke</a:t>
            </a:r>
            <a:r>
              <a:rPr lang="en-US" dirty="0"/>
              <a:t>, Q. Zhang, W. Min, and S. Zhang, “Detecting Image Forgery Based on Noise Estimation,”, vol. 9, no. 1, pp. 325–336, 2014</a:t>
            </a:r>
          </a:p>
          <a:p>
            <a:r>
              <a:rPr lang="en-US" dirty="0"/>
              <a:t>[2] </a:t>
            </a:r>
            <a:r>
              <a:rPr lang="en-US" dirty="0" err="1"/>
              <a:t>Shivakumar</a:t>
            </a:r>
            <a:r>
              <a:rPr lang="en-US" dirty="0"/>
              <a:t>. B. and </a:t>
            </a:r>
            <a:r>
              <a:rPr lang="en-US" dirty="0" err="1"/>
              <a:t>Baboo.S</a:t>
            </a:r>
            <a:r>
              <a:rPr lang="en-US" dirty="0"/>
              <a:t>, “Detection of </a:t>
            </a:r>
            <a:r>
              <a:rPr lang="en-US" dirty="0" err="1"/>
              <a:t>RegionDuplication</a:t>
            </a:r>
            <a:r>
              <a:rPr lang="en-US" dirty="0"/>
              <a:t> Forgery in Digital Images Using </a:t>
            </a:r>
            <a:r>
              <a:rPr lang="en-US" dirty="0" err="1"/>
              <a:t>SURF,”International</a:t>
            </a:r>
            <a:r>
              <a:rPr lang="en-US" dirty="0"/>
              <a:t> Journal of Computer Science Issues , vol. 8, no.4, pp. 199–205, 2011.</a:t>
            </a:r>
          </a:p>
          <a:p>
            <a:r>
              <a:rPr lang="en-US" dirty="0"/>
              <a:t>[3] J. Fan, T. Chen, and J. Cao, “Image tampering detection using noise histogram features,” International. Conference on Digit. Signal Process DSP, vol. 2015-September, pp. 1044–1048, 2015.</a:t>
            </a:r>
          </a:p>
          <a:p>
            <a:r>
              <a:rPr lang="en-US" dirty="0"/>
              <a:t>[4] J. Zhao and W. Zhao, “Passive Forensics for Region Duplication Image Forgery Based on Harris Feature </a:t>
            </a:r>
            <a:r>
              <a:rPr lang="en-US" dirty="0" err="1"/>
              <a:t>Pointsand</a:t>
            </a:r>
            <a:r>
              <a:rPr lang="en-US" dirty="0"/>
              <a:t> Local Binary Patterns,” Mathematical. Problems in Engineering, vol. 2013, pp. 1–12, 2013.</a:t>
            </a:r>
          </a:p>
          <a:p>
            <a:r>
              <a:rPr lang="en-US" dirty="0"/>
              <a:t>[5] S. Farooq, M. H. </a:t>
            </a:r>
            <a:r>
              <a:rPr lang="en-US" dirty="0" err="1"/>
              <a:t>Yousaf</a:t>
            </a:r>
            <a:r>
              <a:rPr lang="en-US" dirty="0"/>
              <a:t>, and F. Hussain, “A generic passive image forgery detection scheme using local binary pattern with rich models,” Computer and Electrical Engineering, vol. 62, pp. 459–472, 2017</a:t>
            </a:r>
          </a:p>
          <a:p>
            <a:r>
              <a:rPr lang="en-US" dirty="0"/>
              <a:t>[6] R. Dixit, R. </a:t>
            </a:r>
            <a:r>
              <a:rPr lang="en-US" dirty="0" err="1"/>
              <a:t>Naskar</a:t>
            </a:r>
            <a:r>
              <a:rPr lang="en-US" dirty="0"/>
              <a:t> and S. </a:t>
            </a:r>
            <a:r>
              <a:rPr lang="en-US" dirty="0" err="1"/>
              <a:t>Mishra,.”Blur</a:t>
            </a:r>
            <a:r>
              <a:rPr lang="en-US" dirty="0"/>
              <a:t>-invariant </a:t>
            </a:r>
            <a:r>
              <a:rPr lang="en-US" dirty="0" err="1"/>
              <a:t>copymove</a:t>
            </a:r>
            <a:r>
              <a:rPr lang="en-US" dirty="0"/>
              <a:t> forgery detection technique with improved detection accuracy </a:t>
            </a:r>
            <a:r>
              <a:rPr lang="en-US" dirty="0" err="1"/>
              <a:t>utilising</a:t>
            </a:r>
            <a:r>
              <a:rPr lang="en-US" dirty="0"/>
              <a:t> SSVD”, in IET Image Processing, vol. 11, no. 5, pp. 301-309, 2017.</a:t>
            </a:r>
          </a:p>
          <a:p>
            <a:r>
              <a:rPr lang="en-US" dirty="0"/>
              <a:t>[7] </a:t>
            </a:r>
            <a:r>
              <a:rPr lang="en-US" dirty="0" err="1"/>
              <a:t>Zandi</a:t>
            </a:r>
            <a:r>
              <a:rPr lang="en-US" dirty="0"/>
              <a:t>, M.; </a:t>
            </a:r>
            <a:r>
              <a:rPr lang="en-US" dirty="0" err="1"/>
              <a:t>Mahmoudi-Aznaveh</a:t>
            </a:r>
            <a:r>
              <a:rPr lang="en-US" dirty="0"/>
              <a:t>, A.; </a:t>
            </a:r>
            <a:r>
              <a:rPr lang="en-US" dirty="0" err="1"/>
              <a:t>Talebpour</a:t>
            </a:r>
            <a:r>
              <a:rPr lang="en-US" dirty="0"/>
              <a:t>, A. “Iterative copy-move forgery detection based on a new interest point</a:t>
            </a:r>
          </a:p>
          <a:p>
            <a:r>
              <a:rPr lang="en-US" dirty="0"/>
              <a:t>detector”. IEEE Transactions on Information Forensics &amp; Security. 11, 2499–2512, 2016.</a:t>
            </a:r>
          </a:p>
          <a:p>
            <a:r>
              <a:rPr lang="en-US" dirty="0"/>
              <a:t>[8] X. Wang, G. He, C. Tang, Y. Han, and S. Wang, “</a:t>
            </a:r>
            <a:r>
              <a:rPr lang="en-US" dirty="0" err="1"/>
              <a:t>Keypoints</a:t>
            </a:r>
            <a:r>
              <a:rPr lang="en-US" dirty="0"/>
              <a:t>-Based Image Passive Forensics Method for Copy-Move Attacks,” International Journal of Pattern Recognition and Artificial Intelligence, vol. 30, no. 3, 2016.</a:t>
            </a:r>
          </a:p>
          <a:p>
            <a:r>
              <a:rPr lang="en-US" dirty="0"/>
              <a:t>[9] G. </a:t>
            </a:r>
            <a:r>
              <a:rPr lang="en-US" dirty="0" err="1"/>
              <a:t>Ulutas</a:t>
            </a:r>
            <a:r>
              <a:rPr lang="en-US" dirty="0"/>
              <a:t> and G. </a:t>
            </a:r>
            <a:r>
              <a:rPr lang="en-US" dirty="0" err="1"/>
              <a:t>Muzaffer</a:t>
            </a:r>
            <a:r>
              <a:rPr lang="en-US" dirty="0"/>
              <a:t>, “A New Copy Move Forgery Detection Method Resistant to Object Removal with Uniform Background Forgery,” Mathematical. Problems in. Engineering, vol. 2016.</a:t>
            </a:r>
          </a:p>
          <a:p>
            <a:r>
              <a:rPr lang="en-US" dirty="0"/>
              <a:t>[10] Yang, B.; Sun, X.; </a:t>
            </a:r>
            <a:r>
              <a:rPr lang="en-US" dirty="0" err="1"/>
              <a:t>Guo</a:t>
            </a:r>
            <a:r>
              <a:rPr lang="en-US" dirty="0"/>
              <a:t>, H.; Xia, Z.; Chen, X. “A copy-move forgery detection method based on CMFD-SIFT”. Multimedia Tools Applications 77,pp. 837–855,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55" y="1560176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Bahnschrift SemiBold" panose="020B0502040204020203" pitchFamily="34" charset="0"/>
              </a:rPr>
              <a:t>THANK YOU!</a:t>
            </a:r>
            <a:endParaRPr lang="en-US" sz="7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Introduction.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Literature Review.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Challenges.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Research Gap.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Methodology.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2065867"/>
            <a:ext cx="9950952" cy="372533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What is Image Forgery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Manipulation of image.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To hide the important or useful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Hard to detect.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Different tools for forgery.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Post image processing techniques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Types of Forgery Technique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Primary technique.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Copy-Move Forgery vs Splicing Forgery.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4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What is Copy-Move Forgery?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Part of image is copied and pasted in same image.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Have same comparable features.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To hide important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Why detection is important?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Technology dependent era.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</a:t>
            </a:r>
            <a:r>
              <a:rPr lang="en-US" sz="1800" dirty="0" smtClean="0"/>
              <a:t>asy to use technology.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Social media platforms are increased.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50" y="3932920"/>
            <a:ext cx="4580995" cy="1760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50" y="1653308"/>
            <a:ext cx="4580995" cy="18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Multi-media impacts our society norms and culture.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Images play important role in detection of crime.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Images are main source of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It is used for research study.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Free online tools on internet.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2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210478"/>
              </p:ext>
            </p:extLst>
          </p:nvPr>
        </p:nvGraphicFramePr>
        <p:xfrm>
          <a:off x="685800" y="1782619"/>
          <a:ext cx="10131425" cy="4823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3240936648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165949511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515424440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378631884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001205691"/>
                    </a:ext>
                  </a:extLst>
                </a:gridCol>
              </a:tblGrid>
              <a:tr h="6345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References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Methodology/framework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Shortcomings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60453"/>
                  </a:ext>
                </a:extLst>
              </a:tr>
              <a:tr h="851609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Aaditya</a:t>
                      </a:r>
                      <a:r>
                        <a:rPr lang="en-US" sz="1500" dirty="0" smtClean="0"/>
                        <a:t> R. </a:t>
                      </a:r>
                      <a:r>
                        <a:rPr lang="en-US" sz="1500" dirty="0" err="1" smtClean="0"/>
                        <a:t>Hambarde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/>
                        <a:t>Dataset MICC-F220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Discrete Wavelength Transform (DWT), SIFT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92% approximately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Not</a:t>
                      </a:r>
                      <a:r>
                        <a:rPr lang="en-US" sz="1500" baseline="0" dirty="0" smtClean="0"/>
                        <a:t> much robust and the computational cost is very high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583"/>
                  </a:ext>
                </a:extLst>
              </a:tr>
              <a:tr h="11020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 err="1" smtClean="0"/>
                        <a:t>Akash</a:t>
                      </a:r>
                      <a:r>
                        <a:rPr lang="en-US" sz="1500" dirty="0" smtClean="0"/>
                        <a:t> Kumar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COCO (Lin et al. 2014), CASIA V2 (Dong, Wang, and Tan 2013)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Domain Adaption Neural Network (DANN),  Build dataset</a:t>
                      </a:r>
                      <a:r>
                        <a:rPr lang="en-US" sz="1500" baseline="0" dirty="0" smtClean="0"/>
                        <a:t> of forger images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78.8% approximately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Less dataset to train the algorithm on and not highly accurate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75789"/>
                  </a:ext>
                </a:extLst>
              </a:tr>
              <a:tr h="9493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500" dirty="0" err="1" smtClean="0"/>
                        <a:t>Sunitha</a:t>
                      </a:r>
                      <a:r>
                        <a:rPr lang="en-US" sz="1500" dirty="0" smtClean="0"/>
                        <a:t> K, Krishna A</a:t>
                      </a:r>
                      <a:r>
                        <a:rPr lang="en-US" sz="1500" baseline="0" dirty="0" smtClean="0"/>
                        <a:t> 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/>
                        <a:t>Dataset MICC-F220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Key-point extraction,</a:t>
                      </a:r>
                      <a:r>
                        <a:rPr lang="en-US" sz="1500" baseline="0" dirty="0" smtClean="0"/>
                        <a:t> SIFT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92.5% approximately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Less accurate, high false positive value with not good f1 score, 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86258"/>
                  </a:ext>
                </a:extLst>
              </a:tr>
              <a:tr h="128641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500" dirty="0" smtClean="0"/>
                        <a:t>Fang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yan</a:t>
                      </a:r>
                      <a:r>
                        <a:rPr lang="en-US" sz="1500" baseline="0" dirty="0" smtClean="0"/>
                        <a:t>, Wei Lu, Jian </a:t>
                      </a:r>
                      <a:r>
                        <a:rPr lang="en-US" sz="1500" baseline="0" dirty="0" err="1" smtClean="0"/>
                        <a:t>Weng</a:t>
                      </a:r>
                      <a:r>
                        <a:rPr lang="en-US" sz="1500" baseline="0" dirty="0" smtClean="0"/>
                        <a:t>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benchmarking dataset created by</a:t>
                      </a:r>
                    </a:p>
                    <a:p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Christlein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(2012).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Scale Invariant Feature Transform (SIFT), KAZE,</a:t>
                      </a:r>
                      <a:r>
                        <a:rPr lang="en-US" sz="1500" baseline="0" dirty="0" smtClean="0"/>
                        <a:t> Hybrid Feature Extraction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98% approximately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Not applicable</a:t>
                      </a:r>
                      <a:r>
                        <a:rPr lang="en-US" sz="1500" baseline="0" dirty="0" smtClean="0"/>
                        <a:t> to detect the changes if the image is rotated or moved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5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4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cont..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568986"/>
              </p:ext>
            </p:extLst>
          </p:nvPr>
        </p:nvGraphicFramePr>
        <p:xfrm>
          <a:off x="685800" y="2141538"/>
          <a:ext cx="101314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1609869527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622871827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395595483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4039872849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06307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References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Methodology/framework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Shortcomings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1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IreneAmerini, LambertoBallan, RobertoCaldelli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MICC-F2000 [6], SATS-130 [24], MICC-F600.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J-linkage</a:t>
                      </a:r>
                      <a:r>
                        <a:rPr lang="en-US" sz="1500" baseline="0" dirty="0" smtClean="0"/>
                        <a:t> Algorithm, SIFT, state-of-the-art-technique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89.47% approximately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Does not detect all the key-points and system have low accuracy.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2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HWEI-JEN LIN, CHUN-WEI WANG and YANG-TA KAO2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r>
                        <a:rPr lang="en-US" sz="1500" baseline="0" dirty="0" smtClean="0"/>
                        <a:t> images is been cropped from original and 150 tempered images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Radix sort, Single</a:t>
                      </a:r>
                      <a:r>
                        <a:rPr lang="en-US" sz="1500" baseline="0" dirty="0" smtClean="0"/>
                        <a:t> value degradation (SVD), Connected component Analysis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98% approximately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 is robust but didn’t</a:t>
                      </a:r>
                      <a:r>
                        <a:rPr lang="en-US" sz="1500" baseline="0" dirty="0" smtClean="0"/>
                        <a:t> detect all copied region. Does not deal with the rotation problem.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6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8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Maximum accuracy of the system in detection of forgery.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Robust system.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6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err="1" smtClean="0"/>
              <a:t>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robustness of the system is still an issue these days.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researchers have try to gain optimum accuracy but still there is room for betterment.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detection of copy-move forgery is </a:t>
            </a:r>
            <a:r>
              <a:rPr lang="en-US" dirty="0" smtClean="0"/>
              <a:t>yet </a:t>
            </a:r>
            <a:r>
              <a:rPr lang="en-US" dirty="0"/>
              <a:t>to be research on the smooth, symmetrical, and recurring </a:t>
            </a:r>
            <a:r>
              <a:rPr lang="en-US" dirty="0" smtClean="0"/>
              <a:t>region.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the model </a:t>
            </a:r>
            <a:r>
              <a:rPr lang="en-US" dirty="0"/>
              <a:t>robust adversarial </a:t>
            </a:r>
            <a:r>
              <a:rPr lang="en-US" dirty="0" smtClean="0"/>
              <a:t>attacks.</a:t>
            </a:r>
          </a:p>
        </p:txBody>
      </p:sp>
    </p:spTree>
    <p:extLst>
      <p:ext uri="{BB962C8B-B14F-4D97-AF65-F5344CB8AC3E}">
        <p14:creationId xmlns:p14="http://schemas.microsoft.com/office/powerpoint/2010/main" val="32775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2499</TotalTime>
  <Words>1086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 SemiBold</vt:lpstr>
      <vt:lpstr>Calibri</vt:lpstr>
      <vt:lpstr>Calibri Light</vt:lpstr>
      <vt:lpstr>Courier New</vt:lpstr>
      <vt:lpstr>Wingdings</vt:lpstr>
      <vt:lpstr>Celestial</vt:lpstr>
      <vt:lpstr>Copy Move Forgery Detection by Efficient Key-Point Based Method using Hybrid Feature Extraction</vt:lpstr>
      <vt:lpstr>Outline</vt:lpstr>
      <vt:lpstr>introduction</vt:lpstr>
      <vt:lpstr>Introduction cont..</vt:lpstr>
      <vt:lpstr>Introduction cont..</vt:lpstr>
      <vt:lpstr>Literature review</vt:lpstr>
      <vt:lpstr>Literature review cont..</vt:lpstr>
      <vt:lpstr>Challenges</vt:lpstr>
      <vt:lpstr>Research GAp</vt:lpstr>
      <vt:lpstr>Aims &amp; objectives</vt:lpstr>
      <vt:lpstr>methodology</vt:lpstr>
      <vt:lpstr>Dataset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key-point based copy-move forgery detection method using hybrid feature extraction</dc:title>
  <dc:creator>Hmad Malik</dc:creator>
  <cp:lastModifiedBy>Hmad Malik</cp:lastModifiedBy>
  <cp:revision>56</cp:revision>
  <dcterms:created xsi:type="dcterms:W3CDTF">2021-11-29T11:16:51Z</dcterms:created>
  <dcterms:modified xsi:type="dcterms:W3CDTF">2021-12-01T04:56:27Z</dcterms:modified>
</cp:coreProperties>
</file>