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7" r:id="rId7"/>
    <p:sldId id="260" r:id="rId8"/>
    <p:sldId id="261" r:id="rId9"/>
    <p:sldId id="262" r:id="rId10"/>
    <p:sldId id="268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3"/>
    <p:restoredTop sz="94719"/>
  </p:normalViewPr>
  <p:slideViewPr>
    <p:cSldViewPr snapToGrid="0">
      <p:cViewPr varScale="1">
        <p:scale>
          <a:sx n="148" d="100"/>
          <a:sy n="148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DAFD-88B5-2C7F-C83B-6D469717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32BE4-6047-5636-3EB7-55425B160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221E-1DBB-7951-7F46-9C7AEEC4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7687-2F34-3A4C-9795-3BD9FFE31B77}" type="datetimeFigureOut">
              <a:rPr lang="en-FR" smtClean="0"/>
              <a:t>20/10/2022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07F8-C804-514E-822A-0A7E39CE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6E51D-8F70-64E9-A1DA-F491EEF5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1BE0-2F91-DC42-A6A2-EAF6A72864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2589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F665-E5A4-6DF4-A1D8-605C1EE0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F0EE7-80BB-479B-B48F-1EEC971A8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EB0A-61D9-4303-0016-96F5170F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7687-2F34-3A4C-9795-3BD9FFE31B77}" type="datetimeFigureOut">
              <a:rPr lang="en-FR" smtClean="0"/>
              <a:t>20/10/2022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B773C-E6E4-6D3F-627A-B8967D52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B026-04B5-C4DB-2D93-98BE7586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1BE0-2F91-DC42-A6A2-EAF6A72864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660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98D4C-C4F6-6AB3-961C-4A951A997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30A6C-49A1-8CE9-7421-96BC41DE4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40AC-5E3D-DB3F-89B4-EBDD82FE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7687-2F34-3A4C-9795-3BD9FFE31B77}" type="datetimeFigureOut">
              <a:rPr lang="en-FR" smtClean="0"/>
              <a:t>20/10/2022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3A5F-5D4E-E769-71B2-786577F0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2A044-C80E-E63B-CFA6-1C13642C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1BE0-2F91-DC42-A6A2-EAF6A72864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6635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2A57-5C3B-8E01-DD94-A4641054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85EA-11B4-B26A-D377-AD406803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ED625-8F56-AD0A-335E-4535580E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7687-2F34-3A4C-9795-3BD9FFE31B77}" type="datetimeFigureOut">
              <a:rPr lang="en-FR" smtClean="0"/>
              <a:t>20/10/2022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23035-47C0-BF16-6ECB-2E8BB357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F55F-FD5E-CE53-92F2-E7A4F126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1BE0-2F91-DC42-A6A2-EAF6A72864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2412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6DF2-39CA-5471-8058-3B9304D4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D7D0-C1D9-F2ED-C9D6-E0926B06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F04E-44ED-05F6-B0FA-4BB60C1A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7687-2F34-3A4C-9795-3BD9FFE31B77}" type="datetimeFigureOut">
              <a:rPr lang="en-FR" smtClean="0"/>
              <a:t>20/10/2022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F801E-EFE3-C996-6112-9A7841D4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03FB-076C-6669-AE16-BE66E16A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1BE0-2F91-DC42-A6A2-EAF6A72864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454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65C3-E2FA-ED4A-D159-3EB356E3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6D0D-468F-0E6D-8CF1-92328071C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D54C7-2E74-A206-9444-A3019C062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ADC2-C7E6-5E00-C985-AA0B9A36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7687-2F34-3A4C-9795-3BD9FFE31B77}" type="datetimeFigureOut">
              <a:rPr lang="en-FR" smtClean="0"/>
              <a:t>20/10/2022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84CBA-AE80-DCA4-1ECA-D795F244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B81D5-A987-CEF7-AC52-2159FE3A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1BE0-2F91-DC42-A6A2-EAF6A72864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1534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A479-ADAB-F296-64C4-515E9E94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0C233-B446-6503-9D92-4F842764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5D580-F31D-B4B6-35B9-731778CC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CA9B6-D891-6BB1-C695-5E770B6CC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51399-8B7A-9F49-D642-55F5E7B87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18224-D5F4-3E11-5E14-22BE2F74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7687-2F34-3A4C-9795-3BD9FFE31B77}" type="datetimeFigureOut">
              <a:rPr lang="en-FR" smtClean="0"/>
              <a:t>20/10/2022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FCDAE-629C-61AC-88C6-701D7433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D96B3-3687-B396-3172-DA55624F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1BE0-2F91-DC42-A6A2-EAF6A72864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778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34B8-6A86-AA34-1659-EBB18CD2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0BBD2-1F30-7B20-30F1-2392044A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7687-2F34-3A4C-9795-3BD9FFE31B77}" type="datetimeFigureOut">
              <a:rPr lang="en-FR" smtClean="0"/>
              <a:t>20/10/2022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F0FC3-8F49-75CA-A199-EB8F474C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EA42C-00D3-DD62-3BBA-6701FA57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1BE0-2F91-DC42-A6A2-EAF6A72864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5010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1D39A-B758-4937-F62F-23DC96FF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7687-2F34-3A4C-9795-3BD9FFE31B77}" type="datetimeFigureOut">
              <a:rPr lang="en-FR" smtClean="0"/>
              <a:t>20/10/2022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23FDA-EC4A-7CA3-1463-40033AE2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3101D-431B-51CA-E7D8-ECE8CDF4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1BE0-2F91-DC42-A6A2-EAF6A72864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5853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3970-501A-A99F-BD02-C524ABDB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3A6C-7D78-D574-EE46-7F63D74D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3B77C-639A-5B6E-1E8A-17BEE60BF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946EB-5F4B-24ED-1503-AD3B96F4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7687-2F34-3A4C-9795-3BD9FFE31B77}" type="datetimeFigureOut">
              <a:rPr lang="en-FR" smtClean="0"/>
              <a:t>20/10/2022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A593C-DCE4-5FF9-45E3-749BB182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E83FF-C6D3-5DCE-C094-93C585E5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1BE0-2F91-DC42-A6A2-EAF6A72864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8551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E027-A68A-0CAB-C52F-C40C6A01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9BDC7-8971-C977-D37D-ADB1C3E9F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EA965-8A80-0BB8-DFB5-44FC9D65C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9FA07-F996-F903-05EA-078B21D1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7687-2F34-3A4C-9795-3BD9FFE31B77}" type="datetimeFigureOut">
              <a:rPr lang="en-FR" smtClean="0"/>
              <a:t>20/10/2022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15ABE-8271-79C3-A6F5-41E8F510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56827-7A21-2348-04AF-086FF0AF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1BE0-2F91-DC42-A6A2-EAF6A72864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0554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52D80-E262-338A-0F69-993DB912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707F4-8091-CE05-A3FB-5F876927D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97C6E-58CE-EF98-1AFD-0DDA3D4A3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F7687-2F34-3A4C-9795-3BD9FFE31B77}" type="datetimeFigureOut">
              <a:rPr lang="en-FR" smtClean="0"/>
              <a:t>20/10/2022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C6D15-55F1-0579-B7EE-3301E2DAA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FBA69-A043-DF3F-CCBB-27EA86F7C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1BE0-2F91-DC42-A6A2-EAF6A72864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5881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.azure.com/sonepar-spark/SPARK-Commerce/_git/spark-dataflow-produ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lat-imad" TargetMode="External"/><Relationship Id="rId2" Type="http://schemas.openxmlformats.org/officeDocument/2006/relationships/hyperlink" Target="https://gitla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88F44-88DA-5554-B51F-950A1BC9C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FR" sz="3600" dirty="0">
                <a:solidFill>
                  <a:srgbClr val="FF0000"/>
                </a:solidFill>
              </a:rPr>
              <a:t>GIT</a:t>
            </a:r>
            <a:r>
              <a:rPr lang="en-GB" sz="3600" dirty="0" err="1">
                <a:solidFill>
                  <a:srgbClr val="080808"/>
                </a:solidFill>
              </a:rPr>
              <a:t>onik</a:t>
            </a:r>
            <a:r>
              <a:rPr lang="en-FR" sz="3600" dirty="0">
                <a:solidFill>
                  <a:srgbClr val="080808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7EDDE-801E-4CE6-66C3-EFD3793D6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endParaRPr lang="en-FR" sz="2000" dirty="0">
              <a:solidFill>
                <a:srgbClr val="080808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BDE7-BD94-DC83-7B29-DB207461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FR" sz="3600" dirty="0"/>
              <a:t>Gitlab, Github, </a:t>
            </a:r>
            <a:r>
              <a:rPr lang="en-GB" sz="3600" dirty="0"/>
              <a:t>Bitbucket</a:t>
            </a:r>
            <a:r>
              <a:rPr lang="en-FR" sz="3600" dirty="0"/>
              <a:t>, Azure DevOps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D67-00E2-51DC-AFC9-90DFFC6A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fr-FR" sz="2000" dirty="0"/>
              <a:t>Git </a:t>
            </a:r>
            <a:r>
              <a:rPr lang="fr-FR" sz="2000" dirty="0" err="1"/>
              <a:t>common</a:t>
            </a:r>
            <a:r>
              <a:rPr lang="fr-FR" sz="2000" dirty="0"/>
              <a:t> </a:t>
            </a:r>
            <a:r>
              <a:rPr lang="fr-FR" sz="2000" dirty="0" err="1"/>
              <a:t>commands</a:t>
            </a:r>
            <a:r>
              <a:rPr lang="fr-FR" sz="2000" dirty="0"/>
              <a:t> : </a:t>
            </a:r>
          </a:p>
          <a:p>
            <a:pPr lvl="1"/>
            <a:r>
              <a:rPr lang="fr-FR" sz="2000" dirty="0"/>
              <a:t>Git clone</a:t>
            </a:r>
          </a:p>
          <a:p>
            <a:pPr lvl="1"/>
            <a:r>
              <a:rPr lang="fr-FR" sz="2000" dirty="0"/>
              <a:t>Git pull</a:t>
            </a:r>
          </a:p>
          <a:p>
            <a:pPr lvl="1"/>
            <a:r>
              <a:rPr lang="fr-FR" sz="2000" dirty="0"/>
              <a:t>Git push</a:t>
            </a:r>
          </a:p>
          <a:p>
            <a:pPr lvl="1"/>
            <a:r>
              <a:rPr lang="fr-FR" sz="2000" dirty="0"/>
              <a:t>Git </a:t>
            </a:r>
            <a:r>
              <a:rPr lang="fr-FR" sz="2000" dirty="0" err="1"/>
              <a:t>branch</a:t>
            </a:r>
            <a:endParaRPr lang="fr-FR" sz="2000" dirty="0"/>
          </a:p>
          <a:p>
            <a:pPr lvl="1"/>
            <a:r>
              <a:rPr lang="en-GB" sz="1600" dirty="0">
                <a:hlinkClick r:id="rId2"/>
              </a:rPr>
              <a:t>Git - Reference (git-scm.com)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1491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BDE7-BD94-DC83-7B29-DB207461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FR" sz="3600" dirty="0"/>
              <a:t>PR Review</a:t>
            </a:r>
          </a:p>
        </p:txBody>
      </p:sp>
      <p:pic>
        <p:nvPicPr>
          <p:cNvPr id="5" name="Picture 2" descr="Customizing pull requests. Pull requests are common nowadays. If… | by Max  Yermakhanov | ObjectSharp | Medium">
            <a:extLst>
              <a:ext uri="{FF2B5EF4-FFF2-40B4-BE49-F238E27FC236}">
                <a16:creationId xmlns:a16="http://schemas.microsoft.com/office/drawing/2014/main" id="{159ACD85-BFF1-E67E-AEE3-5A3DC27955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8717"/>
            <a:ext cx="10515600" cy="276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8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BDE7-BD94-DC83-7B29-DB207461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FR" sz="3600" dirty="0"/>
              <a:t>Git Branching</a:t>
            </a:r>
          </a:p>
        </p:txBody>
      </p:sp>
      <p:pic>
        <p:nvPicPr>
          <p:cNvPr id="3" name="Picture 4" descr="Simplified version of the gitflow branching model (adapted from [8]) |  Download Scientific Diagram">
            <a:extLst>
              <a:ext uri="{FF2B5EF4-FFF2-40B4-BE49-F238E27FC236}">
                <a16:creationId xmlns:a16="http://schemas.microsoft.com/office/drawing/2014/main" id="{0DA8CAA8-ADB7-1DD7-F9EE-6807A39240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73" y="1680657"/>
            <a:ext cx="937260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2BDE7-BD94-DC83-7B29-DB207461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/>
              <a:t>How do we do at Sonepar ?</a:t>
            </a:r>
            <a:endParaRPr lang="en-FR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D67-00E2-51DC-AFC9-90DFFC6A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FR" sz="2000" dirty="0"/>
              <a:t>Combo : Git , Azure DevOps</a:t>
            </a:r>
          </a:p>
          <a:p>
            <a:pPr lvl="1"/>
            <a:r>
              <a:rPr lang="en-GB" sz="1200" dirty="0">
                <a:hlinkClick r:id="rId2"/>
              </a:rPr>
              <a:t>spark-dataflow-product - Repos (azure.com)</a:t>
            </a:r>
            <a:endParaRPr lang="en-FR" sz="1600" dirty="0"/>
          </a:p>
          <a:p>
            <a:r>
              <a:rPr lang="en-FR" sz="2000" dirty="0"/>
              <a:t>Workflow</a:t>
            </a:r>
          </a:p>
          <a:p>
            <a:endParaRPr lang="en-FR" sz="2000" dirty="0"/>
          </a:p>
          <a:p>
            <a:pPr marL="0" indent="0">
              <a:buNone/>
            </a:pPr>
            <a:endParaRPr lang="en-FR" sz="2000" dirty="0"/>
          </a:p>
          <a:p>
            <a:endParaRPr lang="en-FR" sz="2000" dirty="0"/>
          </a:p>
          <a:p>
            <a:endParaRPr lang="en-FR" sz="2000" dirty="0"/>
          </a:p>
          <a:p>
            <a:endParaRPr lang="en-FR" sz="2000" dirty="0"/>
          </a:p>
          <a:p>
            <a:endParaRPr lang="en-F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0" name="Picture 4" descr="Git branching guidance - Azure Repos | Microsoft Learn">
            <a:extLst>
              <a:ext uri="{FF2B5EF4-FFF2-40B4-BE49-F238E27FC236}">
                <a16:creationId xmlns:a16="http://schemas.microsoft.com/office/drawing/2014/main" id="{B26CADB0-5FE6-BE14-8B74-AC91A05F7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150" y="2806700"/>
            <a:ext cx="5648658" cy="192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24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2BDE7-BD94-DC83-7B29-DB207461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FR" sz="3600" dirty="0"/>
              <a:t>(1) Git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D67-00E2-51DC-AFC9-90DFFC6A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FR" sz="2000" dirty="0"/>
              <a:t>DevOps Tool</a:t>
            </a:r>
          </a:p>
          <a:p>
            <a:r>
              <a:rPr lang="en-FR" sz="2000" dirty="0"/>
              <a:t>Source C</a:t>
            </a:r>
            <a:r>
              <a:rPr lang="en-GB" sz="2000" dirty="0"/>
              <a:t>o</a:t>
            </a:r>
            <a:r>
              <a:rPr lang="en-FR" sz="2000" dirty="0"/>
              <a:t>de Managament / Versionning</a:t>
            </a:r>
          </a:p>
          <a:p>
            <a:r>
              <a:rPr lang="en-FR" sz="2000" dirty="0"/>
              <a:t>Créé par </a:t>
            </a:r>
            <a:r>
              <a:rPr lang="en-GB" sz="2000" dirty="0"/>
              <a:t>Linus Torvalds</a:t>
            </a:r>
            <a:endParaRPr lang="en-FR" sz="2000" dirty="0"/>
          </a:p>
          <a:p>
            <a:r>
              <a:rPr lang="en-FR" sz="2000" dirty="0"/>
              <a:t>Créé en 2005</a:t>
            </a:r>
          </a:p>
          <a:p>
            <a:r>
              <a:rPr lang="en-FR" sz="2000" dirty="0"/>
              <a:t>Git est Open Source</a:t>
            </a:r>
          </a:p>
          <a:p>
            <a:r>
              <a:rPr lang="en-FR" sz="2000" dirty="0"/>
              <a:t>Concurrents : SVN, ….</a:t>
            </a:r>
            <a:br>
              <a:rPr lang="en-FR" sz="2000" dirty="0"/>
            </a:br>
            <a:br>
              <a:rPr lang="en-FR" sz="2000" dirty="0"/>
            </a:br>
            <a:r>
              <a:rPr lang="en-GB" sz="1400" dirty="0">
                <a:hlinkClick r:id="rId2"/>
              </a:rPr>
              <a:t>Git (git-scm.com)</a:t>
            </a:r>
            <a:endParaRPr lang="en-F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3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2BDE7-BD94-DC83-7B29-DB207461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FR" sz="3600" dirty="0"/>
              <a:t>Pour qui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D67-00E2-51DC-AFC9-90DFFC6A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FR" sz="2000"/>
              <a:t>Developeurs et non développeurs</a:t>
            </a:r>
          </a:p>
          <a:p>
            <a:r>
              <a:rPr lang="fr-FR" sz="2000"/>
              <a:t>Petit projets – Grand projets</a:t>
            </a:r>
            <a:endParaRPr lang="en-FR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0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2BDE7-BD94-DC83-7B29-DB207461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FR" sz="3600" dirty="0"/>
              <a:t>(2) Git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D67-00E2-51DC-AFC9-90DFFC6A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FR" sz="2000"/>
              <a:t>	</a:t>
            </a:r>
          </a:p>
          <a:p>
            <a:pPr marL="0" indent="0">
              <a:buNone/>
            </a:pPr>
            <a:endParaRPr lang="en-FR" sz="2000"/>
          </a:p>
          <a:p>
            <a:pPr marL="0" indent="0">
              <a:buNone/>
            </a:pPr>
            <a:endParaRPr lang="en-FR" sz="2000"/>
          </a:p>
          <a:p>
            <a:endParaRPr lang="fr-FR" sz="2000"/>
          </a:p>
          <a:p>
            <a:endParaRPr lang="fr-FR" sz="2000"/>
          </a:p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endParaRPr lang="fr-FR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206B5-04BB-6A7B-740B-489D63242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350930"/>
            <a:ext cx="2709334" cy="12801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B0985-DE26-C0A9-D006-0A40B00B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259956"/>
            <a:ext cx="2709334" cy="1214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63E83-FF87-4166-9DB0-CBC26559F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200" y="3767670"/>
            <a:ext cx="2590053" cy="15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2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2BDE7-BD94-DC83-7B29-DB207461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FR" sz="3600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D67-00E2-51DC-AFC9-90DFFC6A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FR" sz="2000" dirty="0"/>
              <a:t>Step 1 – Installation</a:t>
            </a:r>
          </a:p>
          <a:p>
            <a:pPr lvl="1"/>
            <a:r>
              <a:rPr lang="en-GB" sz="1600" dirty="0">
                <a:hlinkClick r:id="rId2"/>
              </a:rPr>
              <a:t>Git - Download s (git-scm.com)</a:t>
            </a:r>
            <a:endParaRPr lang="fr-FR" sz="2000" dirty="0"/>
          </a:p>
          <a:p>
            <a:r>
              <a:rPr lang="en-FR" sz="2000" dirty="0"/>
              <a:t>Step 2 – Initial Configuration</a:t>
            </a:r>
          </a:p>
          <a:p>
            <a:pPr lvl="1"/>
            <a:r>
              <a:rPr lang="en-FR" sz="2000" dirty="0"/>
              <a:t>E</a:t>
            </a:r>
            <a:r>
              <a:rPr lang="en-GB" sz="2000" dirty="0"/>
              <a:t>m</a:t>
            </a:r>
            <a:r>
              <a:rPr lang="en-FR" sz="2000" dirty="0"/>
              <a:t>ail &amp; Unsername (put the CMD)</a:t>
            </a:r>
          </a:p>
          <a:p>
            <a:pPr lvl="2"/>
            <a:r>
              <a:rPr lang="en-GB" sz="1400" dirty="0"/>
              <a:t>git config --global </a:t>
            </a:r>
            <a:r>
              <a:rPr lang="en-GB" sz="1400" dirty="0" err="1"/>
              <a:t>user.name</a:t>
            </a:r>
            <a:r>
              <a:rPr lang="en-GB" sz="1400" dirty="0"/>
              <a:t> "[nom]”</a:t>
            </a:r>
            <a:endParaRPr lang="en-FR" sz="1400" dirty="0"/>
          </a:p>
          <a:p>
            <a:pPr lvl="2"/>
            <a:r>
              <a:rPr lang="en-GB" sz="1400" dirty="0"/>
              <a:t>git config --global </a:t>
            </a:r>
            <a:r>
              <a:rPr lang="en-GB" sz="1400" dirty="0" err="1"/>
              <a:t>user.email</a:t>
            </a:r>
            <a:r>
              <a:rPr lang="en-GB" sz="1400" dirty="0"/>
              <a:t> "[</a:t>
            </a:r>
            <a:r>
              <a:rPr lang="en-GB" sz="1400" dirty="0" err="1"/>
              <a:t>adresse</a:t>
            </a:r>
            <a:r>
              <a:rPr lang="en-GB" sz="1400" dirty="0"/>
              <a:t> email]”</a:t>
            </a:r>
          </a:p>
          <a:p>
            <a:pPr lvl="2"/>
            <a:endParaRPr lang="en-GB" sz="1400" dirty="0"/>
          </a:p>
          <a:p>
            <a:pPr marL="1371600" lvl="3" indent="0">
              <a:buNone/>
            </a:pPr>
            <a:r>
              <a:rPr lang="en-GB" sz="1400" dirty="0"/>
              <a:t>				 … Demo …</a:t>
            </a:r>
            <a:endParaRPr lang="en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BDE7-BD94-DC83-7B29-DB207461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FR" sz="3600"/>
              <a:t>Demo 1 : Multiple version versionning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D67-00E2-51DC-AFC9-90DFFC6A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fr-FR" sz="2000" dirty="0"/>
              <a:t>Git </a:t>
            </a:r>
            <a:r>
              <a:rPr lang="fr-FR" sz="2000" dirty="0" err="1"/>
              <a:t>common</a:t>
            </a:r>
            <a:r>
              <a:rPr lang="fr-FR" sz="2000" dirty="0"/>
              <a:t> </a:t>
            </a:r>
            <a:r>
              <a:rPr lang="fr-FR" sz="2000" dirty="0" err="1"/>
              <a:t>commands</a:t>
            </a:r>
            <a:r>
              <a:rPr lang="fr-FR" sz="2000" dirty="0"/>
              <a:t> : </a:t>
            </a:r>
          </a:p>
          <a:p>
            <a:pPr lvl="1"/>
            <a:r>
              <a:rPr lang="fr-FR" sz="2000" dirty="0"/>
              <a:t>Git </a:t>
            </a:r>
            <a:r>
              <a:rPr lang="fr-FR" sz="2000" dirty="0" err="1"/>
              <a:t>add</a:t>
            </a:r>
            <a:r>
              <a:rPr lang="fr-FR" sz="2000" dirty="0"/>
              <a:t> .</a:t>
            </a:r>
          </a:p>
          <a:p>
            <a:pPr lvl="1"/>
            <a:r>
              <a:rPr lang="fr-FR" sz="2000" dirty="0"/>
              <a:t>Git commit –m</a:t>
            </a:r>
          </a:p>
          <a:p>
            <a:pPr lvl="1"/>
            <a:r>
              <a:rPr lang="fr-FR" sz="2000" dirty="0"/>
              <a:t>Git </a:t>
            </a:r>
            <a:r>
              <a:rPr lang="fr-FR" sz="2000" dirty="0" err="1"/>
              <a:t>status</a:t>
            </a:r>
            <a:endParaRPr lang="fr-FR" sz="2000" dirty="0"/>
          </a:p>
          <a:p>
            <a:pPr lvl="1"/>
            <a:r>
              <a:rPr lang="fr-FR" sz="2000" dirty="0"/>
              <a:t>Git log</a:t>
            </a:r>
          </a:p>
          <a:p>
            <a:pPr lvl="1"/>
            <a:r>
              <a:rPr lang="fr-FR" sz="2000" dirty="0"/>
              <a:t>Git </a:t>
            </a:r>
            <a:r>
              <a:rPr lang="fr-FR" sz="2000" dirty="0" err="1"/>
              <a:t>Checkout</a:t>
            </a:r>
            <a:endParaRPr lang="fr-FR" sz="2000" dirty="0"/>
          </a:p>
          <a:p>
            <a:pPr lvl="1"/>
            <a:r>
              <a:rPr lang="fr-FR" sz="2000" dirty="0"/>
              <a:t>Git reset</a:t>
            </a:r>
          </a:p>
          <a:p>
            <a:pPr lvl="1"/>
            <a:r>
              <a:rPr lang="fr-FR" sz="2000" dirty="0"/>
              <a:t>Git</a:t>
            </a:r>
          </a:p>
          <a:p>
            <a:pPr lvl="1"/>
            <a:r>
              <a:rPr lang="en-GB" sz="1600" dirty="0">
                <a:hlinkClick r:id="rId2"/>
              </a:rPr>
              <a:t>Git - Reference (git-scm.com)</a:t>
            </a:r>
            <a:endParaRPr lang="fr-FR" sz="2000" dirty="0"/>
          </a:p>
        </p:txBody>
      </p:sp>
      <p:pic>
        <p:nvPicPr>
          <p:cNvPr id="4" name="Picture 4" descr="How to Use Git Branches &amp; Buddy to Organize Project Code - SitePoint">
            <a:extLst>
              <a:ext uri="{FF2B5EF4-FFF2-40B4-BE49-F238E27FC236}">
                <a16:creationId xmlns:a16="http://schemas.microsoft.com/office/drawing/2014/main" id="{5F1E50EB-3A9F-1E0E-E82F-77F6602229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t="39723" r="5815" b="40898"/>
          <a:stretch/>
        </p:blipFill>
        <p:spPr bwMode="auto">
          <a:xfrm>
            <a:off x="1341409" y="5569106"/>
            <a:ext cx="9012823" cy="98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3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2BDE7-BD94-DC83-7B29-DB207461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FR" sz="3600"/>
              <a:t>Demo 1 : Multiple version versionning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D67-00E2-51DC-AFC9-90DFFC6A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fr-FR" sz="2000" dirty="0" err="1"/>
              <a:t>Staging</a:t>
            </a:r>
            <a:r>
              <a:rPr lang="fr-FR" sz="2000" dirty="0"/>
              <a:t> area and </a:t>
            </a:r>
            <a:r>
              <a:rPr lang="fr-FR" sz="2000" dirty="0" err="1"/>
              <a:t>commits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CD4C3-9722-ACFC-9A2E-E122E9D6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4220"/>
            <a:ext cx="4596608" cy="1794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E8439-35A6-F1A1-C979-E5EFE0CC3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37" y="4000917"/>
            <a:ext cx="5781661" cy="1610082"/>
          </a:xfrm>
          <a:prstGeom prst="rect">
            <a:avLst/>
          </a:prstGeom>
        </p:spPr>
      </p:pic>
      <p:pic>
        <p:nvPicPr>
          <p:cNvPr id="6" name="Picture 2" descr="Git Staging Area: Explained Like I'm Five - DEV Community 👩‍💻👨‍💻">
            <a:extLst>
              <a:ext uri="{FF2B5EF4-FFF2-40B4-BE49-F238E27FC236}">
                <a16:creationId xmlns:a16="http://schemas.microsoft.com/office/drawing/2014/main" id="{1BC5A6F6-4784-8E14-229C-3545923B9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4" t="7849" r="5386" b="-1"/>
          <a:stretch/>
        </p:blipFill>
        <p:spPr bwMode="auto">
          <a:xfrm>
            <a:off x="727058" y="2568893"/>
            <a:ext cx="4362599" cy="27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F43072-FB70-05D6-FE41-5F48EA245947}"/>
              </a:ext>
            </a:extLst>
          </p:cNvPr>
          <p:cNvCxnSpPr>
            <a:cxnSpLocks/>
          </p:cNvCxnSpPr>
          <p:nvPr/>
        </p:nvCxnSpPr>
        <p:spPr>
          <a:xfrm>
            <a:off x="5209362" y="1935308"/>
            <a:ext cx="0" cy="3273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97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2BDE7-BD94-DC83-7B29-DB207461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FR" sz="3600"/>
              <a:t>Demo 2 : Simple Web project Versionning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D67-00E2-51DC-AFC9-90DFFC6A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fr-FR" sz="2000"/>
              <a:t>Staging area and commits</a:t>
            </a:r>
          </a:p>
          <a:p>
            <a:r>
              <a:rPr lang="fr-FR" sz="2000"/>
              <a:t>Git common commands : </a:t>
            </a:r>
          </a:p>
          <a:p>
            <a:pPr lvl="1"/>
            <a:r>
              <a:rPr lang="fr-FR" sz="2000"/>
              <a:t>Git add .</a:t>
            </a:r>
          </a:p>
          <a:p>
            <a:pPr lvl="1"/>
            <a:r>
              <a:rPr lang="fr-FR" sz="2000"/>
              <a:t>Git commit –m</a:t>
            </a:r>
          </a:p>
          <a:p>
            <a:pPr lvl="1"/>
            <a:r>
              <a:rPr lang="fr-FR" sz="2000"/>
              <a:t>Git status</a:t>
            </a:r>
          </a:p>
          <a:p>
            <a:pPr lvl="1"/>
            <a:r>
              <a:rPr lang="fr-FR" sz="2000"/>
              <a:t>Git log</a:t>
            </a:r>
          </a:p>
          <a:p>
            <a:pPr lvl="1"/>
            <a:r>
              <a:rPr lang="fr-FR" sz="2000"/>
              <a:t>Git Checkout</a:t>
            </a:r>
          </a:p>
          <a:p>
            <a:pPr lvl="1"/>
            <a:r>
              <a:rPr lang="fr-FR" sz="2000"/>
              <a:t>Git Diff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7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2BDE7-BD94-DC83-7B29-DB207461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FR" sz="3600"/>
              <a:t>Gitlab, Github, </a:t>
            </a:r>
            <a:r>
              <a:rPr lang="en-GB" sz="3600"/>
              <a:t>Bitbucket</a:t>
            </a:r>
            <a:r>
              <a:rPr lang="en-FR" sz="3600"/>
              <a:t>, Azure DevOps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D67-00E2-51DC-AFC9-90DFFC6A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FR" sz="2000" dirty="0"/>
              <a:t>What are they ?</a:t>
            </a:r>
          </a:p>
          <a:p>
            <a:pPr lvl="1"/>
            <a:r>
              <a:rPr lang="en-GB" sz="2000" dirty="0">
                <a:hlinkClick r:id="rId2"/>
              </a:rPr>
              <a:t>GitLab</a:t>
            </a:r>
            <a:endParaRPr lang="en-GB" sz="2000" dirty="0"/>
          </a:p>
          <a:p>
            <a:pPr lvl="1"/>
            <a:r>
              <a:rPr lang="en-GB" sz="2000" dirty="0">
                <a:hlinkClick r:id="rId3"/>
              </a:rPr>
              <a:t>Github.com</a:t>
            </a:r>
            <a:endParaRPr lang="en-GB" sz="2000" dirty="0"/>
          </a:p>
          <a:p>
            <a:pPr lvl="1"/>
            <a:r>
              <a:rPr lang="en-GB" sz="2000" dirty="0"/>
              <a:t>…</a:t>
            </a:r>
          </a:p>
          <a:p>
            <a:pPr lvl="1"/>
            <a:r>
              <a:rPr lang="en-GB" sz="2000" dirty="0"/>
              <a:t>…</a:t>
            </a:r>
          </a:p>
          <a:p>
            <a:pPr marL="0" indent="0">
              <a:buNone/>
            </a:pPr>
            <a:r>
              <a:rPr lang="en-GB" sz="2000" dirty="0">
                <a:highlight>
                  <a:srgbClr val="FFFF00"/>
                </a:highlight>
              </a:rPr>
              <a:t>GIT </a:t>
            </a:r>
            <a:r>
              <a:rPr lang="en-FR" sz="2000" b="0" i="0" dirty="0">
                <a:effectLst/>
                <a:highlight>
                  <a:srgbClr val="FFFF00"/>
                </a:highlight>
                <a:latin typeface="-apple-system"/>
              </a:rPr>
              <a:t>≠ (</a:t>
            </a:r>
            <a:r>
              <a:rPr lang="en-FR" sz="2000" dirty="0">
                <a:highlight>
                  <a:srgbClr val="FFFF00"/>
                </a:highlight>
              </a:rPr>
              <a:t>Gitlab, Github, </a:t>
            </a:r>
            <a:r>
              <a:rPr lang="en-GB" sz="2000" dirty="0">
                <a:highlight>
                  <a:srgbClr val="FFFF00"/>
                </a:highlight>
              </a:rPr>
              <a:t>Bitbucket</a:t>
            </a:r>
            <a:r>
              <a:rPr lang="en-FR" sz="2000" dirty="0">
                <a:highlight>
                  <a:srgbClr val="FFFF00"/>
                </a:highlight>
              </a:rPr>
              <a:t>, Azure DevOps) </a:t>
            </a:r>
            <a:endParaRPr lang="en-FR" sz="2000" b="0" i="0" dirty="0">
              <a:effectLst/>
              <a:highlight>
                <a:srgbClr val="FFFF00"/>
              </a:highlight>
              <a:latin typeface="-apple-system"/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* </a:t>
            </a:r>
            <a:r>
              <a:rPr lang="fr-FR" sz="2000" dirty="0" err="1"/>
              <a:t>Let’s</a:t>
            </a:r>
            <a:r>
              <a:rPr lang="fr-FR" sz="2000" dirty="0"/>
              <a:t> </a:t>
            </a:r>
            <a:r>
              <a:rPr lang="fr-FR" sz="2000" dirty="0" err="1"/>
              <a:t>try</a:t>
            </a:r>
            <a:r>
              <a:rPr lang="fr-FR" sz="2000" dirty="0"/>
              <a:t> one of </a:t>
            </a:r>
            <a:r>
              <a:rPr lang="fr-FR" sz="2000" dirty="0" err="1"/>
              <a:t>them</a:t>
            </a:r>
            <a:r>
              <a:rPr lang="fr-FR" sz="2000" dirty="0"/>
              <a:t> ! </a:t>
            </a:r>
            <a:endParaRPr lang="en-F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3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286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GITonik </vt:lpstr>
      <vt:lpstr>(1) Git ? </vt:lpstr>
      <vt:lpstr>Pour qui ?</vt:lpstr>
      <vt:lpstr>(2) Git ? </vt:lpstr>
      <vt:lpstr>Getting Started</vt:lpstr>
      <vt:lpstr>Demo 1 : Multiple version versionning</vt:lpstr>
      <vt:lpstr>Demo 1 : Multiple version versionning</vt:lpstr>
      <vt:lpstr>Demo 2 : Simple Web project Versionning</vt:lpstr>
      <vt:lpstr>Gitlab, Github, Bitbucket, Azure DevOps ?</vt:lpstr>
      <vt:lpstr>Gitlab, Github, Bitbucket, Azure DevOps (2)</vt:lpstr>
      <vt:lpstr>PR Review</vt:lpstr>
      <vt:lpstr>Git Branching</vt:lpstr>
      <vt:lpstr>How do we do at Sonepar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GITechtonik </dc:title>
  <dc:creator>IMAD ALILAT</dc:creator>
  <cp:lastModifiedBy>IMAD ALILAT</cp:lastModifiedBy>
  <cp:revision>21</cp:revision>
  <dcterms:created xsi:type="dcterms:W3CDTF">2022-10-20T06:32:44Z</dcterms:created>
  <dcterms:modified xsi:type="dcterms:W3CDTF">2022-10-20T09:04:16Z</dcterms:modified>
</cp:coreProperties>
</file>