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7" r:id="rId2"/>
    <p:sldId id="258" r:id="rId3"/>
    <p:sldId id="259" r:id="rId4"/>
    <p:sldId id="261" r:id="rId5"/>
    <p:sldId id="262" r:id="rId6"/>
    <p:sldId id="263" r:id="rId7"/>
    <p:sldId id="264" r:id="rId8"/>
    <p:sldId id="340" r:id="rId9"/>
    <p:sldId id="324" r:id="rId10"/>
    <p:sldId id="284" r:id="rId11"/>
    <p:sldId id="339" r:id="rId12"/>
    <p:sldId id="288" r:id="rId13"/>
    <p:sldId id="289" r:id="rId14"/>
    <p:sldId id="290" r:id="rId15"/>
    <p:sldId id="291" r:id="rId16"/>
    <p:sldId id="292" r:id="rId17"/>
    <p:sldId id="293" r:id="rId18"/>
    <p:sldId id="294" r:id="rId19"/>
    <p:sldId id="295" r:id="rId20"/>
    <p:sldId id="297" r:id="rId21"/>
    <p:sldId id="298" r:id="rId22"/>
    <p:sldId id="299" r:id="rId23"/>
    <p:sldId id="308" r:id="rId24"/>
    <p:sldId id="296" r:id="rId25"/>
    <p:sldId id="309" r:id="rId26"/>
    <p:sldId id="310" r:id="rId27"/>
    <p:sldId id="311"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2265A-3726-D640-8B09-A353D02A7A09}" type="datetimeFigureOut">
              <a:rPr lang="fr-FR" smtClean="0"/>
              <a:t>27/09/2022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100A0-187D-4345-ACE2-6F63EB812C25}" type="slidenum">
              <a:rPr lang="fr-FR" smtClean="0"/>
              <a:t>‹N°›</a:t>
            </a:fld>
            <a:endParaRPr lang="fr-FR"/>
          </a:p>
        </p:txBody>
      </p:sp>
    </p:spTree>
    <p:extLst>
      <p:ext uri="{BB962C8B-B14F-4D97-AF65-F5344CB8AC3E}">
        <p14:creationId xmlns:p14="http://schemas.microsoft.com/office/powerpoint/2010/main" val="959828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00AAAF-33F6-43FA-8CE7-044BD9E5B97D}" type="slidenum">
              <a:rPr lang="fr-FR"/>
              <a:pPr/>
              <a:t>4</a:t>
            </a:fld>
            <a:endParaRPr lang="fr-F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r>
              <a:rPr lang="fr-FR"/>
              <a:t>Entré dans le vocabulaire courant de la langue française le terme marketing est souvent mal compris. </a:t>
            </a:r>
          </a:p>
          <a:p>
            <a:endParaRPr lang="fr-FR"/>
          </a:p>
          <a:p>
            <a:r>
              <a:rPr lang="fr-FR"/>
              <a:t>Si l’échange est volontaire il n’aura lieu que si les termes de l’échange sont générateurs d’utilité pour les deux partenaires.</a:t>
            </a:r>
          </a:p>
          <a:p>
            <a:endParaRPr lang="fr-FR"/>
          </a:p>
          <a:p>
            <a:r>
              <a:rPr lang="fr-FR"/>
              <a:t>Besoin</a:t>
            </a:r>
          </a:p>
          <a:p>
            <a:r>
              <a:rPr lang="fr-FR"/>
              <a:t>Désir</a:t>
            </a:r>
          </a:p>
          <a:p>
            <a:endParaRPr lang="fr-FR"/>
          </a:p>
          <a:p>
            <a:pPr>
              <a:buFontTx/>
              <a:buChar char="•"/>
            </a:pPr>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35A41-96CD-4BBB-B4F3-A47834BAB0ED}" type="slidenum">
              <a:rPr lang="fr-FR"/>
              <a:pPr/>
              <a:t>17</a:t>
            </a:fld>
            <a:endParaRPr lang="fr-F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fr-FR"/>
              <a:t>Les orientations motivationnelles commandent une grande variété de comportements: utilité pour le marketing.</a:t>
            </a:r>
          </a:p>
          <a:p>
            <a:endParaRPr lang="fr-FR"/>
          </a:p>
          <a:p>
            <a:r>
              <a:rPr lang="fr-FR"/>
              <a:t>Quelles sont les valeurs recherchées par les consommateurs et comment traduire ces valeurs en concepts produit adaptés aux attentes.</a:t>
            </a:r>
          </a:p>
          <a:p>
            <a:endParaRPr lang="fr-FR"/>
          </a:p>
          <a:p>
            <a:r>
              <a:rPr lang="fr-FR"/>
              <a:t>Ces valeurs sont indépendantes l’une de l’autre elles s’additionnent</a:t>
            </a:r>
          </a:p>
          <a:p>
            <a:endParaRPr lang="fr-FR"/>
          </a:p>
          <a:p>
            <a:r>
              <a:rPr lang="fr-FR"/>
              <a:t>Soit maximiser chacune de ces valeurs soit dans une situation de choix effectuer un arbitrage pour maximiser la ou les valeurs auxquelles il accorde une plus grande importan ce</a:t>
            </a:r>
          </a:p>
          <a:p>
            <a:endParaRPr lang="fr-FR"/>
          </a:p>
          <a:p>
            <a:r>
              <a:rPr lang="fr-FR"/>
              <a:t>Sont à la base du concetp de produit multi-attributs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CAFA5-6CAE-43B8-9574-7DE0B8F24368}" type="slidenum">
              <a:rPr lang="fr-FR"/>
              <a:pPr/>
              <a:t>18</a:t>
            </a:fld>
            <a:endParaRPr lang="fr-F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normAutofit fontScale="92500" lnSpcReduction="10000"/>
          </a:bodyPr>
          <a:lstStyle/>
          <a:p>
            <a:r>
              <a:rPr lang="fr-FR"/>
              <a:t>Le produit est un ensemble de valeurs appelé panier de services</a:t>
            </a:r>
          </a:p>
          <a:p>
            <a:endParaRPr lang="fr-FR"/>
          </a:p>
          <a:p>
            <a:r>
              <a:rPr lang="fr-FR"/>
              <a:t>Pour l’acheteur le bien apporte non seulement une valeur fonctionnelle - le service de base - mais aussi d’autres valeurs des services supplémentaires ou des utilités secondaires de nature variée, esthétique, sociale, … qui améliorent le service de base.</a:t>
            </a:r>
          </a:p>
          <a:p>
            <a:endParaRPr lang="fr-FR"/>
          </a:p>
          <a:p>
            <a:r>
              <a:rPr lang="fr-FR"/>
              <a:t>Dentifrice a comme fonction de base la réponse au besoin d’hygiène dentaire mais il peut également apporter une ou plusieurs utilités supplémentaires telles que la prévention des caries, goût agréable, blanchissement</a:t>
            </a:r>
          </a:p>
          <a:p>
            <a:endParaRPr lang="fr-FR"/>
          </a:p>
          <a:p>
            <a:r>
              <a:rPr lang="fr-FR"/>
              <a:t>Service de base correspond à la valeur fonctionnelle c’est l’avantage basique ou générique apporté </a:t>
            </a:r>
          </a:p>
          <a:p>
            <a:endParaRPr lang="fr-FR"/>
          </a:p>
          <a:p>
            <a:r>
              <a:rPr lang="fr-FR"/>
              <a:t>Pour se différencier des autres marques:</a:t>
            </a:r>
          </a:p>
          <a:p>
            <a:endParaRPr lang="fr-FR"/>
          </a:p>
          <a:p>
            <a:r>
              <a:rPr lang="fr-FR"/>
              <a:t>Services périphériques: services supplémentaires  secondaires par rapport au service de base mais dont l’importance peut être décisive lorsque les performences s’équilibrent entre marques concurrentes.</a:t>
            </a:r>
          </a:p>
          <a:p>
            <a:endParaRPr lang="fr-FR"/>
          </a:p>
          <a:p>
            <a:r>
              <a:rPr lang="fr-FR"/>
              <a:t>Tout ce qui accompagne le service de base</a:t>
            </a:r>
          </a:p>
          <a:p>
            <a:r>
              <a:rPr lang="fr-FR"/>
              <a:t>Ajoutés: non liés au service de base éléments distinctifs</a:t>
            </a:r>
          </a:p>
          <a:p>
            <a:endParaRPr lang="fr-FR"/>
          </a:p>
          <a:p>
            <a:r>
              <a:rPr lang="fr-FR"/>
              <a:t>Peuvent être utilisés comme critères de choix</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0E0F7F-6441-49F1-820D-382E4B486F4E}" type="slidenum">
              <a:rPr lang="fr-FR"/>
              <a:pPr/>
              <a:t>19</a:t>
            </a:fld>
            <a:endParaRPr lang="fr-F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fr-FR"/>
              <a:t>Pour le marketing, le comportement d’achat recouvre l’ensemble des activités qui précèdent, accompagnent et suivent la décision d’achat</a:t>
            </a:r>
          </a:p>
          <a:p>
            <a:endParaRPr lang="fr-FR"/>
          </a:p>
          <a:p>
            <a:r>
              <a:rPr lang="fr-FR"/>
              <a:t>La complexité varie selon le type de produit et la situation d’achat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F3B38C-C234-4FA7-85C1-57190A15C96E}" type="slidenum">
              <a:rPr lang="fr-FR"/>
              <a:pPr/>
              <a:t>20</a:t>
            </a:fld>
            <a:endParaRPr lang="fr-F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7FC7F-78B3-4FAE-87EA-5E8E9DD63B41}" type="slidenum">
              <a:rPr lang="fr-FR"/>
              <a:pPr/>
              <a:t>22</a:t>
            </a:fld>
            <a:endParaRPr lang="fr-FR"/>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F00197-CD73-4AA2-94E5-C3DA9FD68D66}" type="slidenum">
              <a:rPr lang="fr-FR"/>
              <a:pPr/>
              <a:t>5</a:t>
            </a:fld>
            <a:endParaRPr lang="fr-FR"/>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r>
              <a:rPr lang="fr-FR"/>
              <a:t>Souvent on réduit le marketing à la fonction action, c’est à dire à un ensemble de méthodes de ventes et de sous estimer la fonction analyse</a:t>
            </a:r>
          </a:p>
          <a:p>
            <a:endParaRPr lang="fr-FR"/>
          </a:p>
          <a:p>
            <a:r>
              <a:rPr lang="fr-FR"/>
              <a:t>La mise en œuvre du marketing suppose donc une double démarche de la part de l’entreprise: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E6FF2-C52F-42C8-AF71-335EA3127DCE}" type="slidenum">
              <a:rPr lang="fr-FR"/>
              <a:pPr/>
              <a:t>6</a:t>
            </a:fld>
            <a:endParaRPr lang="fr-F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A36C6-08E7-432C-8198-76F68A821400}" type="slidenum">
              <a:rPr lang="fr-FR"/>
              <a:pPr/>
              <a:t>7</a:t>
            </a:fld>
            <a:endParaRPr lang="fr-F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r>
              <a:rPr lang="fr-FR"/>
              <a:t>Ces deux démarches sont étroitement complémentaires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A36C6-08E7-432C-8198-76F68A821400}" type="slidenum">
              <a:rPr lang="fr-FR"/>
              <a:pPr/>
              <a:t>8</a:t>
            </a:fld>
            <a:endParaRPr lang="fr-F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r>
              <a:rPr lang="fr-FR"/>
              <a:t>Ces deux démarches sont étroitement complémentaires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A36C6-08E7-432C-8198-76F68A821400}" type="slidenum">
              <a:rPr lang="fr-FR"/>
              <a:pPr/>
              <a:t>11</a:t>
            </a:fld>
            <a:endParaRPr lang="fr-F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r>
              <a:rPr lang="fr-FR"/>
              <a:t>Ces deux démarches sont étroitement complémentaires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FE0B5-AD61-4D96-B214-04BA93BBBA01}" type="slidenum">
              <a:rPr lang="fr-FR"/>
              <a:pPr/>
              <a:t>12</a:t>
            </a:fld>
            <a:endParaRPr lang="fr-F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fr-FR"/>
              <a:t>Cette définition permet de distinguer deux sortes de besoins:</a:t>
            </a:r>
          </a:p>
          <a:p>
            <a:endParaRPr lang="fr-FR"/>
          </a:p>
          <a:p>
            <a:r>
              <a:rPr lang="fr-FR"/>
              <a:t>D’un point de vue marketing les besoins génériques sont des problèmes auxquels sont confrontés les acheteurs qui recherchent des solutions à ces problèmes par l’acquisition de produits ou services.</a:t>
            </a:r>
          </a:p>
          <a:p>
            <a:endParaRPr lang="fr-FR"/>
          </a:p>
          <a:p>
            <a:r>
              <a:rPr lang="fr-FR"/>
              <a:t>Saturation des besoins</a:t>
            </a:r>
          </a:p>
          <a:p>
            <a:endParaRPr lang="fr-FR"/>
          </a:p>
          <a:p>
            <a:r>
              <a:rPr lang="fr-FR"/>
              <a:t>L’entreprise définit sa mission par rapport au besoin générique</a:t>
            </a:r>
          </a:p>
          <a:p>
            <a:r>
              <a:rPr lang="fr-FR"/>
              <a:t>Les besoins absolus sont saturables et les besoins relatifs ne le sont pas</a:t>
            </a:r>
          </a:p>
          <a:p>
            <a:endParaRPr lang="fr-FR"/>
          </a:p>
          <a:p>
            <a:r>
              <a:rPr lang="fr-FR"/>
              <a:t>Les besoins génériques sont stables et limités en nombre et les désir sont multiples, changeants et continuellement influencés par toutes les forces sociales.</a:t>
            </a:r>
          </a:p>
          <a:p>
            <a:r>
              <a:rPr lang="fr-FR"/>
              <a:t>Le désir c’est une autre manière de désigner le besoin dérivé ils entrainent la demandent de produits spécifiques.</a:t>
            </a:r>
          </a:p>
          <a:p>
            <a:endParaRPr lang="fr-FR"/>
          </a:p>
          <a:p>
            <a:r>
              <a:rPr lang="fr-FR"/>
              <a:t>Le marketing partcipe à la création de besoins dérivés ou désirs</a:t>
            </a:r>
          </a:p>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972D2D-2B8C-4708-860E-E6CFB7EAB725}" type="slidenum">
              <a:rPr lang="fr-FR"/>
              <a:pPr/>
              <a:t>13</a:t>
            </a:fld>
            <a:endParaRPr lang="fr-F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normAutofit fontScale="92500" lnSpcReduction="10000"/>
          </a:bodyPr>
          <a:lstStyle/>
          <a:p>
            <a:r>
              <a:rPr lang="fr-FR"/>
              <a:t>Le niveau d’éveil entre dans la détermination du comportement</a:t>
            </a:r>
          </a:p>
          <a:p>
            <a:endParaRPr lang="fr-FR"/>
          </a:p>
          <a:p>
            <a:r>
              <a:rPr lang="fr-FR"/>
              <a:t>Les écarts par rapport à l’optimum lorsqu’ils s’effectuent vers le bas provoquent une sensation d’ennui et lorsqu’ils s’effectuent vers le haut une sensation de nervosité, tension, anxiété, inquiétude, fatigue</a:t>
            </a:r>
          </a:p>
          <a:p>
            <a:endParaRPr lang="fr-FR"/>
          </a:p>
          <a:p>
            <a:r>
              <a:rPr lang="fr-FR"/>
              <a:t>Faute de stimulation l’adulte peut être emporté par l’ennui, la dépression ou l’aliénation.</a:t>
            </a:r>
          </a:p>
          <a:p>
            <a:r>
              <a:rPr lang="fr-FR"/>
              <a:t>Les hommes se sentent rajeunir, ou séduisants en achetant une voiture neuve associent, la vieillesse et la robustesse de la machine à leur corps donc l’achat prend des proportions symboliques</a:t>
            </a:r>
          </a:p>
          <a:p>
            <a:r>
              <a:rPr lang="fr-FR"/>
              <a:t>L’homme a besoin d’avoir besoin</a:t>
            </a:r>
          </a:p>
          <a:p>
            <a:r>
              <a:rPr lang="fr-FR"/>
              <a:t>Un trop grand confort peut exclure tout plaisir (un enfant qui grignote toute la journée n’est plus en état d’apprécier un bon repas</a:t>
            </a:r>
          </a:p>
          <a:p>
            <a:r>
              <a:rPr lang="fr-FR"/>
              <a:t>Un confort excessif, en éliminant les jois simples, nous oblige à rechercher des sensations fortes</a:t>
            </a:r>
          </a:p>
          <a:p>
            <a:r>
              <a:rPr lang="fr-FR"/>
              <a:t>Trois orientations motivationnelles susceptibles de rendre compte d’une grande diversité de comportements et qui apparaissent comme des facteurs explicatifs du bien être général</a:t>
            </a:r>
          </a:p>
          <a:p>
            <a:r>
              <a:rPr lang="fr-FR"/>
              <a:t>Ici l’objet du besoin n’est pas de combler un déficit. Volonté de progrès et de dépassement, besoin d’accomplissement lorsque le but est atteint les individus s’assignent un but encore plus lointain</a:t>
            </a:r>
          </a:p>
          <a:p>
            <a:endParaRPr lang="fr-FR"/>
          </a:p>
          <a:p>
            <a:r>
              <a:rPr lang="fr-FR"/>
              <a:t>Rôle du marketing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F978EB-1779-4514-B890-E23BCF53E2DE}" type="slidenum">
              <a:rPr lang="fr-FR"/>
              <a:pPr/>
              <a:t>16</a:t>
            </a:fld>
            <a:endParaRPr lang="fr-F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normAutofit fontScale="92500" lnSpcReduction="20000"/>
          </a:bodyPr>
          <a:lstStyle/>
          <a:p>
            <a:pPr marL="228600" indent="-228600"/>
            <a:r>
              <a:rPr lang="fr-FR"/>
              <a:t>Regroupe les besoins en 5 catégories</a:t>
            </a:r>
          </a:p>
          <a:p>
            <a:pPr marL="228600" indent="-228600"/>
            <a:r>
              <a:rPr lang="fr-FR"/>
              <a:t>Postule qu’il existe une hiérarchie de besoins qui serait fonction du développement de l’individu</a:t>
            </a:r>
          </a:p>
          <a:p>
            <a:pPr marL="228600" indent="-228600"/>
            <a:endParaRPr lang="fr-FR"/>
          </a:p>
          <a:p>
            <a:pPr marL="228600" indent="-228600">
              <a:buFontTx/>
              <a:buAutoNum type="arabicPeriod"/>
            </a:pPr>
            <a:r>
              <a:rPr lang="fr-FR"/>
              <a:t>Ils sont fondamentaux, une fois satisfaits, ils cessent des facteurs importants de motivation et n’influencent plus le comportement.</a:t>
            </a:r>
          </a:p>
          <a:p>
            <a:pPr marL="228600" indent="-228600">
              <a:buFontTx/>
              <a:buAutoNum type="arabicPeriod"/>
            </a:pPr>
            <a:r>
              <a:rPr lang="fr-FR"/>
              <a:t>La sécurité physique, psychologique</a:t>
            </a:r>
          </a:p>
          <a:p>
            <a:pPr marL="228600" indent="-228600">
              <a:buFontTx/>
              <a:buAutoNum type="arabicPeriod"/>
            </a:pPr>
            <a:r>
              <a:rPr lang="fr-FR"/>
              <a:t>S’intégrer à un groupe, s’associer à ses semblables aimer et être aimé, l’appartenance</a:t>
            </a:r>
          </a:p>
          <a:p>
            <a:pPr marL="228600" indent="-228600">
              <a:buFontTx/>
              <a:buAutoNum type="arabicPeriod"/>
            </a:pPr>
            <a:r>
              <a:rPr lang="fr-FR"/>
              <a:t>L’estime de soi, la confiance en soi, d’avoir un rang social, d’être respecté, d’être considéré</a:t>
            </a:r>
          </a:p>
          <a:p>
            <a:pPr marL="228600" indent="-228600">
              <a:buFontTx/>
              <a:buAutoNum type="arabicPeriod"/>
            </a:pPr>
            <a:r>
              <a:rPr lang="fr-FR"/>
              <a:t>La réalisation de soi, l’évolution personnelle, besoin de se dépasser</a:t>
            </a:r>
          </a:p>
          <a:p>
            <a:pPr marL="228600" indent="-228600">
              <a:buFontTx/>
              <a:buAutoNum type="arabicPeriod"/>
            </a:pPr>
            <a:endParaRPr lang="fr-FR"/>
          </a:p>
          <a:p>
            <a:pPr marL="228600" indent="-228600"/>
            <a:r>
              <a:rPr lang="fr-FR"/>
              <a:t>Il y a un ordre prioritaire dans les besoins en ce sens que nous commençons par rechercher la satisfaction des besoins dominants avant de passer à la catégorie suivante. Ces besoins inférieurs une fois satisfaits laissent apparaître les besoins de classe supérieure qui vont influencer notre comportement</a:t>
            </a:r>
          </a:p>
          <a:p>
            <a:pPr marL="228600" indent="-228600"/>
            <a:r>
              <a:rPr lang="fr-FR"/>
              <a:t> On passe d’objectifs généraux de survie vers des objectifs qualitatifs de style de vie ou de qualité de vie</a:t>
            </a:r>
          </a:p>
          <a:p>
            <a:pPr marL="228600" indent="-228600"/>
            <a:endParaRPr lang="fr-FR"/>
          </a:p>
          <a:p>
            <a:pPr marL="228600" indent="-228600"/>
            <a:r>
              <a:rPr lang="fr-FR"/>
              <a:t>Certains besoins peuvent prendre plus d’importances selon les individus ou pour un même individu selon les circonstances.</a:t>
            </a:r>
          </a:p>
          <a:p>
            <a:pPr marL="228600" indent="-228600"/>
            <a:endParaRPr lang="fr-FR"/>
          </a:p>
          <a:p>
            <a:pPr marL="228600" indent="-228600"/>
            <a:r>
              <a:rPr lang="fr-FR"/>
              <a:t>Structure multidimensionnelle des besoins</a:t>
            </a:r>
          </a:p>
          <a:p>
            <a:pPr marL="228600" indent="-228600"/>
            <a:endParaRPr lang="fr-FR"/>
          </a:p>
          <a:p>
            <a:pPr marL="228600" indent="-228600"/>
            <a:r>
              <a:rPr lang="fr-FR"/>
              <a:t>Un produit peut avoir d’autres rôles que la seule fonction de base</a:t>
            </a:r>
          </a:p>
          <a:p>
            <a:pPr marL="228600" indent="-228600"/>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3CEE63-9A1A-C275-9100-C5764D570A9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1B1A352-A94E-0B80-E8F2-A27A89D66A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0C5CF5A-8788-30E9-3EC7-7FADBBD43BD1}"/>
              </a:ext>
            </a:extLst>
          </p:cNvPr>
          <p:cNvSpPr>
            <a:spLocks noGrp="1"/>
          </p:cNvSpPr>
          <p:nvPr>
            <p:ph type="dt" sz="half" idx="10"/>
          </p:nvPr>
        </p:nvSpPr>
        <p:spPr/>
        <p:txBody>
          <a:bodyPr/>
          <a:lstStyle/>
          <a:p>
            <a:fld id="{045B1351-AB32-3B47-BD26-53046963A0C9}" type="datetimeFigureOut">
              <a:rPr lang="fr-FR" smtClean="0"/>
              <a:t>27/09/2022</a:t>
            </a:fld>
            <a:endParaRPr lang="fr-FR"/>
          </a:p>
        </p:txBody>
      </p:sp>
      <p:sp>
        <p:nvSpPr>
          <p:cNvPr id="5" name="Espace réservé du pied de page 4">
            <a:extLst>
              <a:ext uri="{FF2B5EF4-FFF2-40B4-BE49-F238E27FC236}">
                <a16:creationId xmlns:a16="http://schemas.microsoft.com/office/drawing/2014/main" id="{3066306E-A44A-33FE-B63A-F6A7AE77092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E8ECDA-FEE4-868B-2EB3-917ACE10CA50}"/>
              </a:ext>
            </a:extLst>
          </p:cNvPr>
          <p:cNvSpPr>
            <a:spLocks noGrp="1"/>
          </p:cNvSpPr>
          <p:nvPr>
            <p:ph type="sldNum" sz="quarter" idx="12"/>
          </p:nvPr>
        </p:nvSpPr>
        <p:spPr/>
        <p:txBody>
          <a:bodyPr/>
          <a:lstStyle/>
          <a:p>
            <a:fld id="{EA392D38-DF13-D54F-9543-103BB8B7B5A1}" type="slidenum">
              <a:rPr lang="fr-FR" smtClean="0"/>
              <a:t>‹N°›</a:t>
            </a:fld>
            <a:endParaRPr lang="fr-FR"/>
          </a:p>
        </p:txBody>
      </p:sp>
    </p:spTree>
    <p:extLst>
      <p:ext uri="{BB962C8B-B14F-4D97-AF65-F5344CB8AC3E}">
        <p14:creationId xmlns:p14="http://schemas.microsoft.com/office/powerpoint/2010/main" val="309834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B74B56-4697-C155-59F1-663414C764D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52CC821-A09A-852C-7965-FE424B81931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17C1B1-FE22-5F71-7101-0008E2AA5B87}"/>
              </a:ext>
            </a:extLst>
          </p:cNvPr>
          <p:cNvSpPr>
            <a:spLocks noGrp="1"/>
          </p:cNvSpPr>
          <p:nvPr>
            <p:ph type="dt" sz="half" idx="10"/>
          </p:nvPr>
        </p:nvSpPr>
        <p:spPr/>
        <p:txBody>
          <a:bodyPr/>
          <a:lstStyle/>
          <a:p>
            <a:fld id="{045B1351-AB32-3B47-BD26-53046963A0C9}" type="datetimeFigureOut">
              <a:rPr lang="fr-FR" smtClean="0"/>
              <a:t>27/09/2022</a:t>
            </a:fld>
            <a:endParaRPr lang="fr-FR"/>
          </a:p>
        </p:txBody>
      </p:sp>
      <p:sp>
        <p:nvSpPr>
          <p:cNvPr id="5" name="Espace réservé du pied de page 4">
            <a:extLst>
              <a:ext uri="{FF2B5EF4-FFF2-40B4-BE49-F238E27FC236}">
                <a16:creationId xmlns:a16="http://schemas.microsoft.com/office/drawing/2014/main" id="{6A44C5A9-BB5F-C649-CCAD-6C50526465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99A940B-EA21-69FE-C9BA-B765DAA8ACD3}"/>
              </a:ext>
            </a:extLst>
          </p:cNvPr>
          <p:cNvSpPr>
            <a:spLocks noGrp="1"/>
          </p:cNvSpPr>
          <p:nvPr>
            <p:ph type="sldNum" sz="quarter" idx="12"/>
          </p:nvPr>
        </p:nvSpPr>
        <p:spPr/>
        <p:txBody>
          <a:bodyPr/>
          <a:lstStyle/>
          <a:p>
            <a:fld id="{EA392D38-DF13-D54F-9543-103BB8B7B5A1}" type="slidenum">
              <a:rPr lang="fr-FR" smtClean="0"/>
              <a:t>‹N°›</a:t>
            </a:fld>
            <a:endParaRPr lang="fr-FR"/>
          </a:p>
        </p:txBody>
      </p:sp>
    </p:spTree>
    <p:extLst>
      <p:ext uri="{BB962C8B-B14F-4D97-AF65-F5344CB8AC3E}">
        <p14:creationId xmlns:p14="http://schemas.microsoft.com/office/powerpoint/2010/main" val="207645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ABF740-A7D3-4462-EB4F-810A830FCDE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8E00BBF-944D-A919-A02B-FF2A6A73FBA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EF03195-6936-37C1-E4F3-4D4BEF0154B7}"/>
              </a:ext>
            </a:extLst>
          </p:cNvPr>
          <p:cNvSpPr>
            <a:spLocks noGrp="1"/>
          </p:cNvSpPr>
          <p:nvPr>
            <p:ph type="dt" sz="half" idx="10"/>
          </p:nvPr>
        </p:nvSpPr>
        <p:spPr/>
        <p:txBody>
          <a:bodyPr/>
          <a:lstStyle/>
          <a:p>
            <a:fld id="{045B1351-AB32-3B47-BD26-53046963A0C9}" type="datetimeFigureOut">
              <a:rPr lang="fr-FR" smtClean="0"/>
              <a:t>27/09/2022</a:t>
            </a:fld>
            <a:endParaRPr lang="fr-FR"/>
          </a:p>
        </p:txBody>
      </p:sp>
      <p:sp>
        <p:nvSpPr>
          <p:cNvPr id="5" name="Espace réservé du pied de page 4">
            <a:extLst>
              <a:ext uri="{FF2B5EF4-FFF2-40B4-BE49-F238E27FC236}">
                <a16:creationId xmlns:a16="http://schemas.microsoft.com/office/drawing/2014/main" id="{E2C79525-4A97-1671-B8C6-E0859C82BCE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999FFDC-A65F-4B25-051E-8FD103D11217}"/>
              </a:ext>
            </a:extLst>
          </p:cNvPr>
          <p:cNvSpPr>
            <a:spLocks noGrp="1"/>
          </p:cNvSpPr>
          <p:nvPr>
            <p:ph type="sldNum" sz="quarter" idx="12"/>
          </p:nvPr>
        </p:nvSpPr>
        <p:spPr/>
        <p:txBody>
          <a:bodyPr/>
          <a:lstStyle/>
          <a:p>
            <a:fld id="{EA392D38-DF13-D54F-9543-103BB8B7B5A1}" type="slidenum">
              <a:rPr lang="fr-FR" smtClean="0"/>
              <a:t>‹N°›</a:t>
            </a:fld>
            <a:endParaRPr lang="fr-FR"/>
          </a:p>
        </p:txBody>
      </p:sp>
    </p:spTree>
    <p:extLst>
      <p:ext uri="{BB962C8B-B14F-4D97-AF65-F5344CB8AC3E}">
        <p14:creationId xmlns:p14="http://schemas.microsoft.com/office/powerpoint/2010/main" val="282734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1E301C-F4C4-6AE4-2D35-F97B1E03FC3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E9F587-3099-71AA-7078-5807EB93102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49AF31F-7695-4D11-1F09-C5309F2131B1}"/>
              </a:ext>
            </a:extLst>
          </p:cNvPr>
          <p:cNvSpPr>
            <a:spLocks noGrp="1"/>
          </p:cNvSpPr>
          <p:nvPr>
            <p:ph type="dt" sz="half" idx="10"/>
          </p:nvPr>
        </p:nvSpPr>
        <p:spPr/>
        <p:txBody>
          <a:bodyPr/>
          <a:lstStyle/>
          <a:p>
            <a:fld id="{045B1351-AB32-3B47-BD26-53046963A0C9}" type="datetimeFigureOut">
              <a:rPr lang="fr-FR" smtClean="0"/>
              <a:t>27/09/2022</a:t>
            </a:fld>
            <a:endParaRPr lang="fr-FR"/>
          </a:p>
        </p:txBody>
      </p:sp>
      <p:sp>
        <p:nvSpPr>
          <p:cNvPr id="5" name="Espace réservé du pied de page 4">
            <a:extLst>
              <a:ext uri="{FF2B5EF4-FFF2-40B4-BE49-F238E27FC236}">
                <a16:creationId xmlns:a16="http://schemas.microsoft.com/office/drawing/2014/main" id="{D8B84719-0E59-E724-0BDC-33D1027F4A0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6F52553-0B82-6EAC-9DBF-83654DC57336}"/>
              </a:ext>
            </a:extLst>
          </p:cNvPr>
          <p:cNvSpPr>
            <a:spLocks noGrp="1"/>
          </p:cNvSpPr>
          <p:nvPr>
            <p:ph type="sldNum" sz="quarter" idx="12"/>
          </p:nvPr>
        </p:nvSpPr>
        <p:spPr/>
        <p:txBody>
          <a:bodyPr/>
          <a:lstStyle/>
          <a:p>
            <a:fld id="{EA392D38-DF13-D54F-9543-103BB8B7B5A1}" type="slidenum">
              <a:rPr lang="fr-FR" smtClean="0"/>
              <a:t>‹N°›</a:t>
            </a:fld>
            <a:endParaRPr lang="fr-FR"/>
          </a:p>
        </p:txBody>
      </p:sp>
    </p:spTree>
    <p:extLst>
      <p:ext uri="{BB962C8B-B14F-4D97-AF65-F5344CB8AC3E}">
        <p14:creationId xmlns:p14="http://schemas.microsoft.com/office/powerpoint/2010/main" val="287412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C9B63B-92DF-5E15-875E-5D9B3D8178E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AE1958C-7D94-D12F-8BFB-3BA39EE1E9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45D3635-CE0F-7825-40AD-126CFE2E69E2}"/>
              </a:ext>
            </a:extLst>
          </p:cNvPr>
          <p:cNvSpPr>
            <a:spLocks noGrp="1"/>
          </p:cNvSpPr>
          <p:nvPr>
            <p:ph type="dt" sz="half" idx="10"/>
          </p:nvPr>
        </p:nvSpPr>
        <p:spPr/>
        <p:txBody>
          <a:bodyPr/>
          <a:lstStyle/>
          <a:p>
            <a:fld id="{045B1351-AB32-3B47-BD26-53046963A0C9}" type="datetimeFigureOut">
              <a:rPr lang="fr-FR" smtClean="0"/>
              <a:t>27/09/2022</a:t>
            </a:fld>
            <a:endParaRPr lang="fr-FR"/>
          </a:p>
        </p:txBody>
      </p:sp>
      <p:sp>
        <p:nvSpPr>
          <p:cNvPr id="5" name="Espace réservé du pied de page 4">
            <a:extLst>
              <a:ext uri="{FF2B5EF4-FFF2-40B4-BE49-F238E27FC236}">
                <a16:creationId xmlns:a16="http://schemas.microsoft.com/office/drawing/2014/main" id="{F7172C0E-AF7B-F2B3-54BB-4A68EE1533E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2429E3-E635-CA0A-A276-BE92F4817E73}"/>
              </a:ext>
            </a:extLst>
          </p:cNvPr>
          <p:cNvSpPr>
            <a:spLocks noGrp="1"/>
          </p:cNvSpPr>
          <p:nvPr>
            <p:ph type="sldNum" sz="quarter" idx="12"/>
          </p:nvPr>
        </p:nvSpPr>
        <p:spPr/>
        <p:txBody>
          <a:bodyPr/>
          <a:lstStyle/>
          <a:p>
            <a:fld id="{EA392D38-DF13-D54F-9543-103BB8B7B5A1}" type="slidenum">
              <a:rPr lang="fr-FR" smtClean="0"/>
              <a:t>‹N°›</a:t>
            </a:fld>
            <a:endParaRPr lang="fr-FR"/>
          </a:p>
        </p:txBody>
      </p:sp>
    </p:spTree>
    <p:extLst>
      <p:ext uri="{BB962C8B-B14F-4D97-AF65-F5344CB8AC3E}">
        <p14:creationId xmlns:p14="http://schemas.microsoft.com/office/powerpoint/2010/main" val="311755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E1EEF9-E7B0-ACBC-7DF1-D42D62D9010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CF9F969-0A0E-0B38-F46C-75C04DF6D95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D593F4F-67BC-6CB1-DC90-53F85ECA029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117DD44-70EA-16D7-C679-E93A883C3949}"/>
              </a:ext>
            </a:extLst>
          </p:cNvPr>
          <p:cNvSpPr>
            <a:spLocks noGrp="1"/>
          </p:cNvSpPr>
          <p:nvPr>
            <p:ph type="dt" sz="half" idx="10"/>
          </p:nvPr>
        </p:nvSpPr>
        <p:spPr/>
        <p:txBody>
          <a:bodyPr/>
          <a:lstStyle/>
          <a:p>
            <a:fld id="{045B1351-AB32-3B47-BD26-53046963A0C9}" type="datetimeFigureOut">
              <a:rPr lang="fr-FR" smtClean="0"/>
              <a:t>27/09/2022</a:t>
            </a:fld>
            <a:endParaRPr lang="fr-FR"/>
          </a:p>
        </p:txBody>
      </p:sp>
      <p:sp>
        <p:nvSpPr>
          <p:cNvPr id="6" name="Espace réservé du pied de page 5">
            <a:extLst>
              <a:ext uri="{FF2B5EF4-FFF2-40B4-BE49-F238E27FC236}">
                <a16:creationId xmlns:a16="http://schemas.microsoft.com/office/drawing/2014/main" id="{C99B9350-7A35-5B59-932B-1E152F3DB65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0BC1530-D5E2-84C7-7B92-AF16C772C07D}"/>
              </a:ext>
            </a:extLst>
          </p:cNvPr>
          <p:cNvSpPr>
            <a:spLocks noGrp="1"/>
          </p:cNvSpPr>
          <p:nvPr>
            <p:ph type="sldNum" sz="quarter" idx="12"/>
          </p:nvPr>
        </p:nvSpPr>
        <p:spPr/>
        <p:txBody>
          <a:bodyPr/>
          <a:lstStyle/>
          <a:p>
            <a:fld id="{EA392D38-DF13-D54F-9543-103BB8B7B5A1}" type="slidenum">
              <a:rPr lang="fr-FR" smtClean="0"/>
              <a:t>‹N°›</a:t>
            </a:fld>
            <a:endParaRPr lang="fr-FR"/>
          </a:p>
        </p:txBody>
      </p:sp>
    </p:spTree>
    <p:extLst>
      <p:ext uri="{BB962C8B-B14F-4D97-AF65-F5344CB8AC3E}">
        <p14:creationId xmlns:p14="http://schemas.microsoft.com/office/powerpoint/2010/main" val="289622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29069D-44BB-9A86-63EA-65218107716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ACB9368-6FE7-0EBC-3174-56D68DEBC9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122BF9B-ED63-C14B-11BF-9B68E7D786C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2E1E197-6CA0-1391-33EC-C8BEF4E07A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C428BEF-D9B1-B6B1-7AC5-E8BAB9BE3FD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F48B7A7-425D-39BD-03AB-C521292C0046}"/>
              </a:ext>
            </a:extLst>
          </p:cNvPr>
          <p:cNvSpPr>
            <a:spLocks noGrp="1"/>
          </p:cNvSpPr>
          <p:nvPr>
            <p:ph type="dt" sz="half" idx="10"/>
          </p:nvPr>
        </p:nvSpPr>
        <p:spPr/>
        <p:txBody>
          <a:bodyPr/>
          <a:lstStyle/>
          <a:p>
            <a:fld id="{045B1351-AB32-3B47-BD26-53046963A0C9}" type="datetimeFigureOut">
              <a:rPr lang="fr-FR" smtClean="0"/>
              <a:t>27/09/2022</a:t>
            </a:fld>
            <a:endParaRPr lang="fr-FR"/>
          </a:p>
        </p:txBody>
      </p:sp>
      <p:sp>
        <p:nvSpPr>
          <p:cNvPr id="8" name="Espace réservé du pied de page 7">
            <a:extLst>
              <a:ext uri="{FF2B5EF4-FFF2-40B4-BE49-F238E27FC236}">
                <a16:creationId xmlns:a16="http://schemas.microsoft.com/office/drawing/2014/main" id="{4490526C-3F3D-2444-6AC5-F26F3051ABC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AE0C3C8-9CEA-5E32-54AD-5D71025EC265}"/>
              </a:ext>
            </a:extLst>
          </p:cNvPr>
          <p:cNvSpPr>
            <a:spLocks noGrp="1"/>
          </p:cNvSpPr>
          <p:nvPr>
            <p:ph type="sldNum" sz="quarter" idx="12"/>
          </p:nvPr>
        </p:nvSpPr>
        <p:spPr/>
        <p:txBody>
          <a:bodyPr/>
          <a:lstStyle/>
          <a:p>
            <a:fld id="{EA392D38-DF13-D54F-9543-103BB8B7B5A1}" type="slidenum">
              <a:rPr lang="fr-FR" smtClean="0"/>
              <a:t>‹N°›</a:t>
            </a:fld>
            <a:endParaRPr lang="fr-FR"/>
          </a:p>
        </p:txBody>
      </p:sp>
    </p:spTree>
    <p:extLst>
      <p:ext uri="{BB962C8B-B14F-4D97-AF65-F5344CB8AC3E}">
        <p14:creationId xmlns:p14="http://schemas.microsoft.com/office/powerpoint/2010/main" val="114227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2CE6FD-5DB0-E54A-9033-F5452C79C76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EE8C47B-2F3E-BBFF-B225-447FBE0242DC}"/>
              </a:ext>
            </a:extLst>
          </p:cNvPr>
          <p:cNvSpPr>
            <a:spLocks noGrp="1"/>
          </p:cNvSpPr>
          <p:nvPr>
            <p:ph type="dt" sz="half" idx="10"/>
          </p:nvPr>
        </p:nvSpPr>
        <p:spPr/>
        <p:txBody>
          <a:bodyPr/>
          <a:lstStyle/>
          <a:p>
            <a:fld id="{045B1351-AB32-3B47-BD26-53046963A0C9}" type="datetimeFigureOut">
              <a:rPr lang="fr-FR" smtClean="0"/>
              <a:t>27/09/2022</a:t>
            </a:fld>
            <a:endParaRPr lang="fr-FR"/>
          </a:p>
        </p:txBody>
      </p:sp>
      <p:sp>
        <p:nvSpPr>
          <p:cNvPr id="4" name="Espace réservé du pied de page 3">
            <a:extLst>
              <a:ext uri="{FF2B5EF4-FFF2-40B4-BE49-F238E27FC236}">
                <a16:creationId xmlns:a16="http://schemas.microsoft.com/office/drawing/2014/main" id="{64551042-B5D8-809C-847F-D7D1F43FF9C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1A81ADA-1D54-D524-8139-DDE667B2BA6C}"/>
              </a:ext>
            </a:extLst>
          </p:cNvPr>
          <p:cNvSpPr>
            <a:spLocks noGrp="1"/>
          </p:cNvSpPr>
          <p:nvPr>
            <p:ph type="sldNum" sz="quarter" idx="12"/>
          </p:nvPr>
        </p:nvSpPr>
        <p:spPr/>
        <p:txBody>
          <a:bodyPr/>
          <a:lstStyle/>
          <a:p>
            <a:fld id="{EA392D38-DF13-D54F-9543-103BB8B7B5A1}" type="slidenum">
              <a:rPr lang="fr-FR" smtClean="0"/>
              <a:t>‹N°›</a:t>
            </a:fld>
            <a:endParaRPr lang="fr-FR"/>
          </a:p>
        </p:txBody>
      </p:sp>
    </p:spTree>
    <p:extLst>
      <p:ext uri="{BB962C8B-B14F-4D97-AF65-F5344CB8AC3E}">
        <p14:creationId xmlns:p14="http://schemas.microsoft.com/office/powerpoint/2010/main" val="142860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5B50C09-5192-4DD7-B67D-96A97445A76E}"/>
              </a:ext>
            </a:extLst>
          </p:cNvPr>
          <p:cNvSpPr>
            <a:spLocks noGrp="1"/>
          </p:cNvSpPr>
          <p:nvPr>
            <p:ph type="dt" sz="half" idx="10"/>
          </p:nvPr>
        </p:nvSpPr>
        <p:spPr/>
        <p:txBody>
          <a:bodyPr/>
          <a:lstStyle/>
          <a:p>
            <a:fld id="{045B1351-AB32-3B47-BD26-53046963A0C9}" type="datetimeFigureOut">
              <a:rPr lang="fr-FR" smtClean="0"/>
              <a:t>27/09/2022</a:t>
            </a:fld>
            <a:endParaRPr lang="fr-FR"/>
          </a:p>
        </p:txBody>
      </p:sp>
      <p:sp>
        <p:nvSpPr>
          <p:cNvPr id="3" name="Espace réservé du pied de page 2">
            <a:extLst>
              <a:ext uri="{FF2B5EF4-FFF2-40B4-BE49-F238E27FC236}">
                <a16:creationId xmlns:a16="http://schemas.microsoft.com/office/drawing/2014/main" id="{AA789213-0F22-B1DB-617C-4A3F93EF87A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F147B55-8A90-87D8-6134-57B97C809346}"/>
              </a:ext>
            </a:extLst>
          </p:cNvPr>
          <p:cNvSpPr>
            <a:spLocks noGrp="1"/>
          </p:cNvSpPr>
          <p:nvPr>
            <p:ph type="sldNum" sz="quarter" idx="12"/>
          </p:nvPr>
        </p:nvSpPr>
        <p:spPr/>
        <p:txBody>
          <a:bodyPr/>
          <a:lstStyle/>
          <a:p>
            <a:fld id="{EA392D38-DF13-D54F-9543-103BB8B7B5A1}" type="slidenum">
              <a:rPr lang="fr-FR" smtClean="0"/>
              <a:t>‹N°›</a:t>
            </a:fld>
            <a:endParaRPr lang="fr-FR"/>
          </a:p>
        </p:txBody>
      </p:sp>
    </p:spTree>
    <p:extLst>
      <p:ext uri="{BB962C8B-B14F-4D97-AF65-F5344CB8AC3E}">
        <p14:creationId xmlns:p14="http://schemas.microsoft.com/office/powerpoint/2010/main" val="188225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F9337-16C5-6E21-A807-063D5457E39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CD438AA-B43D-AD3E-6DB1-46AD1AF9D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1B5D32F-8D8D-8C23-23CB-B26468FE0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8C27D5B-22D2-9AC8-8F80-B992DD7AD2E2}"/>
              </a:ext>
            </a:extLst>
          </p:cNvPr>
          <p:cNvSpPr>
            <a:spLocks noGrp="1"/>
          </p:cNvSpPr>
          <p:nvPr>
            <p:ph type="dt" sz="half" idx="10"/>
          </p:nvPr>
        </p:nvSpPr>
        <p:spPr/>
        <p:txBody>
          <a:bodyPr/>
          <a:lstStyle/>
          <a:p>
            <a:fld id="{045B1351-AB32-3B47-BD26-53046963A0C9}" type="datetimeFigureOut">
              <a:rPr lang="fr-FR" smtClean="0"/>
              <a:t>27/09/2022</a:t>
            </a:fld>
            <a:endParaRPr lang="fr-FR"/>
          </a:p>
        </p:txBody>
      </p:sp>
      <p:sp>
        <p:nvSpPr>
          <p:cNvPr id="6" name="Espace réservé du pied de page 5">
            <a:extLst>
              <a:ext uri="{FF2B5EF4-FFF2-40B4-BE49-F238E27FC236}">
                <a16:creationId xmlns:a16="http://schemas.microsoft.com/office/drawing/2014/main" id="{9E4F0530-7BDB-2B14-108E-246C3499571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89204D2-0782-6CAE-C4E9-6A52FF3D5812}"/>
              </a:ext>
            </a:extLst>
          </p:cNvPr>
          <p:cNvSpPr>
            <a:spLocks noGrp="1"/>
          </p:cNvSpPr>
          <p:nvPr>
            <p:ph type="sldNum" sz="quarter" idx="12"/>
          </p:nvPr>
        </p:nvSpPr>
        <p:spPr/>
        <p:txBody>
          <a:bodyPr/>
          <a:lstStyle/>
          <a:p>
            <a:fld id="{EA392D38-DF13-D54F-9543-103BB8B7B5A1}" type="slidenum">
              <a:rPr lang="fr-FR" smtClean="0"/>
              <a:t>‹N°›</a:t>
            </a:fld>
            <a:endParaRPr lang="fr-FR"/>
          </a:p>
        </p:txBody>
      </p:sp>
    </p:spTree>
    <p:extLst>
      <p:ext uri="{BB962C8B-B14F-4D97-AF65-F5344CB8AC3E}">
        <p14:creationId xmlns:p14="http://schemas.microsoft.com/office/powerpoint/2010/main" val="152134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614397-4612-E89C-1D40-61DAECA0B01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D43C7ED-7DDB-5507-548A-E47C6E93B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D58A3D3-FE45-518F-6CAB-8143E715E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84BDB25-F65E-D2DE-DAE0-AD921248ECB3}"/>
              </a:ext>
            </a:extLst>
          </p:cNvPr>
          <p:cNvSpPr>
            <a:spLocks noGrp="1"/>
          </p:cNvSpPr>
          <p:nvPr>
            <p:ph type="dt" sz="half" idx="10"/>
          </p:nvPr>
        </p:nvSpPr>
        <p:spPr/>
        <p:txBody>
          <a:bodyPr/>
          <a:lstStyle/>
          <a:p>
            <a:fld id="{045B1351-AB32-3B47-BD26-53046963A0C9}" type="datetimeFigureOut">
              <a:rPr lang="fr-FR" smtClean="0"/>
              <a:t>27/09/2022</a:t>
            </a:fld>
            <a:endParaRPr lang="fr-FR"/>
          </a:p>
        </p:txBody>
      </p:sp>
      <p:sp>
        <p:nvSpPr>
          <p:cNvPr id="6" name="Espace réservé du pied de page 5">
            <a:extLst>
              <a:ext uri="{FF2B5EF4-FFF2-40B4-BE49-F238E27FC236}">
                <a16:creationId xmlns:a16="http://schemas.microsoft.com/office/drawing/2014/main" id="{12709F81-1F81-72B2-A8A9-C586CCB9F3C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AA9D043-EF40-6B6D-5B3B-0FE2167BD156}"/>
              </a:ext>
            </a:extLst>
          </p:cNvPr>
          <p:cNvSpPr>
            <a:spLocks noGrp="1"/>
          </p:cNvSpPr>
          <p:nvPr>
            <p:ph type="sldNum" sz="quarter" idx="12"/>
          </p:nvPr>
        </p:nvSpPr>
        <p:spPr/>
        <p:txBody>
          <a:bodyPr/>
          <a:lstStyle/>
          <a:p>
            <a:fld id="{EA392D38-DF13-D54F-9543-103BB8B7B5A1}" type="slidenum">
              <a:rPr lang="fr-FR" smtClean="0"/>
              <a:t>‹N°›</a:t>
            </a:fld>
            <a:endParaRPr lang="fr-FR"/>
          </a:p>
        </p:txBody>
      </p:sp>
    </p:spTree>
    <p:extLst>
      <p:ext uri="{BB962C8B-B14F-4D97-AF65-F5344CB8AC3E}">
        <p14:creationId xmlns:p14="http://schemas.microsoft.com/office/powerpoint/2010/main" val="13152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ED6B76C-390D-4951-EB00-FDEF70A31F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012AB62-237E-3163-64CE-67AFFFDB5F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6984327-048E-A36C-5843-9912909BD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B1351-AB32-3B47-BD26-53046963A0C9}" type="datetimeFigureOut">
              <a:rPr lang="fr-FR" smtClean="0"/>
              <a:t>27/09/2022</a:t>
            </a:fld>
            <a:endParaRPr lang="fr-FR"/>
          </a:p>
        </p:txBody>
      </p:sp>
      <p:sp>
        <p:nvSpPr>
          <p:cNvPr id="5" name="Espace réservé du pied de page 4">
            <a:extLst>
              <a:ext uri="{FF2B5EF4-FFF2-40B4-BE49-F238E27FC236}">
                <a16:creationId xmlns:a16="http://schemas.microsoft.com/office/drawing/2014/main" id="{7A6091A9-2D70-3043-BA5A-C849F3C8B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2997DFC-B861-1513-467C-F8A8AF9ED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92D38-DF13-D54F-9543-103BB8B7B5A1}" type="slidenum">
              <a:rPr lang="fr-FR" smtClean="0"/>
              <a:t>‹N°›</a:t>
            </a:fld>
            <a:endParaRPr lang="fr-FR"/>
          </a:p>
        </p:txBody>
      </p:sp>
    </p:spTree>
    <p:extLst>
      <p:ext uri="{BB962C8B-B14F-4D97-AF65-F5344CB8AC3E}">
        <p14:creationId xmlns:p14="http://schemas.microsoft.com/office/powerpoint/2010/main" val="1224789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09800" y="1928803"/>
            <a:ext cx="7772400" cy="1671648"/>
          </a:xfrm>
        </p:spPr>
        <p:txBody>
          <a:bodyPr>
            <a:normAutofit fontScale="90000"/>
          </a:bodyPr>
          <a:lstStyle/>
          <a:p>
            <a:r>
              <a:rPr lang="fr-FR" b="1" dirty="0">
                <a:solidFill>
                  <a:schemeClr val="tx2">
                    <a:lumMod val="75000"/>
                  </a:schemeClr>
                </a:solidFill>
              </a:rPr>
              <a:t>Cours Principes de Marketing</a:t>
            </a:r>
            <a:br>
              <a:rPr lang="fr-FR" dirty="0"/>
            </a:br>
            <a:br>
              <a:rPr lang="fr-FR" dirty="0"/>
            </a:br>
            <a:r>
              <a:rPr lang="fr-FR" b="1" dirty="0">
                <a:solidFill>
                  <a:schemeClr val="tx2"/>
                </a:solidFill>
              </a:rPr>
              <a:t>Leyla JAOUED</a:t>
            </a:r>
          </a:p>
        </p:txBody>
      </p:sp>
      <p:sp>
        <p:nvSpPr>
          <p:cNvPr id="3" name="Sous-titre 2"/>
          <p:cNvSpPr>
            <a:spLocks noGrp="1"/>
          </p:cNvSpPr>
          <p:nvPr>
            <p:ph type="subTitle" idx="1"/>
          </p:nvPr>
        </p:nvSpPr>
        <p:spPr/>
        <p:txBody>
          <a:bodyPr/>
          <a:lstStyle/>
          <a:p>
            <a:endParaRPr lang="fr-FR" dirty="0"/>
          </a:p>
        </p:txBody>
      </p:sp>
      <p:sp>
        <p:nvSpPr>
          <p:cNvPr id="4" name="Line 4"/>
          <p:cNvSpPr>
            <a:spLocks noChangeShapeType="1"/>
          </p:cNvSpPr>
          <p:nvPr/>
        </p:nvSpPr>
        <p:spPr bwMode="auto">
          <a:xfrm>
            <a:off x="2095472" y="2714620"/>
            <a:ext cx="7924800" cy="0"/>
          </a:xfrm>
          <a:prstGeom prst="line">
            <a:avLst/>
          </a:prstGeom>
          <a:noFill/>
          <a:ln w="76200">
            <a:solidFill>
              <a:schemeClr val="tx2">
                <a:lumMod val="60000"/>
                <a:lumOff val="40000"/>
              </a:schemeClr>
            </a:solidFill>
            <a:round/>
            <a:headEnd/>
            <a:tailEnd/>
          </a:ln>
          <a:effectLst/>
        </p:spPr>
        <p:txBody>
          <a:bodyPr wrap="none" anchor="ctr"/>
          <a:lstStyle/>
          <a:p>
            <a:pPr algn="ct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52596" y="1071547"/>
            <a:ext cx="8229600" cy="4525963"/>
          </a:xfrm>
        </p:spPr>
        <p:txBody>
          <a:bodyPr>
            <a:normAutofit/>
          </a:bodyPr>
          <a:lstStyle/>
          <a:p>
            <a:r>
              <a:rPr lang="fr-FR" b="1" dirty="0">
                <a:solidFill>
                  <a:schemeClr val="tx2">
                    <a:lumMod val="75000"/>
                  </a:schemeClr>
                </a:solidFill>
                <a:latin typeface="Times New Roman"/>
                <a:cs typeface="Times New Roman"/>
              </a:rPr>
              <a:t>Comment répondre à l’environnement marketing?</a:t>
            </a:r>
          </a:p>
          <a:p>
            <a:endParaRPr lang="fr-FR" dirty="0">
              <a:solidFill>
                <a:schemeClr val="tx2">
                  <a:lumMod val="75000"/>
                </a:schemeClr>
              </a:solidFill>
              <a:latin typeface="Times New Roman"/>
              <a:cs typeface="Times New Roman"/>
            </a:endParaRPr>
          </a:p>
          <a:p>
            <a:pPr lvl="1"/>
            <a:r>
              <a:rPr lang="fr-FR" dirty="0">
                <a:solidFill>
                  <a:schemeClr val="tx2">
                    <a:lumMod val="75000"/>
                  </a:schemeClr>
                </a:solidFill>
                <a:latin typeface="Times New Roman"/>
                <a:cs typeface="Times New Roman"/>
              </a:rPr>
              <a:t>Certaines entreprises agissent,</a:t>
            </a:r>
          </a:p>
          <a:p>
            <a:pPr lvl="1"/>
            <a:endParaRPr lang="fr-FR" dirty="0">
              <a:solidFill>
                <a:schemeClr val="tx2">
                  <a:lumMod val="75000"/>
                </a:schemeClr>
              </a:solidFill>
              <a:latin typeface="Times New Roman"/>
              <a:cs typeface="Times New Roman"/>
            </a:endParaRPr>
          </a:p>
          <a:p>
            <a:pPr lvl="1"/>
            <a:r>
              <a:rPr lang="fr-FR" dirty="0">
                <a:solidFill>
                  <a:schemeClr val="tx2">
                    <a:lumMod val="75000"/>
                  </a:schemeClr>
                </a:solidFill>
                <a:latin typeface="Times New Roman"/>
                <a:cs typeface="Times New Roman"/>
              </a:rPr>
              <a:t>Certaines entreprises observent,</a:t>
            </a:r>
          </a:p>
          <a:p>
            <a:pPr lvl="1"/>
            <a:endParaRPr lang="fr-FR" dirty="0">
              <a:solidFill>
                <a:schemeClr val="tx2">
                  <a:lumMod val="75000"/>
                </a:schemeClr>
              </a:solidFill>
              <a:latin typeface="Times New Roman"/>
              <a:cs typeface="Times New Roman"/>
            </a:endParaRPr>
          </a:p>
          <a:p>
            <a:pPr lvl="1"/>
            <a:r>
              <a:rPr lang="fr-FR" dirty="0">
                <a:solidFill>
                  <a:schemeClr val="tx2">
                    <a:lumMod val="75000"/>
                  </a:schemeClr>
                </a:solidFill>
                <a:latin typeface="Times New Roman"/>
                <a:cs typeface="Times New Roman"/>
              </a:rPr>
              <a:t>Certaines entreprises se demandent ce qui se passe</a:t>
            </a:r>
            <a:r>
              <a:rPr lang="fr-FR" dirty="0">
                <a:latin typeface="Times New Roman"/>
                <a:cs typeface="Times New Roman"/>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981200" y="609600"/>
            <a:ext cx="3810000" cy="838200"/>
          </a:xfrm>
          <a:prstGeom prst="rect">
            <a:avLst/>
          </a:prstGeom>
          <a:solidFill>
            <a:schemeClr val="tx2">
              <a:lumMod val="60000"/>
              <a:lumOff val="40000"/>
            </a:schemeClr>
          </a:solidFill>
          <a:ln w="9525">
            <a:solidFill>
              <a:schemeClr val="tx1"/>
            </a:solidFill>
            <a:miter lim="800000"/>
            <a:headEnd/>
            <a:tailEnd/>
          </a:ln>
          <a:effectLst/>
        </p:spPr>
        <p:txBody>
          <a:bodyPr wrap="none" anchor="ctr"/>
          <a:lstStyle/>
          <a:p>
            <a:pPr algn="ctr"/>
            <a:r>
              <a:rPr lang="fr-FR" sz="2000" b="1" dirty="0">
                <a:solidFill>
                  <a:srgbClr val="17375E"/>
                </a:solidFill>
              </a:rPr>
              <a:t>MARKETING STRATEGIQUE</a:t>
            </a:r>
          </a:p>
        </p:txBody>
      </p:sp>
      <p:sp>
        <p:nvSpPr>
          <p:cNvPr id="9219" name="Rectangle 3"/>
          <p:cNvSpPr>
            <a:spLocks noChangeArrowheads="1"/>
          </p:cNvSpPr>
          <p:nvPr/>
        </p:nvSpPr>
        <p:spPr bwMode="auto">
          <a:xfrm>
            <a:off x="6248400" y="609600"/>
            <a:ext cx="3810000" cy="838200"/>
          </a:xfrm>
          <a:prstGeom prst="rect">
            <a:avLst/>
          </a:prstGeom>
          <a:solidFill>
            <a:srgbClr val="558ED5"/>
          </a:solidFill>
          <a:ln w="9525">
            <a:solidFill>
              <a:schemeClr val="tx1"/>
            </a:solidFill>
            <a:miter lim="800000"/>
            <a:headEnd/>
            <a:tailEnd/>
          </a:ln>
          <a:effectLst/>
        </p:spPr>
        <p:txBody>
          <a:bodyPr wrap="none" anchor="ctr"/>
          <a:lstStyle/>
          <a:p>
            <a:pPr algn="ctr"/>
            <a:r>
              <a:rPr lang="fr-FR" sz="2000" b="1" dirty="0">
                <a:solidFill>
                  <a:srgbClr val="17375E"/>
                </a:solidFill>
              </a:rPr>
              <a:t>MARKETING OPERATIONNEL</a:t>
            </a:r>
          </a:p>
        </p:txBody>
      </p:sp>
      <p:sp>
        <p:nvSpPr>
          <p:cNvPr id="9220" name="AutoShape 4"/>
          <p:cNvSpPr>
            <a:spLocks noChangeArrowheads="1"/>
          </p:cNvSpPr>
          <p:nvPr/>
        </p:nvSpPr>
        <p:spPr bwMode="auto">
          <a:xfrm>
            <a:off x="1981200" y="1676400"/>
            <a:ext cx="3810000" cy="838200"/>
          </a:xfrm>
          <a:prstGeom prst="downArrowCallout">
            <a:avLst>
              <a:gd name="adj1" fmla="val 113636"/>
              <a:gd name="adj2" fmla="val 113636"/>
              <a:gd name="adj3" fmla="val 16667"/>
              <a:gd name="adj4" fmla="val 66667"/>
            </a:avLst>
          </a:prstGeom>
          <a:solidFill>
            <a:schemeClr val="tx2">
              <a:lumMod val="20000"/>
              <a:lumOff val="80000"/>
            </a:schemeClr>
          </a:solidFill>
          <a:ln w="9525">
            <a:solidFill>
              <a:schemeClr val="tx1"/>
            </a:solidFill>
            <a:miter lim="800000"/>
            <a:headEnd/>
            <a:tailEnd/>
          </a:ln>
          <a:effectLst/>
        </p:spPr>
        <p:txBody>
          <a:bodyPr wrap="none" anchor="ctr"/>
          <a:lstStyle/>
          <a:p>
            <a:pPr algn="ctr"/>
            <a:r>
              <a:rPr lang="fr-FR" dirty="0">
                <a:solidFill>
                  <a:srgbClr val="17375E"/>
                </a:solidFill>
              </a:rPr>
              <a:t>Analyse de l’environnement Marketing</a:t>
            </a:r>
          </a:p>
        </p:txBody>
      </p:sp>
      <p:sp>
        <p:nvSpPr>
          <p:cNvPr id="9221" name="AutoShape 5"/>
          <p:cNvSpPr>
            <a:spLocks noChangeArrowheads="1"/>
          </p:cNvSpPr>
          <p:nvPr/>
        </p:nvSpPr>
        <p:spPr bwMode="auto">
          <a:xfrm>
            <a:off x="1981200" y="2743200"/>
            <a:ext cx="3810000" cy="838200"/>
          </a:xfrm>
          <a:prstGeom prst="downArrowCallout">
            <a:avLst>
              <a:gd name="adj1" fmla="val 113636"/>
              <a:gd name="adj2" fmla="val 113636"/>
              <a:gd name="adj3" fmla="val 16667"/>
              <a:gd name="adj4" fmla="val 66667"/>
            </a:avLst>
          </a:prstGeom>
          <a:solidFill>
            <a:srgbClr val="376092"/>
          </a:solidFill>
          <a:ln w="9525">
            <a:solidFill>
              <a:schemeClr val="tx1"/>
            </a:solidFill>
            <a:miter lim="800000"/>
            <a:headEnd/>
            <a:tailEnd/>
          </a:ln>
          <a:effectLst/>
        </p:spPr>
        <p:txBody>
          <a:bodyPr wrap="none" anchor="ctr"/>
          <a:lstStyle/>
          <a:p>
            <a:pPr algn="ctr"/>
            <a:r>
              <a:rPr lang="fr-FR" b="1" dirty="0">
                <a:solidFill>
                  <a:srgbClr val="17375E"/>
                </a:solidFill>
              </a:rPr>
              <a:t>Analyse du comportement </a:t>
            </a:r>
          </a:p>
          <a:p>
            <a:pPr algn="ctr"/>
            <a:r>
              <a:rPr lang="fr-FR" b="1" dirty="0">
                <a:solidFill>
                  <a:srgbClr val="17375E"/>
                </a:solidFill>
              </a:rPr>
              <a:t>des consommateurs</a:t>
            </a:r>
          </a:p>
        </p:txBody>
      </p:sp>
      <p:sp>
        <p:nvSpPr>
          <p:cNvPr id="9222" name="AutoShape 6"/>
          <p:cNvSpPr>
            <a:spLocks noChangeArrowheads="1"/>
          </p:cNvSpPr>
          <p:nvPr/>
        </p:nvSpPr>
        <p:spPr bwMode="auto">
          <a:xfrm>
            <a:off x="1981200" y="38100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dirty="0">
                <a:solidFill>
                  <a:srgbClr val="17375E"/>
                </a:solidFill>
              </a:rPr>
              <a:t>La segmentation</a:t>
            </a:r>
          </a:p>
        </p:txBody>
      </p:sp>
      <p:sp>
        <p:nvSpPr>
          <p:cNvPr id="9223" name="AutoShape 7"/>
          <p:cNvSpPr>
            <a:spLocks noChangeArrowheads="1"/>
          </p:cNvSpPr>
          <p:nvPr/>
        </p:nvSpPr>
        <p:spPr bwMode="auto">
          <a:xfrm>
            <a:off x="1981200" y="49530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dirty="0">
                <a:solidFill>
                  <a:srgbClr val="17375E"/>
                </a:solidFill>
              </a:rPr>
              <a:t>Analyse de l’attractivité et de </a:t>
            </a:r>
          </a:p>
          <a:p>
            <a:pPr algn="ctr"/>
            <a:r>
              <a:rPr lang="fr-FR" dirty="0">
                <a:solidFill>
                  <a:srgbClr val="17375E"/>
                </a:solidFill>
              </a:rPr>
              <a:t>la compétitivité</a:t>
            </a:r>
          </a:p>
        </p:txBody>
      </p:sp>
      <p:sp>
        <p:nvSpPr>
          <p:cNvPr id="9225" name="AutoShape 9"/>
          <p:cNvSpPr>
            <a:spLocks noChangeArrowheads="1"/>
          </p:cNvSpPr>
          <p:nvPr/>
        </p:nvSpPr>
        <p:spPr bwMode="auto">
          <a:xfrm>
            <a:off x="6248400" y="49530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dirty="0">
                <a:solidFill>
                  <a:srgbClr val="17375E"/>
                </a:solidFill>
              </a:rPr>
              <a:t>Gestion de la relation Client</a:t>
            </a:r>
          </a:p>
        </p:txBody>
      </p:sp>
      <p:sp>
        <p:nvSpPr>
          <p:cNvPr id="9226" name="AutoShape 10"/>
          <p:cNvSpPr>
            <a:spLocks noChangeArrowheads="1"/>
          </p:cNvSpPr>
          <p:nvPr/>
        </p:nvSpPr>
        <p:spPr bwMode="auto">
          <a:xfrm>
            <a:off x="6248400" y="38100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a:solidFill>
                  <a:srgbClr val="17375E"/>
                </a:solidFill>
              </a:rPr>
              <a:t>Pression marketing intégrée (4P)</a:t>
            </a:r>
          </a:p>
        </p:txBody>
      </p:sp>
      <p:sp>
        <p:nvSpPr>
          <p:cNvPr id="9227" name="AutoShape 11"/>
          <p:cNvSpPr>
            <a:spLocks noChangeArrowheads="1"/>
          </p:cNvSpPr>
          <p:nvPr/>
        </p:nvSpPr>
        <p:spPr bwMode="auto">
          <a:xfrm>
            <a:off x="6248400" y="27432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a:solidFill>
                  <a:srgbClr val="17375E"/>
                </a:solidFill>
              </a:rPr>
              <a:t>Plan marketing (objectifs, </a:t>
            </a:r>
          </a:p>
          <a:p>
            <a:pPr algn="ctr"/>
            <a:r>
              <a:rPr lang="fr-FR">
                <a:solidFill>
                  <a:srgbClr val="17375E"/>
                </a:solidFill>
              </a:rPr>
              <a:t>Positionnement, tactique)</a:t>
            </a:r>
          </a:p>
        </p:txBody>
      </p:sp>
      <p:sp>
        <p:nvSpPr>
          <p:cNvPr id="9228" name="AutoShape 12"/>
          <p:cNvSpPr>
            <a:spLocks noChangeArrowheads="1"/>
          </p:cNvSpPr>
          <p:nvPr/>
        </p:nvSpPr>
        <p:spPr bwMode="auto">
          <a:xfrm>
            <a:off x="6248400" y="16764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a:solidFill>
                  <a:srgbClr val="17375E"/>
                </a:solidFill>
              </a:rPr>
              <a:t>Choix du (ou des) segment(s) cible(s)</a:t>
            </a:r>
          </a:p>
        </p:txBody>
      </p:sp>
      <p:sp>
        <p:nvSpPr>
          <p:cNvPr id="9230" name="Rectangle 14"/>
          <p:cNvSpPr>
            <a:spLocks noChangeArrowheads="1"/>
          </p:cNvSpPr>
          <p:nvPr/>
        </p:nvSpPr>
        <p:spPr bwMode="auto">
          <a:xfrm>
            <a:off x="1981200" y="6019800"/>
            <a:ext cx="3810000" cy="609600"/>
          </a:xfrm>
          <a:prstGeom prst="rect">
            <a:avLst/>
          </a:prstGeom>
          <a:solidFill>
            <a:srgbClr val="C6D9F1"/>
          </a:solidFill>
          <a:ln w="9525">
            <a:solidFill>
              <a:schemeClr val="tx1"/>
            </a:solidFill>
            <a:miter lim="800000"/>
            <a:headEnd/>
            <a:tailEnd/>
          </a:ln>
          <a:effectLst/>
        </p:spPr>
        <p:txBody>
          <a:bodyPr wrap="none" anchor="ctr"/>
          <a:lstStyle/>
          <a:p>
            <a:pPr algn="ctr"/>
            <a:r>
              <a:rPr lang="fr-FR">
                <a:solidFill>
                  <a:srgbClr val="17375E"/>
                </a:solidFill>
              </a:rPr>
              <a:t>Choix d’une stratégie de développement</a:t>
            </a:r>
          </a:p>
        </p:txBody>
      </p:sp>
      <p:sp>
        <p:nvSpPr>
          <p:cNvPr id="9231" name="Rectangle 15"/>
          <p:cNvSpPr>
            <a:spLocks noChangeArrowheads="1"/>
          </p:cNvSpPr>
          <p:nvPr/>
        </p:nvSpPr>
        <p:spPr bwMode="auto">
          <a:xfrm>
            <a:off x="6248400" y="6019800"/>
            <a:ext cx="3810000" cy="609600"/>
          </a:xfrm>
          <a:prstGeom prst="rect">
            <a:avLst/>
          </a:prstGeom>
          <a:solidFill>
            <a:srgbClr val="C6D9F1"/>
          </a:solidFill>
          <a:ln w="9525">
            <a:solidFill>
              <a:schemeClr val="tx1"/>
            </a:solidFill>
            <a:miter lim="800000"/>
            <a:headEnd/>
            <a:tailEnd/>
          </a:ln>
          <a:effectLst/>
        </p:spPr>
        <p:txBody>
          <a:bodyPr wrap="none" anchor="ctr"/>
          <a:lstStyle/>
          <a:p>
            <a:pPr algn="ctr"/>
            <a:r>
              <a:rPr lang="fr-FR">
                <a:solidFill>
                  <a:srgbClr val="17375E"/>
                </a:solidFill>
              </a:rPr>
              <a:t>Mise en œuvre du plan et contrôle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09800" y="304800"/>
            <a:ext cx="7772400" cy="533400"/>
          </a:xfrm>
        </p:spPr>
        <p:txBody>
          <a:bodyPr>
            <a:normAutofit fontScale="90000"/>
          </a:bodyPr>
          <a:lstStyle/>
          <a:p>
            <a:r>
              <a:rPr lang="fr-FR" sz="3600" b="1" dirty="0">
                <a:solidFill>
                  <a:schemeClr val="tx2">
                    <a:lumMod val="75000"/>
                  </a:schemeClr>
                </a:solidFill>
              </a:rPr>
              <a:t>1. La notion de besoin</a:t>
            </a:r>
            <a:endParaRPr lang="fr-FR" dirty="0">
              <a:solidFill>
                <a:schemeClr val="tx2">
                  <a:lumMod val="75000"/>
                </a:schemeClr>
              </a:solidFill>
            </a:endParaRPr>
          </a:p>
        </p:txBody>
      </p:sp>
      <p:sp>
        <p:nvSpPr>
          <p:cNvPr id="23555" name="Rectangle 3"/>
          <p:cNvSpPr>
            <a:spLocks noGrp="1" noChangeArrowheads="1"/>
          </p:cNvSpPr>
          <p:nvPr>
            <p:ph type="body" idx="1"/>
          </p:nvPr>
        </p:nvSpPr>
        <p:spPr>
          <a:xfrm>
            <a:off x="1828800" y="1219200"/>
            <a:ext cx="8458200" cy="5105400"/>
          </a:xfrm>
        </p:spPr>
        <p:txBody>
          <a:bodyPr>
            <a:normAutofit fontScale="92500" lnSpcReduction="10000"/>
          </a:bodyPr>
          <a:lstStyle/>
          <a:p>
            <a:pPr marL="533400" indent="-533400" algn="just"/>
            <a:r>
              <a:rPr lang="fr-FR" sz="2200" dirty="0">
                <a:solidFill>
                  <a:srgbClr val="17375E"/>
                </a:solidFill>
              </a:rPr>
              <a:t>« </a:t>
            </a:r>
            <a:r>
              <a:rPr lang="fr-FR" sz="2200" i="1" dirty="0">
                <a:solidFill>
                  <a:srgbClr val="17375E"/>
                </a:solidFill>
              </a:rPr>
              <a:t>Le besoin est une exigence de la nature ou de la vie sociale »</a:t>
            </a:r>
            <a:endParaRPr lang="fr-FR" sz="2400" dirty="0">
              <a:solidFill>
                <a:srgbClr val="17375E"/>
              </a:solidFill>
            </a:endParaRPr>
          </a:p>
          <a:p>
            <a:pPr marL="914400" lvl="1" indent="-457200" algn="just"/>
            <a:r>
              <a:rPr lang="fr-FR" sz="2000" b="1" dirty="0">
                <a:solidFill>
                  <a:srgbClr val="3366FF"/>
                </a:solidFill>
              </a:rPr>
              <a:t>Les besoins innés/naturels/génériques</a:t>
            </a:r>
            <a:r>
              <a:rPr lang="fr-FR" sz="2000" dirty="0">
                <a:solidFill>
                  <a:srgbClr val="3366FF"/>
                </a:solidFill>
              </a:rPr>
              <a:t> </a:t>
            </a:r>
            <a:r>
              <a:rPr lang="fr-FR" sz="2000" dirty="0">
                <a:solidFill>
                  <a:srgbClr val="17375E"/>
                </a:solidFill>
              </a:rPr>
              <a:t>qui sont inhérents à la nature ou à l’organisme. </a:t>
            </a:r>
            <a:r>
              <a:rPr lang="fr-FR" sz="2000" b="1" dirty="0">
                <a:solidFill>
                  <a:srgbClr val="3366FF"/>
                </a:solidFill>
              </a:rPr>
              <a:t>Les besoins acquis, culturels et sociaux</a:t>
            </a:r>
            <a:r>
              <a:rPr lang="fr-FR" sz="2000" dirty="0">
                <a:solidFill>
                  <a:srgbClr val="3366FF"/>
                </a:solidFill>
              </a:rPr>
              <a:t> </a:t>
            </a:r>
            <a:r>
              <a:rPr lang="fr-FR" sz="2000" dirty="0">
                <a:solidFill>
                  <a:srgbClr val="17375E"/>
                </a:solidFill>
              </a:rPr>
              <a:t>qui dépendent de l’expérience, des conditions de l’environnement et de l’évolution de la société.</a:t>
            </a:r>
          </a:p>
          <a:p>
            <a:pPr marL="914400" lvl="1" indent="-457200" algn="just"/>
            <a:r>
              <a:rPr lang="fr-FR" sz="2000" b="1" dirty="0">
                <a:solidFill>
                  <a:srgbClr val="3366FF"/>
                </a:solidFill>
              </a:rPr>
              <a:t>Besoins absolus</a:t>
            </a:r>
            <a:r>
              <a:rPr lang="fr-FR" sz="2000" dirty="0">
                <a:solidFill>
                  <a:srgbClr val="3366FF"/>
                </a:solidFill>
              </a:rPr>
              <a:t> </a:t>
            </a:r>
            <a:r>
              <a:rPr lang="fr-FR" sz="2000" dirty="0">
                <a:solidFill>
                  <a:srgbClr val="17375E"/>
                </a:solidFill>
              </a:rPr>
              <a:t>(ressentis quelque soit la situation d’autrui) / </a:t>
            </a:r>
            <a:r>
              <a:rPr lang="fr-FR" sz="2000" b="1" dirty="0">
                <a:solidFill>
                  <a:srgbClr val="3366FF"/>
                </a:solidFill>
              </a:rPr>
              <a:t>besoins relatifs</a:t>
            </a:r>
            <a:r>
              <a:rPr lang="fr-FR" sz="2000" dirty="0">
                <a:solidFill>
                  <a:srgbClr val="17375E"/>
                </a:solidFill>
              </a:rPr>
              <a:t> (dont la satisfaction nous fait planer au dessus de nos semblables et nous donne un sentiment de supériorité vis à vis d’eux)</a:t>
            </a:r>
          </a:p>
          <a:p>
            <a:pPr marL="914400" lvl="1" indent="-457200" algn="just"/>
            <a:r>
              <a:rPr lang="fr-FR" sz="2000" b="1" dirty="0">
                <a:solidFill>
                  <a:srgbClr val="3366FF"/>
                </a:solidFill>
              </a:rPr>
              <a:t>Besoin</a:t>
            </a:r>
            <a:r>
              <a:rPr lang="fr-FR" sz="2000" dirty="0">
                <a:solidFill>
                  <a:srgbClr val="3366FF"/>
                </a:solidFill>
              </a:rPr>
              <a:t>, </a:t>
            </a:r>
            <a:r>
              <a:rPr lang="fr-FR" sz="2000" b="1" dirty="0">
                <a:solidFill>
                  <a:srgbClr val="3366FF"/>
                </a:solidFill>
              </a:rPr>
              <a:t>désir</a:t>
            </a:r>
            <a:r>
              <a:rPr lang="fr-FR" sz="2000" dirty="0">
                <a:solidFill>
                  <a:srgbClr val="3366FF"/>
                </a:solidFill>
              </a:rPr>
              <a:t> </a:t>
            </a:r>
            <a:r>
              <a:rPr lang="fr-FR" sz="2000" dirty="0">
                <a:solidFill>
                  <a:srgbClr val="17375E"/>
                </a:solidFill>
              </a:rPr>
              <a:t>(moyen privilégié de rencontrer le besoin) et </a:t>
            </a:r>
            <a:r>
              <a:rPr lang="fr-FR" sz="2000" b="1" dirty="0">
                <a:solidFill>
                  <a:srgbClr val="3366FF"/>
                </a:solidFill>
              </a:rPr>
              <a:t>demande</a:t>
            </a:r>
            <a:r>
              <a:rPr lang="fr-FR" sz="2000" dirty="0">
                <a:solidFill>
                  <a:srgbClr val="17375E"/>
                </a:solidFill>
              </a:rPr>
              <a:t> (traduction des désirs en produits spécifiques)</a:t>
            </a:r>
          </a:p>
          <a:p>
            <a:pPr marL="914400" lvl="1" indent="-457200" algn="just"/>
            <a:r>
              <a:rPr lang="fr-FR" sz="2000" b="1" dirty="0">
                <a:solidFill>
                  <a:srgbClr val="3366FF"/>
                </a:solidFill>
              </a:rPr>
              <a:t>Besoin articulés</a:t>
            </a:r>
            <a:r>
              <a:rPr lang="fr-FR" sz="2000" dirty="0">
                <a:solidFill>
                  <a:srgbClr val="3366FF"/>
                </a:solidFill>
              </a:rPr>
              <a:t>  </a:t>
            </a:r>
            <a:r>
              <a:rPr lang="fr-FR" sz="2000" dirty="0">
                <a:solidFill>
                  <a:srgbClr val="17375E"/>
                </a:solidFill>
              </a:rPr>
              <a:t>et les </a:t>
            </a:r>
            <a:r>
              <a:rPr lang="fr-FR" sz="2000" b="1" dirty="0">
                <a:solidFill>
                  <a:srgbClr val="3366FF"/>
                </a:solidFill>
              </a:rPr>
              <a:t>besoins non articulés</a:t>
            </a:r>
            <a:endParaRPr lang="fr-FR" sz="2000" dirty="0">
              <a:solidFill>
                <a:srgbClr val="3366FF"/>
              </a:solidFill>
            </a:endParaRPr>
          </a:p>
          <a:p>
            <a:pPr marL="533400" indent="-533400" algn="just"/>
            <a:r>
              <a:rPr lang="fr-FR" sz="2200" b="1" dirty="0">
                <a:solidFill>
                  <a:srgbClr val="17375E"/>
                </a:solidFill>
              </a:rPr>
              <a:t>Marketing: </a:t>
            </a:r>
          </a:p>
          <a:p>
            <a:pPr marL="914400" lvl="1" indent="-457200" algn="just"/>
            <a:r>
              <a:rPr lang="fr-FR" sz="2000" dirty="0">
                <a:solidFill>
                  <a:srgbClr val="17375E"/>
                </a:solidFill>
              </a:rPr>
              <a:t>besoins génériques et besoins dérivées (réponse technologiques apportée à un besoin générique).</a:t>
            </a:r>
          </a:p>
          <a:p>
            <a:pPr marL="914400" lvl="1" indent="-457200" algn="just"/>
            <a:r>
              <a:rPr lang="fr-FR" sz="2000" dirty="0">
                <a:solidFill>
                  <a:srgbClr val="17375E"/>
                </a:solidFill>
              </a:rPr>
              <a:t>Rôle du marketing est stratégique est de favoriser l’adaptation de l’entreprise à l’évolution observée dans la satisfaction des besoins.</a:t>
            </a:r>
          </a:p>
          <a:p>
            <a:pPr marL="914400" lvl="1" indent="-457200" algn="just"/>
            <a:r>
              <a:rPr lang="fr-FR" sz="2000" dirty="0">
                <a:solidFill>
                  <a:srgbClr val="17375E"/>
                </a:solidFill>
              </a:rPr>
              <a:t>Rôle du marketing est d’influencer les désirs et la demande en rendant les produits attrayants, disponibles et facilement accessibles.</a:t>
            </a:r>
          </a:p>
        </p:txBody>
      </p:sp>
      <p:sp>
        <p:nvSpPr>
          <p:cNvPr id="23556" name="Line 4"/>
          <p:cNvSpPr>
            <a:spLocks noChangeShapeType="1"/>
          </p:cNvSpPr>
          <p:nvPr/>
        </p:nvSpPr>
        <p:spPr bwMode="auto">
          <a:xfrm>
            <a:off x="2133600" y="1066800"/>
            <a:ext cx="7924800" cy="0"/>
          </a:xfrm>
          <a:prstGeom prst="line">
            <a:avLst/>
          </a:prstGeom>
          <a:noFill/>
          <a:ln w="76200">
            <a:solidFill>
              <a:srgbClr val="558ED5"/>
            </a:solidFill>
            <a:round/>
            <a:headEnd/>
            <a:tailEnd/>
          </a:ln>
          <a:effectLst/>
        </p:spPr>
        <p:txBody>
          <a:bodyPr wrap="none" anchor="ctr"/>
          <a:lstStyle/>
          <a:p>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09800" y="304800"/>
            <a:ext cx="7772400" cy="533400"/>
          </a:xfrm>
        </p:spPr>
        <p:txBody>
          <a:bodyPr>
            <a:normAutofit fontScale="90000"/>
          </a:bodyPr>
          <a:lstStyle/>
          <a:p>
            <a:r>
              <a:rPr lang="fr-FR" sz="3600" b="1" dirty="0">
                <a:solidFill>
                  <a:schemeClr val="tx2">
                    <a:lumMod val="75000"/>
                  </a:schemeClr>
                </a:solidFill>
              </a:rPr>
              <a:t>2. Les objets de la motivation humaine</a:t>
            </a:r>
            <a:endParaRPr lang="fr-FR" dirty="0">
              <a:solidFill>
                <a:schemeClr val="tx2">
                  <a:lumMod val="75000"/>
                </a:schemeClr>
              </a:solidFill>
            </a:endParaRPr>
          </a:p>
        </p:txBody>
      </p:sp>
      <p:sp>
        <p:nvSpPr>
          <p:cNvPr id="24579" name="Rectangle 3"/>
          <p:cNvSpPr>
            <a:spLocks noGrp="1" noChangeArrowheads="1"/>
          </p:cNvSpPr>
          <p:nvPr>
            <p:ph type="body" idx="1"/>
          </p:nvPr>
        </p:nvSpPr>
        <p:spPr>
          <a:xfrm>
            <a:off x="1752600" y="1371600"/>
            <a:ext cx="8610600" cy="5334000"/>
          </a:xfrm>
        </p:spPr>
        <p:txBody>
          <a:bodyPr>
            <a:normAutofit lnSpcReduction="10000"/>
          </a:bodyPr>
          <a:lstStyle/>
          <a:p>
            <a:pPr marL="533400" indent="-533400" algn="just"/>
            <a:r>
              <a:rPr lang="fr-FR" sz="2000" i="1" dirty="0"/>
              <a:t>Motivation = mobilisation d’énergie pour assurer le confort ou prévenir l’inconfort et atteindre un niveau de bien être</a:t>
            </a:r>
          </a:p>
          <a:p>
            <a:pPr marL="533400" indent="-533400" algn="just"/>
            <a:endParaRPr lang="fr-FR" sz="2000" i="1" dirty="0"/>
          </a:p>
          <a:p>
            <a:pPr marL="533400" indent="-533400" algn="just"/>
            <a:r>
              <a:rPr lang="fr-FR" sz="2000" dirty="0"/>
              <a:t>Les trois forces motivationnelle:</a:t>
            </a:r>
            <a:endParaRPr lang="fr-FR" sz="2400" dirty="0"/>
          </a:p>
          <a:p>
            <a:pPr marL="914400" lvl="1" indent="-457200" algn="just"/>
            <a:r>
              <a:rPr lang="fr-FR" sz="2000" b="1" u="sng" dirty="0">
                <a:solidFill>
                  <a:srgbClr val="3366FF"/>
                </a:solidFill>
              </a:rPr>
              <a:t>La recherche de confort</a:t>
            </a:r>
            <a:endParaRPr lang="fr-FR" sz="2000" dirty="0">
              <a:solidFill>
                <a:srgbClr val="3366FF"/>
              </a:solidFill>
            </a:endParaRPr>
          </a:p>
          <a:p>
            <a:pPr marL="1295400" lvl="2" indent="-381000"/>
            <a:r>
              <a:rPr lang="fr-FR" sz="1800" dirty="0"/>
              <a:t>La satisfaction des besoins pour réduire les tensions</a:t>
            </a:r>
          </a:p>
          <a:p>
            <a:pPr marL="1295400" lvl="2" indent="-381000"/>
            <a:r>
              <a:rPr lang="fr-FR" sz="1800" dirty="0"/>
              <a:t>Le niveau d’éveil a un impact sur le sentiment de bien être et de malaise que l’homme éprouve en général.</a:t>
            </a:r>
          </a:p>
          <a:p>
            <a:pPr marL="1295400" lvl="2" indent="-381000"/>
            <a:r>
              <a:rPr lang="fr-FR" sz="1800" dirty="0"/>
              <a:t>La motivation dépend donc du niveau d’éveil de l’individu</a:t>
            </a:r>
          </a:p>
          <a:p>
            <a:pPr marL="1295400" lvl="2" indent="-381000"/>
            <a:r>
              <a:rPr lang="fr-FR" sz="1800" dirty="0"/>
              <a:t>Le bien être correspond au niveau optimum d’éveil</a:t>
            </a:r>
          </a:p>
          <a:p>
            <a:pPr marL="914400" lvl="1" indent="-457200"/>
            <a:r>
              <a:rPr lang="fr-FR" sz="2000" b="1" u="sng" dirty="0">
                <a:solidFill>
                  <a:srgbClr val="3366FF"/>
                </a:solidFill>
              </a:rPr>
              <a:t>Le besoin de stimulation</a:t>
            </a:r>
            <a:r>
              <a:rPr lang="fr-FR" sz="2000" dirty="0">
                <a:solidFill>
                  <a:srgbClr val="3366FF"/>
                </a:solidFill>
              </a:rPr>
              <a:t> </a:t>
            </a:r>
            <a:r>
              <a:rPr lang="fr-FR" sz="2000" dirty="0"/>
              <a:t>(produit nouveaux, marketing expérientiel, communication, …)</a:t>
            </a:r>
          </a:p>
          <a:p>
            <a:pPr marL="1295400" lvl="2" indent="-381000"/>
            <a:r>
              <a:rPr lang="fr-FR" sz="1800" dirty="0"/>
              <a:t>Besoin d’expériences différenciées pour lutter contre l’ennui</a:t>
            </a:r>
          </a:p>
          <a:p>
            <a:pPr marL="1295400" lvl="2" indent="-381000"/>
            <a:r>
              <a:rPr lang="fr-FR" sz="1800" dirty="0"/>
              <a:t>Recherche de nouveauté</a:t>
            </a:r>
          </a:p>
          <a:p>
            <a:pPr marL="914400" lvl="1" indent="-457200"/>
            <a:r>
              <a:rPr lang="fr-FR" sz="2000" b="1" u="sng" dirty="0">
                <a:solidFill>
                  <a:srgbClr val="3366FF"/>
                </a:solidFill>
              </a:rPr>
              <a:t>Le besoin de plaisir:</a:t>
            </a:r>
            <a:r>
              <a:rPr lang="fr-FR" sz="2000" dirty="0">
                <a:solidFill>
                  <a:srgbClr val="3366FF"/>
                </a:solidFill>
              </a:rPr>
              <a:t> </a:t>
            </a:r>
          </a:p>
          <a:p>
            <a:pPr marL="1295400" lvl="2" indent="-381000"/>
            <a:r>
              <a:rPr lang="fr-FR" sz="1800" dirty="0"/>
              <a:t>la sensation de plaisir provient lorsque le niveau d’éveil (trop bas ou trop haut) se rapprochent de son optimum (satisfaction des besoin).</a:t>
            </a:r>
          </a:p>
          <a:p>
            <a:pPr marL="1295400" lvl="2" indent="-381000"/>
            <a:r>
              <a:rPr lang="fr-FR" sz="1800" dirty="0"/>
              <a:t>La sensation de plaisir provient de la stimulation.</a:t>
            </a:r>
          </a:p>
        </p:txBody>
      </p:sp>
      <p:sp>
        <p:nvSpPr>
          <p:cNvPr id="24580" name="Line 4"/>
          <p:cNvSpPr>
            <a:spLocks noChangeShapeType="1"/>
          </p:cNvSpPr>
          <p:nvPr/>
        </p:nvSpPr>
        <p:spPr bwMode="auto">
          <a:xfrm>
            <a:off x="2133600" y="1066800"/>
            <a:ext cx="7924800" cy="0"/>
          </a:xfrm>
          <a:prstGeom prst="line">
            <a:avLst/>
          </a:prstGeom>
          <a:noFill/>
          <a:ln w="76200">
            <a:solidFill>
              <a:srgbClr val="558ED5"/>
            </a:solidFill>
            <a:round/>
            <a:headEnd/>
            <a:tailEnd/>
          </a:ln>
          <a:effectLst/>
        </p:spPr>
        <p:txBody>
          <a:bodyPr wrap="none" anchor="ctr"/>
          <a:lstStyle/>
          <a:p>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05000" y="1447801"/>
            <a:ext cx="8262938" cy="3368675"/>
            <a:chOff x="336" y="1480"/>
            <a:chExt cx="5205" cy="2122"/>
          </a:xfrm>
        </p:grpSpPr>
        <p:grpSp>
          <p:nvGrpSpPr>
            <p:cNvPr id="3" name="Group 3"/>
            <p:cNvGrpSpPr>
              <a:grpSpLocks/>
            </p:cNvGrpSpPr>
            <p:nvPr/>
          </p:nvGrpSpPr>
          <p:grpSpPr bwMode="auto">
            <a:xfrm>
              <a:off x="336" y="1480"/>
              <a:ext cx="5205" cy="2122"/>
              <a:chOff x="240" y="1670"/>
              <a:chExt cx="5205" cy="2122"/>
            </a:xfrm>
          </p:grpSpPr>
          <p:sp>
            <p:nvSpPr>
              <p:cNvPr id="61444" name="Oval 4"/>
              <p:cNvSpPr>
                <a:spLocks noChangeArrowheads="1"/>
              </p:cNvSpPr>
              <p:nvPr/>
            </p:nvSpPr>
            <p:spPr bwMode="auto">
              <a:xfrm>
                <a:off x="240" y="2400"/>
                <a:ext cx="1392" cy="1392"/>
              </a:xfrm>
              <a:prstGeom prst="ellipse">
                <a:avLst/>
              </a:prstGeom>
              <a:solidFill>
                <a:schemeClr val="bg1"/>
              </a:solidFill>
              <a:ln w="9525">
                <a:solidFill>
                  <a:schemeClr val="tx1"/>
                </a:solidFill>
                <a:round/>
                <a:headEnd/>
                <a:tailEnd/>
              </a:ln>
              <a:effectLst/>
            </p:spPr>
            <p:txBody>
              <a:bodyPr wrap="none" anchor="ctr"/>
              <a:lstStyle/>
              <a:p>
                <a:endParaRPr lang="fr-FR"/>
              </a:p>
            </p:txBody>
          </p:sp>
          <p:sp>
            <p:nvSpPr>
              <p:cNvPr id="61445" name="Text Box 5"/>
              <p:cNvSpPr txBox="1">
                <a:spLocks noChangeArrowheads="1"/>
              </p:cNvSpPr>
              <p:nvPr/>
            </p:nvSpPr>
            <p:spPr bwMode="auto">
              <a:xfrm>
                <a:off x="476" y="2784"/>
                <a:ext cx="890" cy="252"/>
              </a:xfrm>
              <a:prstGeom prst="rect">
                <a:avLst/>
              </a:prstGeom>
              <a:noFill/>
              <a:ln w="9525">
                <a:noFill/>
                <a:miter lim="800000"/>
                <a:headEnd/>
                <a:tailEnd/>
              </a:ln>
              <a:effectLst/>
            </p:spPr>
            <p:txBody>
              <a:bodyPr wrap="none">
                <a:spAutoFit/>
              </a:bodyPr>
              <a:lstStyle/>
              <a:p>
                <a:pPr algn="ctr" eaLnBrk="1" hangingPunct="1"/>
                <a:r>
                  <a:rPr lang="fr-FR" sz="2000" b="1">
                    <a:latin typeface="Times New Roman" charset="0"/>
                  </a:rPr>
                  <a:t>INDIVIDU</a:t>
                </a:r>
              </a:p>
            </p:txBody>
          </p:sp>
          <p:grpSp>
            <p:nvGrpSpPr>
              <p:cNvPr id="4" name="Group 6"/>
              <p:cNvGrpSpPr>
                <a:grpSpLocks/>
              </p:cNvGrpSpPr>
              <p:nvPr/>
            </p:nvGrpSpPr>
            <p:grpSpPr bwMode="auto">
              <a:xfrm>
                <a:off x="575" y="3018"/>
                <a:ext cx="685" cy="726"/>
                <a:chOff x="575" y="3018"/>
                <a:chExt cx="685" cy="726"/>
              </a:xfrm>
            </p:grpSpPr>
            <p:sp>
              <p:nvSpPr>
                <p:cNvPr id="61447" name="AutoShape 7"/>
                <p:cNvSpPr>
                  <a:spLocks noChangeArrowheads="1"/>
                </p:cNvSpPr>
                <p:nvPr/>
              </p:nvSpPr>
              <p:spPr bwMode="auto">
                <a:xfrm rot="3243890" flipH="1" flipV="1">
                  <a:off x="744" y="3090"/>
                  <a:ext cx="336" cy="192"/>
                </a:xfrm>
                <a:prstGeom prst="lightningBolt">
                  <a:avLst/>
                </a:prstGeom>
                <a:solidFill>
                  <a:srgbClr val="3366FF"/>
                </a:solidFill>
                <a:ln w="9525">
                  <a:solidFill>
                    <a:schemeClr val="tx1"/>
                  </a:solidFill>
                  <a:miter lim="800000"/>
                  <a:headEnd/>
                  <a:tailEnd/>
                </a:ln>
                <a:effectLst/>
              </p:spPr>
              <p:txBody>
                <a:bodyPr vert="eaVert" wrap="none" anchor="ctr"/>
                <a:lstStyle/>
                <a:p>
                  <a:pPr algn="ctr" eaLnBrk="1" hangingPunct="1"/>
                  <a:endParaRPr lang="en-GB">
                    <a:latin typeface="Times New Roman" charset="0"/>
                  </a:endParaRPr>
                </a:p>
              </p:txBody>
            </p:sp>
            <p:sp>
              <p:nvSpPr>
                <p:cNvPr id="61448" name="Text Box 8"/>
                <p:cNvSpPr txBox="1">
                  <a:spLocks noChangeArrowheads="1"/>
                </p:cNvSpPr>
                <p:nvPr/>
              </p:nvSpPr>
              <p:spPr bwMode="auto">
                <a:xfrm>
                  <a:off x="575" y="3302"/>
                  <a:ext cx="685" cy="442"/>
                </a:xfrm>
                <a:prstGeom prst="rect">
                  <a:avLst/>
                </a:prstGeom>
                <a:noFill/>
                <a:ln w="9525">
                  <a:noFill/>
                  <a:miter lim="800000"/>
                  <a:headEnd/>
                  <a:tailEnd/>
                </a:ln>
                <a:effectLst/>
              </p:spPr>
              <p:txBody>
                <a:bodyPr wrap="none">
                  <a:spAutoFit/>
                </a:bodyPr>
                <a:lstStyle/>
                <a:p>
                  <a:pPr algn="ctr" eaLnBrk="1" hangingPunct="1"/>
                  <a:r>
                    <a:rPr lang="fr-FR" sz="2000">
                      <a:latin typeface="Times New Roman" charset="0"/>
                    </a:rPr>
                    <a:t>Stimulus</a:t>
                  </a:r>
                </a:p>
                <a:p>
                  <a:pPr algn="ctr" eaLnBrk="1" hangingPunct="1"/>
                  <a:r>
                    <a:rPr lang="fr-FR" sz="2000">
                      <a:latin typeface="Times New Roman" charset="0"/>
                    </a:rPr>
                    <a:t>interne</a:t>
                  </a:r>
                </a:p>
              </p:txBody>
            </p:sp>
          </p:grpSp>
          <p:grpSp>
            <p:nvGrpSpPr>
              <p:cNvPr id="5" name="Group 9"/>
              <p:cNvGrpSpPr>
                <a:grpSpLocks/>
              </p:cNvGrpSpPr>
              <p:nvPr/>
            </p:nvGrpSpPr>
            <p:grpSpPr bwMode="auto">
              <a:xfrm>
                <a:off x="1008" y="1670"/>
                <a:ext cx="924" cy="730"/>
                <a:chOff x="1008" y="1670"/>
                <a:chExt cx="924" cy="730"/>
              </a:xfrm>
            </p:grpSpPr>
            <p:sp>
              <p:nvSpPr>
                <p:cNvPr id="61450" name="Text Box 10"/>
                <p:cNvSpPr txBox="1">
                  <a:spLocks noChangeArrowheads="1"/>
                </p:cNvSpPr>
                <p:nvPr/>
              </p:nvSpPr>
              <p:spPr bwMode="auto">
                <a:xfrm>
                  <a:off x="1247" y="1670"/>
                  <a:ext cx="685" cy="442"/>
                </a:xfrm>
                <a:prstGeom prst="rect">
                  <a:avLst/>
                </a:prstGeom>
                <a:noFill/>
                <a:ln w="9525">
                  <a:noFill/>
                  <a:miter lim="800000"/>
                  <a:headEnd/>
                  <a:tailEnd/>
                </a:ln>
                <a:effectLst/>
              </p:spPr>
              <p:txBody>
                <a:bodyPr wrap="none">
                  <a:spAutoFit/>
                </a:bodyPr>
                <a:lstStyle/>
                <a:p>
                  <a:pPr algn="ctr" eaLnBrk="1" hangingPunct="1"/>
                  <a:r>
                    <a:rPr lang="fr-FR" sz="2000">
                      <a:latin typeface="Times New Roman" charset="0"/>
                    </a:rPr>
                    <a:t>Stimulus</a:t>
                  </a:r>
                </a:p>
                <a:p>
                  <a:pPr algn="ctr" eaLnBrk="1" hangingPunct="1"/>
                  <a:r>
                    <a:rPr lang="fr-FR" sz="2000">
                      <a:latin typeface="Times New Roman" charset="0"/>
                    </a:rPr>
                    <a:t>externe</a:t>
                  </a:r>
                </a:p>
              </p:txBody>
            </p:sp>
            <p:sp>
              <p:nvSpPr>
                <p:cNvPr id="61451" name="AutoShape 11"/>
                <p:cNvSpPr>
                  <a:spLocks noChangeArrowheads="1"/>
                </p:cNvSpPr>
                <p:nvPr/>
              </p:nvSpPr>
              <p:spPr bwMode="auto">
                <a:xfrm rot="15589680" flipH="1" flipV="1">
                  <a:off x="888" y="1944"/>
                  <a:ext cx="576" cy="336"/>
                </a:xfrm>
                <a:prstGeom prst="lightningBolt">
                  <a:avLst/>
                </a:prstGeom>
                <a:solidFill>
                  <a:srgbClr val="3366FF"/>
                </a:solidFill>
                <a:ln w="9525">
                  <a:solidFill>
                    <a:schemeClr val="tx1"/>
                  </a:solidFill>
                  <a:miter lim="800000"/>
                  <a:headEnd/>
                  <a:tailEnd/>
                </a:ln>
                <a:effectLst/>
              </p:spPr>
              <p:txBody>
                <a:bodyPr rot="10800000" vert="eaVert" wrap="none" anchor="ctr"/>
                <a:lstStyle/>
                <a:p>
                  <a:pPr algn="ctr" eaLnBrk="1" hangingPunct="1"/>
                  <a:endParaRPr lang="en-GB">
                    <a:latin typeface="Times New Roman" charset="0"/>
                  </a:endParaRPr>
                </a:p>
              </p:txBody>
            </p:sp>
          </p:grpSp>
          <p:grpSp>
            <p:nvGrpSpPr>
              <p:cNvPr id="6" name="Group 12"/>
              <p:cNvGrpSpPr>
                <a:grpSpLocks/>
              </p:cNvGrpSpPr>
              <p:nvPr/>
            </p:nvGrpSpPr>
            <p:grpSpPr bwMode="auto">
              <a:xfrm>
                <a:off x="1488" y="2822"/>
                <a:ext cx="1683" cy="394"/>
                <a:chOff x="1488" y="2822"/>
                <a:chExt cx="1683" cy="394"/>
              </a:xfrm>
            </p:grpSpPr>
            <p:sp>
              <p:nvSpPr>
                <p:cNvPr id="61453" name="AutoShape 13"/>
                <p:cNvSpPr>
                  <a:spLocks noChangeArrowheads="1"/>
                </p:cNvSpPr>
                <p:nvPr/>
              </p:nvSpPr>
              <p:spPr bwMode="auto">
                <a:xfrm rot="-10791474">
                  <a:off x="1488" y="2832"/>
                  <a:ext cx="848" cy="384"/>
                </a:xfrm>
                <a:prstGeom prst="leftArrow">
                  <a:avLst>
                    <a:gd name="adj1" fmla="val 50000"/>
                    <a:gd name="adj2" fmla="val 55208"/>
                  </a:avLst>
                </a:prstGeom>
                <a:solidFill>
                  <a:srgbClr val="3366FF"/>
                </a:solidFill>
                <a:ln w="9525">
                  <a:solidFill>
                    <a:srgbClr val="006699"/>
                  </a:solidFill>
                  <a:miter lim="800000"/>
                  <a:headEnd/>
                  <a:tailEnd/>
                </a:ln>
                <a:effectLst/>
              </p:spPr>
              <p:txBody>
                <a:bodyPr wrap="none" anchor="ctr"/>
                <a:lstStyle/>
                <a:p>
                  <a:endParaRPr lang="fr-FR"/>
                </a:p>
              </p:txBody>
            </p:sp>
            <p:sp>
              <p:nvSpPr>
                <p:cNvPr id="61454" name="Text Box 14"/>
                <p:cNvSpPr txBox="1">
                  <a:spLocks noChangeArrowheads="1"/>
                </p:cNvSpPr>
                <p:nvPr/>
              </p:nvSpPr>
              <p:spPr bwMode="auto">
                <a:xfrm>
                  <a:off x="2470" y="2822"/>
                  <a:ext cx="701" cy="252"/>
                </a:xfrm>
                <a:prstGeom prst="rect">
                  <a:avLst/>
                </a:prstGeom>
                <a:noFill/>
                <a:ln w="9525">
                  <a:noFill/>
                  <a:miter lim="800000"/>
                  <a:headEnd/>
                  <a:tailEnd/>
                </a:ln>
                <a:effectLst/>
              </p:spPr>
              <p:txBody>
                <a:bodyPr wrap="none">
                  <a:spAutoFit/>
                </a:bodyPr>
                <a:lstStyle/>
                <a:p>
                  <a:pPr algn="ctr" eaLnBrk="1" hangingPunct="1"/>
                  <a:r>
                    <a:rPr lang="fr-FR" sz="2000">
                      <a:latin typeface="Times New Roman" charset="0"/>
                    </a:rPr>
                    <a:t>BESOIN</a:t>
                  </a:r>
                </a:p>
              </p:txBody>
            </p:sp>
          </p:grpSp>
          <p:grpSp>
            <p:nvGrpSpPr>
              <p:cNvPr id="7" name="Group 15"/>
              <p:cNvGrpSpPr>
                <a:grpSpLocks/>
              </p:cNvGrpSpPr>
              <p:nvPr/>
            </p:nvGrpSpPr>
            <p:grpSpPr bwMode="auto">
              <a:xfrm>
                <a:off x="3232" y="2832"/>
                <a:ext cx="2213" cy="442"/>
                <a:chOff x="3232" y="2832"/>
                <a:chExt cx="2213" cy="442"/>
              </a:xfrm>
            </p:grpSpPr>
            <p:sp>
              <p:nvSpPr>
                <p:cNvPr id="61456" name="AutoShape 16"/>
                <p:cNvSpPr>
                  <a:spLocks noChangeArrowheads="1"/>
                </p:cNvSpPr>
                <p:nvPr/>
              </p:nvSpPr>
              <p:spPr bwMode="auto">
                <a:xfrm rot="-10791474">
                  <a:off x="3232" y="2832"/>
                  <a:ext cx="848" cy="384"/>
                </a:xfrm>
                <a:prstGeom prst="leftArrow">
                  <a:avLst>
                    <a:gd name="adj1" fmla="val 50000"/>
                    <a:gd name="adj2" fmla="val 55208"/>
                  </a:avLst>
                </a:prstGeom>
                <a:solidFill>
                  <a:srgbClr val="3366FF"/>
                </a:solidFill>
                <a:ln w="9525">
                  <a:solidFill>
                    <a:schemeClr val="tx1"/>
                  </a:solidFill>
                  <a:miter lim="800000"/>
                  <a:headEnd/>
                  <a:tailEnd/>
                </a:ln>
                <a:effectLst/>
              </p:spPr>
              <p:txBody>
                <a:bodyPr wrap="none" anchor="ctr"/>
                <a:lstStyle/>
                <a:p>
                  <a:endParaRPr lang="fr-FR"/>
                </a:p>
              </p:txBody>
            </p:sp>
            <p:sp>
              <p:nvSpPr>
                <p:cNvPr id="61457" name="Text Box 17"/>
                <p:cNvSpPr txBox="1">
                  <a:spLocks noChangeArrowheads="1"/>
                </p:cNvSpPr>
                <p:nvPr/>
              </p:nvSpPr>
              <p:spPr bwMode="auto">
                <a:xfrm>
                  <a:off x="4405" y="2832"/>
                  <a:ext cx="1040" cy="442"/>
                </a:xfrm>
                <a:prstGeom prst="rect">
                  <a:avLst/>
                </a:prstGeom>
                <a:noFill/>
                <a:ln w="9525">
                  <a:noFill/>
                  <a:miter lim="800000"/>
                  <a:headEnd/>
                  <a:tailEnd/>
                </a:ln>
                <a:effectLst/>
              </p:spPr>
              <p:txBody>
                <a:bodyPr wrap="none">
                  <a:spAutoFit/>
                </a:bodyPr>
                <a:lstStyle/>
                <a:p>
                  <a:pPr algn="ctr" eaLnBrk="1" hangingPunct="1"/>
                  <a:r>
                    <a:rPr lang="fr-FR" sz="2000">
                      <a:latin typeface="Times New Roman" charset="0"/>
                    </a:rPr>
                    <a:t>Intention de </a:t>
                  </a:r>
                </a:p>
                <a:p>
                  <a:pPr algn="ctr" eaLnBrk="1" hangingPunct="1"/>
                  <a:r>
                    <a:rPr lang="fr-FR" sz="2000">
                      <a:latin typeface="Times New Roman" charset="0"/>
                    </a:rPr>
                    <a:t>comportement</a:t>
                  </a:r>
                </a:p>
              </p:txBody>
            </p:sp>
          </p:grpSp>
          <p:cxnSp>
            <p:nvCxnSpPr>
              <p:cNvPr id="61458" name="AutoShape 18"/>
              <p:cNvCxnSpPr>
                <a:cxnSpLocks noChangeShapeType="1"/>
                <a:stCxn id="61457" idx="2"/>
                <a:endCxn id="61444" idx="4"/>
              </p:cNvCxnSpPr>
              <p:nvPr/>
            </p:nvCxnSpPr>
            <p:spPr bwMode="auto">
              <a:xfrm rot="5400000">
                <a:off x="2671" y="1539"/>
                <a:ext cx="518" cy="3987"/>
              </a:xfrm>
              <a:prstGeom prst="bentConnector3">
                <a:avLst>
                  <a:gd name="adj1" fmla="val 127801"/>
                </a:avLst>
              </a:prstGeom>
              <a:noFill/>
              <a:ln w="38100">
                <a:solidFill>
                  <a:srgbClr val="558ED5"/>
                </a:solidFill>
                <a:miter lim="800000"/>
                <a:headEnd/>
                <a:tailEnd type="triangle" w="med" len="med"/>
              </a:ln>
              <a:effectLst/>
            </p:spPr>
          </p:cxnSp>
        </p:grpSp>
        <p:sp>
          <p:nvSpPr>
            <p:cNvPr id="61459" name="Line 19"/>
            <p:cNvSpPr>
              <a:spLocks noChangeShapeType="1"/>
            </p:cNvSpPr>
            <p:nvPr/>
          </p:nvSpPr>
          <p:spPr bwMode="auto">
            <a:xfrm flipV="1">
              <a:off x="3696" y="2069"/>
              <a:ext cx="363" cy="590"/>
            </a:xfrm>
            <a:prstGeom prst="line">
              <a:avLst/>
            </a:prstGeom>
            <a:noFill/>
            <a:ln w="57150">
              <a:solidFill>
                <a:schemeClr val="accent2"/>
              </a:solidFill>
              <a:round/>
              <a:headEnd type="triangle" w="med" len="med"/>
              <a:tailEnd/>
            </a:ln>
            <a:effectLst/>
          </p:spPr>
          <p:txBody>
            <a:bodyPr/>
            <a:lstStyle/>
            <a:p>
              <a:endParaRPr lang="fr-FR"/>
            </a:p>
          </p:txBody>
        </p:sp>
        <p:sp>
          <p:nvSpPr>
            <p:cNvPr id="61460" name="Text Box 20"/>
            <p:cNvSpPr txBox="1">
              <a:spLocks noChangeArrowheads="1"/>
            </p:cNvSpPr>
            <p:nvPr/>
          </p:nvSpPr>
          <p:spPr bwMode="auto">
            <a:xfrm>
              <a:off x="3878" y="1888"/>
              <a:ext cx="1225" cy="233"/>
            </a:xfrm>
            <a:prstGeom prst="rect">
              <a:avLst/>
            </a:prstGeom>
            <a:noFill/>
            <a:ln w="9525">
              <a:noFill/>
              <a:miter lim="800000"/>
              <a:headEnd/>
              <a:tailEnd/>
            </a:ln>
            <a:effectLst/>
          </p:spPr>
          <p:txBody>
            <a:bodyPr>
              <a:spAutoFit/>
            </a:bodyPr>
            <a:lstStyle/>
            <a:p>
              <a:pPr eaLnBrk="1" hangingPunct="1">
                <a:spcBef>
                  <a:spcPct val="50000"/>
                </a:spcBef>
              </a:pPr>
              <a:r>
                <a:rPr lang="fr-FR" b="1" dirty="0">
                  <a:solidFill>
                    <a:schemeClr val="accent2"/>
                  </a:solidFill>
                  <a:latin typeface="Comic Sans MS" charset="0"/>
                </a:rPr>
                <a:t>Motivation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1" name="Rectangle 7"/>
          <p:cNvSpPr>
            <a:spLocks noChangeArrowheads="1"/>
          </p:cNvSpPr>
          <p:nvPr/>
        </p:nvSpPr>
        <p:spPr bwMode="auto">
          <a:xfrm>
            <a:off x="7772400" y="2362200"/>
            <a:ext cx="2362200" cy="838200"/>
          </a:xfrm>
          <a:prstGeom prst="rect">
            <a:avLst/>
          </a:prstGeom>
          <a:solidFill>
            <a:srgbClr val="C6D9F1"/>
          </a:solidFill>
          <a:ln w="9525">
            <a:solidFill>
              <a:schemeClr val="tx1"/>
            </a:solidFill>
            <a:miter lim="800000"/>
            <a:headEnd/>
            <a:tailEnd/>
          </a:ln>
          <a:effectLst/>
        </p:spPr>
        <p:txBody>
          <a:bodyPr wrap="none" anchor="ctr"/>
          <a:lstStyle/>
          <a:p>
            <a:pPr algn="ctr"/>
            <a:r>
              <a:rPr lang="fr-FR" b="1" dirty="0">
                <a:solidFill>
                  <a:srgbClr val="17375E"/>
                </a:solidFill>
              </a:rPr>
              <a:t>Lutte contre</a:t>
            </a:r>
          </a:p>
          <a:p>
            <a:pPr algn="ctr"/>
            <a:r>
              <a:rPr lang="fr-FR" b="1" dirty="0">
                <a:solidFill>
                  <a:srgbClr val="17375E"/>
                </a:solidFill>
              </a:rPr>
              <a:t>L’ennui</a:t>
            </a:r>
          </a:p>
        </p:txBody>
      </p:sp>
      <p:grpSp>
        <p:nvGrpSpPr>
          <p:cNvPr id="2" name="Group 21"/>
          <p:cNvGrpSpPr>
            <a:grpSpLocks/>
          </p:cNvGrpSpPr>
          <p:nvPr/>
        </p:nvGrpSpPr>
        <p:grpSpPr bwMode="auto">
          <a:xfrm>
            <a:off x="1752600" y="685800"/>
            <a:ext cx="8382000" cy="5791200"/>
            <a:chOff x="144" y="432"/>
            <a:chExt cx="5280" cy="3648"/>
          </a:xfrm>
          <a:solidFill>
            <a:schemeClr val="tx2">
              <a:lumMod val="20000"/>
              <a:lumOff val="80000"/>
            </a:schemeClr>
          </a:solidFill>
        </p:grpSpPr>
        <p:sp>
          <p:nvSpPr>
            <p:cNvPr id="47106" name="Rectangle 2"/>
            <p:cNvSpPr>
              <a:spLocks noChangeArrowheads="1"/>
            </p:cNvSpPr>
            <p:nvPr/>
          </p:nvSpPr>
          <p:spPr bwMode="auto">
            <a:xfrm>
              <a:off x="144" y="432"/>
              <a:ext cx="1488" cy="528"/>
            </a:xfrm>
            <a:prstGeom prst="rect">
              <a:avLst/>
            </a:prstGeom>
            <a:grpFill/>
            <a:ln w="9525">
              <a:solidFill>
                <a:schemeClr val="tx1"/>
              </a:solidFill>
              <a:miter lim="800000"/>
              <a:headEnd/>
              <a:tailEnd/>
            </a:ln>
            <a:effectLst/>
          </p:spPr>
          <p:txBody>
            <a:bodyPr wrap="none" anchor="ctr"/>
            <a:lstStyle/>
            <a:p>
              <a:pPr algn="ctr"/>
              <a:r>
                <a:rPr lang="fr-FR" sz="2000" b="1" dirty="0">
                  <a:solidFill>
                    <a:schemeClr val="tx2">
                      <a:lumMod val="75000"/>
                    </a:schemeClr>
                  </a:solidFill>
                </a:rPr>
                <a:t>Carences spécifiques</a:t>
              </a:r>
            </a:p>
            <a:p>
              <a:pPr algn="ctr"/>
              <a:r>
                <a:rPr lang="fr-FR" sz="2000" b="1" dirty="0">
                  <a:solidFill>
                    <a:schemeClr val="tx2">
                      <a:lumMod val="75000"/>
                    </a:schemeClr>
                  </a:solidFill>
                </a:rPr>
                <a:t>(éveil trop élevé)</a:t>
              </a:r>
            </a:p>
          </p:txBody>
        </p:sp>
        <p:sp>
          <p:nvSpPr>
            <p:cNvPr id="47107" name="Rectangle 3"/>
            <p:cNvSpPr>
              <a:spLocks noChangeArrowheads="1"/>
            </p:cNvSpPr>
            <p:nvPr/>
          </p:nvSpPr>
          <p:spPr bwMode="auto">
            <a:xfrm>
              <a:off x="144" y="1440"/>
              <a:ext cx="1488" cy="528"/>
            </a:xfrm>
            <a:prstGeom prst="rect">
              <a:avLst/>
            </a:prstGeom>
            <a:grpFill/>
            <a:ln w="9525">
              <a:solidFill>
                <a:schemeClr val="tx1"/>
              </a:solidFill>
              <a:miter lim="800000"/>
              <a:headEnd/>
              <a:tailEnd/>
            </a:ln>
            <a:effectLst/>
          </p:spPr>
          <p:txBody>
            <a:bodyPr wrap="none" anchor="ctr"/>
            <a:lstStyle/>
            <a:p>
              <a:pPr algn="ctr"/>
              <a:r>
                <a:rPr lang="fr-FR" sz="2000" b="1" dirty="0">
                  <a:solidFill>
                    <a:schemeClr val="tx2">
                      <a:lumMod val="75000"/>
                    </a:schemeClr>
                  </a:solidFill>
                </a:rPr>
                <a:t>Réduction des </a:t>
              </a:r>
            </a:p>
            <a:p>
              <a:pPr algn="ctr"/>
              <a:r>
                <a:rPr lang="fr-FR" sz="2000" b="1" dirty="0">
                  <a:solidFill>
                    <a:schemeClr val="tx2">
                      <a:lumMod val="75000"/>
                    </a:schemeClr>
                  </a:solidFill>
                </a:rPr>
                <a:t>tensions</a:t>
              </a:r>
            </a:p>
          </p:txBody>
        </p:sp>
        <p:sp>
          <p:nvSpPr>
            <p:cNvPr id="47108" name="Rectangle 4"/>
            <p:cNvSpPr>
              <a:spLocks noChangeArrowheads="1"/>
            </p:cNvSpPr>
            <p:nvPr/>
          </p:nvSpPr>
          <p:spPr bwMode="auto">
            <a:xfrm>
              <a:off x="144" y="2496"/>
              <a:ext cx="1488" cy="528"/>
            </a:xfrm>
            <a:prstGeom prst="rect">
              <a:avLst/>
            </a:prstGeom>
            <a:grpFill/>
            <a:ln w="9525">
              <a:solidFill>
                <a:schemeClr val="tx1"/>
              </a:solidFill>
              <a:miter lim="800000"/>
              <a:headEnd/>
              <a:tailEnd/>
            </a:ln>
            <a:effectLst/>
          </p:spPr>
          <p:txBody>
            <a:bodyPr wrap="none" anchor="ctr"/>
            <a:lstStyle/>
            <a:p>
              <a:pPr algn="ctr"/>
              <a:r>
                <a:rPr lang="fr-FR" b="1" dirty="0">
                  <a:solidFill>
                    <a:schemeClr val="tx2">
                      <a:lumMod val="75000"/>
                    </a:schemeClr>
                  </a:solidFill>
                </a:rPr>
                <a:t>CONFORT</a:t>
              </a:r>
            </a:p>
          </p:txBody>
        </p:sp>
        <p:sp>
          <p:nvSpPr>
            <p:cNvPr id="47109" name="Rectangle 5"/>
            <p:cNvSpPr>
              <a:spLocks noChangeArrowheads="1"/>
            </p:cNvSpPr>
            <p:nvPr/>
          </p:nvSpPr>
          <p:spPr bwMode="auto">
            <a:xfrm>
              <a:off x="2016" y="2496"/>
              <a:ext cx="1488" cy="528"/>
            </a:xfrm>
            <a:prstGeom prst="rect">
              <a:avLst/>
            </a:prstGeom>
            <a:grpFill/>
            <a:ln w="9525">
              <a:solidFill>
                <a:schemeClr val="tx1"/>
              </a:solidFill>
              <a:miter lim="800000"/>
              <a:headEnd/>
              <a:tailEnd/>
            </a:ln>
            <a:effectLst/>
          </p:spPr>
          <p:txBody>
            <a:bodyPr wrap="none" anchor="ctr"/>
            <a:lstStyle/>
            <a:p>
              <a:pPr algn="ctr"/>
              <a:r>
                <a:rPr lang="fr-FR" b="1" dirty="0">
                  <a:solidFill>
                    <a:schemeClr val="tx2">
                      <a:lumMod val="75000"/>
                    </a:schemeClr>
                  </a:solidFill>
                </a:rPr>
                <a:t>PLAISIR</a:t>
              </a:r>
            </a:p>
          </p:txBody>
        </p:sp>
        <p:sp>
          <p:nvSpPr>
            <p:cNvPr id="47110" name="Rectangle 6"/>
            <p:cNvSpPr>
              <a:spLocks noChangeArrowheads="1"/>
            </p:cNvSpPr>
            <p:nvPr/>
          </p:nvSpPr>
          <p:spPr bwMode="auto">
            <a:xfrm>
              <a:off x="3936" y="2496"/>
              <a:ext cx="1488" cy="528"/>
            </a:xfrm>
            <a:prstGeom prst="rect">
              <a:avLst/>
            </a:prstGeom>
            <a:grpFill/>
            <a:ln w="9525">
              <a:solidFill>
                <a:schemeClr val="tx1"/>
              </a:solidFill>
              <a:miter lim="800000"/>
              <a:headEnd/>
              <a:tailEnd/>
            </a:ln>
            <a:effectLst/>
          </p:spPr>
          <p:txBody>
            <a:bodyPr wrap="none" anchor="ctr"/>
            <a:lstStyle/>
            <a:p>
              <a:pPr algn="ctr"/>
              <a:r>
                <a:rPr lang="fr-FR" b="1" dirty="0">
                  <a:solidFill>
                    <a:schemeClr val="tx2">
                      <a:lumMod val="75000"/>
                    </a:schemeClr>
                  </a:solidFill>
                </a:rPr>
                <a:t>STIMULATION</a:t>
              </a:r>
            </a:p>
          </p:txBody>
        </p:sp>
        <p:sp>
          <p:nvSpPr>
            <p:cNvPr id="47112" name="Rectangle 8"/>
            <p:cNvSpPr>
              <a:spLocks noChangeArrowheads="1"/>
            </p:cNvSpPr>
            <p:nvPr/>
          </p:nvSpPr>
          <p:spPr bwMode="auto">
            <a:xfrm>
              <a:off x="3936" y="432"/>
              <a:ext cx="1488" cy="528"/>
            </a:xfrm>
            <a:prstGeom prst="rect">
              <a:avLst/>
            </a:prstGeom>
            <a:grpFill/>
            <a:ln w="9525">
              <a:solidFill>
                <a:schemeClr val="tx1"/>
              </a:solidFill>
              <a:miter lim="800000"/>
              <a:headEnd/>
              <a:tailEnd/>
            </a:ln>
            <a:effectLst/>
          </p:spPr>
          <p:txBody>
            <a:bodyPr wrap="none" anchor="ctr"/>
            <a:lstStyle/>
            <a:p>
              <a:pPr algn="ctr"/>
              <a:r>
                <a:rPr lang="fr-FR" sz="2000" b="1" dirty="0">
                  <a:solidFill>
                    <a:schemeClr val="tx2">
                      <a:lumMod val="75000"/>
                    </a:schemeClr>
                  </a:solidFill>
                </a:rPr>
                <a:t>Malaise diffus</a:t>
              </a:r>
            </a:p>
            <a:p>
              <a:pPr algn="ctr"/>
              <a:r>
                <a:rPr lang="fr-FR" sz="2000" b="1" dirty="0">
                  <a:solidFill>
                    <a:schemeClr val="tx2">
                      <a:lumMod val="75000"/>
                    </a:schemeClr>
                  </a:solidFill>
                </a:rPr>
                <a:t>(éveil trop faible)</a:t>
              </a:r>
            </a:p>
          </p:txBody>
        </p:sp>
        <p:sp>
          <p:nvSpPr>
            <p:cNvPr id="47113" name="Rectangle 9"/>
            <p:cNvSpPr>
              <a:spLocks noChangeArrowheads="1"/>
            </p:cNvSpPr>
            <p:nvPr/>
          </p:nvSpPr>
          <p:spPr bwMode="auto">
            <a:xfrm>
              <a:off x="1248" y="3552"/>
              <a:ext cx="3216" cy="528"/>
            </a:xfrm>
            <a:prstGeom prst="rect">
              <a:avLst/>
            </a:prstGeom>
            <a:grpFill/>
            <a:ln w="9525">
              <a:solidFill>
                <a:schemeClr val="tx1"/>
              </a:solidFill>
              <a:miter lim="800000"/>
              <a:headEnd/>
              <a:tailEnd/>
            </a:ln>
            <a:effectLst/>
          </p:spPr>
          <p:txBody>
            <a:bodyPr wrap="none" anchor="ctr"/>
            <a:lstStyle/>
            <a:p>
              <a:pPr algn="ctr"/>
              <a:r>
                <a:rPr lang="fr-FR" b="1" dirty="0">
                  <a:solidFill>
                    <a:schemeClr val="tx2">
                      <a:lumMod val="75000"/>
                    </a:schemeClr>
                  </a:solidFill>
                </a:rPr>
                <a:t>BIEN-ÊTRE GENERAL</a:t>
              </a:r>
            </a:p>
          </p:txBody>
        </p:sp>
        <p:sp>
          <p:nvSpPr>
            <p:cNvPr id="47114" name="Line 10"/>
            <p:cNvSpPr>
              <a:spLocks noChangeShapeType="1"/>
            </p:cNvSpPr>
            <p:nvPr/>
          </p:nvSpPr>
          <p:spPr bwMode="auto">
            <a:xfrm>
              <a:off x="816" y="960"/>
              <a:ext cx="0" cy="480"/>
            </a:xfrm>
            <a:prstGeom prst="line">
              <a:avLst/>
            </a:prstGeom>
            <a:grpFill/>
            <a:ln w="28575">
              <a:solidFill>
                <a:schemeClr val="tx1"/>
              </a:solidFill>
              <a:round/>
              <a:headEnd/>
              <a:tailEnd type="triangle" w="med" len="med"/>
            </a:ln>
            <a:effectLst/>
          </p:spPr>
          <p:txBody>
            <a:bodyPr wrap="none" anchor="ctr"/>
            <a:lstStyle/>
            <a:p>
              <a:endParaRPr lang="fr-FR">
                <a:solidFill>
                  <a:schemeClr val="tx2">
                    <a:lumMod val="75000"/>
                  </a:schemeClr>
                </a:solidFill>
              </a:endParaRPr>
            </a:p>
          </p:txBody>
        </p:sp>
        <p:sp>
          <p:nvSpPr>
            <p:cNvPr id="47115" name="Line 11"/>
            <p:cNvSpPr>
              <a:spLocks noChangeShapeType="1"/>
            </p:cNvSpPr>
            <p:nvPr/>
          </p:nvSpPr>
          <p:spPr bwMode="auto">
            <a:xfrm>
              <a:off x="816" y="1968"/>
              <a:ext cx="0" cy="528"/>
            </a:xfrm>
            <a:prstGeom prst="line">
              <a:avLst/>
            </a:prstGeom>
            <a:grpFill/>
            <a:ln w="28575">
              <a:solidFill>
                <a:schemeClr val="tx1"/>
              </a:solidFill>
              <a:round/>
              <a:headEnd/>
              <a:tailEnd type="triangle" w="med" len="med"/>
            </a:ln>
            <a:effectLst/>
          </p:spPr>
          <p:txBody>
            <a:bodyPr wrap="none" anchor="ctr"/>
            <a:lstStyle/>
            <a:p>
              <a:endParaRPr lang="fr-FR">
                <a:solidFill>
                  <a:schemeClr val="tx2">
                    <a:lumMod val="75000"/>
                  </a:schemeClr>
                </a:solidFill>
              </a:endParaRPr>
            </a:p>
          </p:txBody>
        </p:sp>
        <p:sp>
          <p:nvSpPr>
            <p:cNvPr id="47116" name="Line 12"/>
            <p:cNvSpPr>
              <a:spLocks noChangeShapeType="1"/>
            </p:cNvSpPr>
            <p:nvPr/>
          </p:nvSpPr>
          <p:spPr bwMode="auto">
            <a:xfrm>
              <a:off x="4608" y="960"/>
              <a:ext cx="0" cy="528"/>
            </a:xfrm>
            <a:prstGeom prst="line">
              <a:avLst/>
            </a:prstGeom>
            <a:grpFill/>
            <a:ln w="28575">
              <a:solidFill>
                <a:schemeClr val="tx1"/>
              </a:solidFill>
              <a:round/>
              <a:headEnd/>
              <a:tailEnd type="triangle" w="med" len="med"/>
            </a:ln>
            <a:effectLst/>
          </p:spPr>
          <p:txBody>
            <a:bodyPr wrap="none" anchor="ctr"/>
            <a:lstStyle/>
            <a:p>
              <a:endParaRPr lang="fr-FR">
                <a:solidFill>
                  <a:schemeClr val="tx2">
                    <a:lumMod val="75000"/>
                  </a:schemeClr>
                </a:solidFill>
              </a:endParaRPr>
            </a:p>
          </p:txBody>
        </p:sp>
        <p:sp>
          <p:nvSpPr>
            <p:cNvPr id="47117" name="Line 13"/>
            <p:cNvSpPr>
              <a:spLocks noChangeShapeType="1"/>
            </p:cNvSpPr>
            <p:nvPr/>
          </p:nvSpPr>
          <p:spPr bwMode="auto">
            <a:xfrm>
              <a:off x="4608" y="2016"/>
              <a:ext cx="0" cy="480"/>
            </a:xfrm>
            <a:prstGeom prst="line">
              <a:avLst/>
            </a:prstGeom>
            <a:grpFill/>
            <a:ln w="28575">
              <a:solidFill>
                <a:schemeClr val="tx1"/>
              </a:solidFill>
              <a:round/>
              <a:headEnd/>
              <a:tailEnd type="triangle" w="med" len="med"/>
            </a:ln>
            <a:effectLst/>
          </p:spPr>
          <p:txBody>
            <a:bodyPr wrap="none" anchor="ctr"/>
            <a:lstStyle/>
            <a:p>
              <a:endParaRPr lang="fr-FR">
                <a:solidFill>
                  <a:schemeClr val="tx2">
                    <a:lumMod val="75000"/>
                  </a:schemeClr>
                </a:solidFill>
              </a:endParaRPr>
            </a:p>
          </p:txBody>
        </p:sp>
        <p:sp>
          <p:nvSpPr>
            <p:cNvPr id="47118" name="Line 14"/>
            <p:cNvSpPr>
              <a:spLocks noChangeShapeType="1"/>
            </p:cNvSpPr>
            <p:nvPr/>
          </p:nvSpPr>
          <p:spPr bwMode="auto">
            <a:xfrm flipH="1">
              <a:off x="3504" y="2736"/>
              <a:ext cx="432" cy="0"/>
            </a:xfrm>
            <a:prstGeom prst="line">
              <a:avLst/>
            </a:prstGeom>
            <a:grpFill/>
            <a:ln w="28575">
              <a:solidFill>
                <a:schemeClr val="tx1"/>
              </a:solidFill>
              <a:round/>
              <a:headEnd/>
              <a:tailEnd type="triangle" w="med" len="med"/>
            </a:ln>
            <a:effectLst/>
          </p:spPr>
          <p:txBody>
            <a:bodyPr wrap="none" anchor="ctr"/>
            <a:lstStyle/>
            <a:p>
              <a:endParaRPr lang="fr-FR">
                <a:solidFill>
                  <a:schemeClr val="tx2">
                    <a:lumMod val="75000"/>
                  </a:schemeClr>
                </a:solidFill>
              </a:endParaRPr>
            </a:p>
          </p:txBody>
        </p:sp>
        <p:sp>
          <p:nvSpPr>
            <p:cNvPr id="47119" name="Line 15"/>
            <p:cNvSpPr>
              <a:spLocks noChangeShapeType="1"/>
            </p:cNvSpPr>
            <p:nvPr/>
          </p:nvSpPr>
          <p:spPr bwMode="auto">
            <a:xfrm>
              <a:off x="1632" y="2736"/>
              <a:ext cx="384" cy="0"/>
            </a:xfrm>
            <a:prstGeom prst="line">
              <a:avLst/>
            </a:prstGeom>
            <a:grpFill/>
            <a:ln w="28575">
              <a:solidFill>
                <a:schemeClr val="tx1"/>
              </a:solidFill>
              <a:round/>
              <a:headEnd/>
              <a:tailEnd type="triangle" w="med" len="med"/>
            </a:ln>
            <a:effectLst/>
          </p:spPr>
          <p:txBody>
            <a:bodyPr wrap="none" anchor="ctr"/>
            <a:lstStyle/>
            <a:p>
              <a:endParaRPr lang="fr-FR">
                <a:solidFill>
                  <a:schemeClr val="tx2">
                    <a:lumMod val="75000"/>
                  </a:schemeClr>
                </a:solidFill>
              </a:endParaRPr>
            </a:p>
          </p:txBody>
        </p:sp>
        <p:sp>
          <p:nvSpPr>
            <p:cNvPr id="47120" name="Line 16"/>
            <p:cNvSpPr>
              <a:spLocks noChangeShapeType="1"/>
            </p:cNvSpPr>
            <p:nvPr/>
          </p:nvSpPr>
          <p:spPr bwMode="auto">
            <a:xfrm>
              <a:off x="2736" y="3024"/>
              <a:ext cx="0" cy="528"/>
            </a:xfrm>
            <a:prstGeom prst="line">
              <a:avLst/>
            </a:prstGeom>
            <a:grpFill/>
            <a:ln w="28575">
              <a:solidFill>
                <a:schemeClr val="tx1"/>
              </a:solidFill>
              <a:round/>
              <a:headEnd/>
              <a:tailEnd type="triangle" w="med" len="med"/>
            </a:ln>
            <a:effectLst/>
          </p:spPr>
          <p:txBody>
            <a:bodyPr wrap="none" anchor="ctr"/>
            <a:lstStyle/>
            <a:p>
              <a:endParaRPr lang="fr-FR">
                <a:solidFill>
                  <a:schemeClr val="tx2">
                    <a:lumMod val="75000"/>
                  </a:schemeClr>
                </a:solidFill>
              </a:endParaRPr>
            </a:p>
          </p:txBody>
        </p:sp>
        <p:sp>
          <p:nvSpPr>
            <p:cNvPr id="47121" name="Line 17"/>
            <p:cNvSpPr>
              <a:spLocks noChangeShapeType="1"/>
            </p:cNvSpPr>
            <p:nvPr/>
          </p:nvSpPr>
          <p:spPr bwMode="auto">
            <a:xfrm>
              <a:off x="816" y="3024"/>
              <a:ext cx="0" cy="816"/>
            </a:xfrm>
            <a:prstGeom prst="line">
              <a:avLst/>
            </a:prstGeom>
            <a:grpFill/>
            <a:ln w="28575">
              <a:solidFill>
                <a:schemeClr val="tx1"/>
              </a:solidFill>
              <a:round/>
              <a:headEnd/>
              <a:tailEnd/>
            </a:ln>
            <a:effectLst/>
          </p:spPr>
          <p:txBody>
            <a:bodyPr wrap="none" anchor="ctr"/>
            <a:lstStyle/>
            <a:p>
              <a:endParaRPr lang="fr-FR">
                <a:solidFill>
                  <a:schemeClr val="tx2">
                    <a:lumMod val="75000"/>
                  </a:schemeClr>
                </a:solidFill>
              </a:endParaRPr>
            </a:p>
          </p:txBody>
        </p:sp>
        <p:sp>
          <p:nvSpPr>
            <p:cNvPr id="47122" name="Line 18"/>
            <p:cNvSpPr>
              <a:spLocks noChangeShapeType="1"/>
            </p:cNvSpPr>
            <p:nvPr/>
          </p:nvSpPr>
          <p:spPr bwMode="auto">
            <a:xfrm>
              <a:off x="4608" y="3024"/>
              <a:ext cx="0" cy="768"/>
            </a:xfrm>
            <a:prstGeom prst="line">
              <a:avLst/>
            </a:prstGeom>
            <a:grpFill/>
            <a:ln w="28575">
              <a:solidFill>
                <a:schemeClr val="tx1"/>
              </a:solidFill>
              <a:round/>
              <a:headEnd/>
              <a:tailEnd/>
            </a:ln>
            <a:effectLst/>
          </p:spPr>
          <p:txBody>
            <a:bodyPr wrap="none" anchor="ctr"/>
            <a:lstStyle/>
            <a:p>
              <a:endParaRPr lang="fr-FR">
                <a:solidFill>
                  <a:schemeClr val="tx2">
                    <a:lumMod val="75000"/>
                  </a:schemeClr>
                </a:solidFill>
              </a:endParaRPr>
            </a:p>
          </p:txBody>
        </p:sp>
        <p:sp>
          <p:nvSpPr>
            <p:cNvPr id="47123" name="Line 19"/>
            <p:cNvSpPr>
              <a:spLocks noChangeShapeType="1"/>
            </p:cNvSpPr>
            <p:nvPr/>
          </p:nvSpPr>
          <p:spPr bwMode="auto">
            <a:xfrm>
              <a:off x="816" y="3840"/>
              <a:ext cx="432" cy="0"/>
            </a:xfrm>
            <a:prstGeom prst="line">
              <a:avLst/>
            </a:prstGeom>
            <a:grpFill/>
            <a:ln w="28575">
              <a:solidFill>
                <a:schemeClr val="tx1"/>
              </a:solidFill>
              <a:round/>
              <a:headEnd/>
              <a:tailEnd type="triangle" w="med" len="med"/>
            </a:ln>
            <a:effectLst/>
          </p:spPr>
          <p:txBody>
            <a:bodyPr wrap="none" anchor="ctr"/>
            <a:lstStyle/>
            <a:p>
              <a:endParaRPr lang="fr-FR">
                <a:solidFill>
                  <a:schemeClr val="tx2">
                    <a:lumMod val="75000"/>
                  </a:schemeClr>
                </a:solidFill>
              </a:endParaRPr>
            </a:p>
          </p:txBody>
        </p:sp>
        <p:sp>
          <p:nvSpPr>
            <p:cNvPr id="47124" name="Line 20"/>
            <p:cNvSpPr>
              <a:spLocks noChangeShapeType="1"/>
            </p:cNvSpPr>
            <p:nvPr/>
          </p:nvSpPr>
          <p:spPr bwMode="auto">
            <a:xfrm flipH="1">
              <a:off x="4464" y="3792"/>
              <a:ext cx="144" cy="0"/>
            </a:xfrm>
            <a:prstGeom prst="line">
              <a:avLst/>
            </a:prstGeom>
            <a:grpFill/>
            <a:ln w="28575">
              <a:solidFill>
                <a:schemeClr val="tx1"/>
              </a:solidFill>
              <a:round/>
              <a:headEnd/>
              <a:tailEnd type="triangle" w="med" len="med"/>
            </a:ln>
            <a:effectLst/>
          </p:spPr>
          <p:txBody>
            <a:bodyPr wrap="none" anchor="ctr"/>
            <a:lstStyle/>
            <a:p>
              <a:endParaRPr lang="fr-FR">
                <a:solidFill>
                  <a:schemeClr val="tx2">
                    <a:lumMod val="75000"/>
                  </a:schemeClr>
                </a:solidFill>
              </a:endParaRPr>
            </a:p>
          </p:txBody>
        </p:sp>
      </p:grpSp>
      <p:sp>
        <p:nvSpPr>
          <p:cNvPr id="47126" name="Rectangle 22"/>
          <p:cNvSpPr>
            <a:spLocks noChangeArrowheads="1"/>
          </p:cNvSpPr>
          <p:nvPr/>
        </p:nvSpPr>
        <p:spPr bwMode="auto">
          <a:xfrm>
            <a:off x="4800600" y="4953000"/>
            <a:ext cx="1123950" cy="641350"/>
          </a:xfrm>
          <a:prstGeom prst="rect">
            <a:avLst/>
          </a:prstGeom>
          <a:noFill/>
          <a:ln w="9525">
            <a:noFill/>
            <a:miter lim="800000"/>
            <a:headEnd/>
            <a:tailEnd/>
          </a:ln>
          <a:effectLst/>
        </p:spPr>
        <p:txBody>
          <a:bodyPr wrap="none">
            <a:spAutoFit/>
          </a:bodyPr>
          <a:lstStyle/>
          <a:p>
            <a:r>
              <a:rPr lang="fr-FR" b="1" dirty="0">
                <a:solidFill>
                  <a:srgbClr val="3366FF"/>
                </a:solidFill>
              </a:rPr>
              <a:t>Besoin </a:t>
            </a:r>
          </a:p>
          <a:p>
            <a:r>
              <a:rPr lang="fr-FR" b="1" dirty="0">
                <a:solidFill>
                  <a:srgbClr val="3366FF"/>
                </a:solidFill>
              </a:rPr>
              <a:t>insatiable</a:t>
            </a:r>
            <a:endParaRPr lang="fr-FR" dirty="0">
              <a:solidFill>
                <a:srgbClr val="3366FF"/>
              </a:solidFill>
            </a:endParaRPr>
          </a:p>
        </p:txBody>
      </p:sp>
      <p:sp>
        <p:nvSpPr>
          <p:cNvPr id="47127" name="Rectangle 23"/>
          <p:cNvSpPr>
            <a:spLocks noChangeArrowheads="1"/>
          </p:cNvSpPr>
          <p:nvPr/>
        </p:nvSpPr>
        <p:spPr bwMode="auto">
          <a:xfrm>
            <a:off x="8915400" y="4953000"/>
            <a:ext cx="1123950" cy="641350"/>
          </a:xfrm>
          <a:prstGeom prst="rect">
            <a:avLst/>
          </a:prstGeom>
          <a:noFill/>
          <a:ln w="9525">
            <a:noFill/>
            <a:miter lim="800000"/>
            <a:headEnd/>
            <a:tailEnd/>
          </a:ln>
          <a:effectLst/>
        </p:spPr>
        <p:txBody>
          <a:bodyPr wrap="none">
            <a:spAutoFit/>
          </a:bodyPr>
          <a:lstStyle/>
          <a:p>
            <a:r>
              <a:rPr lang="fr-FR" b="1" dirty="0">
                <a:solidFill>
                  <a:srgbClr val="3366FF"/>
                </a:solidFill>
              </a:rPr>
              <a:t>Besoin </a:t>
            </a:r>
          </a:p>
          <a:p>
            <a:r>
              <a:rPr lang="fr-FR" b="1" dirty="0">
                <a:solidFill>
                  <a:srgbClr val="3366FF"/>
                </a:solidFill>
              </a:rPr>
              <a:t>insatiable</a:t>
            </a:r>
            <a:endParaRPr lang="fr-FR" dirty="0">
              <a:solidFill>
                <a:srgbClr val="3366FF"/>
              </a:solidFill>
            </a:endParaRPr>
          </a:p>
        </p:txBody>
      </p:sp>
      <p:sp>
        <p:nvSpPr>
          <p:cNvPr id="47128" name="Rectangle 24"/>
          <p:cNvSpPr>
            <a:spLocks noChangeArrowheads="1"/>
          </p:cNvSpPr>
          <p:nvPr/>
        </p:nvSpPr>
        <p:spPr bwMode="auto">
          <a:xfrm>
            <a:off x="1498600" y="4953000"/>
            <a:ext cx="1276350" cy="641350"/>
          </a:xfrm>
          <a:prstGeom prst="rect">
            <a:avLst/>
          </a:prstGeom>
          <a:noFill/>
          <a:ln w="9525">
            <a:noFill/>
            <a:miter lim="800000"/>
            <a:headEnd/>
            <a:tailEnd/>
          </a:ln>
          <a:effectLst/>
        </p:spPr>
        <p:txBody>
          <a:bodyPr wrap="none">
            <a:spAutoFit/>
          </a:bodyPr>
          <a:lstStyle/>
          <a:p>
            <a:pPr algn="ctr"/>
            <a:r>
              <a:rPr lang="fr-FR" b="1" dirty="0">
                <a:solidFill>
                  <a:srgbClr val="3366FF"/>
                </a:solidFill>
              </a:rPr>
              <a:t>Besoin </a:t>
            </a:r>
          </a:p>
          <a:p>
            <a:pPr algn="ctr"/>
            <a:r>
              <a:rPr lang="fr-FR" b="1" dirty="0">
                <a:solidFill>
                  <a:srgbClr val="3366FF"/>
                </a:solidFill>
              </a:rPr>
              <a:t>« </a:t>
            </a:r>
            <a:r>
              <a:rPr lang="fr-FR" b="1" dirty="0" err="1">
                <a:solidFill>
                  <a:srgbClr val="3366FF"/>
                </a:solidFill>
              </a:rPr>
              <a:t>satiable</a:t>
            </a:r>
            <a:r>
              <a:rPr lang="fr-FR" b="1" dirty="0">
                <a:solidFill>
                  <a:srgbClr val="3366FF"/>
                </a:solidFill>
              </a:rPr>
              <a:t> »</a:t>
            </a:r>
            <a:endParaRPr lang="fr-FR" dirty="0">
              <a:solidFill>
                <a:srgbClr val="3366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
          <p:cNvGrpSpPr>
            <a:grpSpLocks/>
          </p:cNvGrpSpPr>
          <p:nvPr/>
        </p:nvGrpSpPr>
        <p:grpSpPr bwMode="auto">
          <a:xfrm>
            <a:off x="1524000" y="1981200"/>
            <a:ext cx="9374188" cy="4343400"/>
            <a:chOff x="0" y="1248"/>
            <a:chExt cx="5905" cy="2736"/>
          </a:xfrm>
        </p:grpSpPr>
        <p:grpSp>
          <p:nvGrpSpPr>
            <p:cNvPr id="3" name="Group 4"/>
            <p:cNvGrpSpPr>
              <a:grpSpLocks noChangeAspect="1"/>
            </p:cNvGrpSpPr>
            <p:nvPr/>
          </p:nvGrpSpPr>
          <p:grpSpPr bwMode="auto">
            <a:xfrm>
              <a:off x="0" y="1248"/>
              <a:ext cx="4176" cy="2736"/>
              <a:chOff x="0" y="1437"/>
              <a:chExt cx="4176" cy="2736"/>
            </a:xfrm>
          </p:grpSpPr>
          <p:sp>
            <p:nvSpPr>
              <p:cNvPr id="51205" name="AutoShape 5"/>
              <p:cNvSpPr>
                <a:spLocks noChangeAspect="1" noChangeArrowheads="1" noTextEdit="1"/>
              </p:cNvSpPr>
              <p:nvPr/>
            </p:nvSpPr>
            <p:spPr bwMode="auto">
              <a:xfrm>
                <a:off x="0" y="1437"/>
                <a:ext cx="4176" cy="2736"/>
              </a:xfrm>
              <a:prstGeom prst="rect">
                <a:avLst/>
              </a:prstGeom>
              <a:noFill/>
              <a:ln w="9525">
                <a:noFill/>
                <a:miter lim="800000"/>
                <a:headEnd/>
                <a:tailEnd/>
              </a:ln>
            </p:spPr>
            <p:txBody>
              <a:bodyPr/>
              <a:lstStyle/>
              <a:p>
                <a:endParaRPr lang="fr-FR"/>
              </a:p>
            </p:txBody>
          </p:sp>
          <p:grpSp>
            <p:nvGrpSpPr>
              <p:cNvPr id="4" name="Group 6"/>
              <p:cNvGrpSpPr>
                <a:grpSpLocks/>
              </p:cNvGrpSpPr>
              <p:nvPr/>
            </p:nvGrpSpPr>
            <p:grpSpPr bwMode="auto">
              <a:xfrm>
                <a:off x="16" y="3321"/>
                <a:ext cx="4131" cy="827"/>
                <a:chOff x="16" y="3321"/>
                <a:chExt cx="4131" cy="827"/>
              </a:xfrm>
            </p:grpSpPr>
            <p:sp>
              <p:nvSpPr>
                <p:cNvPr id="51207" name="Freeform 7"/>
                <p:cNvSpPr>
                  <a:spLocks/>
                </p:cNvSpPr>
                <p:nvPr/>
              </p:nvSpPr>
              <p:spPr bwMode="auto">
                <a:xfrm>
                  <a:off x="3419" y="3321"/>
                  <a:ext cx="728" cy="826"/>
                </a:xfrm>
                <a:custGeom>
                  <a:avLst/>
                  <a:gdLst/>
                  <a:ahLst/>
                  <a:cxnLst>
                    <a:cxn ang="0">
                      <a:pos x="344" y="826"/>
                    </a:cxn>
                    <a:cxn ang="0">
                      <a:pos x="0" y="352"/>
                    </a:cxn>
                    <a:cxn ang="0">
                      <a:pos x="322" y="0"/>
                    </a:cxn>
                    <a:cxn ang="0">
                      <a:pos x="728" y="411"/>
                    </a:cxn>
                    <a:cxn ang="0">
                      <a:pos x="344" y="826"/>
                    </a:cxn>
                  </a:cxnLst>
                  <a:rect l="0" t="0" r="r" b="b"/>
                  <a:pathLst>
                    <a:path w="728" h="826">
                      <a:moveTo>
                        <a:pt x="344" y="826"/>
                      </a:moveTo>
                      <a:lnTo>
                        <a:pt x="0" y="352"/>
                      </a:lnTo>
                      <a:lnTo>
                        <a:pt x="322" y="0"/>
                      </a:lnTo>
                      <a:lnTo>
                        <a:pt x="728" y="411"/>
                      </a:lnTo>
                      <a:lnTo>
                        <a:pt x="344" y="826"/>
                      </a:lnTo>
                      <a:close/>
                    </a:path>
                  </a:pathLst>
                </a:custGeom>
                <a:solidFill>
                  <a:srgbClr val="17375E"/>
                </a:solidFill>
                <a:ln w="19050">
                  <a:solidFill>
                    <a:srgbClr val="000000"/>
                  </a:solidFill>
                  <a:prstDash val="solid"/>
                  <a:round/>
                  <a:headEnd/>
                  <a:tailEnd/>
                </a:ln>
              </p:spPr>
              <p:txBody>
                <a:bodyPr/>
                <a:lstStyle/>
                <a:p>
                  <a:endParaRPr lang="fr-FR"/>
                </a:p>
              </p:txBody>
            </p:sp>
            <p:sp>
              <p:nvSpPr>
                <p:cNvPr id="51208" name="Freeform 8"/>
                <p:cNvSpPr>
                  <a:spLocks/>
                </p:cNvSpPr>
                <p:nvPr/>
              </p:nvSpPr>
              <p:spPr bwMode="auto">
                <a:xfrm>
                  <a:off x="347" y="3321"/>
                  <a:ext cx="3394" cy="353"/>
                </a:xfrm>
                <a:custGeom>
                  <a:avLst/>
                  <a:gdLst/>
                  <a:ahLst/>
                  <a:cxnLst>
                    <a:cxn ang="0">
                      <a:pos x="0" y="353"/>
                    </a:cxn>
                    <a:cxn ang="0">
                      <a:pos x="3072" y="353"/>
                    </a:cxn>
                    <a:cxn ang="0">
                      <a:pos x="3394" y="0"/>
                    </a:cxn>
                    <a:cxn ang="0">
                      <a:pos x="433" y="0"/>
                    </a:cxn>
                    <a:cxn ang="0">
                      <a:pos x="0" y="353"/>
                    </a:cxn>
                  </a:cxnLst>
                  <a:rect l="0" t="0" r="r" b="b"/>
                  <a:pathLst>
                    <a:path w="3394" h="353">
                      <a:moveTo>
                        <a:pt x="0" y="353"/>
                      </a:moveTo>
                      <a:lnTo>
                        <a:pt x="3072" y="353"/>
                      </a:lnTo>
                      <a:lnTo>
                        <a:pt x="3394" y="0"/>
                      </a:lnTo>
                      <a:lnTo>
                        <a:pt x="433" y="0"/>
                      </a:lnTo>
                      <a:lnTo>
                        <a:pt x="0" y="353"/>
                      </a:lnTo>
                      <a:close/>
                    </a:path>
                  </a:pathLst>
                </a:custGeom>
                <a:solidFill>
                  <a:srgbClr val="17375E"/>
                </a:solidFill>
                <a:ln w="19050">
                  <a:solidFill>
                    <a:srgbClr val="000000"/>
                  </a:solidFill>
                  <a:prstDash val="solid"/>
                  <a:round/>
                  <a:headEnd/>
                  <a:tailEnd/>
                </a:ln>
              </p:spPr>
              <p:txBody>
                <a:bodyPr/>
                <a:lstStyle/>
                <a:p>
                  <a:endParaRPr lang="fr-FR"/>
                </a:p>
              </p:txBody>
            </p:sp>
            <p:sp>
              <p:nvSpPr>
                <p:cNvPr id="51209" name="Freeform 9"/>
                <p:cNvSpPr>
                  <a:spLocks/>
                </p:cNvSpPr>
                <p:nvPr/>
              </p:nvSpPr>
              <p:spPr bwMode="auto">
                <a:xfrm>
                  <a:off x="16" y="3673"/>
                  <a:ext cx="3748" cy="475"/>
                </a:xfrm>
                <a:custGeom>
                  <a:avLst/>
                  <a:gdLst/>
                  <a:ahLst/>
                  <a:cxnLst>
                    <a:cxn ang="0">
                      <a:pos x="329" y="0"/>
                    </a:cxn>
                    <a:cxn ang="0">
                      <a:pos x="3401" y="0"/>
                    </a:cxn>
                    <a:cxn ang="0">
                      <a:pos x="3748" y="475"/>
                    </a:cxn>
                    <a:cxn ang="0">
                      <a:pos x="0" y="475"/>
                    </a:cxn>
                    <a:cxn ang="0">
                      <a:pos x="329" y="0"/>
                    </a:cxn>
                  </a:cxnLst>
                  <a:rect l="0" t="0" r="r" b="b"/>
                  <a:pathLst>
                    <a:path w="3748" h="475">
                      <a:moveTo>
                        <a:pt x="329" y="0"/>
                      </a:moveTo>
                      <a:lnTo>
                        <a:pt x="3401" y="0"/>
                      </a:lnTo>
                      <a:lnTo>
                        <a:pt x="3748" y="475"/>
                      </a:lnTo>
                      <a:lnTo>
                        <a:pt x="0" y="475"/>
                      </a:lnTo>
                      <a:lnTo>
                        <a:pt x="329" y="0"/>
                      </a:lnTo>
                      <a:close/>
                    </a:path>
                  </a:pathLst>
                </a:custGeom>
                <a:solidFill>
                  <a:srgbClr val="17375E"/>
                </a:solidFill>
                <a:ln w="19050">
                  <a:solidFill>
                    <a:srgbClr val="000000"/>
                  </a:solidFill>
                  <a:prstDash val="solid"/>
                  <a:round/>
                  <a:headEnd/>
                  <a:tailEnd/>
                </a:ln>
              </p:spPr>
              <p:txBody>
                <a:bodyPr/>
                <a:lstStyle/>
                <a:p>
                  <a:endParaRPr lang="fr-FR" dirty="0">
                    <a:solidFill>
                      <a:schemeClr val="tx2">
                        <a:lumMod val="75000"/>
                      </a:schemeClr>
                    </a:solidFill>
                  </a:endParaRPr>
                </a:p>
              </p:txBody>
            </p:sp>
          </p:grpSp>
          <p:grpSp>
            <p:nvGrpSpPr>
              <p:cNvPr id="5" name="Group 10"/>
              <p:cNvGrpSpPr>
                <a:grpSpLocks/>
              </p:cNvGrpSpPr>
              <p:nvPr/>
            </p:nvGrpSpPr>
            <p:grpSpPr bwMode="auto">
              <a:xfrm>
                <a:off x="407" y="2852"/>
                <a:ext cx="3276" cy="747"/>
                <a:chOff x="407" y="2852"/>
                <a:chExt cx="3276" cy="747"/>
              </a:xfrm>
            </p:grpSpPr>
            <p:sp>
              <p:nvSpPr>
                <p:cNvPr id="51211" name="Freeform 11"/>
                <p:cNvSpPr>
                  <a:spLocks/>
                </p:cNvSpPr>
                <p:nvPr/>
              </p:nvSpPr>
              <p:spPr bwMode="auto">
                <a:xfrm>
                  <a:off x="3040" y="2852"/>
                  <a:ext cx="643" cy="747"/>
                </a:xfrm>
                <a:custGeom>
                  <a:avLst/>
                  <a:gdLst/>
                  <a:ahLst/>
                  <a:cxnLst>
                    <a:cxn ang="0">
                      <a:pos x="328" y="747"/>
                    </a:cxn>
                    <a:cxn ang="0">
                      <a:pos x="0" y="262"/>
                    </a:cxn>
                    <a:cxn ang="0">
                      <a:pos x="240" y="0"/>
                    </a:cxn>
                    <a:cxn ang="0">
                      <a:pos x="643" y="412"/>
                    </a:cxn>
                    <a:cxn ang="0">
                      <a:pos x="328" y="747"/>
                    </a:cxn>
                  </a:cxnLst>
                  <a:rect l="0" t="0" r="r" b="b"/>
                  <a:pathLst>
                    <a:path w="643" h="747">
                      <a:moveTo>
                        <a:pt x="328" y="747"/>
                      </a:moveTo>
                      <a:lnTo>
                        <a:pt x="0" y="262"/>
                      </a:lnTo>
                      <a:lnTo>
                        <a:pt x="240" y="0"/>
                      </a:lnTo>
                      <a:lnTo>
                        <a:pt x="643" y="412"/>
                      </a:lnTo>
                      <a:lnTo>
                        <a:pt x="328" y="747"/>
                      </a:lnTo>
                      <a:close/>
                    </a:path>
                  </a:pathLst>
                </a:custGeom>
                <a:solidFill>
                  <a:srgbClr val="558ED5"/>
                </a:solidFill>
                <a:ln w="19050">
                  <a:solidFill>
                    <a:srgbClr val="000000"/>
                  </a:solidFill>
                  <a:prstDash val="solid"/>
                  <a:round/>
                  <a:headEnd/>
                  <a:tailEnd/>
                </a:ln>
              </p:spPr>
              <p:txBody>
                <a:bodyPr/>
                <a:lstStyle/>
                <a:p>
                  <a:endParaRPr lang="fr-FR"/>
                </a:p>
              </p:txBody>
            </p:sp>
            <p:sp>
              <p:nvSpPr>
                <p:cNvPr id="51212" name="Freeform 12"/>
                <p:cNvSpPr>
                  <a:spLocks/>
                </p:cNvSpPr>
                <p:nvPr/>
              </p:nvSpPr>
              <p:spPr bwMode="auto">
                <a:xfrm>
                  <a:off x="731" y="2852"/>
                  <a:ext cx="2551" cy="263"/>
                </a:xfrm>
                <a:custGeom>
                  <a:avLst/>
                  <a:gdLst/>
                  <a:ahLst/>
                  <a:cxnLst>
                    <a:cxn ang="0">
                      <a:pos x="0" y="263"/>
                    </a:cxn>
                    <a:cxn ang="0">
                      <a:pos x="2311" y="263"/>
                    </a:cxn>
                    <a:cxn ang="0">
                      <a:pos x="2551" y="0"/>
                    </a:cxn>
                    <a:cxn ang="0">
                      <a:pos x="457" y="1"/>
                    </a:cxn>
                    <a:cxn ang="0">
                      <a:pos x="0" y="263"/>
                    </a:cxn>
                  </a:cxnLst>
                  <a:rect l="0" t="0" r="r" b="b"/>
                  <a:pathLst>
                    <a:path w="2551" h="263">
                      <a:moveTo>
                        <a:pt x="0" y="263"/>
                      </a:moveTo>
                      <a:lnTo>
                        <a:pt x="2311" y="263"/>
                      </a:lnTo>
                      <a:lnTo>
                        <a:pt x="2551" y="0"/>
                      </a:lnTo>
                      <a:lnTo>
                        <a:pt x="457" y="1"/>
                      </a:lnTo>
                      <a:lnTo>
                        <a:pt x="0" y="263"/>
                      </a:lnTo>
                      <a:close/>
                    </a:path>
                  </a:pathLst>
                </a:custGeom>
                <a:solidFill>
                  <a:srgbClr val="558ED5"/>
                </a:solidFill>
                <a:ln w="19050">
                  <a:solidFill>
                    <a:srgbClr val="000000"/>
                  </a:solidFill>
                  <a:prstDash val="solid"/>
                  <a:round/>
                  <a:headEnd/>
                  <a:tailEnd/>
                </a:ln>
              </p:spPr>
              <p:txBody>
                <a:bodyPr/>
                <a:lstStyle/>
                <a:p>
                  <a:endParaRPr lang="fr-FR"/>
                </a:p>
              </p:txBody>
            </p:sp>
            <p:sp>
              <p:nvSpPr>
                <p:cNvPr id="51213" name="Freeform 13"/>
                <p:cNvSpPr>
                  <a:spLocks/>
                </p:cNvSpPr>
                <p:nvPr/>
              </p:nvSpPr>
              <p:spPr bwMode="auto">
                <a:xfrm>
                  <a:off x="407" y="3114"/>
                  <a:ext cx="2961" cy="485"/>
                </a:xfrm>
                <a:custGeom>
                  <a:avLst/>
                  <a:gdLst/>
                  <a:ahLst/>
                  <a:cxnLst>
                    <a:cxn ang="0">
                      <a:pos x="0" y="485"/>
                    </a:cxn>
                    <a:cxn ang="0">
                      <a:pos x="2961" y="485"/>
                    </a:cxn>
                    <a:cxn ang="0">
                      <a:pos x="2633" y="0"/>
                    </a:cxn>
                    <a:cxn ang="0">
                      <a:pos x="326" y="0"/>
                    </a:cxn>
                    <a:cxn ang="0">
                      <a:pos x="0" y="485"/>
                    </a:cxn>
                  </a:cxnLst>
                  <a:rect l="0" t="0" r="r" b="b"/>
                  <a:pathLst>
                    <a:path w="2961" h="485">
                      <a:moveTo>
                        <a:pt x="0" y="485"/>
                      </a:moveTo>
                      <a:lnTo>
                        <a:pt x="2961" y="485"/>
                      </a:lnTo>
                      <a:lnTo>
                        <a:pt x="2633" y="0"/>
                      </a:lnTo>
                      <a:lnTo>
                        <a:pt x="326" y="0"/>
                      </a:lnTo>
                      <a:lnTo>
                        <a:pt x="0" y="485"/>
                      </a:lnTo>
                      <a:close/>
                    </a:path>
                  </a:pathLst>
                </a:custGeom>
                <a:solidFill>
                  <a:schemeClr val="tx2">
                    <a:lumMod val="60000"/>
                    <a:lumOff val="40000"/>
                  </a:schemeClr>
                </a:solidFill>
                <a:ln w="19050">
                  <a:solidFill>
                    <a:srgbClr val="000000"/>
                  </a:solidFill>
                  <a:prstDash val="solid"/>
                  <a:round/>
                  <a:headEnd/>
                  <a:tailEnd/>
                </a:ln>
              </p:spPr>
              <p:txBody>
                <a:bodyPr/>
                <a:lstStyle/>
                <a:p>
                  <a:endParaRPr lang="fr-FR" dirty="0">
                    <a:solidFill>
                      <a:schemeClr val="tx2">
                        <a:lumMod val="60000"/>
                        <a:lumOff val="40000"/>
                      </a:schemeClr>
                    </a:solidFill>
                  </a:endParaRPr>
                </a:p>
              </p:txBody>
            </p:sp>
          </p:grpSp>
          <p:grpSp>
            <p:nvGrpSpPr>
              <p:cNvPr id="6" name="Group 14"/>
              <p:cNvGrpSpPr>
                <a:grpSpLocks/>
              </p:cNvGrpSpPr>
              <p:nvPr/>
            </p:nvGrpSpPr>
            <p:grpSpPr bwMode="auto">
              <a:xfrm>
                <a:off x="786" y="2388"/>
                <a:ext cx="2433" cy="650"/>
                <a:chOff x="786" y="2388"/>
                <a:chExt cx="2433" cy="650"/>
              </a:xfrm>
            </p:grpSpPr>
            <p:sp>
              <p:nvSpPr>
                <p:cNvPr id="51215" name="Freeform 15"/>
                <p:cNvSpPr>
                  <a:spLocks/>
                </p:cNvSpPr>
                <p:nvPr/>
              </p:nvSpPr>
              <p:spPr bwMode="auto">
                <a:xfrm>
                  <a:off x="2657" y="2388"/>
                  <a:ext cx="562" cy="649"/>
                </a:xfrm>
                <a:custGeom>
                  <a:avLst/>
                  <a:gdLst/>
                  <a:ahLst/>
                  <a:cxnLst>
                    <a:cxn ang="0">
                      <a:pos x="0" y="177"/>
                    </a:cxn>
                    <a:cxn ang="0">
                      <a:pos x="334" y="649"/>
                    </a:cxn>
                    <a:cxn ang="0">
                      <a:pos x="562" y="407"/>
                    </a:cxn>
                    <a:cxn ang="0">
                      <a:pos x="162" y="0"/>
                    </a:cxn>
                    <a:cxn ang="0">
                      <a:pos x="0" y="177"/>
                    </a:cxn>
                  </a:cxnLst>
                  <a:rect l="0" t="0" r="r" b="b"/>
                  <a:pathLst>
                    <a:path w="562" h="649">
                      <a:moveTo>
                        <a:pt x="0" y="177"/>
                      </a:moveTo>
                      <a:lnTo>
                        <a:pt x="334" y="649"/>
                      </a:lnTo>
                      <a:lnTo>
                        <a:pt x="562" y="407"/>
                      </a:lnTo>
                      <a:lnTo>
                        <a:pt x="162" y="0"/>
                      </a:lnTo>
                      <a:lnTo>
                        <a:pt x="0" y="177"/>
                      </a:lnTo>
                      <a:close/>
                    </a:path>
                  </a:pathLst>
                </a:custGeom>
                <a:solidFill>
                  <a:srgbClr val="8EB4E3"/>
                </a:solidFill>
                <a:ln w="19050">
                  <a:solidFill>
                    <a:srgbClr val="000000"/>
                  </a:solidFill>
                  <a:prstDash val="solid"/>
                  <a:round/>
                  <a:headEnd/>
                  <a:tailEnd/>
                </a:ln>
              </p:spPr>
              <p:txBody>
                <a:bodyPr/>
                <a:lstStyle/>
                <a:p>
                  <a:endParaRPr lang="fr-FR"/>
                </a:p>
              </p:txBody>
            </p:sp>
            <p:sp>
              <p:nvSpPr>
                <p:cNvPr id="51216" name="Freeform 16"/>
                <p:cNvSpPr>
                  <a:spLocks/>
                </p:cNvSpPr>
                <p:nvPr/>
              </p:nvSpPr>
              <p:spPr bwMode="auto">
                <a:xfrm>
                  <a:off x="1114" y="2388"/>
                  <a:ext cx="1704" cy="176"/>
                </a:xfrm>
                <a:custGeom>
                  <a:avLst/>
                  <a:gdLst/>
                  <a:ahLst/>
                  <a:cxnLst>
                    <a:cxn ang="0">
                      <a:pos x="0" y="176"/>
                    </a:cxn>
                    <a:cxn ang="0">
                      <a:pos x="1542" y="176"/>
                    </a:cxn>
                    <a:cxn ang="0">
                      <a:pos x="1704" y="0"/>
                    </a:cxn>
                    <a:cxn ang="0">
                      <a:pos x="431" y="0"/>
                    </a:cxn>
                    <a:cxn ang="0">
                      <a:pos x="0" y="176"/>
                    </a:cxn>
                  </a:cxnLst>
                  <a:rect l="0" t="0" r="r" b="b"/>
                  <a:pathLst>
                    <a:path w="1704" h="176">
                      <a:moveTo>
                        <a:pt x="0" y="176"/>
                      </a:moveTo>
                      <a:lnTo>
                        <a:pt x="1542" y="176"/>
                      </a:lnTo>
                      <a:lnTo>
                        <a:pt x="1704" y="0"/>
                      </a:lnTo>
                      <a:lnTo>
                        <a:pt x="431" y="0"/>
                      </a:lnTo>
                      <a:lnTo>
                        <a:pt x="0" y="176"/>
                      </a:lnTo>
                      <a:close/>
                    </a:path>
                  </a:pathLst>
                </a:custGeom>
                <a:solidFill>
                  <a:srgbClr val="8EB4E3"/>
                </a:solidFill>
                <a:ln w="19050">
                  <a:solidFill>
                    <a:srgbClr val="000000"/>
                  </a:solidFill>
                  <a:prstDash val="solid"/>
                  <a:round/>
                  <a:headEnd/>
                  <a:tailEnd/>
                </a:ln>
              </p:spPr>
              <p:txBody>
                <a:bodyPr/>
                <a:lstStyle/>
                <a:p>
                  <a:endParaRPr lang="fr-FR"/>
                </a:p>
              </p:txBody>
            </p:sp>
            <p:sp>
              <p:nvSpPr>
                <p:cNvPr id="51217" name="Freeform 17"/>
                <p:cNvSpPr>
                  <a:spLocks/>
                </p:cNvSpPr>
                <p:nvPr/>
              </p:nvSpPr>
              <p:spPr bwMode="auto">
                <a:xfrm>
                  <a:off x="786" y="2564"/>
                  <a:ext cx="2204" cy="474"/>
                </a:xfrm>
                <a:custGeom>
                  <a:avLst/>
                  <a:gdLst/>
                  <a:ahLst/>
                  <a:cxnLst>
                    <a:cxn ang="0">
                      <a:pos x="0" y="474"/>
                    </a:cxn>
                    <a:cxn ang="0">
                      <a:pos x="2204" y="474"/>
                    </a:cxn>
                    <a:cxn ang="0">
                      <a:pos x="1870" y="0"/>
                    </a:cxn>
                    <a:cxn ang="0">
                      <a:pos x="328" y="0"/>
                    </a:cxn>
                    <a:cxn ang="0">
                      <a:pos x="0" y="474"/>
                    </a:cxn>
                  </a:cxnLst>
                  <a:rect l="0" t="0" r="r" b="b"/>
                  <a:pathLst>
                    <a:path w="2204" h="474">
                      <a:moveTo>
                        <a:pt x="0" y="474"/>
                      </a:moveTo>
                      <a:lnTo>
                        <a:pt x="2204" y="474"/>
                      </a:lnTo>
                      <a:lnTo>
                        <a:pt x="1870" y="0"/>
                      </a:lnTo>
                      <a:lnTo>
                        <a:pt x="328" y="0"/>
                      </a:lnTo>
                      <a:lnTo>
                        <a:pt x="0" y="474"/>
                      </a:lnTo>
                      <a:close/>
                    </a:path>
                  </a:pathLst>
                </a:custGeom>
                <a:solidFill>
                  <a:schemeClr val="tx2">
                    <a:lumMod val="40000"/>
                    <a:lumOff val="60000"/>
                  </a:schemeClr>
                </a:solidFill>
                <a:ln w="19050">
                  <a:solidFill>
                    <a:srgbClr val="000000"/>
                  </a:solidFill>
                  <a:prstDash val="solid"/>
                  <a:round/>
                  <a:headEnd/>
                  <a:tailEnd/>
                </a:ln>
              </p:spPr>
              <p:txBody>
                <a:bodyPr/>
                <a:lstStyle/>
                <a:p>
                  <a:endParaRPr lang="fr-FR"/>
                </a:p>
              </p:txBody>
            </p:sp>
          </p:grpSp>
          <p:grpSp>
            <p:nvGrpSpPr>
              <p:cNvPr id="7" name="Group 18"/>
              <p:cNvGrpSpPr>
                <a:grpSpLocks/>
              </p:cNvGrpSpPr>
              <p:nvPr/>
            </p:nvGrpSpPr>
            <p:grpSpPr bwMode="auto">
              <a:xfrm>
                <a:off x="1170" y="1917"/>
                <a:ext cx="1587" cy="567"/>
                <a:chOff x="1170" y="1917"/>
                <a:chExt cx="1587" cy="567"/>
              </a:xfrm>
            </p:grpSpPr>
            <p:sp>
              <p:nvSpPr>
                <p:cNvPr id="51219" name="Freeform 19"/>
                <p:cNvSpPr>
                  <a:spLocks/>
                </p:cNvSpPr>
                <p:nvPr/>
              </p:nvSpPr>
              <p:spPr bwMode="auto">
                <a:xfrm>
                  <a:off x="2273" y="1918"/>
                  <a:ext cx="484" cy="566"/>
                </a:xfrm>
                <a:custGeom>
                  <a:avLst/>
                  <a:gdLst/>
                  <a:ahLst/>
                  <a:cxnLst>
                    <a:cxn ang="0">
                      <a:pos x="331" y="566"/>
                    </a:cxn>
                    <a:cxn ang="0">
                      <a:pos x="484" y="404"/>
                    </a:cxn>
                    <a:cxn ang="0">
                      <a:pos x="84" y="0"/>
                    </a:cxn>
                    <a:cxn ang="0">
                      <a:pos x="0" y="85"/>
                    </a:cxn>
                    <a:cxn ang="0">
                      <a:pos x="331" y="566"/>
                    </a:cxn>
                  </a:cxnLst>
                  <a:rect l="0" t="0" r="r" b="b"/>
                  <a:pathLst>
                    <a:path w="484" h="566">
                      <a:moveTo>
                        <a:pt x="331" y="566"/>
                      </a:moveTo>
                      <a:lnTo>
                        <a:pt x="484" y="404"/>
                      </a:lnTo>
                      <a:lnTo>
                        <a:pt x="84" y="0"/>
                      </a:lnTo>
                      <a:lnTo>
                        <a:pt x="0" y="85"/>
                      </a:lnTo>
                      <a:lnTo>
                        <a:pt x="331" y="566"/>
                      </a:lnTo>
                      <a:close/>
                    </a:path>
                  </a:pathLst>
                </a:custGeom>
                <a:solidFill>
                  <a:schemeClr val="tx2">
                    <a:lumMod val="20000"/>
                    <a:lumOff val="80000"/>
                  </a:schemeClr>
                </a:solidFill>
                <a:ln w="19050">
                  <a:solidFill>
                    <a:srgbClr val="000000"/>
                  </a:solidFill>
                  <a:prstDash val="solid"/>
                  <a:round/>
                  <a:headEnd/>
                  <a:tailEnd/>
                </a:ln>
              </p:spPr>
              <p:txBody>
                <a:bodyPr/>
                <a:lstStyle/>
                <a:p>
                  <a:endParaRPr lang="fr-FR"/>
                </a:p>
              </p:txBody>
            </p:sp>
            <p:sp>
              <p:nvSpPr>
                <p:cNvPr id="51220" name="Freeform 20"/>
                <p:cNvSpPr>
                  <a:spLocks/>
                </p:cNvSpPr>
                <p:nvPr/>
              </p:nvSpPr>
              <p:spPr bwMode="auto">
                <a:xfrm>
                  <a:off x="1506" y="1917"/>
                  <a:ext cx="849" cy="85"/>
                </a:xfrm>
                <a:custGeom>
                  <a:avLst/>
                  <a:gdLst/>
                  <a:ahLst/>
                  <a:cxnLst>
                    <a:cxn ang="0">
                      <a:pos x="0" y="85"/>
                    </a:cxn>
                    <a:cxn ang="0">
                      <a:pos x="766" y="85"/>
                    </a:cxn>
                    <a:cxn ang="0">
                      <a:pos x="849" y="0"/>
                    </a:cxn>
                    <a:cxn ang="0">
                      <a:pos x="264" y="0"/>
                    </a:cxn>
                    <a:cxn ang="0">
                      <a:pos x="0" y="85"/>
                    </a:cxn>
                  </a:cxnLst>
                  <a:rect l="0" t="0" r="r" b="b"/>
                  <a:pathLst>
                    <a:path w="849" h="85">
                      <a:moveTo>
                        <a:pt x="0" y="85"/>
                      </a:moveTo>
                      <a:lnTo>
                        <a:pt x="766" y="85"/>
                      </a:lnTo>
                      <a:lnTo>
                        <a:pt x="849" y="0"/>
                      </a:lnTo>
                      <a:lnTo>
                        <a:pt x="264" y="0"/>
                      </a:lnTo>
                      <a:lnTo>
                        <a:pt x="0" y="85"/>
                      </a:lnTo>
                      <a:close/>
                    </a:path>
                  </a:pathLst>
                </a:custGeom>
                <a:solidFill>
                  <a:srgbClr val="C6D9F1"/>
                </a:solidFill>
                <a:ln w="19050">
                  <a:solidFill>
                    <a:srgbClr val="000000"/>
                  </a:solidFill>
                  <a:prstDash val="solid"/>
                  <a:round/>
                  <a:headEnd/>
                  <a:tailEnd/>
                </a:ln>
              </p:spPr>
              <p:txBody>
                <a:bodyPr/>
                <a:lstStyle/>
                <a:p>
                  <a:endParaRPr lang="fr-FR"/>
                </a:p>
              </p:txBody>
            </p:sp>
            <p:sp>
              <p:nvSpPr>
                <p:cNvPr id="51221" name="Freeform 21"/>
                <p:cNvSpPr>
                  <a:spLocks/>
                </p:cNvSpPr>
                <p:nvPr/>
              </p:nvSpPr>
              <p:spPr bwMode="auto">
                <a:xfrm>
                  <a:off x="1170" y="2002"/>
                  <a:ext cx="1434" cy="482"/>
                </a:xfrm>
                <a:custGeom>
                  <a:avLst/>
                  <a:gdLst/>
                  <a:ahLst/>
                  <a:cxnLst>
                    <a:cxn ang="0">
                      <a:pos x="0" y="482"/>
                    </a:cxn>
                    <a:cxn ang="0">
                      <a:pos x="1434" y="482"/>
                    </a:cxn>
                    <a:cxn ang="0">
                      <a:pos x="1102" y="0"/>
                    </a:cxn>
                    <a:cxn ang="0">
                      <a:pos x="334" y="0"/>
                    </a:cxn>
                    <a:cxn ang="0">
                      <a:pos x="0" y="482"/>
                    </a:cxn>
                  </a:cxnLst>
                  <a:rect l="0" t="0" r="r" b="b"/>
                  <a:pathLst>
                    <a:path w="1434" h="482">
                      <a:moveTo>
                        <a:pt x="0" y="482"/>
                      </a:moveTo>
                      <a:lnTo>
                        <a:pt x="1434" y="482"/>
                      </a:lnTo>
                      <a:lnTo>
                        <a:pt x="1102" y="0"/>
                      </a:lnTo>
                      <a:lnTo>
                        <a:pt x="334" y="0"/>
                      </a:lnTo>
                      <a:lnTo>
                        <a:pt x="0" y="482"/>
                      </a:lnTo>
                      <a:close/>
                    </a:path>
                  </a:pathLst>
                </a:custGeom>
                <a:solidFill>
                  <a:srgbClr val="C6D9F1"/>
                </a:solidFill>
                <a:ln w="19050">
                  <a:solidFill>
                    <a:srgbClr val="000000"/>
                  </a:solidFill>
                  <a:prstDash val="solid"/>
                  <a:round/>
                  <a:headEnd/>
                  <a:tailEnd/>
                </a:ln>
              </p:spPr>
              <p:txBody>
                <a:bodyPr/>
                <a:lstStyle/>
                <a:p>
                  <a:endParaRPr lang="fr-FR"/>
                </a:p>
              </p:txBody>
            </p:sp>
          </p:grpSp>
          <p:grpSp>
            <p:nvGrpSpPr>
              <p:cNvPr id="8" name="Group 22"/>
              <p:cNvGrpSpPr>
                <a:grpSpLocks/>
              </p:cNvGrpSpPr>
              <p:nvPr/>
            </p:nvGrpSpPr>
            <p:grpSpPr bwMode="auto">
              <a:xfrm>
                <a:off x="1553" y="1449"/>
                <a:ext cx="742" cy="480"/>
                <a:chOff x="1553" y="1449"/>
                <a:chExt cx="742" cy="480"/>
              </a:xfrm>
            </p:grpSpPr>
            <p:sp>
              <p:nvSpPr>
                <p:cNvPr id="51223" name="Freeform 23"/>
                <p:cNvSpPr>
                  <a:spLocks/>
                </p:cNvSpPr>
                <p:nvPr/>
              </p:nvSpPr>
              <p:spPr bwMode="auto">
                <a:xfrm>
                  <a:off x="1886" y="1449"/>
                  <a:ext cx="409" cy="480"/>
                </a:xfrm>
                <a:custGeom>
                  <a:avLst/>
                  <a:gdLst/>
                  <a:ahLst/>
                  <a:cxnLst>
                    <a:cxn ang="0">
                      <a:pos x="332" y="480"/>
                    </a:cxn>
                    <a:cxn ang="0">
                      <a:pos x="409" y="405"/>
                    </a:cxn>
                    <a:cxn ang="0">
                      <a:pos x="0" y="0"/>
                    </a:cxn>
                    <a:cxn ang="0">
                      <a:pos x="332" y="480"/>
                    </a:cxn>
                  </a:cxnLst>
                  <a:rect l="0" t="0" r="r" b="b"/>
                  <a:pathLst>
                    <a:path w="409" h="480">
                      <a:moveTo>
                        <a:pt x="332" y="480"/>
                      </a:moveTo>
                      <a:lnTo>
                        <a:pt x="409" y="405"/>
                      </a:lnTo>
                      <a:lnTo>
                        <a:pt x="0" y="0"/>
                      </a:lnTo>
                      <a:lnTo>
                        <a:pt x="332" y="480"/>
                      </a:lnTo>
                      <a:close/>
                    </a:path>
                  </a:pathLst>
                </a:custGeom>
                <a:solidFill>
                  <a:srgbClr val="DCE6F2"/>
                </a:solidFill>
                <a:ln w="19050">
                  <a:solidFill>
                    <a:srgbClr val="000000"/>
                  </a:solidFill>
                  <a:prstDash val="solid"/>
                  <a:round/>
                  <a:headEnd/>
                  <a:tailEnd/>
                </a:ln>
              </p:spPr>
              <p:txBody>
                <a:bodyPr/>
                <a:lstStyle/>
                <a:p>
                  <a:endParaRPr lang="fr-FR"/>
                </a:p>
              </p:txBody>
            </p:sp>
            <p:sp>
              <p:nvSpPr>
                <p:cNvPr id="51224" name="Freeform 24"/>
                <p:cNvSpPr>
                  <a:spLocks/>
                </p:cNvSpPr>
                <p:nvPr/>
              </p:nvSpPr>
              <p:spPr bwMode="auto">
                <a:xfrm>
                  <a:off x="1553" y="1449"/>
                  <a:ext cx="665" cy="480"/>
                </a:xfrm>
                <a:custGeom>
                  <a:avLst/>
                  <a:gdLst/>
                  <a:ahLst/>
                  <a:cxnLst>
                    <a:cxn ang="0">
                      <a:pos x="0" y="480"/>
                    </a:cxn>
                    <a:cxn ang="0">
                      <a:pos x="665" y="480"/>
                    </a:cxn>
                    <a:cxn ang="0">
                      <a:pos x="333" y="0"/>
                    </a:cxn>
                    <a:cxn ang="0">
                      <a:pos x="0" y="480"/>
                    </a:cxn>
                  </a:cxnLst>
                  <a:rect l="0" t="0" r="r" b="b"/>
                  <a:pathLst>
                    <a:path w="665" h="480">
                      <a:moveTo>
                        <a:pt x="0" y="480"/>
                      </a:moveTo>
                      <a:lnTo>
                        <a:pt x="665" y="480"/>
                      </a:lnTo>
                      <a:lnTo>
                        <a:pt x="333" y="0"/>
                      </a:lnTo>
                      <a:lnTo>
                        <a:pt x="0" y="480"/>
                      </a:lnTo>
                      <a:close/>
                    </a:path>
                  </a:pathLst>
                </a:custGeom>
                <a:solidFill>
                  <a:schemeClr val="accent1">
                    <a:lumMod val="20000"/>
                    <a:lumOff val="80000"/>
                  </a:schemeClr>
                </a:solidFill>
                <a:ln w="19050">
                  <a:solidFill>
                    <a:srgbClr val="000000"/>
                  </a:solidFill>
                  <a:prstDash val="solid"/>
                  <a:round/>
                  <a:headEnd/>
                  <a:tailEnd/>
                </a:ln>
              </p:spPr>
              <p:txBody>
                <a:bodyPr/>
                <a:lstStyle/>
                <a:p>
                  <a:endParaRPr lang="fr-FR"/>
                </a:p>
              </p:txBody>
            </p:sp>
          </p:grpSp>
        </p:grpSp>
        <p:sp>
          <p:nvSpPr>
            <p:cNvPr id="51225" name="Rectangle 25"/>
            <p:cNvSpPr>
              <a:spLocks noChangeArrowheads="1"/>
            </p:cNvSpPr>
            <p:nvPr/>
          </p:nvSpPr>
          <p:spPr bwMode="auto">
            <a:xfrm>
              <a:off x="4801" y="2341"/>
              <a:ext cx="1104" cy="834"/>
            </a:xfrm>
            <a:prstGeom prst="rect">
              <a:avLst/>
            </a:prstGeom>
            <a:noFill/>
            <a:ln w="9525">
              <a:noFill/>
              <a:miter lim="800000"/>
              <a:headEnd/>
              <a:tailEnd/>
            </a:ln>
            <a:effectLst/>
          </p:spPr>
          <p:txBody>
            <a:bodyPr lIns="92075" tIns="46038" rIns="92075" bIns="46038">
              <a:spAutoFit/>
            </a:bodyPr>
            <a:lstStyle/>
            <a:p>
              <a:pPr algn="ctr"/>
              <a:r>
                <a:rPr lang="fr-FR" sz="2000" b="1" dirty="0">
                  <a:solidFill>
                    <a:schemeClr val="accent2">
                      <a:lumMod val="75000"/>
                    </a:schemeClr>
                  </a:solidFill>
                  <a:latin typeface="Times New Roman" charset="0"/>
                </a:rPr>
                <a:t>Sens d’évolution </a:t>
              </a:r>
            </a:p>
            <a:p>
              <a:pPr algn="ctr"/>
              <a:r>
                <a:rPr lang="fr-FR" sz="2000" b="1" dirty="0">
                  <a:solidFill>
                    <a:schemeClr val="accent2">
                      <a:lumMod val="75000"/>
                    </a:schemeClr>
                  </a:solidFill>
                  <a:latin typeface="Times New Roman" charset="0"/>
                </a:rPr>
                <a:t>des </a:t>
              </a:r>
            </a:p>
            <a:p>
              <a:pPr algn="ctr"/>
              <a:r>
                <a:rPr lang="fr-FR" sz="2000" b="1" dirty="0">
                  <a:solidFill>
                    <a:schemeClr val="accent2">
                      <a:lumMod val="75000"/>
                    </a:schemeClr>
                  </a:solidFill>
                  <a:latin typeface="Times New Roman" charset="0"/>
                </a:rPr>
                <a:t>besoins</a:t>
              </a:r>
            </a:p>
          </p:txBody>
        </p:sp>
        <p:sp>
          <p:nvSpPr>
            <p:cNvPr id="51226" name="Rectangle 26"/>
            <p:cNvSpPr>
              <a:spLocks noChangeArrowheads="1"/>
            </p:cNvSpPr>
            <p:nvPr/>
          </p:nvSpPr>
          <p:spPr bwMode="auto">
            <a:xfrm>
              <a:off x="884" y="3607"/>
              <a:ext cx="2324" cy="252"/>
            </a:xfrm>
            <a:prstGeom prst="rect">
              <a:avLst/>
            </a:prstGeom>
            <a:noFill/>
            <a:ln w="9525">
              <a:noFill/>
              <a:miter lim="800000"/>
              <a:headEnd/>
              <a:tailEnd/>
            </a:ln>
            <a:effectLst/>
          </p:spPr>
          <p:txBody>
            <a:bodyPr lIns="92075" tIns="46038" rIns="92075" bIns="46038">
              <a:spAutoFit/>
            </a:bodyPr>
            <a:lstStyle/>
            <a:p>
              <a:pPr algn="ctr"/>
              <a:r>
                <a:rPr lang="fr-FR" sz="2000" b="1">
                  <a:solidFill>
                    <a:schemeClr val="bg1"/>
                  </a:solidFill>
                  <a:latin typeface="Times New Roman" charset="0"/>
                </a:rPr>
                <a:t>Besoins physiologiques</a:t>
              </a:r>
              <a:endParaRPr lang="fr-FR" b="1">
                <a:solidFill>
                  <a:schemeClr val="bg1"/>
                </a:solidFill>
                <a:latin typeface="Times New Roman" charset="0"/>
              </a:endParaRPr>
            </a:p>
          </p:txBody>
        </p:sp>
        <p:sp>
          <p:nvSpPr>
            <p:cNvPr id="51227" name="Rectangle 27"/>
            <p:cNvSpPr>
              <a:spLocks noChangeArrowheads="1"/>
            </p:cNvSpPr>
            <p:nvPr/>
          </p:nvSpPr>
          <p:spPr bwMode="auto">
            <a:xfrm>
              <a:off x="1331" y="3062"/>
              <a:ext cx="1354" cy="252"/>
            </a:xfrm>
            <a:prstGeom prst="rect">
              <a:avLst/>
            </a:prstGeom>
            <a:noFill/>
            <a:ln w="9525">
              <a:noFill/>
              <a:miter lim="800000"/>
              <a:headEnd/>
              <a:tailEnd/>
            </a:ln>
            <a:effectLst/>
          </p:spPr>
          <p:txBody>
            <a:bodyPr wrap="none" lIns="92075" tIns="46038" rIns="92075" bIns="46038">
              <a:spAutoFit/>
            </a:bodyPr>
            <a:lstStyle/>
            <a:p>
              <a:pPr algn="ctr"/>
              <a:r>
                <a:rPr lang="fr-FR" sz="2000" b="1">
                  <a:solidFill>
                    <a:schemeClr val="bg1"/>
                  </a:solidFill>
                  <a:latin typeface="Times New Roman" charset="0"/>
                </a:rPr>
                <a:t>Besoin de sécurité</a:t>
              </a:r>
              <a:endParaRPr lang="fr-FR" sz="1600" b="1">
                <a:solidFill>
                  <a:schemeClr val="bg1"/>
                </a:solidFill>
                <a:latin typeface="Times New Roman" charset="0"/>
              </a:endParaRPr>
            </a:p>
          </p:txBody>
        </p:sp>
        <p:sp>
          <p:nvSpPr>
            <p:cNvPr id="51228" name="Rectangle 28"/>
            <p:cNvSpPr>
              <a:spLocks noChangeArrowheads="1"/>
            </p:cNvSpPr>
            <p:nvPr/>
          </p:nvSpPr>
          <p:spPr bwMode="auto">
            <a:xfrm>
              <a:off x="1194" y="2518"/>
              <a:ext cx="1700" cy="252"/>
            </a:xfrm>
            <a:prstGeom prst="rect">
              <a:avLst/>
            </a:prstGeom>
            <a:noFill/>
            <a:ln w="9525">
              <a:noFill/>
              <a:miter lim="800000"/>
              <a:headEnd/>
              <a:tailEnd/>
            </a:ln>
            <a:effectLst/>
          </p:spPr>
          <p:txBody>
            <a:bodyPr wrap="none" lIns="92075" tIns="46038" rIns="92075" bIns="46038">
              <a:spAutoFit/>
            </a:bodyPr>
            <a:lstStyle/>
            <a:p>
              <a:pPr algn="ctr"/>
              <a:r>
                <a:rPr lang="fr-FR" sz="2000" b="1">
                  <a:solidFill>
                    <a:schemeClr val="bg1"/>
                  </a:solidFill>
                  <a:latin typeface="Times New Roman" charset="0"/>
                </a:rPr>
                <a:t>Besoin d’appartenance</a:t>
              </a:r>
              <a:endParaRPr lang="fr-FR" sz="1600" b="1">
                <a:solidFill>
                  <a:schemeClr val="bg1"/>
                </a:solidFill>
                <a:latin typeface="Times New Roman" charset="0"/>
              </a:endParaRPr>
            </a:p>
          </p:txBody>
        </p:sp>
        <p:sp>
          <p:nvSpPr>
            <p:cNvPr id="51229" name="Rectangle 29"/>
            <p:cNvSpPr>
              <a:spLocks noChangeArrowheads="1"/>
            </p:cNvSpPr>
            <p:nvPr/>
          </p:nvSpPr>
          <p:spPr bwMode="auto">
            <a:xfrm>
              <a:off x="1338" y="1974"/>
              <a:ext cx="1226" cy="423"/>
            </a:xfrm>
            <a:prstGeom prst="rect">
              <a:avLst/>
            </a:prstGeom>
            <a:noFill/>
            <a:ln w="9525">
              <a:noFill/>
              <a:miter lim="800000"/>
              <a:headEnd/>
              <a:tailEnd/>
            </a:ln>
            <a:effectLst/>
          </p:spPr>
          <p:txBody>
            <a:bodyPr wrap="none" lIns="92075" tIns="46038" rIns="92075" bIns="46038">
              <a:spAutoFit/>
            </a:bodyPr>
            <a:lstStyle/>
            <a:p>
              <a:pPr algn="ctr"/>
              <a:r>
                <a:rPr lang="fr-FR" sz="2000" b="1">
                  <a:solidFill>
                    <a:schemeClr val="bg1"/>
                  </a:solidFill>
                  <a:latin typeface="Times New Roman" charset="0"/>
                </a:rPr>
                <a:t>Besoin d’estime </a:t>
              </a:r>
            </a:p>
            <a:p>
              <a:pPr algn="ctr"/>
              <a:endParaRPr lang="fr-FR" b="1">
                <a:latin typeface="Times New Roman" charset="0"/>
              </a:endParaRPr>
            </a:p>
          </p:txBody>
        </p:sp>
        <p:sp>
          <p:nvSpPr>
            <p:cNvPr id="51230" name="Rectangle 30"/>
            <p:cNvSpPr>
              <a:spLocks noChangeArrowheads="1"/>
            </p:cNvSpPr>
            <p:nvPr/>
          </p:nvSpPr>
          <p:spPr bwMode="auto">
            <a:xfrm>
              <a:off x="1151" y="1395"/>
              <a:ext cx="1660" cy="252"/>
            </a:xfrm>
            <a:prstGeom prst="rect">
              <a:avLst/>
            </a:prstGeom>
            <a:noFill/>
            <a:ln w="9525">
              <a:noFill/>
              <a:miter lim="800000"/>
              <a:headEnd/>
              <a:tailEnd/>
            </a:ln>
            <a:effectLst/>
          </p:spPr>
          <p:txBody>
            <a:bodyPr wrap="none" lIns="92075" tIns="46038" rIns="92075" bIns="46038">
              <a:spAutoFit/>
            </a:bodyPr>
            <a:lstStyle/>
            <a:p>
              <a:pPr algn="ctr"/>
              <a:r>
                <a:rPr lang="fr-FR" sz="2000" b="1" dirty="0">
                  <a:solidFill>
                    <a:srgbClr val="17375E"/>
                  </a:solidFill>
                  <a:latin typeface="Times New Roman" charset="0"/>
                </a:rPr>
                <a:t>Besoin de s’accomplir </a:t>
              </a:r>
              <a:endParaRPr lang="fr-FR" b="1" dirty="0">
                <a:solidFill>
                  <a:srgbClr val="17375E"/>
                </a:solidFill>
                <a:latin typeface="Times New Roman" charset="0"/>
              </a:endParaRPr>
            </a:p>
          </p:txBody>
        </p:sp>
        <p:sp>
          <p:nvSpPr>
            <p:cNvPr id="51231" name="Rectangle 31"/>
            <p:cNvSpPr>
              <a:spLocks noChangeArrowheads="1"/>
            </p:cNvSpPr>
            <p:nvPr/>
          </p:nvSpPr>
          <p:spPr bwMode="auto">
            <a:xfrm>
              <a:off x="3951" y="3017"/>
              <a:ext cx="799" cy="446"/>
            </a:xfrm>
            <a:prstGeom prst="rect">
              <a:avLst/>
            </a:prstGeom>
            <a:noFill/>
            <a:ln w="9525">
              <a:noFill/>
              <a:miter lim="800000"/>
              <a:headEnd/>
              <a:tailEnd/>
            </a:ln>
            <a:effectLst/>
          </p:spPr>
          <p:txBody>
            <a:bodyPr wrap="none" lIns="92075" tIns="46038" rIns="92075" bIns="46038">
              <a:spAutoFit/>
            </a:bodyPr>
            <a:lstStyle/>
            <a:p>
              <a:pPr algn="ctr"/>
              <a:r>
                <a:rPr lang="fr-FR" sz="2000" b="1" dirty="0">
                  <a:solidFill>
                    <a:srgbClr val="3366FF"/>
                  </a:solidFill>
                  <a:latin typeface="Times New Roman" charset="0"/>
                </a:rPr>
                <a:t>Besoins </a:t>
              </a:r>
            </a:p>
            <a:p>
              <a:pPr algn="ctr"/>
              <a:r>
                <a:rPr lang="fr-FR" sz="2000" b="1" dirty="0">
                  <a:solidFill>
                    <a:srgbClr val="3366FF"/>
                  </a:solidFill>
                  <a:latin typeface="Times New Roman" charset="0"/>
                </a:rPr>
                <a:t>physiques</a:t>
              </a:r>
              <a:endParaRPr lang="fr-FR" sz="2000" dirty="0">
                <a:solidFill>
                  <a:srgbClr val="3366FF"/>
                </a:solidFill>
                <a:latin typeface="Times New Roman" charset="0"/>
              </a:endParaRPr>
            </a:p>
          </p:txBody>
        </p:sp>
        <p:sp>
          <p:nvSpPr>
            <p:cNvPr id="51232" name="Rectangle 32"/>
            <p:cNvSpPr>
              <a:spLocks noChangeArrowheads="1"/>
            </p:cNvSpPr>
            <p:nvPr/>
          </p:nvSpPr>
          <p:spPr bwMode="auto">
            <a:xfrm>
              <a:off x="3990" y="2155"/>
              <a:ext cx="678" cy="446"/>
            </a:xfrm>
            <a:prstGeom prst="rect">
              <a:avLst/>
            </a:prstGeom>
            <a:noFill/>
            <a:ln w="9525">
              <a:noFill/>
              <a:miter lim="800000"/>
              <a:headEnd/>
              <a:tailEnd/>
            </a:ln>
            <a:effectLst/>
          </p:spPr>
          <p:txBody>
            <a:bodyPr wrap="none" lIns="92075" tIns="46038" rIns="92075" bIns="46038">
              <a:spAutoFit/>
            </a:bodyPr>
            <a:lstStyle/>
            <a:p>
              <a:pPr algn="ctr"/>
              <a:r>
                <a:rPr lang="fr-FR" sz="2000" b="1" dirty="0">
                  <a:solidFill>
                    <a:srgbClr val="3366FF"/>
                  </a:solidFill>
                  <a:latin typeface="Times New Roman" charset="0"/>
                </a:rPr>
                <a:t>Besoins </a:t>
              </a:r>
            </a:p>
            <a:p>
              <a:pPr algn="ctr"/>
              <a:r>
                <a:rPr lang="fr-FR" sz="2000" b="1" dirty="0">
                  <a:solidFill>
                    <a:srgbClr val="3366FF"/>
                  </a:solidFill>
                  <a:latin typeface="Times New Roman" charset="0"/>
                </a:rPr>
                <a:t>sociaux</a:t>
              </a:r>
              <a:endParaRPr lang="fr-FR" sz="2000" dirty="0">
                <a:solidFill>
                  <a:srgbClr val="3366FF"/>
                </a:solidFill>
                <a:latin typeface="Times New Roman" charset="0"/>
              </a:endParaRPr>
            </a:p>
          </p:txBody>
        </p:sp>
        <p:sp>
          <p:nvSpPr>
            <p:cNvPr id="51233" name="Rectangle 33"/>
            <p:cNvSpPr>
              <a:spLocks noChangeArrowheads="1"/>
            </p:cNvSpPr>
            <p:nvPr/>
          </p:nvSpPr>
          <p:spPr bwMode="auto">
            <a:xfrm>
              <a:off x="3901" y="1475"/>
              <a:ext cx="852" cy="446"/>
            </a:xfrm>
            <a:prstGeom prst="rect">
              <a:avLst/>
            </a:prstGeom>
            <a:noFill/>
            <a:ln w="9525">
              <a:noFill/>
              <a:miter lim="800000"/>
              <a:headEnd/>
              <a:tailEnd/>
            </a:ln>
            <a:effectLst/>
          </p:spPr>
          <p:txBody>
            <a:bodyPr wrap="none" lIns="92075" tIns="46038" rIns="92075" bIns="46038">
              <a:spAutoFit/>
            </a:bodyPr>
            <a:lstStyle/>
            <a:p>
              <a:pPr algn="ctr"/>
              <a:r>
                <a:rPr lang="fr-FR" sz="2000" b="1" dirty="0">
                  <a:solidFill>
                    <a:srgbClr val="3366FF"/>
                  </a:solidFill>
                  <a:latin typeface="Times New Roman" charset="0"/>
                </a:rPr>
                <a:t>Besoins </a:t>
              </a:r>
            </a:p>
            <a:p>
              <a:pPr algn="ctr"/>
              <a:r>
                <a:rPr lang="fr-FR" sz="2000" b="1" dirty="0">
                  <a:solidFill>
                    <a:srgbClr val="3366FF"/>
                  </a:solidFill>
                  <a:latin typeface="Times New Roman" charset="0"/>
                </a:rPr>
                <a:t>personnels</a:t>
              </a:r>
              <a:endParaRPr lang="fr-FR" sz="2000" dirty="0">
                <a:solidFill>
                  <a:srgbClr val="3366FF"/>
                </a:solidFill>
                <a:latin typeface="Times New Roman" charset="0"/>
              </a:endParaRPr>
            </a:p>
          </p:txBody>
        </p:sp>
        <p:sp>
          <p:nvSpPr>
            <p:cNvPr id="51234" name="Line 34"/>
            <p:cNvSpPr>
              <a:spLocks noChangeShapeType="1"/>
            </p:cNvSpPr>
            <p:nvPr/>
          </p:nvSpPr>
          <p:spPr bwMode="auto">
            <a:xfrm flipV="1">
              <a:off x="4882" y="1480"/>
              <a:ext cx="0" cy="2476"/>
            </a:xfrm>
            <a:prstGeom prst="line">
              <a:avLst/>
            </a:prstGeom>
            <a:noFill/>
            <a:ln w="38100">
              <a:solidFill>
                <a:schemeClr val="accent2">
                  <a:lumMod val="75000"/>
                </a:schemeClr>
              </a:solidFill>
              <a:round/>
              <a:headEnd/>
              <a:tailEnd type="triangle" w="med" len="med"/>
            </a:ln>
            <a:effectLst/>
          </p:spPr>
          <p:txBody>
            <a:bodyPr/>
            <a:lstStyle/>
            <a:p>
              <a:endParaRPr lang="fr-FR"/>
            </a:p>
          </p:txBody>
        </p:sp>
      </p:grpSp>
      <p:sp>
        <p:nvSpPr>
          <p:cNvPr id="51235" name="Rectangle 35"/>
          <p:cNvSpPr>
            <a:spLocks noChangeArrowheads="1"/>
          </p:cNvSpPr>
          <p:nvPr/>
        </p:nvSpPr>
        <p:spPr bwMode="auto">
          <a:xfrm>
            <a:off x="2438400" y="609600"/>
            <a:ext cx="7004482" cy="523220"/>
          </a:xfrm>
          <a:prstGeom prst="rect">
            <a:avLst/>
          </a:prstGeom>
          <a:noFill/>
          <a:ln w="9525">
            <a:noFill/>
            <a:miter lim="800000"/>
            <a:headEnd/>
            <a:tailEnd/>
          </a:ln>
          <a:effectLst/>
        </p:spPr>
        <p:txBody>
          <a:bodyPr wrap="none">
            <a:spAutoFit/>
          </a:bodyPr>
          <a:lstStyle/>
          <a:p>
            <a:r>
              <a:rPr lang="fr-FR" sz="2800" b="1" dirty="0">
                <a:solidFill>
                  <a:schemeClr val="tx2">
                    <a:lumMod val="75000"/>
                  </a:schemeClr>
                </a:solidFill>
              </a:rPr>
              <a:t>LA HIERARCHIE DES BESOINS SELON MASLOW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752600" y="304800"/>
            <a:ext cx="8534400" cy="533400"/>
          </a:xfrm>
        </p:spPr>
        <p:txBody>
          <a:bodyPr>
            <a:normAutofit/>
          </a:bodyPr>
          <a:lstStyle/>
          <a:p>
            <a:r>
              <a:rPr lang="fr-FR" sz="3200" b="1" dirty="0">
                <a:solidFill>
                  <a:srgbClr val="17375E"/>
                </a:solidFill>
              </a:rPr>
              <a:t>3. Le produit, panier de valeurs pour le client</a:t>
            </a:r>
            <a:endParaRPr lang="fr-FR" dirty="0">
              <a:solidFill>
                <a:srgbClr val="17375E"/>
              </a:solidFill>
            </a:endParaRPr>
          </a:p>
        </p:txBody>
      </p:sp>
      <p:sp>
        <p:nvSpPr>
          <p:cNvPr id="25603" name="Rectangle 3"/>
          <p:cNvSpPr>
            <a:spLocks noGrp="1" noChangeArrowheads="1"/>
          </p:cNvSpPr>
          <p:nvPr>
            <p:ph type="body" idx="1"/>
          </p:nvPr>
        </p:nvSpPr>
        <p:spPr>
          <a:xfrm>
            <a:off x="1752600" y="1371600"/>
            <a:ext cx="8686800" cy="5105400"/>
          </a:xfrm>
        </p:spPr>
        <p:txBody>
          <a:bodyPr>
            <a:normAutofit fontScale="92500" lnSpcReduction="10000"/>
          </a:bodyPr>
          <a:lstStyle/>
          <a:p>
            <a:pPr marL="533400" indent="-533400" algn="just"/>
            <a:r>
              <a:rPr lang="fr-FR" sz="2400" dirty="0">
                <a:solidFill>
                  <a:srgbClr val="17375E"/>
                </a:solidFill>
              </a:rPr>
              <a:t>La décision d’achat met en cause des valeurs multiples:</a:t>
            </a:r>
          </a:p>
          <a:p>
            <a:pPr marL="914400" lvl="1" indent="-457200" algn="just"/>
            <a:endParaRPr lang="fr-FR" sz="2000" b="1" dirty="0">
              <a:solidFill>
                <a:srgbClr val="17375E"/>
              </a:solidFill>
            </a:endParaRPr>
          </a:p>
          <a:p>
            <a:pPr marL="914400" lvl="1" indent="-457200" algn="just"/>
            <a:r>
              <a:rPr lang="fr-FR" sz="2000" b="1" dirty="0">
                <a:solidFill>
                  <a:srgbClr val="3366FF"/>
                </a:solidFill>
              </a:rPr>
              <a:t>Valeur fonctionnelle:</a:t>
            </a:r>
            <a:r>
              <a:rPr lang="fr-FR" sz="2000" dirty="0">
                <a:solidFill>
                  <a:srgbClr val="3366FF"/>
                </a:solidFill>
              </a:rPr>
              <a:t> </a:t>
            </a:r>
            <a:r>
              <a:rPr lang="fr-FR" sz="2000" dirty="0">
                <a:solidFill>
                  <a:srgbClr val="17375E"/>
                </a:solidFill>
              </a:rPr>
              <a:t>un bien détient une valeur fonctionnelle du fait de la présence d’attributs fonctionnels ou physiques.</a:t>
            </a:r>
          </a:p>
          <a:p>
            <a:pPr marL="914400" lvl="1" indent="-457200" algn="just">
              <a:buNone/>
            </a:pPr>
            <a:endParaRPr lang="fr-FR" sz="2000" dirty="0">
              <a:solidFill>
                <a:srgbClr val="17375E"/>
              </a:solidFill>
            </a:endParaRPr>
          </a:p>
          <a:p>
            <a:pPr marL="914400" lvl="1" indent="-457200" algn="just"/>
            <a:r>
              <a:rPr lang="fr-FR" sz="2000" b="1" dirty="0">
                <a:solidFill>
                  <a:srgbClr val="3366FF"/>
                </a:solidFill>
              </a:rPr>
              <a:t>Valeur sociale:</a:t>
            </a:r>
            <a:r>
              <a:rPr lang="fr-FR" sz="2000" dirty="0">
                <a:solidFill>
                  <a:srgbClr val="3366FF"/>
                </a:solidFill>
              </a:rPr>
              <a:t> </a:t>
            </a:r>
            <a:r>
              <a:rPr lang="fr-FR" sz="2000" dirty="0">
                <a:solidFill>
                  <a:srgbClr val="17375E"/>
                </a:solidFill>
              </a:rPr>
              <a:t>Un bien détient une valeur sociale du fait de son association positive ou négative avec des groupes démographiques, socio-économiques ou culturels.</a:t>
            </a:r>
          </a:p>
          <a:p>
            <a:pPr marL="914400" lvl="1" indent="-457200" algn="just">
              <a:buNone/>
            </a:pPr>
            <a:endParaRPr lang="fr-FR" sz="2000" dirty="0">
              <a:solidFill>
                <a:srgbClr val="17375E"/>
              </a:solidFill>
            </a:endParaRPr>
          </a:p>
          <a:p>
            <a:pPr marL="914400" lvl="1" indent="-457200" algn="just"/>
            <a:r>
              <a:rPr lang="fr-FR" sz="2000" b="1" dirty="0">
                <a:solidFill>
                  <a:srgbClr val="3366FF"/>
                </a:solidFill>
              </a:rPr>
              <a:t>Valeur émotionnelle:</a:t>
            </a:r>
            <a:r>
              <a:rPr lang="fr-FR" sz="2000" dirty="0">
                <a:solidFill>
                  <a:srgbClr val="3366FF"/>
                </a:solidFill>
              </a:rPr>
              <a:t> </a:t>
            </a:r>
            <a:r>
              <a:rPr lang="fr-FR" sz="2000" dirty="0">
                <a:solidFill>
                  <a:srgbClr val="17375E"/>
                </a:solidFill>
              </a:rPr>
              <a:t>Un bien détient une valeur émotionnelle du fait de son association avec des états affectifs spécifiques.</a:t>
            </a:r>
          </a:p>
          <a:p>
            <a:pPr marL="914400" lvl="1" indent="-457200" algn="just">
              <a:buNone/>
            </a:pPr>
            <a:endParaRPr lang="fr-FR" sz="2000" dirty="0">
              <a:solidFill>
                <a:srgbClr val="17375E"/>
              </a:solidFill>
            </a:endParaRPr>
          </a:p>
          <a:p>
            <a:pPr marL="914400" lvl="1" indent="-457200" algn="just"/>
            <a:r>
              <a:rPr lang="fr-FR" sz="2000" b="1" dirty="0">
                <a:solidFill>
                  <a:srgbClr val="3366FF"/>
                </a:solidFill>
              </a:rPr>
              <a:t>Valeur épistémique:</a:t>
            </a:r>
            <a:r>
              <a:rPr lang="fr-FR" sz="2000" dirty="0">
                <a:solidFill>
                  <a:srgbClr val="3366FF"/>
                </a:solidFill>
              </a:rPr>
              <a:t> </a:t>
            </a:r>
            <a:r>
              <a:rPr lang="fr-FR" sz="2000" dirty="0">
                <a:solidFill>
                  <a:srgbClr val="17375E"/>
                </a:solidFill>
              </a:rPr>
              <a:t>Un bien détient une valeur épistémique parce qu’il apporte quelque chose de nouveau ou de différent.</a:t>
            </a:r>
          </a:p>
          <a:p>
            <a:pPr marL="914400" lvl="1" indent="-457200" algn="just">
              <a:buNone/>
            </a:pPr>
            <a:endParaRPr lang="fr-FR" sz="2000" dirty="0">
              <a:solidFill>
                <a:srgbClr val="17375E"/>
              </a:solidFill>
            </a:endParaRPr>
          </a:p>
          <a:p>
            <a:pPr marL="914400" lvl="1" indent="-457200" algn="just"/>
            <a:r>
              <a:rPr lang="fr-FR" sz="2000" b="1" dirty="0">
                <a:solidFill>
                  <a:srgbClr val="3366FF"/>
                </a:solidFill>
              </a:rPr>
              <a:t>Valeur  circonstancielle:</a:t>
            </a:r>
            <a:r>
              <a:rPr lang="fr-FR" sz="2000" dirty="0">
                <a:solidFill>
                  <a:srgbClr val="3366FF"/>
                </a:solidFill>
              </a:rPr>
              <a:t> </a:t>
            </a:r>
            <a:r>
              <a:rPr lang="fr-FR" sz="2000" dirty="0">
                <a:solidFill>
                  <a:srgbClr val="17375E"/>
                </a:solidFill>
              </a:rPr>
              <a:t>Un bien détient une valeur circonstancielle en présence de contingences physiques ou sociales qui renforcent sa valeur fonctionnelle ou sociale.</a:t>
            </a:r>
          </a:p>
        </p:txBody>
      </p:sp>
      <p:sp>
        <p:nvSpPr>
          <p:cNvPr id="25604" name="Line 4"/>
          <p:cNvSpPr>
            <a:spLocks noChangeShapeType="1"/>
          </p:cNvSpPr>
          <p:nvPr/>
        </p:nvSpPr>
        <p:spPr bwMode="auto">
          <a:xfrm>
            <a:off x="2133600" y="1066800"/>
            <a:ext cx="7924800" cy="0"/>
          </a:xfrm>
          <a:prstGeom prst="line">
            <a:avLst/>
          </a:prstGeom>
          <a:noFill/>
          <a:ln w="76200">
            <a:solidFill>
              <a:schemeClr val="accent1"/>
            </a:solidFill>
            <a:round/>
            <a:headEnd/>
            <a:tailEnd/>
          </a:ln>
          <a:effectLst/>
        </p:spPr>
        <p:txBody>
          <a:bodyPr wrap="none" anchor="ctr"/>
          <a:lstStyle/>
          <a:p>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2057400" y="685800"/>
            <a:ext cx="5486400" cy="5105400"/>
            <a:chOff x="1056" y="576"/>
            <a:chExt cx="3456" cy="3216"/>
          </a:xfrm>
        </p:grpSpPr>
        <p:sp>
          <p:nvSpPr>
            <p:cNvPr id="53252" name="AutoShape 4"/>
            <p:cNvSpPr>
              <a:spLocks noChangeArrowheads="1"/>
            </p:cNvSpPr>
            <p:nvPr/>
          </p:nvSpPr>
          <p:spPr bwMode="auto">
            <a:xfrm>
              <a:off x="1056" y="576"/>
              <a:ext cx="3456" cy="3216"/>
            </a:xfrm>
            <a:prstGeom prst="flowChartConnector">
              <a:avLst/>
            </a:prstGeom>
            <a:solidFill>
              <a:srgbClr val="C6D9F1"/>
            </a:solidFill>
            <a:ln w="9525">
              <a:solidFill>
                <a:schemeClr val="tx1"/>
              </a:solidFill>
              <a:round/>
              <a:headEnd/>
              <a:tailEnd/>
            </a:ln>
            <a:effectLst/>
          </p:spPr>
          <p:txBody>
            <a:bodyPr wrap="none" anchor="ctr"/>
            <a:lstStyle/>
            <a:p>
              <a:endParaRPr lang="fr-FR"/>
            </a:p>
          </p:txBody>
        </p:sp>
        <p:sp>
          <p:nvSpPr>
            <p:cNvPr id="53250" name="AutoShape 2"/>
            <p:cNvSpPr>
              <a:spLocks noChangeArrowheads="1"/>
            </p:cNvSpPr>
            <p:nvPr/>
          </p:nvSpPr>
          <p:spPr bwMode="auto">
            <a:xfrm>
              <a:off x="1584" y="1056"/>
              <a:ext cx="2400" cy="2256"/>
            </a:xfrm>
            <a:prstGeom prst="flowChartConnector">
              <a:avLst/>
            </a:prstGeom>
            <a:solidFill>
              <a:schemeClr val="tx2">
                <a:lumMod val="40000"/>
                <a:lumOff val="60000"/>
              </a:schemeClr>
            </a:solidFill>
            <a:ln w="9525">
              <a:solidFill>
                <a:schemeClr val="tx1"/>
              </a:solidFill>
              <a:round/>
              <a:headEnd/>
              <a:tailEnd/>
            </a:ln>
            <a:effectLst/>
          </p:spPr>
          <p:txBody>
            <a:bodyPr wrap="none" anchor="ctr"/>
            <a:lstStyle/>
            <a:p>
              <a:endParaRPr lang="fr-FR"/>
            </a:p>
          </p:txBody>
        </p:sp>
        <p:sp>
          <p:nvSpPr>
            <p:cNvPr id="53253" name="AutoShape 5"/>
            <p:cNvSpPr>
              <a:spLocks noChangeArrowheads="1"/>
            </p:cNvSpPr>
            <p:nvPr/>
          </p:nvSpPr>
          <p:spPr bwMode="auto">
            <a:xfrm>
              <a:off x="2208" y="1728"/>
              <a:ext cx="1200" cy="1008"/>
            </a:xfrm>
            <a:prstGeom prst="flowChartConnector">
              <a:avLst/>
            </a:prstGeom>
            <a:solidFill>
              <a:schemeClr val="tx2">
                <a:lumMod val="60000"/>
                <a:lumOff val="40000"/>
              </a:schemeClr>
            </a:solidFill>
            <a:ln w="9525">
              <a:solidFill>
                <a:schemeClr val="tx1"/>
              </a:solidFill>
              <a:round/>
              <a:headEnd/>
              <a:tailEnd/>
            </a:ln>
            <a:effectLst/>
          </p:spPr>
          <p:txBody>
            <a:bodyPr wrap="none" anchor="ctr"/>
            <a:lstStyle/>
            <a:p>
              <a:pPr algn="ctr"/>
              <a:r>
                <a:rPr lang="fr-FR" b="1" dirty="0"/>
                <a:t>Service de</a:t>
              </a:r>
            </a:p>
            <a:p>
              <a:pPr algn="ctr"/>
              <a:r>
                <a:rPr lang="fr-FR" b="1" dirty="0"/>
                <a:t>base</a:t>
              </a:r>
              <a:endParaRPr lang="fr-FR" dirty="0"/>
            </a:p>
          </p:txBody>
        </p:sp>
      </p:grpSp>
      <p:sp>
        <p:nvSpPr>
          <p:cNvPr id="53255" name="Rectangle 7"/>
          <p:cNvSpPr>
            <a:spLocks noChangeArrowheads="1"/>
          </p:cNvSpPr>
          <p:nvPr/>
        </p:nvSpPr>
        <p:spPr bwMode="auto">
          <a:xfrm>
            <a:off x="4114800" y="1676400"/>
            <a:ext cx="1169616" cy="369332"/>
          </a:xfrm>
          <a:prstGeom prst="rect">
            <a:avLst/>
          </a:prstGeom>
          <a:noFill/>
          <a:ln w="9525">
            <a:noFill/>
            <a:miter lim="800000"/>
            <a:headEnd/>
            <a:tailEnd/>
          </a:ln>
          <a:effectLst/>
        </p:spPr>
        <p:txBody>
          <a:bodyPr wrap="none">
            <a:spAutoFit/>
          </a:bodyPr>
          <a:lstStyle/>
          <a:p>
            <a:r>
              <a:rPr lang="fr-FR" b="1" dirty="0"/>
              <a:t>Emballage</a:t>
            </a:r>
          </a:p>
        </p:txBody>
      </p:sp>
      <p:sp>
        <p:nvSpPr>
          <p:cNvPr id="53256" name="Rectangle 8"/>
          <p:cNvSpPr>
            <a:spLocks noChangeArrowheads="1"/>
          </p:cNvSpPr>
          <p:nvPr/>
        </p:nvSpPr>
        <p:spPr bwMode="auto">
          <a:xfrm>
            <a:off x="5562600" y="2362200"/>
            <a:ext cx="872226" cy="369332"/>
          </a:xfrm>
          <a:prstGeom prst="rect">
            <a:avLst/>
          </a:prstGeom>
          <a:noFill/>
          <a:ln w="9525">
            <a:noFill/>
            <a:miter lim="800000"/>
            <a:headEnd/>
            <a:tailEnd/>
          </a:ln>
          <a:effectLst/>
        </p:spPr>
        <p:txBody>
          <a:bodyPr wrap="none">
            <a:spAutoFit/>
          </a:bodyPr>
          <a:lstStyle/>
          <a:p>
            <a:r>
              <a:rPr lang="fr-FR" b="1" dirty="0"/>
              <a:t>Format</a:t>
            </a:r>
          </a:p>
        </p:txBody>
      </p:sp>
      <p:sp>
        <p:nvSpPr>
          <p:cNvPr id="53257" name="Rectangle 9"/>
          <p:cNvSpPr>
            <a:spLocks noChangeArrowheads="1"/>
          </p:cNvSpPr>
          <p:nvPr/>
        </p:nvSpPr>
        <p:spPr bwMode="auto">
          <a:xfrm>
            <a:off x="4267200" y="4343401"/>
            <a:ext cx="971550" cy="366713"/>
          </a:xfrm>
          <a:prstGeom prst="rect">
            <a:avLst/>
          </a:prstGeom>
          <a:noFill/>
          <a:ln w="9525">
            <a:noFill/>
            <a:miter lim="800000"/>
            <a:headEnd/>
            <a:tailEnd/>
          </a:ln>
          <a:effectLst/>
        </p:spPr>
        <p:txBody>
          <a:bodyPr wrap="none">
            <a:spAutoFit/>
          </a:bodyPr>
          <a:lstStyle/>
          <a:p>
            <a:r>
              <a:rPr lang="fr-FR" b="1" dirty="0"/>
              <a:t>Marque</a:t>
            </a:r>
          </a:p>
        </p:txBody>
      </p:sp>
      <p:sp>
        <p:nvSpPr>
          <p:cNvPr id="53258" name="Rectangle 10"/>
          <p:cNvSpPr>
            <a:spLocks noChangeArrowheads="1"/>
          </p:cNvSpPr>
          <p:nvPr/>
        </p:nvSpPr>
        <p:spPr bwMode="auto">
          <a:xfrm>
            <a:off x="5715000" y="3581401"/>
            <a:ext cx="908050" cy="366713"/>
          </a:xfrm>
          <a:prstGeom prst="rect">
            <a:avLst/>
          </a:prstGeom>
          <a:noFill/>
          <a:ln w="9525">
            <a:noFill/>
            <a:miter lim="800000"/>
            <a:headEnd/>
            <a:tailEnd/>
          </a:ln>
          <a:effectLst/>
        </p:spPr>
        <p:txBody>
          <a:bodyPr wrap="none">
            <a:spAutoFit/>
          </a:bodyPr>
          <a:lstStyle/>
          <a:p>
            <a:r>
              <a:rPr lang="fr-FR" b="1" dirty="0"/>
              <a:t>Qualité</a:t>
            </a:r>
          </a:p>
        </p:txBody>
      </p:sp>
      <p:sp>
        <p:nvSpPr>
          <p:cNvPr id="53259" name="Rectangle 11"/>
          <p:cNvSpPr>
            <a:spLocks noChangeArrowheads="1"/>
          </p:cNvSpPr>
          <p:nvPr/>
        </p:nvSpPr>
        <p:spPr bwMode="auto">
          <a:xfrm>
            <a:off x="3276600" y="3733801"/>
            <a:ext cx="844550" cy="366713"/>
          </a:xfrm>
          <a:prstGeom prst="rect">
            <a:avLst/>
          </a:prstGeom>
          <a:noFill/>
          <a:ln w="9525">
            <a:noFill/>
            <a:miter lim="800000"/>
            <a:headEnd/>
            <a:tailEnd/>
          </a:ln>
          <a:effectLst/>
        </p:spPr>
        <p:txBody>
          <a:bodyPr wrap="none">
            <a:spAutoFit/>
          </a:bodyPr>
          <a:lstStyle/>
          <a:p>
            <a:r>
              <a:rPr lang="fr-FR" b="1" dirty="0"/>
              <a:t>Design</a:t>
            </a:r>
          </a:p>
        </p:txBody>
      </p:sp>
      <p:sp>
        <p:nvSpPr>
          <p:cNvPr id="53260" name="Rectangle 12"/>
          <p:cNvSpPr>
            <a:spLocks noChangeArrowheads="1"/>
          </p:cNvSpPr>
          <p:nvPr/>
        </p:nvSpPr>
        <p:spPr bwMode="auto">
          <a:xfrm>
            <a:off x="6858000" y="2971800"/>
            <a:ext cx="554704" cy="369332"/>
          </a:xfrm>
          <a:prstGeom prst="rect">
            <a:avLst/>
          </a:prstGeom>
          <a:noFill/>
          <a:ln w="9525">
            <a:noFill/>
            <a:miter lim="800000"/>
            <a:headEnd/>
            <a:tailEnd/>
          </a:ln>
          <a:effectLst/>
        </p:spPr>
        <p:txBody>
          <a:bodyPr wrap="none">
            <a:spAutoFit/>
          </a:bodyPr>
          <a:lstStyle/>
          <a:p>
            <a:r>
              <a:rPr lang="fr-FR" b="1" dirty="0"/>
              <a:t>SAV</a:t>
            </a:r>
          </a:p>
        </p:txBody>
      </p:sp>
      <p:sp>
        <p:nvSpPr>
          <p:cNvPr id="53261" name="Rectangle 13"/>
          <p:cNvSpPr>
            <a:spLocks noChangeArrowheads="1"/>
          </p:cNvSpPr>
          <p:nvPr/>
        </p:nvSpPr>
        <p:spPr bwMode="auto">
          <a:xfrm>
            <a:off x="3048000" y="2590800"/>
            <a:ext cx="1009444" cy="369332"/>
          </a:xfrm>
          <a:prstGeom prst="rect">
            <a:avLst/>
          </a:prstGeom>
          <a:noFill/>
          <a:ln w="9525">
            <a:noFill/>
            <a:miter lim="800000"/>
            <a:headEnd/>
            <a:tailEnd/>
          </a:ln>
          <a:effectLst/>
        </p:spPr>
        <p:txBody>
          <a:bodyPr wrap="none">
            <a:spAutoFit/>
          </a:bodyPr>
          <a:lstStyle/>
          <a:p>
            <a:r>
              <a:rPr lang="fr-FR" b="1" dirty="0"/>
              <a:t>Garantie</a:t>
            </a:r>
          </a:p>
        </p:txBody>
      </p:sp>
      <p:sp>
        <p:nvSpPr>
          <p:cNvPr id="53262" name="Rectangle 14"/>
          <p:cNvSpPr>
            <a:spLocks noChangeArrowheads="1"/>
          </p:cNvSpPr>
          <p:nvPr/>
        </p:nvSpPr>
        <p:spPr bwMode="auto">
          <a:xfrm>
            <a:off x="4114801" y="5029201"/>
            <a:ext cx="1279261" cy="646331"/>
          </a:xfrm>
          <a:prstGeom prst="rect">
            <a:avLst/>
          </a:prstGeom>
          <a:noFill/>
          <a:ln w="9525">
            <a:noFill/>
            <a:miter lim="800000"/>
            <a:headEnd/>
            <a:tailEnd/>
          </a:ln>
          <a:effectLst/>
        </p:spPr>
        <p:txBody>
          <a:bodyPr wrap="none">
            <a:spAutoFit/>
          </a:bodyPr>
          <a:lstStyle/>
          <a:p>
            <a:pPr algn="ctr"/>
            <a:r>
              <a:rPr lang="fr-FR" b="1" dirty="0"/>
              <a:t>Livraison et</a:t>
            </a:r>
          </a:p>
          <a:p>
            <a:pPr algn="ctr"/>
            <a:r>
              <a:rPr lang="fr-FR" b="1" dirty="0"/>
              <a:t>Crédit</a:t>
            </a:r>
          </a:p>
        </p:txBody>
      </p:sp>
      <p:sp>
        <p:nvSpPr>
          <p:cNvPr id="53263" name="Rectangle 15"/>
          <p:cNvSpPr>
            <a:spLocks noChangeArrowheads="1"/>
          </p:cNvSpPr>
          <p:nvPr/>
        </p:nvSpPr>
        <p:spPr bwMode="auto">
          <a:xfrm>
            <a:off x="2057400" y="2971801"/>
            <a:ext cx="984250" cy="366713"/>
          </a:xfrm>
          <a:prstGeom prst="rect">
            <a:avLst/>
          </a:prstGeom>
          <a:noFill/>
          <a:ln w="9525">
            <a:noFill/>
            <a:miter lim="800000"/>
            <a:headEnd/>
            <a:tailEnd/>
          </a:ln>
          <a:effectLst/>
        </p:spPr>
        <p:txBody>
          <a:bodyPr wrap="none">
            <a:spAutoFit/>
          </a:bodyPr>
          <a:lstStyle/>
          <a:p>
            <a:pPr algn="ctr"/>
            <a:r>
              <a:rPr lang="fr-FR" b="1" dirty="0"/>
              <a:t>Services</a:t>
            </a:r>
          </a:p>
        </p:txBody>
      </p:sp>
      <p:sp>
        <p:nvSpPr>
          <p:cNvPr id="53264" name="Rectangle 16"/>
          <p:cNvSpPr>
            <a:spLocks noChangeArrowheads="1"/>
          </p:cNvSpPr>
          <p:nvPr/>
        </p:nvSpPr>
        <p:spPr bwMode="auto">
          <a:xfrm>
            <a:off x="4191000" y="914401"/>
            <a:ext cx="1301750" cy="366713"/>
          </a:xfrm>
          <a:prstGeom prst="rect">
            <a:avLst/>
          </a:prstGeom>
          <a:noFill/>
          <a:ln w="9525">
            <a:noFill/>
            <a:miter lim="800000"/>
            <a:headEnd/>
            <a:tailEnd/>
          </a:ln>
          <a:effectLst/>
        </p:spPr>
        <p:txBody>
          <a:bodyPr wrap="none">
            <a:spAutoFit/>
          </a:bodyPr>
          <a:lstStyle/>
          <a:p>
            <a:pPr algn="ctr"/>
            <a:r>
              <a:rPr lang="fr-FR" b="1" dirty="0"/>
              <a:t>Installation</a:t>
            </a:r>
          </a:p>
        </p:txBody>
      </p:sp>
      <p:sp>
        <p:nvSpPr>
          <p:cNvPr id="53265" name="Rectangle 17"/>
          <p:cNvSpPr>
            <a:spLocks noChangeArrowheads="1"/>
          </p:cNvSpPr>
          <p:nvPr/>
        </p:nvSpPr>
        <p:spPr bwMode="auto">
          <a:xfrm>
            <a:off x="8305800" y="914400"/>
            <a:ext cx="1828800" cy="60960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ctr"/>
            <a:r>
              <a:rPr lang="fr-FR" sz="2000"/>
              <a:t>Services</a:t>
            </a:r>
          </a:p>
          <a:p>
            <a:pPr algn="ctr"/>
            <a:r>
              <a:rPr lang="fr-FR" sz="2000"/>
              <a:t>ajoutés</a:t>
            </a:r>
          </a:p>
        </p:txBody>
      </p:sp>
      <p:sp>
        <p:nvSpPr>
          <p:cNvPr id="53266" name="Rectangle 18"/>
          <p:cNvSpPr>
            <a:spLocks noChangeArrowheads="1"/>
          </p:cNvSpPr>
          <p:nvPr/>
        </p:nvSpPr>
        <p:spPr bwMode="auto">
          <a:xfrm>
            <a:off x="8305800" y="2057400"/>
            <a:ext cx="1828800" cy="6096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fr-FR" sz="2000"/>
              <a:t>Services</a:t>
            </a:r>
          </a:p>
          <a:p>
            <a:pPr algn="ctr"/>
            <a:r>
              <a:rPr lang="fr-FR" sz="2000"/>
              <a:t>nécessaires</a:t>
            </a:r>
          </a:p>
        </p:txBody>
      </p:sp>
      <p:sp>
        <p:nvSpPr>
          <p:cNvPr id="53267" name="Rectangle 19"/>
          <p:cNvSpPr>
            <a:spLocks noChangeArrowheads="1"/>
          </p:cNvSpPr>
          <p:nvPr/>
        </p:nvSpPr>
        <p:spPr bwMode="auto">
          <a:xfrm>
            <a:off x="8305800" y="3048000"/>
            <a:ext cx="1828800" cy="609600"/>
          </a:xfrm>
          <a:prstGeom prst="rect">
            <a:avLst/>
          </a:prstGeom>
          <a:solidFill>
            <a:srgbClr val="558ED5"/>
          </a:solidFill>
          <a:ln w="9525">
            <a:solidFill>
              <a:schemeClr val="tx1"/>
            </a:solidFill>
            <a:miter lim="800000"/>
            <a:headEnd/>
            <a:tailEnd/>
          </a:ln>
          <a:effectLst/>
        </p:spPr>
        <p:txBody>
          <a:bodyPr wrap="none" anchor="ctr"/>
          <a:lstStyle/>
          <a:p>
            <a:pPr algn="ctr"/>
            <a:r>
              <a:rPr lang="fr-FR" sz="2000" dirty="0"/>
              <a:t>Services</a:t>
            </a:r>
          </a:p>
          <a:p>
            <a:pPr algn="ctr"/>
            <a:r>
              <a:rPr lang="fr-FR" sz="2000" dirty="0"/>
              <a:t>de base</a:t>
            </a:r>
          </a:p>
        </p:txBody>
      </p:sp>
      <p:sp>
        <p:nvSpPr>
          <p:cNvPr id="53268" name="Line 20"/>
          <p:cNvSpPr>
            <a:spLocks noChangeShapeType="1"/>
          </p:cNvSpPr>
          <p:nvPr/>
        </p:nvSpPr>
        <p:spPr bwMode="auto">
          <a:xfrm flipH="1">
            <a:off x="5486400" y="3352800"/>
            <a:ext cx="2819400" cy="0"/>
          </a:xfrm>
          <a:prstGeom prst="line">
            <a:avLst/>
          </a:prstGeom>
          <a:noFill/>
          <a:ln w="28575">
            <a:solidFill>
              <a:schemeClr val="tx1"/>
            </a:solidFill>
            <a:round/>
            <a:headEnd/>
            <a:tailEnd type="triangle" w="med" len="med"/>
          </a:ln>
          <a:effectLst/>
        </p:spPr>
        <p:txBody>
          <a:bodyPr wrap="none" anchor="ctr"/>
          <a:lstStyle/>
          <a:p>
            <a:endParaRPr lang="fr-FR"/>
          </a:p>
        </p:txBody>
      </p:sp>
      <p:sp>
        <p:nvSpPr>
          <p:cNvPr id="53269" name="Line 21"/>
          <p:cNvSpPr>
            <a:spLocks noChangeShapeType="1"/>
          </p:cNvSpPr>
          <p:nvPr/>
        </p:nvSpPr>
        <p:spPr bwMode="auto">
          <a:xfrm flipH="1">
            <a:off x="5943600" y="2362200"/>
            <a:ext cx="2362200" cy="0"/>
          </a:xfrm>
          <a:prstGeom prst="line">
            <a:avLst/>
          </a:prstGeom>
          <a:noFill/>
          <a:ln w="28575">
            <a:solidFill>
              <a:schemeClr val="tx1"/>
            </a:solidFill>
            <a:round/>
            <a:headEnd/>
            <a:tailEnd type="triangle" w="med" len="med"/>
          </a:ln>
          <a:effectLst/>
        </p:spPr>
        <p:txBody>
          <a:bodyPr wrap="none" anchor="ctr"/>
          <a:lstStyle/>
          <a:p>
            <a:endParaRPr lang="fr-FR"/>
          </a:p>
        </p:txBody>
      </p:sp>
      <p:sp>
        <p:nvSpPr>
          <p:cNvPr id="53270" name="Line 22"/>
          <p:cNvSpPr>
            <a:spLocks noChangeShapeType="1"/>
          </p:cNvSpPr>
          <p:nvPr/>
        </p:nvSpPr>
        <p:spPr bwMode="auto">
          <a:xfrm flipH="1">
            <a:off x="5791200" y="1219200"/>
            <a:ext cx="2514600" cy="0"/>
          </a:xfrm>
          <a:prstGeom prst="line">
            <a:avLst/>
          </a:prstGeom>
          <a:noFill/>
          <a:ln w="28575">
            <a:solidFill>
              <a:schemeClr val="tx1"/>
            </a:solidFill>
            <a:round/>
            <a:headEnd/>
            <a:tailEnd type="triangle" w="med" len="med"/>
          </a:ln>
          <a:effectLst/>
        </p:spPr>
        <p:txBody>
          <a:bodyPr wrap="none" anchor="ctr"/>
          <a:lstStyle/>
          <a:p>
            <a:endParaRPr lang="fr-FR"/>
          </a:p>
        </p:txBody>
      </p:sp>
      <p:sp>
        <p:nvSpPr>
          <p:cNvPr id="53271" name="Rectangle 23"/>
          <p:cNvSpPr>
            <a:spLocks noChangeArrowheads="1"/>
          </p:cNvSpPr>
          <p:nvPr/>
        </p:nvSpPr>
        <p:spPr bwMode="auto">
          <a:xfrm>
            <a:off x="2209801" y="6019800"/>
            <a:ext cx="6949403" cy="523220"/>
          </a:xfrm>
          <a:prstGeom prst="rect">
            <a:avLst/>
          </a:prstGeom>
          <a:noFill/>
          <a:ln w="9525">
            <a:noFill/>
            <a:miter lim="800000"/>
            <a:headEnd/>
            <a:tailEnd/>
          </a:ln>
          <a:effectLst/>
        </p:spPr>
        <p:txBody>
          <a:bodyPr wrap="none">
            <a:spAutoFit/>
          </a:bodyPr>
          <a:lstStyle/>
          <a:p>
            <a:r>
              <a:rPr lang="fr-FR" sz="2800" b="1" dirty="0">
                <a:solidFill>
                  <a:srgbClr val="3366FF"/>
                </a:solidFill>
              </a:rPr>
              <a:t>LE PRODUIT COMME UN PANIER DE SERVICES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752600" y="304800"/>
            <a:ext cx="8534400" cy="533400"/>
          </a:xfrm>
        </p:spPr>
        <p:txBody>
          <a:bodyPr>
            <a:normAutofit/>
          </a:bodyPr>
          <a:lstStyle/>
          <a:p>
            <a:r>
              <a:rPr lang="fr-FR" sz="3200" b="1" dirty="0">
                <a:solidFill>
                  <a:schemeClr val="tx2">
                    <a:lumMod val="75000"/>
                  </a:schemeClr>
                </a:solidFill>
              </a:rPr>
              <a:t>4. Le comportement d’achat du consommateur</a:t>
            </a:r>
            <a:endParaRPr lang="fr-FR" dirty="0">
              <a:solidFill>
                <a:schemeClr val="tx2">
                  <a:lumMod val="75000"/>
                </a:schemeClr>
              </a:solidFill>
            </a:endParaRPr>
          </a:p>
        </p:txBody>
      </p:sp>
      <p:sp>
        <p:nvSpPr>
          <p:cNvPr id="26627" name="Rectangle 3"/>
          <p:cNvSpPr>
            <a:spLocks noGrp="1" noChangeArrowheads="1"/>
          </p:cNvSpPr>
          <p:nvPr>
            <p:ph type="body" idx="1"/>
          </p:nvPr>
        </p:nvSpPr>
        <p:spPr>
          <a:xfrm>
            <a:off x="2209800" y="1371600"/>
            <a:ext cx="7772400" cy="5105400"/>
          </a:xfrm>
        </p:spPr>
        <p:txBody>
          <a:bodyPr/>
          <a:lstStyle/>
          <a:p>
            <a:pPr marL="533400" indent="-533400"/>
            <a:r>
              <a:rPr lang="fr-FR" sz="2400" dirty="0">
                <a:solidFill>
                  <a:srgbClr val="17375E"/>
                </a:solidFill>
              </a:rPr>
              <a:t>L’acte d’achat = activité visant à résoudre un problème</a:t>
            </a:r>
          </a:p>
          <a:p>
            <a:pPr marL="533400" indent="-533400"/>
            <a:endParaRPr lang="fr-FR" sz="2400" dirty="0">
              <a:solidFill>
                <a:srgbClr val="17375E"/>
              </a:solidFill>
            </a:endParaRPr>
          </a:p>
          <a:p>
            <a:pPr marL="533400" indent="-533400"/>
            <a:r>
              <a:rPr lang="fr-FR" sz="2400" dirty="0">
                <a:solidFill>
                  <a:srgbClr val="17375E"/>
                </a:solidFill>
              </a:rPr>
              <a:t>Le processus d’achat comprend cinq étapes:</a:t>
            </a:r>
          </a:p>
          <a:p>
            <a:pPr marL="914400" lvl="1" indent="-457200"/>
            <a:r>
              <a:rPr lang="fr-FR" sz="2000" dirty="0">
                <a:solidFill>
                  <a:srgbClr val="17375E"/>
                </a:solidFill>
              </a:rPr>
              <a:t>Reconnaissance du problème</a:t>
            </a:r>
          </a:p>
          <a:p>
            <a:pPr marL="914400" lvl="1" indent="-457200"/>
            <a:r>
              <a:rPr lang="fr-FR" sz="2000" dirty="0">
                <a:solidFill>
                  <a:srgbClr val="17375E"/>
                </a:solidFill>
              </a:rPr>
              <a:t>Recherche d’informations</a:t>
            </a:r>
          </a:p>
          <a:p>
            <a:pPr marL="914400" lvl="1" indent="-457200"/>
            <a:r>
              <a:rPr lang="fr-FR" sz="2000" dirty="0">
                <a:solidFill>
                  <a:srgbClr val="17375E"/>
                </a:solidFill>
              </a:rPr>
              <a:t>Evaluation des solutions possibles</a:t>
            </a:r>
          </a:p>
          <a:p>
            <a:pPr marL="914400" lvl="1" indent="-457200"/>
            <a:r>
              <a:rPr lang="fr-FR" sz="2000" dirty="0">
                <a:solidFill>
                  <a:srgbClr val="17375E"/>
                </a:solidFill>
              </a:rPr>
              <a:t>Décision d’achat</a:t>
            </a:r>
          </a:p>
          <a:p>
            <a:pPr marL="914400" lvl="1" indent="-457200"/>
            <a:r>
              <a:rPr lang="fr-FR" sz="2000" dirty="0">
                <a:solidFill>
                  <a:srgbClr val="17375E"/>
                </a:solidFill>
              </a:rPr>
              <a:t>Comportement après achat</a:t>
            </a:r>
          </a:p>
          <a:p>
            <a:pPr marL="914400" lvl="1" indent="-457200"/>
            <a:endParaRPr lang="fr-FR" sz="2000" dirty="0">
              <a:solidFill>
                <a:srgbClr val="17375E"/>
              </a:solidFill>
            </a:endParaRPr>
          </a:p>
          <a:p>
            <a:pPr marL="533400" indent="-533400"/>
            <a:r>
              <a:rPr lang="fr-FR" sz="2400" dirty="0">
                <a:solidFill>
                  <a:srgbClr val="17375E"/>
                </a:solidFill>
              </a:rPr>
              <a:t>La complexité du processus d’achat variera en fonction du risque et du degré d’</a:t>
            </a:r>
            <a:r>
              <a:rPr lang="fr-FR" sz="2400" dirty="0" err="1">
                <a:solidFill>
                  <a:srgbClr val="17375E"/>
                </a:solidFill>
              </a:rPr>
              <a:t>impliquation</a:t>
            </a:r>
            <a:r>
              <a:rPr lang="fr-FR" sz="2400" dirty="0">
                <a:solidFill>
                  <a:srgbClr val="17375E"/>
                </a:solidFill>
              </a:rPr>
              <a:t> de l’individu.</a:t>
            </a:r>
          </a:p>
        </p:txBody>
      </p:sp>
      <p:sp>
        <p:nvSpPr>
          <p:cNvPr id="26628" name="Line 4"/>
          <p:cNvSpPr>
            <a:spLocks noChangeShapeType="1"/>
          </p:cNvSpPr>
          <p:nvPr/>
        </p:nvSpPr>
        <p:spPr bwMode="auto">
          <a:xfrm>
            <a:off x="2133600" y="1066800"/>
            <a:ext cx="7924800" cy="0"/>
          </a:xfrm>
          <a:prstGeom prst="line">
            <a:avLst/>
          </a:prstGeom>
          <a:noFill/>
          <a:ln w="76200">
            <a:solidFill>
              <a:srgbClr val="4F81BD"/>
            </a:solidFill>
            <a:round/>
            <a:headEnd/>
            <a:tailEnd/>
          </a:ln>
          <a:effectLst/>
        </p:spPr>
        <p:txBody>
          <a:bodyPr wrap="none" anchor="ctr"/>
          <a:lstStyle/>
          <a:p>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582594"/>
          </a:xfrm>
        </p:spPr>
        <p:txBody>
          <a:bodyPr>
            <a:normAutofit fontScale="90000"/>
          </a:bodyPr>
          <a:lstStyle/>
          <a:p>
            <a:r>
              <a:rPr lang="fr-FR" b="1" dirty="0">
                <a:solidFill>
                  <a:srgbClr val="17375E"/>
                </a:solidFill>
              </a:rPr>
              <a:t>Déroulement du cours</a:t>
            </a:r>
          </a:p>
        </p:txBody>
      </p:sp>
      <p:sp>
        <p:nvSpPr>
          <p:cNvPr id="3" name="Espace réservé du contenu 2"/>
          <p:cNvSpPr>
            <a:spLocks noGrp="1"/>
          </p:cNvSpPr>
          <p:nvPr>
            <p:ph idx="1"/>
          </p:nvPr>
        </p:nvSpPr>
        <p:spPr/>
        <p:txBody>
          <a:bodyPr/>
          <a:lstStyle/>
          <a:p>
            <a:endParaRPr lang="fr-FR" dirty="0">
              <a:solidFill>
                <a:srgbClr val="17375E"/>
              </a:solidFill>
              <a:latin typeface="Times New Roman"/>
              <a:cs typeface="Times New Roman"/>
            </a:endParaRPr>
          </a:p>
          <a:p>
            <a:r>
              <a:rPr lang="fr-FR" dirty="0">
                <a:solidFill>
                  <a:srgbClr val="17375E"/>
                </a:solidFill>
                <a:latin typeface="Times New Roman"/>
                <a:cs typeface="Times New Roman"/>
              </a:rPr>
              <a:t>Examen: </a:t>
            </a:r>
            <a:r>
              <a:rPr lang="fr-FR" b="1" u="sng" dirty="0">
                <a:solidFill>
                  <a:srgbClr val="17375E"/>
                </a:solidFill>
                <a:latin typeface="Times New Roman"/>
                <a:cs typeface="Times New Roman"/>
              </a:rPr>
              <a:t>Mardi 10 Janvier.</a:t>
            </a:r>
          </a:p>
        </p:txBody>
      </p:sp>
      <p:sp>
        <p:nvSpPr>
          <p:cNvPr id="4" name="Line 4"/>
          <p:cNvSpPr>
            <a:spLocks noChangeShapeType="1"/>
          </p:cNvSpPr>
          <p:nvPr/>
        </p:nvSpPr>
        <p:spPr bwMode="auto">
          <a:xfrm>
            <a:off x="2309786" y="1000108"/>
            <a:ext cx="7924800" cy="0"/>
          </a:xfrm>
          <a:prstGeom prst="line">
            <a:avLst/>
          </a:prstGeom>
          <a:noFill/>
          <a:ln w="76200">
            <a:solidFill>
              <a:srgbClr val="558ED5"/>
            </a:solidFill>
            <a:round/>
            <a:headEnd/>
            <a:tailEnd/>
          </a:ln>
          <a:effectLst/>
        </p:spPr>
        <p:txBody>
          <a:bodyPr wrap="none" anchor="ctr"/>
          <a:lstStyle/>
          <a:p>
            <a:pPr algn="ct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09800" y="304800"/>
            <a:ext cx="7772400" cy="533400"/>
          </a:xfrm>
        </p:spPr>
        <p:txBody>
          <a:bodyPr>
            <a:noAutofit/>
          </a:bodyPr>
          <a:lstStyle/>
          <a:p>
            <a:r>
              <a:rPr lang="fr-FR" sz="3200" b="1" dirty="0">
                <a:solidFill>
                  <a:srgbClr val="17375E"/>
                </a:solidFill>
              </a:rPr>
              <a:t>Le processus de décision extensif</a:t>
            </a:r>
          </a:p>
        </p:txBody>
      </p:sp>
      <p:sp>
        <p:nvSpPr>
          <p:cNvPr id="28676" name="Line 4"/>
          <p:cNvSpPr>
            <a:spLocks noChangeShapeType="1"/>
          </p:cNvSpPr>
          <p:nvPr/>
        </p:nvSpPr>
        <p:spPr bwMode="auto">
          <a:xfrm>
            <a:off x="2133600" y="1066800"/>
            <a:ext cx="7924800" cy="0"/>
          </a:xfrm>
          <a:prstGeom prst="line">
            <a:avLst/>
          </a:prstGeom>
          <a:noFill/>
          <a:ln w="76200">
            <a:solidFill>
              <a:schemeClr val="tx2">
                <a:lumMod val="60000"/>
                <a:lumOff val="40000"/>
              </a:schemeClr>
            </a:solidFill>
            <a:round/>
            <a:headEnd/>
            <a:tailEnd/>
          </a:ln>
          <a:effectLst/>
        </p:spPr>
        <p:txBody>
          <a:bodyPr wrap="none" anchor="ctr"/>
          <a:lstStyle/>
          <a:p>
            <a:endParaRPr lang="fr-FR"/>
          </a:p>
        </p:txBody>
      </p:sp>
      <p:grpSp>
        <p:nvGrpSpPr>
          <p:cNvPr id="2" name="Group 5"/>
          <p:cNvGrpSpPr>
            <a:grpSpLocks/>
          </p:cNvGrpSpPr>
          <p:nvPr/>
        </p:nvGrpSpPr>
        <p:grpSpPr bwMode="auto">
          <a:xfrm>
            <a:off x="1881158" y="1357299"/>
            <a:ext cx="8586788" cy="5205413"/>
            <a:chOff x="268" y="781"/>
            <a:chExt cx="5409" cy="3218"/>
          </a:xfrm>
        </p:grpSpPr>
        <p:sp>
          <p:nvSpPr>
            <p:cNvPr id="28678" name="Line 6"/>
            <p:cNvSpPr>
              <a:spLocks noChangeShapeType="1"/>
            </p:cNvSpPr>
            <p:nvPr/>
          </p:nvSpPr>
          <p:spPr bwMode="auto">
            <a:xfrm>
              <a:off x="432" y="3999"/>
              <a:ext cx="4896" cy="0"/>
            </a:xfrm>
            <a:prstGeom prst="line">
              <a:avLst/>
            </a:prstGeom>
            <a:noFill/>
            <a:ln w="38100">
              <a:solidFill>
                <a:srgbClr val="FF0000"/>
              </a:solidFill>
              <a:round/>
              <a:headEnd type="arrow" w="lg" len="lg"/>
              <a:tailEnd type="arrow" w="lg" len="lg"/>
            </a:ln>
            <a:effectLst/>
          </p:spPr>
          <p:txBody>
            <a:bodyPr/>
            <a:lstStyle/>
            <a:p>
              <a:endParaRPr lang="fr-FR"/>
            </a:p>
          </p:txBody>
        </p:sp>
        <p:sp>
          <p:nvSpPr>
            <p:cNvPr id="28679" name="Line 7"/>
            <p:cNvSpPr>
              <a:spLocks noChangeShapeType="1"/>
            </p:cNvSpPr>
            <p:nvPr/>
          </p:nvSpPr>
          <p:spPr bwMode="auto">
            <a:xfrm>
              <a:off x="3623" y="2489"/>
              <a:ext cx="962" cy="0"/>
            </a:xfrm>
            <a:prstGeom prst="line">
              <a:avLst/>
            </a:prstGeom>
            <a:noFill/>
            <a:ln w="28575">
              <a:solidFill>
                <a:srgbClr val="4F81BD"/>
              </a:solidFill>
              <a:round/>
              <a:headEnd/>
              <a:tailEnd type="arrow" w="lg" len="lg"/>
            </a:ln>
            <a:effectLst/>
          </p:spPr>
          <p:txBody>
            <a:bodyPr/>
            <a:lstStyle/>
            <a:p>
              <a:endParaRPr lang="fr-FR"/>
            </a:p>
          </p:txBody>
        </p:sp>
        <p:sp>
          <p:nvSpPr>
            <p:cNvPr id="28680" name="Line 8"/>
            <p:cNvSpPr>
              <a:spLocks noChangeShapeType="1"/>
            </p:cNvSpPr>
            <p:nvPr/>
          </p:nvSpPr>
          <p:spPr bwMode="auto">
            <a:xfrm>
              <a:off x="1334" y="2489"/>
              <a:ext cx="1216" cy="0"/>
            </a:xfrm>
            <a:prstGeom prst="line">
              <a:avLst/>
            </a:prstGeom>
            <a:noFill/>
            <a:ln w="28575">
              <a:solidFill>
                <a:srgbClr val="4F81BD"/>
              </a:solidFill>
              <a:round/>
              <a:headEnd/>
              <a:tailEnd type="arrow" w="lg" len="lg"/>
            </a:ln>
            <a:effectLst/>
          </p:spPr>
          <p:txBody>
            <a:bodyPr/>
            <a:lstStyle/>
            <a:p>
              <a:endParaRPr lang="fr-FR"/>
            </a:p>
          </p:txBody>
        </p:sp>
        <p:sp>
          <p:nvSpPr>
            <p:cNvPr id="28681" name="Text Box 9"/>
            <p:cNvSpPr txBox="1">
              <a:spLocks noChangeArrowheads="1"/>
            </p:cNvSpPr>
            <p:nvPr/>
          </p:nvSpPr>
          <p:spPr bwMode="auto">
            <a:xfrm>
              <a:off x="268" y="1540"/>
              <a:ext cx="1128" cy="1876"/>
            </a:xfrm>
            <a:prstGeom prst="rect">
              <a:avLst/>
            </a:prstGeom>
            <a:solidFill>
              <a:srgbClr val="C6D9F1"/>
            </a:solidFill>
            <a:ln w="9525">
              <a:solidFill>
                <a:schemeClr val="tx1"/>
              </a:solidFill>
              <a:miter lim="800000"/>
              <a:headEnd/>
              <a:tailEnd/>
            </a:ln>
            <a:effectLst/>
          </p:spPr>
          <p:txBody>
            <a:bodyPr wrap="none">
              <a:spAutoFit/>
            </a:bodyPr>
            <a:lstStyle/>
            <a:p>
              <a:pPr algn="ctr" eaLnBrk="1" hangingPunct="1"/>
              <a:r>
                <a:rPr lang="fr-FR" sz="1600" b="1" dirty="0">
                  <a:latin typeface="Times New Roman" charset="0"/>
                </a:rPr>
                <a:t>La reconnaissance</a:t>
              </a:r>
            </a:p>
            <a:p>
              <a:pPr algn="ctr" eaLnBrk="1" hangingPunct="1"/>
              <a:r>
                <a:rPr lang="fr-FR" sz="1600" b="1" dirty="0">
                  <a:latin typeface="Times New Roman" charset="0"/>
                </a:rPr>
                <a:t>du besoin</a:t>
              </a:r>
            </a:p>
            <a:p>
              <a:pPr algn="ctr" eaLnBrk="1" hangingPunct="1"/>
              <a:endParaRPr lang="fr-FR" sz="1600" b="1" dirty="0">
                <a:latin typeface="Times New Roman" charset="0"/>
              </a:endParaRPr>
            </a:p>
            <a:p>
              <a:pPr algn="ctr" eaLnBrk="1" hangingPunct="1"/>
              <a:endParaRPr lang="fr-FR" sz="1600" b="1" dirty="0">
                <a:latin typeface="Times New Roman" charset="0"/>
              </a:endParaRPr>
            </a:p>
            <a:p>
              <a:pPr algn="ctr" eaLnBrk="1" hangingPunct="1"/>
              <a:endParaRPr lang="fr-FR" sz="1600" dirty="0">
                <a:latin typeface="Times New Roman" charset="0"/>
              </a:endParaRPr>
            </a:p>
            <a:p>
              <a:pPr algn="ctr" eaLnBrk="1" hangingPunct="1"/>
              <a:endParaRPr lang="fr-FR" sz="1600" dirty="0">
                <a:latin typeface="Times New Roman" charset="0"/>
              </a:endParaRPr>
            </a:p>
            <a:p>
              <a:pPr algn="ctr" eaLnBrk="1" hangingPunct="1"/>
              <a:endParaRPr lang="fr-FR" sz="1600" dirty="0">
                <a:latin typeface="Times New Roman" charset="0"/>
              </a:endParaRPr>
            </a:p>
            <a:p>
              <a:pPr algn="ctr" eaLnBrk="1" hangingPunct="1"/>
              <a:endParaRPr lang="fr-FR" sz="1600" dirty="0">
                <a:latin typeface="Times New Roman" charset="0"/>
              </a:endParaRPr>
            </a:p>
            <a:p>
              <a:pPr algn="ctr" eaLnBrk="1" hangingPunct="1"/>
              <a:endParaRPr lang="fr-FR" sz="1600" dirty="0">
                <a:latin typeface="Times New Roman" charset="0"/>
              </a:endParaRPr>
            </a:p>
            <a:p>
              <a:pPr algn="ctr" eaLnBrk="1" hangingPunct="1"/>
              <a:endParaRPr lang="fr-FR" sz="1600" dirty="0">
                <a:latin typeface="Times New Roman" charset="0"/>
              </a:endParaRPr>
            </a:p>
            <a:p>
              <a:pPr algn="ctr" eaLnBrk="1" hangingPunct="1"/>
              <a:endParaRPr lang="fr-FR" sz="1600" dirty="0">
                <a:latin typeface="Times New Roman" charset="0"/>
              </a:endParaRPr>
            </a:p>
            <a:p>
              <a:pPr algn="ctr" eaLnBrk="1" hangingPunct="1"/>
              <a:endParaRPr lang="fr-FR" sz="1600" dirty="0">
                <a:latin typeface="Times New Roman" charset="0"/>
              </a:endParaRPr>
            </a:p>
          </p:txBody>
        </p:sp>
        <p:sp>
          <p:nvSpPr>
            <p:cNvPr id="28682" name="Text Box 10"/>
            <p:cNvSpPr txBox="1">
              <a:spLocks noChangeArrowheads="1"/>
            </p:cNvSpPr>
            <p:nvPr/>
          </p:nvSpPr>
          <p:spPr bwMode="auto">
            <a:xfrm>
              <a:off x="370" y="2128"/>
              <a:ext cx="925" cy="214"/>
            </a:xfrm>
            <a:prstGeom prst="rect">
              <a:avLst/>
            </a:prstGeom>
            <a:solidFill>
              <a:srgbClr val="558ED5"/>
            </a:solidFill>
            <a:ln w="9525">
              <a:solidFill>
                <a:schemeClr val="tx1"/>
              </a:solidFill>
              <a:miter lim="800000"/>
              <a:headEnd/>
              <a:tailEnd/>
            </a:ln>
            <a:effectLst/>
          </p:spPr>
          <p:txBody>
            <a:bodyPr>
              <a:spAutoFit/>
            </a:bodyPr>
            <a:lstStyle/>
            <a:p>
              <a:pPr algn="ctr" eaLnBrk="1" hangingPunct="1"/>
              <a:r>
                <a:rPr lang="fr-FR" sz="1600">
                  <a:latin typeface="Times New Roman" charset="0"/>
                </a:rPr>
                <a:t>Les croyances </a:t>
              </a:r>
            </a:p>
          </p:txBody>
        </p:sp>
        <p:sp>
          <p:nvSpPr>
            <p:cNvPr id="28683" name="Text Box 11"/>
            <p:cNvSpPr txBox="1">
              <a:spLocks noChangeArrowheads="1"/>
            </p:cNvSpPr>
            <p:nvPr/>
          </p:nvSpPr>
          <p:spPr bwMode="auto">
            <a:xfrm>
              <a:off x="370" y="2596"/>
              <a:ext cx="925" cy="214"/>
            </a:xfrm>
            <a:prstGeom prst="rect">
              <a:avLst/>
            </a:prstGeom>
            <a:solidFill>
              <a:srgbClr val="558ED5"/>
            </a:solidFill>
            <a:ln w="9525">
              <a:solidFill>
                <a:schemeClr val="tx1"/>
              </a:solidFill>
              <a:miter lim="800000"/>
              <a:headEnd/>
              <a:tailEnd/>
            </a:ln>
            <a:effectLst/>
          </p:spPr>
          <p:txBody>
            <a:bodyPr>
              <a:spAutoFit/>
            </a:bodyPr>
            <a:lstStyle/>
            <a:p>
              <a:pPr algn="ctr" eaLnBrk="1" hangingPunct="1"/>
              <a:r>
                <a:rPr lang="fr-FR" sz="1600">
                  <a:latin typeface="Times New Roman" charset="0"/>
                </a:rPr>
                <a:t>Le besoin</a:t>
              </a:r>
            </a:p>
          </p:txBody>
        </p:sp>
        <p:sp>
          <p:nvSpPr>
            <p:cNvPr id="28684" name="Text Box 12"/>
            <p:cNvSpPr txBox="1">
              <a:spLocks noChangeArrowheads="1"/>
            </p:cNvSpPr>
            <p:nvPr/>
          </p:nvSpPr>
          <p:spPr bwMode="auto">
            <a:xfrm>
              <a:off x="370" y="3048"/>
              <a:ext cx="925" cy="214"/>
            </a:xfrm>
            <a:prstGeom prst="rect">
              <a:avLst/>
            </a:prstGeom>
            <a:solidFill>
              <a:srgbClr val="558ED5"/>
            </a:solidFill>
            <a:ln w="9525">
              <a:solidFill>
                <a:schemeClr val="tx1"/>
              </a:solidFill>
              <a:miter lim="800000"/>
              <a:headEnd/>
              <a:tailEnd/>
            </a:ln>
            <a:effectLst/>
          </p:spPr>
          <p:txBody>
            <a:bodyPr>
              <a:spAutoFit/>
            </a:bodyPr>
            <a:lstStyle/>
            <a:p>
              <a:pPr algn="ctr" eaLnBrk="1" hangingPunct="1"/>
              <a:r>
                <a:rPr lang="fr-FR" sz="1600">
                  <a:latin typeface="Times New Roman" charset="0"/>
                </a:rPr>
                <a:t>Le désir</a:t>
              </a:r>
            </a:p>
          </p:txBody>
        </p:sp>
        <p:sp>
          <p:nvSpPr>
            <p:cNvPr id="28685" name="Text Box 13"/>
            <p:cNvSpPr txBox="1">
              <a:spLocks noChangeArrowheads="1"/>
            </p:cNvSpPr>
            <p:nvPr/>
          </p:nvSpPr>
          <p:spPr bwMode="auto">
            <a:xfrm>
              <a:off x="2541" y="1514"/>
              <a:ext cx="1073" cy="1877"/>
            </a:xfrm>
            <a:prstGeom prst="rect">
              <a:avLst/>
            </a:prstGeom>
            <a:solidFill>
              <a:srgbClr val="C6D9F1"/>
            </a:solidFill>
            <a:ln w="9525">
              <a:solidFill>
                <a:schemeClr val="tx1"/>
              </a:solidFill>
              <a:miter lim="800000"/>
              <a:headEnd/>
              <a:tailEnd/>
            </a:ln>
            <a:effectLst/>
          </p:spPr>
          <p:txBody>
            <a:bodyPr>
              <a:spAutoFit/>
            </a:bodyPr>
            <a:lstStyle/>
            <a:p>
              <a:pPr algn="ctr" eaLnBrk="1" hangingPunct="1"/>
              <a:r>
                <a:rPr lang="fr-FR" sz="1600" b="1">
                  <a:latin typeface="Times New Roman" charset="0"/>
                </a:rPr>
                <a:t>Le choix</a:t>
              </a:r>
            </a:p>
            <a:p>
              <a:pPr algn="ctr" eaLnBrk="1" hangingPunct="1"/>
              <a:endParaRPr lang="fr-FR" sz="1600" b="1">
                <a:latin typeface="Times New Roman" charset="0"/>
              </a:endParaRPr>
            </a:p>
            <a:p>
              <a:pPr algn="ctr" eaLnBrk="1" hangingPunct="1"/>
              <a:endParaRPr lang="fr-FR" sz="1600" b="1">
                <a:latin typeface="Times New Roman" charset="0"/>
              </a:endParaRPr>
            </a:p>
            <a:p>
              <a:pPr algn="ctr" eaLnBrk="1" hangingPunct="1"/>
              <a:endParaRPr lang="fr-FR" sz="1600" b="1">
                <a:latin typeface="Times New Roman" charset="0"/>
              </a:endParaRPr>
            </a:p>
            <a:p>
              <a:pPr algn="ctr" eaLnBrk="1" hangingPunct="1"/>
              <a:endParaRPr lang="fr-FR" sz="1600">
                <a:latin typeface="Times New Roman" charset="0"/>
              </a:endParaRPr>
            </a:p>
            <a:p>
              <a:pPr algn="ctr" eaLnBrk="1" hangingPunct="1"/>
              <a:endParaRPr lang="fr-FR" sz="1600">
                <a:latin typeface="Times New Roman" charset="0"/>
              </a:endParaRPr>
            </a:p>
            <a:p>
              <a:pPr algn="ctr" eaLnBrk="1" hangingPunct="1"/>
              <a:endParaRPr lang="fr-FR" sz="1600">
                <a:latin typeface="Times New Roman" charset="0"/>
              </a:endParaRPr>
            </a:p>
            <a:p>
              <a:pPr algn="ctr" eaLnBrk="1" hangingPunct="1"/>
              <a:endParaRPr lang="fr-FR" sz="1600">
                <a:latin typeface="Times New Roman" charset="0"/>
              </a:endParaRPr>
            </a:p>
            <a:p>
              <a:pPr algn="ctr" eaLnBrk="1" hangingPunct="1"/>
              <a:endParaRPr lang="fr-FR" sz="1600">
                <a:latin typeface="Times New Roman" charset="0"/>
              </a:endParaRPr>
            </a:p>
            <a:p>
              <a:pPr algn="ctr" eaLnBrk="1" hangingPunct="1"/>
              <a:endParaRPr lang="fr-FR" sz="1600">
                <a:latin typeface="Times New Roman" charset="0"/>
              </a:endParaRPr>
            </a:p>
            <a:p>
              <a:pPr algn="ctr" eaLnBrk="1" hangingPunct="1"/>
              <a:endParaRPr lang="fr-FR" sz="1600">
                <a:latin typeface="Times New Roman" charset="0"/>
              </a:endParaRPr>
            </a:p>
            <a:p>
              <a:pPr algn="ctr" eaLnBrk="1" hangingPunct="1"/>
              <a:endParaRPr lang="fr-FR" sz="1600">
                <a:latin typeface="Times New Roman" charset="0"/>
              </a:endParaRPr>
            </a:p>
          </p:txBody>
        </p:sp>
        <p:sp>
          <p:nvSpPr>
            <p:cNvPr id="28686" name="Text Box 14"/>
            <p:cNvSpPr txBox="1">
              <a:spLocks noChangeArrowheads="1"/>
            </p:cNvSpPr>
            <p:nvPr/>
          </p:nvSpPr>
          <p:spPr bwMode="auto">
            <a:xfrm>
              <a:off x="2653" y="2128"/>
              <a:ext cx="847" cy="214"/>
            </a:xfrm>
            <a:prstGeom prst="rect">
              <a:avLst/>
            </a:prstGeom>
            <a:solidFill>
              <a:srgbClr val="558ED5"/>
            </a:solidFill>
            <a:ln w="9525">
              <a:solidFill>
                <a:schemeClr val="tx1"/>
              </a:solidFill>
              <a:miter lim="800000"/>
              <a:headEnd/>
              <a:tailEnd/>
            </a:ln>
            <a:effectLst/>
          </p:spPr>
          <p:txBody>
            <a:bodyPr wrap="none">
              <a:spAutoFit/>
            </a:bodyPr>
            <a:lstStyle/>
            <a:p>
              <a:pPr algn="ctr" eaLnBrk="1" hangingPunct="1"/>
              <a:r>
                <a:rPr lang="fr-FR" sz="1600">
                  <a:latin typeface="Times New Roman" charset="0"/>
                </a:rPr>
                <a:t>L’information</a:t>
              </a:r>
            </a:p>
          </p:txBody>
        </p:sp>
        <p:sp>
          <p:nvSpPr>
            <p:cNvPr id="28687" name="Text Box 15"/>
            <p:cNvSpPr txBox="1">
              <a:spLocks noChangeArrowheads="1"/>
            </p:cNvSpPr>
            <p:nvPr/>
          </p:nvSpPr>
          <p:spPr bwMode="auto">
            <a:xfrm>
              <a:off x="2652" y="2596"/>
              <a:ext cx="850" cy="214"/>
            </a:xfrm>
            <a:prstGeom prst="rect">
              <a:avLst/>
            </a:prstGeom>
            <a:solidFill>
              <a:srgbClr val="558ED5"/>
            </a:solidFill>
            <a:ln w="9525">
              <a:solidFill>
                <a:schemeClr val="tx1"/>
              </a:solidFill>
              <a:miter lim="800000"/>
              <a:headEnd/>
              <a:tailEnd/>
            </a:ln>
            <a:effectLst/>
          </p:spPr>
          <p:txBody>
            <a:bodyPr>
              <a:spAutoFit/>
            </a:bodyPr>
            <a:lstStyle/>
            <a:p>
              <a:pPr algn="ctr" eaLnBrk="1" hangingPunct="1"/>
              <a:r>
                <a:rPr lang="fr-FR" sz="1600">
                  <a:latin typeface="Times New Roman" charset="0"/>
                </a:rPr>
                <a:t>L’évaluation</a:t>
              </a:r>
            </a:p>
          </p:txBody>
        </p:sp>
        <p:sp>
          <p:nvSpPr>
            <p:cNvPr id="28688" name="Text Box 16"/>
            <p:cNvSpPr txBox="1">
              <a:spLocks noChangeArrowheads="1"/>
            </p:cNvSpPr>
            <p:nvPr/>
          </p:nvSpPr>
          <p:spPr bwMode="auto">
            <a:xfrm>
              <a:off x="2652" y="3048"/>
              <a:ext cx="850" cy="214"/>
            </a:xfrm>
            <a:prstGeom prst="rect">
              <a:avLst/>
            </a:prstGeom>
            <a:solidFill>
              <a:srgbClr val="558ED5"/>
            </a:solidFill>
            <a:ln w="9525">
              <a:solidFill>
                <a:schemeClr val="tx1"/>
              </a:solidFill>
              <a:miter lim="800000"/>
              <a:headEnd/>
              <a:tailEnd/>
            </a:ln>
            <a:effectLst/>
          </p:spPr>
          <p:txBody>
            <a:bodyPr>
              <a:spAutoFit/>
            </a:bodyPr>
            <a:lstStyle/>
            <a:p>
              <a:pPr algn="ctr" eaLnBrk="1" hangingPunct="1"/>
              <a:r>
                <a:rPr lang="fr-FR" sz="1600">
                  <a:latin typeface="Times New Roman" charset="0"/>
                </a:rPr>
                <a:t>L’interruption</a:t>
              </a:r>
            </a:p>
          </p:txBody>
        </p:sp>
        <p:sp>
          <p:nvSpPr>
            <p:cNvPr id="28689" name="Text Box 17"/>
            <p:cNvSpPr txBox="1">
              <a:spLocks noChangeArrowheads="1"/>
            </p:cNvSpPr>
            <p:nvPr/>
          </p:nvSpPr>
          <p:spPr bwMode="auto">
            <a:xfrm>
              <a:off x="4577" y="1539"/>
              <a:ext cx="1100" cy="1876"/>
            </a:xfrm>
            <a:prstGeom prst="rect">
              <a:avLst/>
            </a:prstGeom>
            <a:solidFill>
              <a:srgbClr val="C6D9F1"/>
            </a:solidFill>
            <a:ln w="9525">
              <a:solidFill>
                <a:schemeClr val="tx1"/>
              </a:solidFill>
              <a:miter lim="800000"/>
              <a:headEnd/>
              <a:tailEnd/>
            </a:ln>
            <a:effectLst/>
          </p:spPr>
          <p:txBody>
            <a:bodyPr wrap="none">
              <a:spAutoFit/>
            </a:bodyPr>
            <a:lstStyle/>
            <a:p>
              <a:pPr algn="ctr" eaLnBrk="1" hangingPunct="1"/>
              <a:r>
                <a:rPr lang="fr-FR" sz="1600" b="1">
                  <a:latin typeface="Times New Roman" charset="0"/>
                </a:rPr>
                <a:t>La consommation</a:t>
              </a:r>
            </a:p>
            <a:p>
              <a:pPr algn="ctr" eaLnBrk="1" hangingPunct="1"/>
              <a:endParaRPr lang="fr-FR" sz="1600" b="1">
                <a:latin typeface="Times New Roman" charset="0"/>
              </a:endParaRPr>
            </a:p>
            <a:p>
              <a:pPr algn="ctr" eaLnBrk="1" hangingPunct="1"/>
              <a:endParaRPr lang="fr-FR" sz="1600" b="1">
                <a:latin typeface="Times New Roman" charset="0"/>
              </a:endParaRPr>
            </a:p>
            <a:p>
              <a:pPr algn="ctr" eaLnBrk="1" hangingPunct="1"/>
              <a:endParaRPr lang="fr-FR" sz="1600">
                <a:latin typeface="Times New Roman" charset="0"/>
              </a:endParaRPr>
            </a:p>
            <a:p>
              <a:pPr algn="ctr" eaLnBrk="1" hangingPunct="1"/>
              <a:endParaRPr lang="fr-FR" sz="1600">
                <a:latin typeface="Times New Roman" charset="0"/>
              </a:endParaRPr>
            </a:p>
            <a:p>
              <a:pPr algn="ctr" eaLnBrk="1" hangingPunct="1"/>
              <a:endParaRPr lang="fr-FR" sz="1600">
                <a:latin typeface="Times New Roman" charset="0"/>
              </a:endParaRPr>
            </a:p>
            <a:p>
              <a:pPr algn="ctr" eaLnBrk="1" hangingPunct="1"/>
              <a:endParaRPr lang="fr-FR" sz="1600">
                <a:latin typeface="Times New Roman" charset="0"/>
              </a:endParaRPr>
            </a:p>
            <a:p>
              <a:pPr algn="ctr" eaLnBrk="1" hangingPunct="1"/>
              <a:endParaRPr lang="fr-FR" sz="1600">
                <a:latin typeface="Times New Roman" charset="0"/>
              </a:endParaRPr>
            </a:p>
            <a:p>
              <a:pPr algn="ctr" eaLnBrk="1" hangingPunct="1"/>
              <a:endParaRPr lang="fr-FR" sz="1600">
                <a:latin typeface="Times New Roman" charset="0"/>
              </a:endParaRPr>
            </a:p>
            <a:p>
              <a:pPr algn="ctr" eaLnBrk="1" hangingPunct="1"/>
              <a:endParaRPr lang="fr-FR" sz="1600">
                <a:latin typeface="Times New Roman" charset="0"/>
              </a:endParaRPr>
            </a:p>
            <a:p>
              <a:pPr algn="ctr" eaLnBrk="1" hangingPunct="1"/>
              <a:endParaRPr lang="fr-FR" sz="1600">
                <a:latin typeface="Times New Roman" charset="0"/>
              </a:endParaRPr>
            </a:p>
            <a:p>
              <a:pPr algn="ctr" eaLnBrk="1" hangingPunct="1"/>
              <a:endParaRPr lang="fr-FR" sz="1600">
                <a:latin typeface="Times New Roman" charset="0"/>
              </a:endParaRPr>
            </a:p>
          </p:txBody>
        </p:sp>
        <p:sp>
          <p:nvSpPr>
            <p:cNvPr id="28690" name="Text Box 18"/>
            <p:cNvSpPr txBox="1">
              <a:spLocks noChangeArrowheads="1"/>
            </p:cNvSpPr>
            <p:nvPr/>
          </p:nvSpPr>
          <p:spPr bwMode="auto">
            <a:xfrm>
              <a:off x="4685" y="2128"/>
              <a:ext cx="886" cy="214"/>
            </a:xfrm>
            <a:prstGeom prst="rect">
              <a:avLst/>
            </a:prstGeom>
            <a:solidFill>
              <a:schemeClr val="tx2">
                <a:lumMod val="60000"/>
                <a:lumOff val="40000"/>
              </a:schemeClr>
            </a:solidFill>
            <a:ln w="9525">
              <a:solidFill>
                <a:schemeClr val="tx1"/>
              </a:solidFill>
              <a:miter lim="800000"/>
              <a:headEnd/>
              <a:tailEnd/>
            </a:ln>
            <a:effectLst/>
          </p:spPr>
          <p:txBody>
            <a:bodyPr>
              <a:spAutoFit/>
            </a:bodyPr>
            <a:lstStyle/>
            <a:p>
              <a:pPr algn="ctr" eaLnBrk="1" hangingPunct="1"/>
              <a:r>
                <a:rPr lang="fr-FR" sz="1600">
                  <a:latin typeface="Times New Roman" charset="0"/>
                </a:rPr>
                <a:t>L’utilisation</a:t>
              </a:r>
            </a:p>
          </p:txBody>
        </p:sp>
        <p:sp>
          <p:nvSpPr>
            <p:cNvPr id="28691" name="Text Box 19"/>
            <p:cNvSpPr txBox="1">
              <a:spLocks noChangeArrowheads="1"/>
            </p:cNvSpPr>
            <p:nvPr/>
          </p:nvSpPr>
          <p:spPr bwMode="auto">
            <a:xfrm>
              <a:off x="4685" y="2596"/>
              <a:ext cx="886" cy="214"/>
            </a:xfrm>
            <a:prstGeom prst="rect">
              <a:avLst/>
            </a:prstGeom>
            <a:solidFill>
              <a:srgbClr val="558ED5"/>
            </a:solidFill>
            <a:ln w="9525">
              <a:solidFill>
                <a:schemeClr val="tx1"/>
              </a:solidFill>
              <a:miter lim="800000"/>
              <a:headEnd/>
              <a:tailEnd/>
            </a:ln>
            <a:effectLst/>
          </p:spPr>
          <p:txBody>
            <a:bodyPr>
              <a:spAutoFit/>
            </a:bodyPr>
            <a:lstStyle/>
            <a:p>
              <a:pPr algn="ctr" eaLnBrk="1" hangingPunct="1"/>
              <a:r>
                <a:rPr lang="fr-FR" sz="1600">
                  <a:latin typeface="Times New Roman" charset="0"/>
                </a:rPr>
                <a:t>L’abandon</a:t>
              </a:r>
            </a:p>
          </p:txBody>
        </p:sp>
        <p:sp>
          <p:nvSpPr>
            <p:cNvPr id="28692" name="Text Box 20"/>
            <p:cNvSpPr txBox="1">
              <a:spLocks noChangeArrowheads="1"/>
            </p:cNvSpPr>
            <p:nvPr/>
          </p:nvSpPr>
          <p:spPr bwMode="auto">
            <a:xfrm>
              <a:off x="1584" y="2303"/>
              <a:ext cx="698" cy="365"/>
            </a:xfrm>
            <a:prstGeom prst="rect">
              <a:avLst/>
            </a:prstGeom>
            <a:solidFill>
              <a:schemeClr val="accent1">
                <a:lumMod val="75000"/>
              </a:schemeClr>
            </a:solidFill>
            <a:ln w="9525">
              <a:solidFill>
                <a:schemeClr val="tx1"/>
              </a:solidFill>
              <a:miter lim="800000"/>
              <a:headEnd/>
              <a:tailEnd/>
            </a:ln>
            <a:effectLst/>
          </p:spPr>
          <p:txBody>
            <a:bodyPr wrap="none">
              <a:spAutoFit/>
            </a:bodyPr>
            <a:lstStyle/>
            <a:p>
              <a:pPr algn="ctr" eaLnBrk="1" hangingPunct="1"/>
              <a:r>
                <a:rPr lang="fr-FR" sz="1600" dirty="0">
                  <a:latin typeface="Times New Roman" charset="0"/>
                </a:rPr>
                <a:t>L’intention</a:t>
              </a:r>
            </a:p>
            <a:p>
              <a:pPr algn="ctr" eaLnBrk="1" hangingPunct="1"/>
              <a:r>
                <a:rPr lang="fr-FR" sz="1600" dirty="0">
                  <a:latin typeface="Times New Roman" charset="0"/>
                </a:rPr>
                <a:t>d’achat</a:t>
              </a:r>
            </a:p>
          </p:txBody>
        </p:sp>
        <p:sp>
          <p:nvSpPr>
            <p:cNvPr id="28693" name="Text Box 21"/>
            <p:cNvSpPr txBox="1">
              <a:spLocks noChangeArrowheads="1"/>
            </p:cNvSpPr>
            <p:nvPr/>
          </p:nvSpPr>
          <p:spPr bwMode="auto">
            <a:xfrm>
              <a:off x="3818" y="2380"/>
              <a:ext cx="513" cy="214"/>
            </a:xfrm>
            <a:prstGeom prst="rect">
              <a:avLst/>
            </a:prstGeom>
            <a:solidFill>
              <a:srgbClr val="376092"/>
            </a:solidFill>
            <a:ln w="9525">
              <a:solidFill>
                <a:schemeClr val="tx1"/>
              </a:solidFill>
              <a:miter lim="800000"/>
              <a:headEnd/>
              <a:tailEnd/>
            </a:ln>
            <a:effectLst/>
          </p:spPr>
          <p:txBody>
            <a:bodyPr wrap="none">
              <a:spAutoFit/>
            </a:bodyPr>
            <a:lstStyle/>
            <a:p>
              <a:pPr algn="ctr" eaLnBrk="1" hangingPunct="1"/>
              <a:r>
                <a:rPr lang="fr-FR" sz="1600">
                  <a:latin typeface="Times New Roman" charset="0"/>
                </a:rPr>
                <a:t>L’achat</a:t>
              </a:r>
            </a:p>
          </p:txBody>
        </p:sp>
        <p:cxnSp>
          <p:nvCxnSpPr>
            <p:cNvPr id="28694" name="AutoShape 22"/>
            <p:cNvCxnSpPr>
              <a:cxnSpLocks noChangeShapeType="1"/>
              <a:stCxn id="28689" idx="2"/>
            </p:cNvCxnSpPr>
            <p:nvPr/>
          </p:nvCxnSpPr>
          <p:spPr bwMode="auto">
            <a:xfrm rot="16200000" flipV="1">
              <a:off x="2086" y="409"/>
              <a:ext cx="1224" cy="4860"/>
            </a:xfrm>
            <a:prstGeom prst="bentConnector4">
              <a:avLst>
                <a:gd name="adj1" fmla="val -19282"/>
                <a:gd name="adj2" fmla="val 103639"/>
              </a:avLst>
            </a:prstGeom>
            <a:noFill/>
            <a:ln w="28575">
              <a:solidFill>
                <a:srgbClr val="4F81BD"/>
              </a:solidFill>
              <a:miter lim="800000"/>
              <a:headEnd/>
              <a:tailEnd type="arrow" w="lg" len="med"/>
            </a:ln>
            <a:effectLst/>
          </p:spPr>
        </p:cxnSp>
        <p:sp>
          <p:nvSpPr>
            <p:cNvPr id="28695" name="Text Box 23"/>
            <p:cNvSpPr txBox="1">
              <a:spLocks noChangeArrowheads="1"/>
            </p:cNvSpPr>
            <p:nvPr/>
          </p:nvSpPr>
          <p:spPr bwMode="auto">
            <a:xfrm>
              <a:off x="368" y="781"/>
              <a:ext cx="923" cy="468"/>
            </a:xfrm>
            <a:prstGeom prst="rect">
              <a:avLst/>
            </a:prstGeom>
            <a:noFill/>
            <a:ln w="9525">
              <a:noFill/>
              <a:miter lim="800000"/>
              <a:headEnd/>
              <a:tailEnd/>
            </a:ln>
            <a:effectLst/>
          </p:spPr>
          <p:txBody>
            <a:bodyPr wrap="none">
              <a:spAutoFit/>
            </a:bodyPr>
            <a:lstStyle/>
            <a:p>
              <a:pPr algn="ctr" eaLnBrk="1" hangingPunct="1">
                <a:lnSpc>
                  <a:spcPct val="90000"/>
                </a:lnSpc>
              </a:pPr>
              <a:r>
                <a:rPr lang="fr-FR" sz="1600">
                  <a:solidFill>
                    <a:srgbClr val="17375E"/>
                  </a:solidFill>
                  <a:latin typeface="Comic Sans MS" charset="0"/>
                </a:rPr>
                <a:t>les besoins</a:t>
              </a:r>
            </a:p>
            <a:p>
              <a:pPr algn="ctr" eaLnBrk="1" hangingPunct="1">
                <a:lnSpc>
                  <a:spcPct val="90000"/>
                </a:lnSpc>
              </a:pPr>
              <a:r>
                <a:rPr lang="fr-FR" sz="1600">
                  <a:solidFill>
                    <a:srgbClr val="17375E"/>
                  </a:solidFill>
                  <a:latin typeface="Comic Sans MS" charset="0"/>
                </a:rPr>
                <a:t>la perception</a:t>
              </a:r>
            </a:p>
            <a:p>
              <a:pPr algn="ctr" eaLnBrk="1" hangingPunct="1">
                <a:lnSpc>
                  <a:spcPct val="90000"/>
                </a:lnSpc>
              </a:pPr>
              <a:r>
                <a:rPr lang="fr-FR" sz="1600">
                  <a:solidFill>
                    <a:srgbClr val="17375E"/>
                  </a:solidFill>
                  <a:latin typeface="Comic Sans MS" charset="0"/>
                </a:rPr>
                <a:t>les attitudes</a:t>
              </a:r>
              <a:r>
                <a:rPr lang="fr-FR" sz="1600" b="1">
                  <a:solidFill>
                    <a:srgbClr val="17375E"/>
                  </a:solidFill>
                  <a:latin typeface="Comic Sans MS" charset="0"/>
                </a:rPr>
                <a:t> </a:t>
              </a:r>
            </a:p>
          </p:txBody>
        </p:sp>
        <p:sp>
          <p:nvSpPr>
            <p:cNvPr id="28696" name="Text Box 24"/>
            <p:cNvSpPr txBox="1">
              <a:spLocks noChangeArrowheads="1"/>
            </p:cNvSpPr>
            <p:nvPr/>
          </p:nvSpPr>
          <p:spPr bwMode="auto">
            <a:xfrm>
              <a:off x="2625" y="851"/>
              <a:ext cx="854" cy="334"/>
            </a:xfrm>
            <a:prstGeom prst="rect">
              <a:avLst/>
            </a:prstGeom>
            <a:noFill/>
            <a:ln w="9525">
              <a:noFill/>
              <a:miter lim="800000"/>
              <a:headEnd/>
              <a:tailEnd/>
            </a:ln>
            <a:effectLst/>
          </p:spPr>
          <p:txBody>
            <a:bodyPr wrap="none">
              <a:spAutoFit/>
            </a:bodyPr>
            <a:lstStyle/>
            <a:p>
              <a:pPr algn="ctr" eaLnBrk="1" hangingPunct="1">
                <a:lnSpc>
                  <a:spcPct val="90000"/>
                </a:lnSpc>
              </a:pPr>
              <a:r>
                <a:rPr lang="fr-FR" sz="1600">
                  <a:solidFill>
                    <a:srgbClr val="17375E"/>
                  </a:solidFill>
                  <a:latin typeface="Comic Sans MS" charset="0"/>
                </a:rPr>
                <a:t>le processus</a:t>
              </a:r>
            </a:p>
            <a:p>
              <a:pPr algn="ctr" eaLnBrk="1" hangingPunct="1">
                <a:lnSpc>
                  <a:spcPct val="90000"/>
                </a:lnSpc>
              </a:pPr>
              <a:r>
                <a:rPr lang="fr-FR" sz="1600">
                  <a:solidFill>
                    <a:srgbClr val="17375E"/>
                  </a:solidFill>
                  <a:latin typeface="Comic Sans MS" charset="0"/>
                </a:rPr>
                <a:t>de choix</a:t>
              </a:r>
            </a:p>
          </p:txBody>
        </p:sp>
        <p:sp>
          <p:nvSpPr>
            <p:cNvPr id="28697" name="Text Box 25"/>
            <p:cNvSpPr txBox="1">
              <a:spLocks noChangeArrowheads="1"/>
            </p:cNvSpPr>
            <p:nvPr/>
          </p:nvSpPr>
          <p:spPr bwMode="auto">
            <a:xfrm>
              <a:off x="4797" y="851"/>
              <a:ext cx="635" cy="331"/>
            </a:xfrm>
            <a:prstGeom prst="rect">
              <a:avLst/>
            </a:prstGeom>
            <a:noFill/>
            <a:ln w="9525">
              <a:noFill/>
              <a:miter lim="800000"/>
              <a:headEnd/>
              <a:tailEnd/>
            </a:ln>
            <a:effectLst/>
          </p:spPr>
          <p:txBody>
            <a:bodyPr wrap="none">
              <a:spAutoFit/>
            </a:bodyPr>
            <a:lstStyle/>
            <a:p>
              <a:pPr algn="ctr" eaLnBrk="1" hangingPunct="1">
                <a:lnSpc>
                  <a:spcPct val="90000"/>
                </a:lnSpc>
              </a:pPr>
              <a:r>
                <a:rPr lang="fr-FR" sz="1600">
                  <a:solidFill>
                    <a:srgbClr val="17375E"/>
                  </a:solidFill>
                  <a:latin typeface="Comic Sans MS" charset="0"/>
                </a:rPr>
                <a:t>après</a:t>
              </a:r>
            </a:p>
            <a:p>
              <a:pPr algn="ctr" eaLnBrk="1" hangingPunct="1">
                <a:lnSpc>
                  <a:spcPct val="90000"/>
                </a:lnSpc>
              </a:pPr>
              <a:r>
                <a:rPr lang="fr-FR" sz="1600">
                  <a:solidFill>
                    <a:srgbClr val="17375E"/>
                  </a:solidFill>
                  <a:latin typeface="Comic Sans MS" charset="0"/>
                </a:rPr>
                <a:t>l’achat… </a:t>
              </a:r>
            </a:p>
          </p:txBody>
        </p:sp>
        <p:sp>
          <p:nvSpPr>
            <p:cNvPr id="28698" name="Text Box 26"/>
            <p:cNvSpPr txBox="1">
              <a:spLocks noChangeArrowheads="1"/>
            </p:cNvSpPr>
            <p:nvPr/>
          </p:nvSpPr>
          <p:spPr bwMode="auto">
            <a:xfrm>
              <a:off x="1771" y="3766"/>
              <a:ext cx="2087" cy="197"/>
            </a:xfrm>
            <a:prstGeom prst="rect">
              <a:avLst/>
            </a:prstGeom>
            <a:solidFill>
              <a:schemeClr val="bg1"/>
            </a:solidFill>
            <a:ln w="9525">
              <a:noFill/>
              <a:miter lim="800000"/>
              <a:headEnd/>
              <a:tailEnd/>
            </a:ln>
            <a:effectLst/>
          </p:spPr>
          <p:txBody>
            <a:bodyPr wrap="none">
              <a:spAutoFit/>
            </a:bodyPr>
            <a:lstStyle/>
            <a:p>
              <a:pPr algn="ctr" eaLnBrk="1" hangingPunct="1">
                <a:lnSpc>
                  <a:spcPct val="90000"/>
                </a:lnSpc>
              </a:pPr>
              <a:r>
                <a:rPr lang="fr-FR" sz="1600" b="1" dirty="0">
                  <a:solidFill>
                    <a:srgbClr val="FF0000"/>
                  </a:solidFill>
                  <a:latin typeface="Comic Sans MS" charset="0"/>
                </a:rPr>
                <a:t>Influence de plusieurs facteurs</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09800" y="304800"/>
            <a:ext cx="7772400" cy="533400"/>
          </a:xfrm>
        </p:spPr>
        <p:txBody>
          <a:bodyPr>
            <a:normAutofit/>
          </a:bodyPr>
          <a:lstStyle/>
          <a:p>
            <a:r>
              <a:rPr lang="fr-FR" sz="3200" b="1" dirty="0">
                <a:solidFill>
                  <a:schemeClr val="tx2">
                    <a:lumMod val="75000"/>
                  </a:schemeClr>
                </a:solidFill>
              </a:rPr>
              <a:t>Le processus routinier et limité</a:t>
            </a:r>
            <a:endParaRPr lang="fr-FR" dirty="0">
              <a:solidFill>
                <a:schemeClr val="tx2">
                  <a:lumMod val="75000"/>
                </a:schemeClr>
              </a:solidFill>
            </a:endParaRPr>
          </a:p>
        </p:txBody>
      </p:sp>
      <p:sp>
        <p:nvSpPr>
          <p:cNvPr id="29699" name="Rectangle 3"/>
          <p:cNvSpPr>
            <a:spLocks noGrp="1" noChangeArrowheads="1"/>
          </p:cNvSpPr>
          <p:nvPr>
            <p:ph type="body" idx="1"/>
          </p:nvPr>
        </p:nvSpPr>
        <p:spPr>
          <a:xfrm>
            <a:off x="1905000" y="1371600"/>
            <a:ext cx="8077200" cy="5105400"/>
          </a:xfrm>
        </p:spPr>
        <p:txBody>
          <a:bodyPr/>
          <a:lstStyle/>
          <a:p>
            <a:pPr marL="533400" indent="-533400" algn="just"/>
            <a:r>
              <a:rPr lang="fr-FR" sz="2000" b="1" dirty="0">
                <a:solidFill>
                  <a:schemeClr val="tx2">
                    <a:lumMod val="60000"/>
                    <a:lumOff val="40000"/>
                  </a:schemeClr>
                </a:solidFill>
                <a:latin typeface="Times New Roman" charset="0"/>
                <a:sym typeface="Wingdings" charset="2"/>
              </a:rPr>
              <a:t>En cas d’achat répété, le processus peut souvent être qualifié de routinier. Il se caractérise par :</a:t>
            </a:r>
            <a:endParaRPr lang="fr-FR" sz="2000" dirty="0">
              <a:solidFill>
                <a:schemeClr val="tx2">
                  <a:lumMod val="60000"/>
                  <a:lumOff val="40000"/>
                </a:schemeClr>
              </a:solidFill>
              <a:latin typeface="Times New Roman" charset="0"/>
              <a:sym typeface="Wingdings" charset="2"/>
            </a:endParaRPr>
          </a:p>
          <a:p>
            <a:pPr marL="914400" lvl="1" indent="-457200" algn="just">
              <a:buFont typeface="Symbol" charset="2"/>
              <a:buChar char="®"/>
            </a:pPr>
            <a:r>
              <a:rPr lang="fr-FR" sz="2000" dirty="0">
                <a:latin typeface="Times New Roman" charset="0"/>
                <a:sym typeface="Wingdings" charset="2"/>
              </a:rPr>
              <a:t> Une forte familiarité avec le produit</a:t>
            </a:r>
          </a:p>
          <a:p>
            <a:pPr marL="914400" lvl="1" indent="-457200" algn="just">
              <a:buFont typeface="Symbol" charset="2"/>
              <a:buChar char="®"/>
            </a:pPr>
            <a:r>
              <a:rPr lang="fr-FR" sz="2000" dirty="0">
                <a:latin typeface="Times New Roman" charset="0"/>
                <a:sym typeface="Wingdings" charset="2"/>
              </a:rPr>
              <a:t> Une très faible recherche d’information, absence de comparaison des produits</a:t>
            </a:r>
          </a:p>
          <a:p>
            <a:pPr marL="914400" lvl="1" indent="-457200" algn="just">
              <a:buFont typeface="Symbol" charset="2"/>
              <a:buChar char="®"/>
            </a:pPr>
            <a:r>
              <a:rPr lang="fr-FR" sz="2000" dirty="0">
                <a:latin typeface="Times New Roman" charset="0"/>
                <a:sym typeface="Wingdings" charset="2"/>
              </a:rPr>
              <a:t> C’est le plus courant chez les consommateurs</a:t>
            </a:r>
          </a:p>
          <a:p>
            <a:pPr marL="914400" lvl="1" indent="-457200" algn="just">
              <a:buFont typeface="Symbol" charset="2"/>
              <a:buChar char="®"/>
            </a:pPr>
            <a:r>
              <a:rPr lang="fr-FR" sz="2000" b="1" dirty="0">
                <a:solidFill>
                  <a:schemeClr val="accent2">
                    <a:lumMod val="75000"/>
                  </a:schemeClr>
                </a:solidFill>
                <a:latin typeface="Times New Roman" charset="0"/>
                <a:sym typeface="Wingdings" charset="2"/>
              </a:rPr>
              <a:t> </a:t>
            </a:r>
            <a:r>
              <a:rPr lang="fr-FR" sz="2000" b="1" dirty="0">
                <a:solidFill>
                  <a:srgbClr val="FF0000"/>
                </a:solidFill>
                <a:latin typeface="Times New Roman" charset="0"/>
                <a:sym typeface="Wingdings" charset="2"/>
              </a:rPr>
              <a:t>Causes :</a:t>
            </a:r>
            <a:r>
              <a:rPr lang="fr-FR" sz="2000" dirty="0">
                <a:solidFill>
                  <a:srgbClr val="FF0000"/>
                </a:solidFill>
                <a:latin typeface="Times New Roman" charset="0"/>
                <a:sym typeface="Wingdings" charset="2"/>
              </a:rPr>
              <a:t> </a:t>
            </a:r>
            <a:r>
              <a:rPr lang="fr-FR" sz="2000" dirty="0">
                <a:latin typeface="Times New Roman" charset="0"/>
                <a:sym typeface="Wingdings" charset="2"/>
              </a:rPr>
              <a:t>très faible implication ou très forte fidélité</a:t>
            </a:r>
          </a:p>
          <a:p>
            <a:pPr marL="914400" lvl="1" indent="-457200" algn="just">
              <a:buNone/>
            </a:pPr>
            <a:endParaRPr lang="fr-FR" sz="2000" dirty="0">
              <a:latin typeface="Times New Roman" charset="0"/>
              <a:sym typeface="Wingdings" charset="2"/>
            </a:endParaRPr>
          </a:p>
          <a:p>
            <a:pPr marL="533400" indent="-533400" algn="just">
              <a:buClr>
                <a:srgbClr val="FF0066"/>
              </a:buClr>
            </a:pPr>
            <a:r>
              <a:rPr lang="fr-FR" sz="2000" b="1" dirty="0">
                <a:solidFill>
                  <a:srgbClr val="558ED5"/>
                </a:solidFill>
                <a:latin typeface="Times New Roman" charset="0"/>
                <a:sym typeface="Wingdings" charset="2"/>
              </a:rPr>
              <a:t> La résolution limitée se situe entre le processus extensif et le processus routinier</a:t>
            </a:r>
            <a:endParaRPr lang="fr-FR" sz="2000" dirty="0">
              <a:solidFill>
                <a:srgbClr val="558ED5"/>
              </a:solidFill>
              <a:latin typeface="Times New Roman" charset="0"/>
              <a:sym typeface="Wingdings" charset="2"/>
            </a:endParaRPr>
          </a:p>
          <a:p>
            <a:pPr marL="914400" lvl="1" indent="-457200" algn="just">
              <a:buClr>
                <a:schemeClr val="tx1"/>
              </a:buClr>
              <a:buFont typeface="Symbol" charset="2"/>
              <a:buChar char="®"/>
            </a:pPr>
            <a:r>
              <a:rPr lang="fr-FR" sz="2000" dirty="0">
                <a:solidFill>
                  <a:srgbClr val="FF0066"/>
                </a:solidFill>
                <a:latin typeface="Times New Roman" charset="0"/>
                <a:sym typeface="Wingdings" charset="2"/>
              </a:rPr>
              <a:t> </a:t>
            </a:r>
            <a:r>
              <a:rPr lang="fr-FR" sz="2000" dirty="0">
                <a:latin typeface="Times New Roman" charset="0"/>
                <a:sym typeface="Wingdings" charset="2"/>
              </a:rPr>
              <a:t>L’achat étant répété, seuls quelques attributs sont retenus</a:t>
            </a:r>
          </a:p>
          <a:p>
            <a:pPr marL="914400" lvl="1" indent="-457200" algn="just">
              <a:buClr>
                <a:schemeClr val="tx1"/>
              </a:buClr>
              <a:buFont typeface="Symbol" charset="2"/>
              <a:buChar char="®"/>
            </a:pPr>
            <a:r>
              <a:rPr lang="fr-FR" sz="2000" dirty="0">
                <a:latin typeface="Times New Roman" charset="0"/>
                <a:sym typeface="Wingdings" charset="2"/>
              </a:rPr>
              <a:t> La recherche d’informations est plus faible que dans le processus extensif  (mais le consommateur garde un esprit critique)</a:t>
            </a:r>
          </a:p>
          <a:p>
            <a:pPr marL="914400" lvl="1" indent="-457200" algn="just">
              <a:buClr>
                <a:schemeClr val="tx1"/>
              </a:buClr>
              <a:buFont typeface="Symbol" charset="2"/>
              <a:buChar char="®"/>
            </a:pPr>
            <a:r>
              <a:rPr lang="fr-FR" sz="2000" dirty="0">
                <a:latin typeface="Times New Roman" charset="0"/>
                <a:sym typeface="Wingdings" charset="2"/>
              </a:rPr>
              <a:t> L’attachement à la marque est plus fort</a:t>
            </a:r>
          </a:p>
          <a:p>
            <a:pPr marL="914400" lvl="1" indent="-457200" algn="just">
              <a:buClr>
                <a:schemeClr val="tx1"/>
              </a:buClr>
              <a:buFont typeface="Symbol" charset="2"/>
              <a:buChar char="®"/>
            </a:pPr>
            <a:r>
              <a:rPr lang="fr-FR" sz="2000" b="1" dirty="0">
                <a:solidFill>
                  <a:schemeClr val="accent6">
                    <a:lumMod val="75000"/>
                  </a:schemeClr>
                </a:solidFill>
                <a:latin typeface="Times New Roman" charset="0"/>
                <a:sym typeface="Wingdings" charset="2"/>
              </a:rPr>
              <a:t> </a:t>
            </a:r>
            <a:r>
              <a:rPr lang="fr-FR" sz="2000" b="1" dirty="0">
                <a:solidFill>
                  <a:srgbClr val="FF0000"/>
                </a:solidFill>
                <a:latin typeface="Times New Roman" charset="0"/>
                <a:sym typeface="Wingdings" charset="2"/>
              </a:rPr>
              <a:t>Causes :</a:t>
            </a:r>
            <a:r>
              <a:rPr lang="fr-FR" sz="2000" dirty="0">
                <a:solidFill>
                  <a:srgbClr val="FF0000"/>
                </a:solidFill>
                <a:latin typeface="Times New Roman" charset="0"/>
                <a:sym typeface="Wingdings" charset="2"/>
              </a:rPr>
              <a:t> </a:t>
            </a:r>
            <a:r>
              <a:rPr lang="fr-FR" sz="2000" dirty="0">
                <a:latin typeface="Times New Roman" charset="0"/>
                <a:sym typeface="Wingdings" charset="2"/>
              </a:rPr>
              <a:t>faible risque, manque de temps, expertise croissante</a:t>
            </a:r>
          </a:p>
        </p:txBody>
      </p:sp>
      <p:sp>
        <p:nvSpPr>
          <p:cNvPr id="29700" name="Line 4"/>
          <p:cNvSpPr>
            <a:spLocks noChangeShapeType="1"/>
          </p:cNvSpPr>
          <p:nvPr/>
        </p:nvSpPr>
        <p:spPr bwMode="auto">
          <a:xfrm>
            <a:off x="2133600" y="1066800"/>
            <a:ext cx="7924800" cy="0"/>
          </a:xfrm>
          <a:prstGeom prst="line">
            <a:avLst/>
          </a:prstGeom>
          <a:noFill/>
          <a:ln w="76200">
            <a:solidFill>
              <a:srgbClr val="4F81BD"/>
            </a:solidFill>
            <a:round/>
            <a:headEnd/>
            <a:tailEnd/>
          </a:ln>
          <a:effectLst/>
        </p:spPr>
        <p:txBody>
          <a:bodyPr wrap="none" anchor="ctr"/>
          <a:lstStyle/>
          <a:p>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09800" y="304800"/>
            <a:ext cx="7772400" cy="533400"/>
          </a:xfrm>
        </p:spPr>
        <p:txBody>
          <a:bodyPr>
            <a:normAutofit/>
          </a:bodyPr>
          <a:lstStyle/>
          <a:p>
            <a:r>
              <a:rPr lang="fr-FR" sz="3200" b="1" dirty="0">
                <a:solidFill>
                  <a:schemeClr val="tx2">
                    <a:lumMod val="75000"/>
                  </a:schemeClr>
                </a:solidFill>
              </a:rPr>
              <a:t>L’achat impulsif / compulsif</a:t>
            </a:r>
            <a:endParaRPr lang="fr-FR" dirty="0">
              <a:solidFill>
                <a:schemeClr val="tx2">
                  <a:lumMod val="75000"/>
                </a:schemeClr>
              </a:solidFill>
            </a:endParaRPr>
          </a:p>
        </p:txBody>
      </p:sp>
      <p:sp>
        <p:nvSpPr>
          <p:cNvPr id="30723" name="Rectangle 3"/>
          <p:cNvSpPr>
            <a:spLocks noGrp="1" noChangeArrowheads="1"/>
          </p:cNvSpPr>
          <p:nvPr>
            <p:ph type="body" idx="1"/>
          </p:nvPr>
        </p:nvSpPr>
        <p:spPr>
          <a:xfrm>
            <a:off x="2209800" y="1371600"/>
            <a:ext cx="7772400" cy="5105400"/>
          </a:xfrm>
        </p:spPr>
        <p:txBody>
          <a:bodyPr/>
          <a:lstStyle/>
          <a:p>
            <a:pPr marL="533400" indent="-533400" algn="just">
              <a:lnSpc>
                <a:spcPct val="120000"/>
              </a:lnSpc>
              <a:buNone/>
            </a:pPr>
            <a:endParaRPr lang="fr-FR" sz="2400" dirty="0">
              <a:solidFill>
                <a:srgbClr val="FF0066"/>
              </a:solidFill>
              <a:latin typeface="Times New Roman" charset="0"/>
              <a:sym typeface="Wingdings" charset="2"/>
            </a:endParaRPr>
          </a:p>
          <a:p>
            <a:pPr marL="914400" lvl="1" indent="-457200" algn="just">
              <a:lnSpc>
                <a:spcPct val="120000"/>
              </a:lnSpc>
              <a:buNone/>
            </a:pPr>
            <a:r>
              <a:rPr lang="fr-FR" i="1" dirty="0">
                <a:latin typeface="Times New Roman" charset="0"/>
                <a:sym typeface="Wingdings" charset="2"/>
              </a:rPr>
              <a:t>	L’achat impulsif intervient quand le consommateur ressent une urgence d’acheter immédiatement, qui est soudaine, souvent puissante et persistante.</a:t>
            </a:r>
          </a:p>
          <a:p>
            <a:pPr marL="914400" lvl="1" indent="-457200" algn="just">
              <a:lnSpc>
                <a:spcPct val="120000"/>
              </a:lnSpc>
              <a:buNone/>
            </a:pPr>
            <a:endParaRPr lang="fr-FR" i="1" dirty="0">
              <a:latin typeface="Times New Roman" charset="0"/>
              <a:sym typeface="Wingdings" charset="2"/>
            </a:endParaRPr>
          </a:p>
          <a:p>
            <a:pPr marL="533400" indent="-533400" algn="just">
              <a:buFont typeface="Symbol" charset="2"/>
              <a:buChar char="®"/>
            </a:pPr>
            <a:r>
              <a:rPr lang="fr-FR" sz="2400" b="1" dirty="0">
                <a:solidFill>
                  <a:srgbClr val="FF0000"/>
                </a:solidFill>
                <a:latin typeface="Times New Roman" charset="0"/>
                <a:sym typeface="Wingdings" charset="2"/>
              </a:rPr>
              <a:t>Achat compulsif :</a:t>
            </a:r>
            <a:r>
              <a:rPr lang="fr-FR" sz="2400" dirty="0">
                <a:solidFill>
                  <a:srgbClr val="FF0000"/>
                </a:solidFill>
                <a:latin typeface="Times New Roman" charset="0"/>
                <a:sym typeface="Wingdings" charset="2"/>
              </a:rPr>
              <a:t> </a:t>
            </a:r>
            <a:r>
              <a:rPr lang="fr-FR" sz="2400" dirty="0">
                <a:latin typeface="Times New Roman" charset="0"/>
                <a:sym typeface="Wingdings" charset="2"/>
              </a:rPr>
              <a:t>irrépressible envie d’acheter pour réduire une forte anxiété. Le compulsif recherche le contact avec le vendeur car il le met en valeur. Après l’achat, une forte culpabilité se manifeste. Ce comportement   est répétitif et chronique, il est lié à un désordre psychologique.</a:t>
            </a:r>
            <a:r>
              <a:rPr lang="fr-FR" dirty="0">
                <a:latin typeface="Comic Sans MS" charset="0"/>
                <a:sym typeface="Wingdings" charset="2"/>
              </a:rPr>
              <a:t> </a:t>
            </a:r>
            <a:endParaRPr lang="fr-FR" i="1" dirty="0">
              <a:latin typeface="Comic Sans MS" charset="0"/>
              <a:sym typeface="Wingdings" charset="2"/>
            </a:endParaRPr>
          </a:p>
        </p:txBody>
      </p:sp>
      <p:sp>
        <p:nvSpPr>
          <p:cNvPr id="30724" name="Line 4"/>
          <p:cNvSpPr>
            <a:spLocks noChangeShapeType="1"/>
          </p:cNvSpPr>
          <p:nvPr/>
        </p:nvSpPr>
        <p:spPr bwMode="auto">
          <a:xfrm>
            <a:off x="2133600" y="1066800"/>
            <a:ext cx="7924800" cy="0"/>
          </a:xfrm>
          <a:prstGeom prst="line">
            <a:avLst/>
          </a:prstGeom>
          <a:noFill/>
          <a:ln w="76200">
            <a:solidFill>
              <a:srgbClr val="4F81BD"/>
            </a:solidFill>
            <a:round/>
            <a:headEnd/>
            <a:tailEnd/>
          </a:ln>
          <a:effectLst/>
        </p:spPr>
        <p:txBody>
          <a:bodyPr wrap="none" anchor="ctr"/>
          <a:lstStyle/>
          <a:p>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4000" y="274638"/>
            <a:ext cx="8915400" cy="582594"/>
          </a:xfrm>
        </p:spPr>
        <p:txBody>
          <a:bodyPr>
            <a:normAutofit fontScale="90000"/>
          </a:bodyPr>
          <a:lstStyle/>
          <a:p>
            <a:r>
              <a:rPr lang="fr-FR" sz="3200" b="1" dirty="0">
                <a:solidFill>
                  <a:schemeClr val="tx2">
                    <a:lumMod val="75000"/>
                  </a:schemeClr>
                </a:solidFill>
              </a:rPr>
              <a:t>Les facteurs influençant le comportement du consommateur</a:t>
            </a:r>
          </a:p>
        </p:txBody>
      </p:sp>
      <p:sp>
        <p:nvSpPr>
          <p:cNvPr id="4" name="Line 4"/>
          <p:cNvSpPr>
            <a:spLocks noChangeShapeType="1"/>
          </p:cNvSpPr>
          <p:nvPr/>
        </p:nvSpPr>
        <p:spPr bwMode="auto">
          <a:xfrm>
            <a:off x="2133600" y="1066800"/>
            <a:ext cx="7924800" cy="0"/>
          </a:xfrm>
          <a:prstGeom prst="line">
            <a:avLst/>
          </a:prstGeom>
          <a:noFill/>
          <a:ln w="76200">
            <a:solidFill>
              <a:srgbClr val="4F81BD"/>
            </a:solidFill>
            <a:round/>
            <a:headEnd/>
            <a:tailEnd/>
          </a:ln>
          <a:effectLst/>
        </p:spPr>
        <p:txBody>
          <a:bodyPr wrap="none" anchor="ctr"/>
          <a:lstStyle/>
          <a:p>
            <a:endParaRPr lang="fr-FR"/>
          </a:p>
        </p:txBody>
      </p:sp>
      <p:grpSp>
        <p:nvGrpSpPr>
          <p:cNvPr id="11" name="Groupe 10"/>
          <p:cNvGrpSpPr/>
          <p:nvPr/>
        </p:nvGrpSpPr>
        <p:grpSpPr>
          <a:xfrm>
            <a:off x="2309786" y="2500306"/>
            <a:ext cx="7215238" cy="3643338"/>
            <a:chOff x="142844" y="2500306"/>
            <a:chExt cx="7215238" cy="3643338"/>
          </a:xfrm>
          <a:solidFill>
            <a:schemeClr val="tx2">
              <a:lumMod val="75000"/>
            </a:schemeClr>
          </a:solidFill>
        </p:grpSpPr>
        <p:sp>
          <p:nvSpPr>
            <p:cNvPr id="5" name="Rectangle à coins arrondis 4"/>
            <p:cNvSpPr/>
            <p:nvPr/>
          </p:nvSpPr>
          <p:spPr>
            <a:xfrm>
              <a:off x="142844" y="2500306"/>
              <a:ext cx="1643074" cy="36433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ysClr val="windowText" lastClr="000000"/>
                  </a:solidFill>
                </a:rPr>
                <a:t>Facteurs culturels</a:t>
              </a:r>
            </a:p>
            <a:p>
              <a:pPr algn="ctr"/>
              <a:endParaRPr lang="fr-FR" b="1" dirty="0">
                <a:solidFill>
                  <a:sysClr val="windowText" lastClr="000000"/>
                </a:solidFill>
              </a:endParaRPr>
            </a:p>
            <a:p>
              <a:pPr algn="ctr"/>
              <a:endParaRPr lang="fr-FR" b="1" dirty="0">
                <a:solidFill>
                  <a:sysClr val="windowText" lastClr="000000"/>
                </a:solidFill>
              </a:endParaRPr>
            </a:p>
            <a:p>
              <a:pPr algn="ctr"/>
              <a:endParaRPr lang="fr-FR" b="1" dirty="0">
                <a:solidFill>
                  <a:sysClr val="windowText" lastClr="000000"/>
                </a:solidFill>
              </a:endParaRPr>
            </a:p>
            <a:p>
              <a:pPr algn="ctr"/>
              <a:endParaRPr lang="fr-FR" dirty="0">
                <a:solidFill>
                  <a:sysClr val="windowText" lastClr="000000"/>
                </a:solidFill>
              </a:endParaRPr>
            </a:p>
            <a:p>
              <a:pPr algn="ctr"/>
              <a:r>
                <a:rPr lang="fr-FR" dirty="0">
                  <a:solidFill>
                    <a:sysClr val="windowText" lastClr="000000"/>
                  </a:solidFill>
                </a:rPr>
                <a:t>Culture</a:t>
              </a:r>
            </a:p>
            <a:p>
              <a:pPr algn="ctr"/>
              <a:endParaRPr lang="fr-FR" dirty="0">
                <a:solidFill>
                  <a:sysClr val="windowText" lastClr="000000"/>
                </a:solidFill>
              </a:endParaRPr>
            </a:p>
            <a:p>
              <a:pPr algn="ctr"/>
              <a:r>
                <a:rPr lang="fr-FR" dirty="0">
                  <a:solidFill>
                    <a:sysClr val="windowText" lastClr="000000"/>
                  </a:solidFill>
                </a:rPr>
                <a:t>Sous-culture</a:t>
              </a:r>
            </a:p>
            <a:p>
              <a:pPr algn="ctr"/>
              <a:endParaRPr lang="fr-FR" dirty="0">
                <a:solidFill>
                  <a:sysClr val="windowText" lastClr="000000"/>
                </a:solidFill>
              </a:endParaRPr>
            </a:p>
            <a:p>
              <a:pPr algn="ctr"/>
              <a:r>
                <a:rPr lang="fr-FR" dirty="0">
                  <a:solidFill>
                    <a:sysClr val="windowText" lastClr="000000"/>
                  </a:solidFill>
                </a:rPr>
                <a:t>Classe sociale</a:t>
              </a:r>
            </a:p>
          </p:txBody>
        </p:sp>
        <p:sp>
          <p:nvSpPr>
            <p:cNvPr id="7" name="Rectangle à coins arrondis 6"/>
            <p:cNvSpPr/>
            <p:nvPr/>
          </p:nvSpPr>
          <p:spPr>
            <a:xfrm>
              <a:off x="1928794" y="3071810"/>
              <a:ext cx="1643074" cy="3071834"/>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ysClr val="windowText" lastClr="000000"/>
                  </a:solidFill>
                </a:rPr>
                <a:t>Facteurs sociaux</a:t>
              </a:r>
            </a:p>
            <a:p>
              <a:pPr algn="ctr"/>
              <a:endParaRPr lang="fr-FR" dirty="0">
                <a:solidFill>
                  <a:sysClr val="windowText" lastClr="000000"/>
                </a:solidFill>
              </a:endParaRPr>
            </a:p>
            <a:p>
              <a:pPr algn="ctr"/>
              <a:endParaRPr lang="fr-FR" dirty="0">
                <a:solidFill>
                  <a:sysClr val="windowText" lastClr="000000"/>
                </a:solidFill>
              </a:endParaRPr>
            </a:p>
            <a:p>
              <a:pPr algn="ctr"/>
              <a:r>
                <a:rPr lang="fr-FR" dirty="0">
                  <a:solidFill>
                    <a:sysClr val="windowText" lastClr="000000"/>
                  </a:solidFill>
                </a:rPr>
                <a:t>Groupes de référence</a:t>
              </a:r>
            </a:p>
            <a:p>
              <a:pPr algn="ctr"/>
              <a:endParaRPr lang="fr-FR" dirty="0">
                <a:solidFill>
                  <a:sysClr val="windowText" lastClr="000000"/>
                </a:solidFill>
              </a:endParaRPr>
            </a:p>
            <a:p>
              <a:pPr algn="ctr"/>
              <a:r>
                <a:rPr lang="fr-FR" dirty="0">
                  <a:solidFill>
                    <a:sysClr val="windowText" lastClr="000000"/>
                  </a:solidFill>
                </a:rPr>
                <a:t>Famille</a:t>
              </a:r>
            </a:p>
            <a:p>
              <a:pPr algn="ctr"/>
              <a:endParaRPr lang="fr-FR" dirty="0">
                <a:solidFill>
                  <a:sysClr val="windowText" lastClr="000000"/>
                </a:solidFill>
              </a:endParaRPr>
            </a:p>
            <a:p>
              <a:pPr algn="ctr"/>
              <a:r>
                <a:rPr lang="fr-FR" dirty="0">
                  <a:solidFill>
                    <a:sysClr val="windowText" lastClr="000000"/>
                  </a:solidFill>
                </a:rPr>
                <a:t>Rôle et statut</a:t>
              </a:r>
            </a:p>
          </p:txBody>
        </p:sp>
        <p:sp>
          <p:nvSpPr>
            <p:cNvPr id="8" name="Rectangle à coins arrondis 7"/>
            <p:cNvSpPr/>
            <p:nvPr/>
          </p:nvSpPr>
          <p:spPr>
            <a:xfrm>
              <a:off x="3714744" y="3643314"/>
              <a:ext cx="1643074" cy="250033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ysClr val="windowText" lastClr="000000"/>
                  </a:solidFill>
                </a:rPr>
                <a:t>Facteurs personnels</a:t>
              </a:r>
            </a:p>
            <a:p>
              <a:pPr algn="ctr"/>
              <a:endParaRPr lang="fr-FR" dirty="0">
                <a:solidFill>
                  <a:sysClr val="windowText" lastClr="000000"/>
                </a:solidFill>
              </a:endParaRPr>
            </a:p>
            <a:p>
              <a:pPr algn="ctr"/>
              <a:r>
                <a:rPr lang="fr-FR" dirty="0">
                  <a:solidFill>
                    <a:sysClr val="windowText" lastClr="000000"/>
                  </a:solidFill>
                </a:rPr>
                <a:t>Âge</a:t>
              </a:r>
            </a:p>
            <a:p>
              <a:pPr algn="ctr"/>
              <a:r>
                <a:rPr lang="fr-FR" dirty="0">
                  <a:solidFill>
                    <a:sysClr val="windowText" lastClr="000000"/>
                  </a:solidFill>
                </a:rPr>
                <a:t>Profession</a:t>
              </a:r>
            </a:p>
            <a:p>
              <a:pPr algn="ctr"/>
              <a:r>
                <a:rPr lang="fr-FR" dirty="0">
                  <a:solidFill>
                    <a:sysClr val="windowText" lastClr="000000"/>
                  </a:solidFill>
                </a:rPr>
                <a:t>Style de vie</a:t>
              </a:r>
            </a:p>
            <a:p>
              <a:pPr algn="ctr"/>
              <a:r>
                <a:rPr lang="fr-FR" dirty="0">
                  <a:solidFill>
                    <a:sysClr val="windowText" lastClr="000000"/>
                  </a:solidFill>
                </a:rPr>
                <a:t>Revenu</a:t>
              </a:r>
            </a:p>
            <a:p>
              <a:pPr algn="ctr"/>
              <a:r>
                <a:rPr lang="fr-FR" dirty="0">
                  <a:solidFill>
                    <a:sysClr val="windowText" lastClr="000000"/>
                  </a:solidFill>
                </a:rPr>
                <a:t>Personnalité</a:t>
              </a:r>
            </a:p>
            <a:p>
              <a:pPr algn="ctr"/>
              <a:r>
                <a:rPr lang="fr-FR" dirty="0">
                  <a:solidFill>
                    <a:sysClr val="windowText" lastClr="000000"/>
                  </a:solidFill>
                </a:rPr>
                <a:t>Image de soi</a:t>
              </a:r>
            </a:p>
          </p:txBody>
        </p:sp>
        <p:sp>
          <p:nvSpPr>
            <p:cNvPr id="9" name="Rectangle à coins arrondis 8"/>
            <p:cNvSpPr/>
            <p:nvPr/>
          </p:nvSpPr>
          <p:spPr>
            <a:xfrm>
              <a:off x="5572132" y="4000504"/>
              <a:ext cx="1785950" cy="21431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ysClr val="windowText" lastClr="000000"/>
                  </a:solidFill>
                </a:rPr>
                <a:t>Facteurs psychologiques</a:t>
              </a:r>
            </a:p>
            <a:p>
              <a:pPr algn="ctr"/>
              <a:endParaRPr lang="fr-FR" dirty="0">
                <a:solidFill>
                  <a:sysClr val="windowText" lastClr="000000"/>
                </a:solidFill>
              </a:endParaRPr>
            </a:p>
            <a:p>
              <a:pPr algn="ctr"/>
              <a:r>
                <a:rPr lang="fr-FR" dirty="0">
                  <a:solidFill>
                    <a:sysClr val="windowText" lastClr="000000"/>
                  </a:solidFill>
                </a:rPr>
                <a:t>Motivation</a:t>
              </a:r>
            </a:p>
            <a:p>
              <a:pPr algn="ctr"/>
              <a:r>
                <a:rPr lang="fr-FR" dirty="0">
                  <a:solidFill>
                    <a:sysClr val="windowText" lastClr="000000"/>
                  </a:solidFill>
                </a:rPr>
                <a:t>Connaissances</a:t>
              </a:r>
            </a:p>
            <a:p>
              <a:pPr algn="ctr"/>
              <a:r>
                <a:rPr lang="fr-FR" dirty="0">
                  <a:solidFill>
                    <a:sysClr val="windowText" lastClr="000000"/>
                  </a:solidFill>
                </a:rPr>
                <a:t>Croyances</a:t>
              </a:r>
            </a:p>
            <a:p>
              <a:pPr algn="ctr"/>
              <a:r>
                <a:rPr lang="fr-FR" dirty="0">
                  <a:solidFill>
                    <a:sysClr val="windowText" lastClr="000000"/>
                  </a:solidFill>
                </a:rPr>
                <a:t>Attitude</a:t>
              </a:r>
            </a:p>
            <a:p>
              <a:pPr algn="ctr"/>
              <a:r>
                <a:rPr lang="fr-FR" dirty="0">
                  <a:solidFill>
                    <a:sysClr val="windowText" lastClr="000000"/>
                  </a:solidFill>
                </a:rPr>
                <a:t>Risque</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09800" y="304800"/>
            <a:ext cx="7772400" cy="533400"/>
          </a:xfrm>
        </p:spPr>
        <p:txBody>
          <a:bodyPr/>
          <a:lstStyle/>
          <a:p>
            <a:r>
              <a:rPr lang="fr-FR" sz="2800" b="1" dirty="0">
                <a:solidFill>
                  <a:schemeClr val="tx2">
                    <a:lumMod val="75000"/>
                  </a:schemeClr>
                </a:solidFill>
              </a:rPr>
              <a:t>Le risque perçue</a:t>
            </a:r>
            <a:endParaRPr lang="fr-FR" dirty="0">
              <a:solidFill>
                <a:schemeClr val="tx2">
                  <a:lumMod val="75000"/>
                </a:schemeClr>
              </a:solidFill>
            </a:endParaRPr>
          </a:p>
        </p:txBody>
      </p:sp>
      <p:sp>
        <p:nvSpPr>
          <p:cNvPr id="27651" name="Rectangle 3"/>
          <p:cNvSpPr>
            <a:spLocks noGrp="1" noChangeArrowheads="1"/>
          </p:cNvSpPr>
          <p:nvPr>
            <p:ph type="body" idx="1"/>
          </p:nvPr>
        </p:nvSpPr>
        <p:spPr>
          <a:xfrm>
            <a:off x="1828800" y="1371600"/>
            <a:ext cx="8534400" cy="5105400"/>
          </a:xfrm>
        </p:spPr>
        <p:txBody>
          <a:bodyPr/>
          <a:lstStyle/>
          <a:p>
            <a:pPr marL="533400" indent="-533400"/>
            <a:r>
              <a:rPr lang="fr-FR" sz="2000" b="1" dirty="0">
                <a:solidFill>
                  <a:schemeClr val="tx2">
                    <a:lumMod val="60000"/>
                    <a:lumOff val="40000"/>
                  </a:schemeClr>
                </a:solidFill>
                <a:latin typeface="Times New Roman" charset="0"/>
                <a:sym typeface="Wingdings" charset="2"/>
              </a:rPr>
              <a:t>Le risque perçu influence le comportement du consommateur à plusieurs niveaux</a:t>
            </a:r>
            <a:endParaRPr lang="fr-FR" sz="2000" dirty="0">
              <a:solidFill>
                <a:schemeClr val="tx2">
                  <a:lumMod val="60000"/>
                  <a:lumOff val="40000"/>
                </a:schemeClr>
              </a:solidFill>
              <a:latin typeface="Times New Roman" charset="0"/>
              <a:sym typeface="Wingdings" charset="2"/>
            </a:endParaRPr>
          </a:p>
          <a:p>
            <a:pPr marL="914400" lvl="1" indent="-457200">
              <a:buFont typeface="Symbol" charset="2"/>
              <a:buChar char="®"/>
            </a:pPr>
            <a:r>
              <a:rPr lang="fr-FR" sz="2000" dirty="0">
                <a:latin typeface="Times New Roman" charset="0"/>
                <a:sym typeface="Wingdings" charset="2"/>
              </a:rPr>
              <a:t> </a:t>
            </a:r>
            <a:r>
              <a:rPr lang="fr-FR" sz="1800" dirty="0">
                <a:latin typeface="Times New Roman" charset="0"/>
                <a:sym typeface="Wingdings" charset="2"/>
              </a:rPr>
              <a:t>la recherche d’information</a:t>
            </a:r>
          </a:p>
          <a:p>
            <a:pPr marL="914400" lvl="1" indent="-457200">
              <a:buFont typeface="Symbol" charset="2"/>
              <a:buChar char="®"/>
            </a:pPr>
            <a:r>
              <a:rPr lang="fr-FR" sz="1800" dirty="0">
                <a:latin typeface="Times New Roman" charset="0"/>
                <a:sym typeface="Wingdings" charset="2"/>
              </a:rPr>
              <a:t> la sensibilité aux marques</a:t>
            </a:r>
          </a:p>
          <a:p>
            <a:pPr marL="914400" lvl="1" indent="-457200">
              <a:buFont typeface="Symbol" charset="2"/>
              <a:buChar char="®"/>
            </a:pPr>
            <a:r>
              <a:rPr lang="fr-FR" sz="1800" dirty="0">
                <a:latin typeface="Times New Roman" charset="0"/>
                <a:sym typeface="Wingdings" charset="2"/>
              </a:rPr>
              <a:t> la consommation de produits « risqués »</a:t>
            </a:r>
          </a:p>
          <a:p>
            <a:pPr marL="914400" lvl="1" indent="-457200">
              <a:buFont typeface="Symbol" charset="2"/>
              <a:buChar char="®"/>
            </a:pPr>
            <a:r>
              <a:rPr lang="fr-FR" sz="1800" dirty="0">
                <a:latin typeface="Times New Roman" charset="0"/>
                <a:sym typeface="Wingdings" charset="2"/>
              </a:rPr>
              <a:t> le comportement de fidélité</a:t>
            </a:r>
            <a:endParaRPr lang="fr-FR" sz="2000" dirty="0">
              <a:latin typeface="Times New Roman" charset="0"/>
              <a:sym typeface="Wingdings" charset="2"/>
            </a:endParaRPr>
          </a:p>
          <a:p>
            <a:pPr marL="914400" lvl="1" indent="-457200">
              <a:buNone/>
            </a:pPr>
            <a:endParaRPr lang="fr-FR" sz="2000" dirty="0">
              <a:latin typeface="Times New Roman" charset="0"/>
              <a:sym typeface="Wingdings" charset="2"/>
            </a:endParaRPr>
          </a:p>
          <a:p>
            <a:pPr marL="533400" indent="-533400">
              <a:buClr>
                <a:srgbClr val="FF0066"/>
              </a:buClr>
            </a:pPr>
            <a:r>
              <a:rPr lang="fr-FR" sz="2000" b="1" dirty="0">
                <a:solidFill>
                  <a:schemeClr val="accent6">
                    <a:lumMod val="75000"/>
                  </a:schemeClr>
                </a:solidFill>
                <a:latin typeface="Times New Roman" charset="0"/>
                <a:sym typeface="Wingdings" charset="2"/>
              </a:rPr>
              <a:t> </a:t>
            </a:r>
            <a:r>
              <a:rPr lang="fr-FR" sz="2000" b="1" dirty="0">
                <a:solidFill>
                  <a:srgbClr val="558ED5"/>
                </a:solidFill>
                <a:latin typeface="Times New Roman" charset="0"/>
                <a:sym typeface="Wingdings" charset="2"/>
              </a:rPr>
              <a:t>2 composantes :</a:t>
            </a:r>
            <a:endParaRPr lang="fr-FR" sz="2000" dirty="0">
              <a:solidFill>
                <a:srgbClr val="558ED5"/>
              </a:solidFill>
              <a:latin typeface="Times New Roman" charset="0"/>
              <a:sym typeface="Wingdings" charset="2"/>
            </a:endParaRPr>
          </a:p>
          <a:p>
            <a:pPr marL="914400" lvl="1" indent="-457200">
              <a:buClr>
                <a:schemeClr val="tx1"/>
              </a:buClr>
              <a:buFont typeface="Symbol" charset="2"/>
              <a:buChar char="®"/>
            </a:pPr>
            <a:r>
              <a:rPr lang="fr-FR" sz="1800" dirty="0">
                <a:solidFill>
                  <a:srgbClr val="FF0066"/>
                </a:solidFill>
                <a:latin typeface="Times New Roman" charset="0"/>
                <a:sym typeface="Wingdings" charset="2"/>
              </a:rPr>
              <a:t> </a:t>
            </a:r>
            <a:r>
              <a:rPr lang="fr-FR" sz="1800" dirty="0">
                <a:latin typeface="Times New Roman" charset="0"/>
                <a:sym typeface="Wingdings" charset="2"/>
              </a:rPr>
              <a:t>l’enjeu des conséquences négatives</a:t>
            </a:r>
          </a:p>
          <a:p>
            <a:pPr marL="914400" lvl="1" indent="-457200">
              <a:buClr>
                <a:schemeClr val="tx1"/>
              </a:buClr>
              <a:buFont typeface="Symbol" charset="2"/>
              <a:buChar char="®"/>
            </a:pPr>
            <a:r>
              <a:rPr lang="fr-FR" sz="1800" dirty="0">
                <a:latin typeface="Times New Roman" charset="0"/>
                <a:sym typeface="Wingdings" charset="2"/>
              </a:rPr>
              <a:t> la probabilité d’occurrences des conséquences négatives</a:t>
            </a:r>
            <a:endParaRPr lang="fr-FR" sz="2000" dirty="0">
              <a:latin typeface="Times New Roman" charset="0"/>
              <a:sym typeface="Wingdings" charset="2"/>
            </a:endParaRPr>
          </a:p>
          <a:p>
            <a:pPr marL="914400" lvl="1" indent="-457200">
              <a:buClr>
                <a:schemeClr val="tx1"/>
              </a:buClr>
              <a:buFont typeface="Symbol" charset="2"/>
              <a:buChar char="®"/>
            </a:pPr>
            <a:endParaRPr lang="fr-FR" sz="2000" dirty="0">
              <a:latin typeface="Times New Roman" charset="0"/>
              <a:sym typeface="Wingdings" charset="2"/>
            </a:endParaRPr>
          </a:p>
          <a:p>
            <a:pPr marL="533400" indent="-533400">
              <a:buClr>
                <a:srgbClr val="FF0066"/>
              </a:buClr>
            </a:pPr>
            <a:r>
              <a:rPr lang="fr-FR" sz="2000" b="1" dirty="0">
                <a:solidFill>
                  <a:srgbClr val="558ED5"/>
                </a:solidFill>
                <a:latin typeface="Times New Roman" charset="0"/>
                <a:sym typeface="Wingdings" charset="2"/>
              </a:rPr>
              <a:t>3 dimensions du risque mais une perception souvent globale</a:t>
            </a:r>
            <a:endParaRPr lang="fr-FR" sz="2000" dirty="0">
              <a:solidFill>
                <a:srgbClr val="558ED5"/>
              </a:solidFill>
              <a:latin typeface="Times New Roman" charset="0"/>
              <a:sym typeface="Wingdings" charset="2"/>
            </a:endParaRPr>
          </a:p>
          <a:p>
            <a:pPr marL="914400" lvl="1" indent="-457200">
              <a:buClr>
                <a:schemeClr val="tx1"/>
              </a:buClr>
              <a:buFont typeface="Symbol" charset="2"/>
              <a:buChar char="®"/>
            </a:pPr>
            <a:r>
              <a:rPr lang="fr-FR" sz="1800" dirty="0">
                <a:solidFill>
                  <a:srgbClr val="FF0066"/>
                </a:solidFill>
                <a:latin typeface="Times New Roman" charset="0"/>
                <a:sym typeface="Wingdings" charset="2"/>
              </a:rPr>
              <a:t> </a:t>
            </a:r>
            <a:r>
              <a:rPr lang="fr-FR" sz="1800" dirty="0">
                <a:latin typeface="Times New Roman" charset="0"/>
                <a:sym typeface="Wingdings" charset="2"/>
              </a:rPr>
              <a:t>risque financier</a:t>
            </a:r>
          </a:p>
          <a:p>
            <a:pPr marL="914400" lvl="1" indent="-457200">
              <a:buClr>
                <a:schemeClr val="tx1"/>
              </a:buClr>
              <a:buFont typeface="Symbol" charset="2"/>
              <a:buChar char="®"/>
            </a:pPr>
            <a:r>
              <a:rPr lang="fr-FR" sz="1800" dirty="0">
                <a:latin typeface="Times New Roman" charset="0"/>
                <a:sym typeface="Wingdings" charset="2"/>
              </a:rPr>
              <a:t> risque physique</a:t>
            </a:r>
          </a:p>
          <a:p>
            <a:pPr marL="914400" lvl="1" indent="-457200">
              <a:buClr>
                <a:schemeClr val="tx1"/>
              </a:buClr>
              <a:buFont typeface="Symbol" charset="2"/>
              <a:buChar char="®"/>
            </a:pPr>
            <a:r>
              <a:rPr lang="fr-FR" sz="1800" dirty="0">
                <a:latin typeface="Times New Roman" charset="0"/>
                <a:sym typeface="Wingdings" charset="2"/>
              </a:rPr>
              <a:t> risque psycho-social</a:t>
            </a:r>
            <a:endParaRPr lang="fr-FR" dirty="0">
              <a:latin typeface="Comic Sans MS" charset="0"/>
              <a:sym typeface="Wingdings" charset="2"/>
            </a:endParaRPr>
          </a:p>
        </p:txBody>
      </p:sp>
      <p:sp>
        <p:nvSpPr>
          <p:cNvPr id="27652" name="Line 4"/>
          <p:cNvSpPr>
            <a:spLocks noChangeShapeType="1"/>
          </p:cNvSpPr>
          <p:nvPr/>
        </p:nvSpPr>
        <p:spPr bwMode="auto">
          <a:xfrm>
            <a:off x="2133600" y="1066800"/>
            <a:ext cx="7924800" cy="0"/>
          </a:xfrm>
          <a:prstGeom prst="line">
            <a:avLst/>
          </a:prstGeom>
          <a:noFill/>
          <a:ln w="76200">
            <a:solidFill>
              <a:srgbClr val="558ED5"/>
            </a:solidFill>
            <a:round/>
            <a:headEnd/>
            <a:tailEnd/>
          </a:ln>
          <a:effectLst/>
        </p:spPr>
        <p:txBody>
          <a:bodyPr wrap="none" anchor="ctr"/>
          <a:lstStyle/>
          <a:p>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3200" b="1" dirty="0">
                <a:solidFill>
                  <a:schemeClr val="tx2">
                    <a:lumMod val="75000"/>
                  </a:schemeClr>
                </a:solidFill>
              </a:rPr>
              <a:t>Analyser le processus de décision de l’acheteur vis-à-vis des nouveaux produits </a:t>
            </a:r>
          </a:p>
        </p:txBody>
      </p:sp>
      <p:sp>
        <p:nvSpPr>
          <p:cNvPr id="4" name="Sous-titre 3"/>
          <p:cNvSpPr>
            <a:spLocks noGrp="1"/>
          </p:cNvSpPr>
          <p:nvPr>
            <p:ph type="subTitle" idx="1"/>
          </p:nvPr>
        </p:nvSpPr>
        <p:spPr/>
        <p:txBody>
          <a:bodyPr/>
          <a:lstStyle/>
          <a:p>
            <a:endParaRPr lang="fr-FR"/>
          </a:p>
        </p:txBody>
      </p:sp>
      <p:sp>
        <p:nvSpPr>
          <p:cNvPr id="5" name="Line 4"/>
          <p:cNvSpPr>
            <a:spLocks noChangeShapeType="1"/>
          </p:cNvSpPr>
          <p:nvPr/>
        </p:nvSpPr>
        <p:spPr bwMode="auto">
          <a:xfrm>
            <a:off x="2166910" y="3929066"/>
            <a:ext cx="7924800" cy="0"/>
          </a:xfrm>
          <a:prstGeom prst="line">
            <a:avLst/>
          </a:prstGeom>
          <a:noFill/>
          <a:ln w="76200" cap="flat" cmpd="sng" algn="ctr">
            <a:solidFill>
              <a:srgbClr val="558ED5"/>
            </a:solidFill>
            <a:prstDash val="solid"/>
            <a:round/>
            <a:headEnd type="none" w="med" len="med"/>
            <a:tailEnd type="none" w="med" len="med"/>
          </a:ln>
          <a:effectLst/>
        </p:spPr>
        <p:txBody>
          <a:bodyPr wrap="none" anchor="ctr"/>
          <a:lstStyle/>
          <a:p>
            <a:endParaRPr lang="fr-F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582594"/>
          </a:xfrm>
        </p:spPr>
        <p:txBody>
          <a:bodyPr>
            <a:normAutofit/>
          </a:bodyPr>
          <a:lstStyle/>
          <a:p>
            <a:r>
              <a:rPr lang="fr-FR" sz="3200" b="1" dirty="0">
                <a:solidFill>
                  <a:srgbClr val="17375E"/>
                </a:solidFill>
              </a:rPr>
              <a:t>Les étapes du processus d’adoption</a:t>
            </a:r>
          </a:p>
        </p:txBody>
      </p:sp>
      <p:sp>
        <p:nvSpPr>
          <p:cNvPr id="3" name="Espace réservé du contenu 2"/>
          <p:cNvSpPr>
            <a:spLocks noGrp="1"/>
          </p:cNvSpPr>
          <p:nvPr>
            <p:ph idx="1"/>
          </p:nvPr>
        </p:nvSpPr>
        <p:spPr/>
        <p:txBody>
          <a:bodyPr>
            <a:normAutofit fontScale="85000" lnSpcReduction="10000"/>
          </a:bodyPr>
          <a:lstStyle/>
          <a:p>
            <a:pPr algn="just"/>
            <a:r>
              <a:rPr lang="fr-FR" b="1" i="1" dirty="0">
                <a:solidFill>
                  <a:srgbClr val="558ED5"/>
                </a:solidFill>
              </a:rPr>
              <a:t>Découverte:</a:t>
            </a:r>
            <a:r>
              <a:rPr lang="fr-FR" dirty="0">
                <a:solidFill>
                  <a:srgbClr val="558ED5"/>
                </a:solidFill>
              </a:rPr>
              <a:t> </a:t>
            </a:r>
            <a:r>
              <a:rPr lang="fr-FR" dirty="0"/>
              <a:t>découverte de l’existence du nouveau produit mais manque d’information à son sujet.</a:t>
            </a:r>
          </a:p>
          <a:p>
            <a:pPr algn="just">
              <a:buNone/>
            </a:pPr>
            <a:endParaRPr lang="fr-FR" dirty="0"/>
          </a:p>
          <a:p>
            <a:pPr algn="just"/>
            <a:r>
              <a:rPr lang="fr-FR" b="1" i="1" dirty="0">
                <a:solidFill>
                  <a:srgbClr val="558ED5"/>
                </a:solidFill>
              </a:rPr>
              <a:t>Intérêt: </a:t>
            </a:r>
            <a:r>
              <a:rPr lang="fr-FR" dirty="0"/>
              <a:t>Il cherche à se renseigner sur le produit.</a:t>
            </a:r>
          </a:p>
          <a:p>
            <a:pPr algn="just">
              <a:buNone/>
            </a:pPr>
            <a:endParaRPr lang="fr-FR" dirty="0"/>
          </a:p>
          <a:p>
            <a:pPr algn="just"/>
            <a:r>
              <a:rPr lang="fr-FR" b="1" i="1" dirty="0">
                <a:solidFill>
                  <a:srgbClr val="558ED5"/>
                </a:solidFill>
              </a:rPr>
              <a:t>Evaluation: </a:t>
            </a:r>
            <a:r>
              <a:rPr lang="fr-FR" dirty="0"/>
              <a:t>Il réfléchit à l’intérêt d’essayer le produit.</a:t>
            </a:r>
          </a:p>
          <a:p>
            <a:pPr algn="just">
              <a:buNone/>
            </a:pPr>
            <a:endParaRPr lang="fr-FR" dirty="0"/>
          </a:p>
          <a:p>
            <a:pPr algn="just"/>
            <a:r>
              <a:rPr lang="fr-FR" b="1" i="1" dirty="0">
                <a:solidFill>
                  <a:srgbClr val="558ED5"/>
                </a:solidFill>
              </a:rPr>
              <a:t>Essai: </a:t>
            </a:r>
            <a:r>
              <a:rPr lang="fr-FR" dirty="0"/>
              <a:t>Il essaie le nouveau produit en petite quantité afin de mieux estimer sa valeur.</a:t>
            </a:r>
          </a:p>
          <a:p>
            <a:pPr algn="just">
              <a:buNone/>
            </a:pPr>
            <a:endParaRPr lang="fr-FR" dirty="0"/>
          </a:p>
          <a:p>
            <a:pPr algn="just"/>
            <a:r>
              <a:rPr lang="fr-FR" b="1" i="1" dirty="0">
                <a:solidFill>
                  <a:srgbClr val="558ED5"/>
                </a:solidFill>
              </a:rPr>
              <a:t>Adoption: </a:t>
            </a:r>
            <a:r>
              <a:rPr lang="fr-FR" dirty="0"/>
              <a:t>Il décide d’utiliser pleinement et régulièrement le nouveau produit</a:t>
            </a:r>
          </a:p>
        </p:txBody>
      </p:sp>
      <p:sp>
        <p:nvSpPr>
          <p:cNvPr id="4" name="Line 4"/>
          <p:cNvSpPr>
            <a:spLocks noChangeShapeType="1"/>
          </p:cNvSpPr>
          <p:nvPr/>
        </p:nvSpPr>
        <p:spPr bwMode="auto">
          <a:xfrm>
            <a:off x="2133600" y="1066800"/>
            <a:ext cx="7924800" cy="0"/>
          </a:xfrm>
          <a:prstGeom prst="line">
            <a:avLst/>
          </a:prstGeom>
          <a:noFill/>
          <a:ln w="76200">
            <a:solidFill>
              <a:srgbClr val="558ED5"/>
            </a:solidFill>
            <a:round/>
            <a:headEnd/>
            <a:tailEnd/>
          </a:ln>
          <a:effectLst/>
        </p:spPr>
        <p:txBody>
          <a:bodyPr wrap="none" anchor="ctr"/>
          <a:lstStyle/>
          <a:p>
            <a:endParaRPr lang="fr-F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582594"/>
          </a:xfrm>
        </p:spPr>
        <p:txBody>
          <a:bodyPr>
            <a:normAutofit fontScale="90000"/>
          </a:bodyPr>
          <a:lstStyle/>
          <a:p>
            <a:r>
              <a:rPr lang="fr-FR" sz="3200" b="1" dirty="0">
                <a:solidFill>
                  <a:schemeClr val="tx2">
                    <a:lumMod val="75000"/>
                  </a:schemeClr>
                </a:solidFill>
              </a:rPr>
              <a:t>Les différences individuelles faces aux innovations</a:t>
            </a:r>
          </a:p>
        </p:txBody>
      </p:sp>
      <p:sp>
        <p:nvSpPr>
          <p:cNvPr id="3" name="Espace réservé du contenu 2"/>
          <p:cNvSpPr>
            <a:spLocks noGrp="1"/>
          </p:cNvSpPr>
          <p:nvPr>
            <p:ph idx="1"/>
          </p:nvPr>
        </p:nvSpPr>
        <p:spPr/>
        <p:txBody>
          <a:bodyPr>
            <a:normAutofit fontScale="92500" lnSpcReduction="20000"/>
          </a:bodyPr>
          <a:lstStyle/>
          <a:p>
            <a:pPr algn="just"/>
            <a:r>
              <a:rPr lang="fr-FR" b="1" dirty="0">
                <a:solidFill>
                  <a:schemeClr val="tx2">
                    <a:lumMod val="60000"/>
                    <a:lumOff val="40000"/>
                  </a:schemeClr>
                </a:solidFill>
              </a:rPr>
              <a:t>Les innovateurs:</a:t>
            </a:r>
          </a:p>
          <a:p>
            <a:pPr lvl="1" algn="just"/>
            <a:r>
              <a:rPr lang="fr-FR" dirty="0"/>
              <a:t>Sont aventureux et prennent le risque d’essayer les nouveautés.</a:t>
            </a:r>
          </a:p>
          <a:p>
            <a:pPr algn="just"/>
            <a:r>
              <a:rPr lang="fr-FR" b="1" dirty="0">
                <a:solidFill>
                  <a:srgbClr val="558ED5"/>
                </a:solidFill>
              </a:rPr>
              <a:t>Les </a:t>
            </a:r>
            <a:r>
              <a:rPr lang="fr-FR" b="1" dirty="0" err="1">
                <a:solidFill>
                  <a:srgbClr val="558ED5"/>
                </a:solidFill>
              </a:rPr>
              <a:t>adopteurs</a:t>
            </a:r>
            <a:r>
              <a:rPr lang="fr-FR" b="1" dirty="0">
                <a:solidFill>
                  <a:srgbClr val="558ED5"/>
                </a:solidFill>
              </a:rPr>
              <a:t> précoces:</a:t>
            </a:r>
          </a:p>
          <a:p>
            <a:pPr lvl="1" algn="just"/>
            <a:r>
              <a:rPr lang="fr-FR" dirty="0"/>
              <a:t>Sont les leaders d’opinion de leur communauté et adoptent les innovations assez tôt mais avec prudence.</a:t>
            </a:r>
          </a:p>
          <a:p>
            <a:pPr algn="just"/>
            <a:r>
              <a:rPr lang="fr-FR" b="1" dirty="0">
                <a:solidFill>
                  <a:srgbClr val="558ED5"/>
                </a:solidFill>
              </a:rPr>
              <a:t>La majorité précoce:</a:t>
            </a:r>
          </a:p>
          <a:p>
            <a:pPr lvl="1" algn="just"/>
            <a:r>
              <a:rPr lang="fr-FR" dirty="0"/>
              <a:t>Désigne les personnes qui adoptent la nouveauté avant l’individu lambda.</a:t>
            </a:r>
          </a:p>
          <a:p>
            <a:pPr algn="just"/>
            <a:r>
              <a:rPr lang="fr-FR" b="1" dirty="0">
                <a:solidFill>
                  <a:srgbClr val="558ED5"/>
                </a:solidFill>
              </a:rPr>
              <a:t>La majorité tardive:</a:t>
            </a:r>
          </a:p>
          <a:p>
            <a:pPr lvl="1" algn="just"/>
            <a:r>
              <a:rPr lang="fr-FR" dirty="0"/>
              <a:t>Regroupe les sceptiques qui adoptent un produit après qu’une majorité de personnes l’a essayé.</a:t>
            </a:r>
          </a:p>
          <a:p>
            <a:pPr algn="just"/>
            <a:r>
              <a:rPr lang="fr-FR" b="1" dirty="0">
                <a:solidFill>
                  <a:srgbClr val="558ED5"/>
                </a:solidFill>
              </a:rPr>
              <a:t>Les retardataires:</a:t>
            </a:r>
          </a:p>
          <a:p>
            <a:pPr lvl="1" algn="just"/>
            <a:r>
              <a:rPr lang="fr-FR" dirty="0"/>
              <a:t>Ont une attitude conservatrice et n’adoptent un produit que lorsqu’il est devenu une tradition.</a:t>
            </a:r>
          </a:p>
        </p:txBody>
      </p:sp>
      <p:sp>
        <p:nvSpPr>
          <p:cNvPr id="4" name="Line 4"/>
          <p:cNvSpPr>
            <a:spLocks noChangeShapeType="1"/>
          </p:cNvSpPr>
          <p:nvPr/>
        </p:nvSpPr>
        <p:spPr bwMode="auto">
          <a:xfrm>
            <a:off x="2133600" y="1066800"/>
            <a:ext cx="7924800" cy="0"/>
          </a:xfrm>
          <a:prstGeom prst="line">
            <a:avLst/>
          </a:prstGeom>
          <a:noFill/>
          <a:ln w="76200">
            <a:solidFill>
              <a:srgbClr val="558ED5"/>
            </a:solidFill>
            <a:round/>
            <a:headEnd/>
            <a:tailEnd/>
          </a:ln>
          <a:effectLst/>
        </p:spPr>
        <p:txBody>
          <a:bodyPr wrap="none" anchor="ctr"/>
          <a:lstStyle/>
          <a:p>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b="1" dirty="0">
                <a:solidFill>
                  <a:schemeClr val="tx2">
                    <a:lumMod val="75000"/>
                  </a:schemeClr>
                </a:solidFill>
              </a:rPr>
              <a:t>Qu’est ce que le marketing?</a:t>
            </a:r>
          </a:p>
        </p:txBody>
      </p:sp>
      <p:sp>
        <p:nvSpPr>
          <p:cNvPr id="5" name="Sous-titre 4"/>
          <p:cNvSpPr>
            <a:spLocks noGrp="1"/>
          </p:cNvSpPr>
          <p:nvPr>
            <p:ph type="subTitle" idx="1"/>
          </p:nvPr>
        </p:nvSpPr>
        <p:spPr/>
        <p:txBody>
          <a:bodyPr/>
          <a:lstStyle/>
          <a:p>
            <a:endParaRPr lang="fr-FR" b="1" dirty="0">
              <a:solidFill>
                <a:schemeClr val="tx1"/>
              </a:solidFill>
            </a:endParaRPr>
          </a:p>
        </p:txBody>
      </p:sp>
      <p:sp>
        <p:nvSpPr>
          <p:cNvPr id="6" name="Line 4"/>
          <p:cNvSpPr>
            <a:spLocks noChangeShapeType="1"/>
          </p:cNvSpPr>
          <p:nvPr/>
        </p:nvSpPr>
        <p:spPr bwMode="auto">
          <a:xfrm>
            <a:off x="2166910" y="3500438"/>
            <a:ext cx="7924800" cy="0"/>
          </a:xfrm>
          <a:prstGeom prst="line">
            <a:avLst/>
          </a:prstGeom>
          <a:noFill/>
          <a:ln w="76200">
            <a:solidFill>
              <a:srgbClr val="558ED5"/>
            </a:solidFill>
            <a:round/>
            <a:headEnd/>
            <a:tailEnd/>
          </a:ln>
          <a:effectLst/>
        </p:spPr>
        <p:txBody>
          <a:bodyPr wrap="none" anchor="ctr"/>
          <a:lstStyle/>
          <a:p>
            <a:pPr algn="ctr"/>
            <a:endParaRPr lang="fr-F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0"/>
            <a:ext cx="7772400" cy="609600"/>
          </a:xfrm>
        </p:spPr>
        <p:txBody>
          <a:bodyPr/>
          <a:lstStyle/>
          <a:p>
            <a:r>
              <a:rPr lang="fr-FR" sz="3200" b="1" dirty="0">
                <a:solidFill>
                  <a:srgbClr val="17375E"/>
                </a:solidFill>
              </a:rPr>
              <a:t>Définition</a:t>
            </a:r>
            <a:endParaRPr lang="fr-FR" dirty="0">
              <a:solidFill>
                <a:srgbClr val="17375E"/>
              </a:solidFill>
            </a:endParaRPr>
          </a:p>
        </p:txBody>
      </p:sp>
      <p:sp>
        <p:nvSpPr>
          <p:cNvPr id="5123" name="Rectangle 3"/>
          <p:cNvSpPr>
            <a:spLocks noGrp="1" noChangeArrowheads="1"/>
          </p:cNvSpPr>
          <p:nvPr>
            <p:ph type="body" idx="1"/>
          </p:nvPr>
        </p:nvSpPr>
        <p:spPr>
          <a:xfrm>
            <a:off x="2209800" y="1524000"/>
            <a:ext cx="7772400" cy="4114800"/>
          </a:xfrm>
        </p:spPr>
        <p:txBody>
          <a:bodyPr/>
          <a:lstStyle/>
          <a:p>
            <a:pPr algn="just"/>
            <a:r>
              <a:rPr lang="fr-FR" b="1" dirty="0">
                <a:solidFill>
                  <a:srgbClr val="17375E"/>
                </a:solidFill>
                <a:latin typeface="Times New Roman"/>
                <a:cs typeface="Times New Roman"/>
              </a:rPr>
              <a:t>Marketing:</a:t>
            </a:r>
            <a:r>
              <a:rPr lang="fr-FR" dirty="0">
                <a:solidFill>
                  <a:srgbClr val="17375E"/>
                </a:solidFill>
                <a:latin typeface="Times New Roman"/>
                <a:cs typeface="Times New Roman"/>
              </a:rPr>
              <a:t> Mise en marché (Littérale)</a:t>
            </a:r>
          </a:p>
          <a:p>
            <a:pPr algn="just">
              <a:buFontTx/>
              <a:buNone/>
            </a:pPr>
            <a:endParaRPr lang="fr-FR" dirty="0">
              <a:solidFill>
                <a:srgbClr val="17375E"/>
              </a:solidFill>
              <a:latin typeface="Times New Roman"/>
              <a:cs typeface="Times New Roman"/>
            </a:endParaRPr>
          </a:p>
          <a:p>
            <a:pPr algn="just"/>
            <a:r>
              <a:rPr lang="fr-FR" b="1" dirty="0">
                <a:solidFill>
                  <a:srgbClr val="17375E"/>
                </a:solidFill>
                <a:latin typeface="Times New Roman"/>
                <a:cs typeface="Times New Roman"/>
              </a:rPr>
              <a:t>La démarche marketing</a:t>
            </a:r>
            <a:r>
              <a:rPr lang="fr-FR" dirty="0">
                <a:solidFill>
                  <a:srgbClr val="17375E"/>
                </a:solidFill>
                <a:latin typeface="Times New Roman"/>
                <a:cs typeface="Times New Roman"/>
              </a:rPr>
              <a:t> est </a:t>
            </a:r>
            <a:r>
              <a:rPr lang="fr-FR" i="1" dirty="0">
                <a:solidFill>
                  <a:srgbClr val="17375E"/>
                </a:solidFill>
                <a:latin typeface="Times New Roman"/>
                <a:cs typeface="Times New Roman"/>
              </a:rPr>
              <a:t>le processus social orienté vers la </a:t>
            </a:r>
            <a:r>
              <a:rPr lang="fr-FR" b="1" i="1" u="sng" dirty="0">
                <a:solidFill>
                  <a:schemeClr val="tx2">
                    <a:lumMod val="60000"/>
                    <a:lumOff val="40000"/>
                  </a:schemeClr>
                </a:solidFill>
                <a:latin typeface="Times New Roman"/>
                <a:cs typeface="Times New Roman"/>
              </a:rPr>
              <a:t>satisfaction</a:t>
            </a:r>
            <a:r>
              <a:rPr lang="fr-FR" i="1" dirty="0">
                <a:solidFill>
                  <a:srgbClr val="17375E"/>
                </a:solidFill>
                <a:latin typeface="Times New Roman"/>
                <a:cs typeface="Times New Roman"/>
              </a:rPr>
              <a:t> des </a:t>
            </a:r>
            <a:r>
              <a:rPr lang="fr-FR" b="1" i="1" u="sng" dirty="0">
                <a:solidFill>
                  <a:srgbClr val="558ED5"/>
                </a:solidFill>
                <a:latin typeface="Times New Roman"/>
                <a:cs typeface="Times New Roman"/>
              </a:rPr>
              <a:t>besoins</a:t>
            </a:r>
            <a:r>
              <a:rPr lang="fr-FR" i="1" dirty="0">
                <a:solidFill>
                  <a:srgbClr val="17375E"/>
                </a:solidFill>
                <a:latin typeface="Times New Roman"/>
                <a:cs typeface="Times New Roman"/>
              </a:rPr>
              <a:t> et </a:t>
            </a:r>
            <a:r>
              <a:rPr lang="fr-FR" b="1" i="1" u="sng" dirty="0">
                <a:solidFill>
                  <a:srgbClr val="558ED5"/>
                </a:solidFill>
                <a:latin typeface="Times New Roman"/>
                <a:cs typeface="Times New Roman"/>
              </a:rPr>
              <a:t>désirs</a:t>
            </a:r>
            <a:r>
              <a:rPr lang="fr-FR" i="1" u="sng" dirty="0">
                <a:solidFill>
                  <a:srgbClr val="558ED5"/>
                </a:solidFill>
                <a:latin typeface="Times New Roman"/>
                <a:cs typeface="Times New Roman"/>
              </a:rPr>
              <a:t> </a:t>
            </a:r>
            <a:r>
              <a:rPr lang="fr-FR" i="1" dirty="0">
                <a:solidFill>
                  <a:srgbClr val="17375E"/>
                </a:solidFill>
                <a:latin typeface="Times New Roman"/>
                <a:cs typeface="Times New Roman"/>
              </a:rPr>
              <a:t>d’individus et d’organisations par la création et </a:t>
            </a:r>
            <a:r>
              <a:rPr lang="fr-FR" b="1" i="1" u="sng" dirty="0">
                <a:solidFill>
                  <a:schemeClr val="tx2">
                    <a:lumMod val="60000"/>
                    <a:lumOff val="40000"/>
                  </a:schemeClr>
                </a:solidFill>
                <a:latin typeface="Times New Roman"/>
                <a:cs typeface="Times New Roman"/>
              </a:rPr>
              <a:t>l’échange</a:t>
            </a:r>
            <a:r>
              <a:rPr lang="fr-FR" i="1" dirty="0">
                <a:solidFill>
                  <a:srgbClr val="17375E"/>
                </a:solidFill>
                <a:latin typeface="Times New Roman"/>
                <a:cs typeface="Times New Roman"/>
              </a:rPr>
              <a:t> volontaire et concurrentiel de produits et services générateurs d’utilité pour les acheteurs.</a:t>
            </a:r>
            <a:endParaRPr lang="fr-FR" dirty="0">
              <a:solidFill>
                <a:srgbClr val="17375E"/>
              </a:solidFill>
              <a:latin typeface="Times New Roman"/>
              <a:cs typeface="Times New Roman"/>
            </a:endParaRPr>
          </a:p>
        </p:txBody>
      </p:sp>
      <p:sp>
        <p:nvSpPr>
          <p:cNvPr id="5124" name="Line 4"/>
          <p:cNvSpPr>
            <a:spLocks noChangeShapeType="1"/>
          </p:cNvSpPr>
          <p:nvPr/>
        </p:nvSpPr>
        <p:spPr bwMode="auto">
          <a:xfrm>
            <a:off x="2133600" y="609600"/>
            <a:ext cx="7924800" cy="0"/>
          </a:xfrm>
          <a:prstGeom prst="line">
            <a:avLst/>
          </a:prstGeom>
          <a:noFill/>
          <a:ln w="76200">
            <a:solidFill>
              <a:srgbClr val="558ED5"/>
            </a:solidFill>
            <a:round/>
            <a:headEnd/>
            <a:tailEnd/>
          </a:ln>
          <a:effectLst/>
        </p:spPr>
        <p:txBody>
          <a:bodyPr wrap="none" anchor="ctr"/>
          <a:lstStyle/>
          <a:p>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676400" y="304800"/>
            <a:ext cx="8763000" cy="609600"/>
          </a:xfrm>
        </p:spPr>
        <p:txBody>
          <a:bodyPr/>
          <a:lstStyle/>
          <a:p>
            <a:r>
              <a:rPr lang="fr-FR" sz="3200" b="1" dirty="0">
                <a:solidFill>
                  <a:schemeClr val="tx2">
                    <a:lumMod val="75000"/>
                  </a:schemeClr>
                </a:solidFill>
              </a:rPr>
              <a:t>Fondements idéologiques du marketing</a:t>
            </a:r>
            <a:endParaRPr lang="fr-FR" dirty="0">
              <a:solidFill>
                <a:schemeClr val="tx2">
                  <a:lumMod val="75000"/>
                </a:schemeClr>
              </a:solidFill>
            </a:endParaRPr>
          </a:p>
        </p:txBody>
      </p:sp>
      <p:sp>
        <p:nvSpPr>
          <p:cNvPr id="4099" name="Rectangle 3"/>
          <p:cNvSpPr>
            <a:spLocks noGrp="1" noChangeArrowheads="1"/>
          </p:cNvSpPr>
          <p:nvPr>
            <p:ph type="body" idx="1"/>
          </p:nvPr>
        </p:nvSpPr>
        <p:spPr>
          <a:xfrm>
            <a:off x="2209800" y="1447800"/>
            <a:ext cx="7772400" cy="4648200"/>
          </a:xfrm>
        </p:spPr>
        <p:txBody>
          <a:bodyPr>
            <a:normAutofit/>
          </a:bodyPr>
          <a:lstStyle/>
          <a:p>
            <a:pPr algn="ctr">
              <a:buFontTx/>
              <a:buNone/>
            </a:pPr>
            <a:r>
              <a:rPr lang="fr-FR" b="1" i="1" dirty="0">
                <a:solidFill>
                  <a:srgbClr val="17375E"/>
                </a:solidFill>
                <a:latin typeface="Times New Roman"/>
                <a:cs typeface="Times New Roman"/>
              </a:rPr>
              <a:t>Marketing </a:t>
            </a:r>
            <a:endParaRPr lang="fr-FR" b="1" dirty="0">
              <a:solidFill>
                <a:srgbClr val="17375E"/>
              </a:solidFill>
              <a:latin typeface="Times New Roman"/>
              <a:cs typeface="Times New Roman"/>
            </a:endParaRPr>
          </a:p>
          <a:p>
            <a:pPr algn="ctr">
              <a:buFontTx/>
              <a:buNone/>
            </a:pPr>
            <a:r>
              <a:rPr lang="fr-FR" dirty="0">
                <a:solidFill>
                  <a:srgbClr val="17375E"/>
                </a:solidFill>
                <a:latin typeface="Times New Roman"/>
                <a:cs typeface="Times New Roman"/>
              </a:rPr>
              <a:t>= </a:t>
            </a:r>
          </a:p>
          <a:p>
            <a:pPr algn="ctr">
              <a:buFontTx/>
              <a:buNone/>
            </a:pPr>
            <a:r>
              <a:rPr lang="fr-FR" dirty="0">
                <a:solidFill>
                  <a:srgbClr val="17375E"/>
                </a:solidFill>
                <a:latin typeface="Times New Roman"/>
                <a:cs typeface="Times New Roman"/>
              </a:rPr>
              <a:t>Système de pensée</a:t>
            </a:r>
          </a:p>
          <a:p>
            <a:pPr algn="ctr">
              <a:buFontTx/>
              <a:buNone/>
            </a:pPr>
            <a:r>
              <a:rPr lang="fr-FR" b="1" dirty="0">
                <a:solidFill>
                  <a:srgbClr val="558ED5"/>
                </a:solidFill>
                <a:latin typeface="Times New Roman"/>
                <a:cs typeface="Times New Roman"/>
              </a:rPr>
              <a:t>(Marketing stratégique)</a:t>
            </a:r>
          </a:p>
          <a:p>
            <a:pPr algn="ctr">
              <a:buNone/>
            </a:pPr>
            <a:r>
              <a:rPr lang="fr-FR" dirty="0">
                <a:solidFill>
                  <a:srgbClr val="17375E"/>
                </a:solidFill>
                <a:latin typeface="Times New Roman"/>
                <a:cs typeface="Times New Roman"/>
              </a:rPr>
              <a:t>+ </a:t>
            </a:r>
            <a:endParaRPr lang="fr-FR" b="1" dirty="0">
              <a:solidFill>
                <a:srgbClr val="558ED5"/>
              </a:solidFill>
              <a:latin typeface="Times New Roman"/>
              <a:cs typeface="Times New Roman"/>
            </a:endParaRPr>
          </a:p>
          <a:p>
            <a:pPr algn="ctr">
              <a:buFontTx/>
              <a:buNone/>
            </a:pPr>
            <a:r>
              <a:rPr lang="fr-FR" dirty="0">
                <a:solidFill>
                  <a:srgbClr val="17375E"/>
                </a:solidFill>
                <a:latin typeface="Times New Roman"/>
                <a:cs typeface="Times New Roman"/>
              </a:rPr>
              <a:t>Système d’action </a:t>
            </a:r>
          </a:p>
          <a:p>
            <a:pPr algn="ctr">
              <a:buFontTx/>
              <a:buNone/>
            </a:pPr>
            <a:r>
              <a:rPr lang="fr-FR" b="1" dirty="0">
                <a:solidFill>
                  <a:schemeClr val="tx2">
                    <a:lumMod val="60000"/>
                    <a:lumOff val="40000"/>
                  </a:schemeClr>
                </a:solidFill>
                <a:latin typeface="Times New Roman"/>
                <a:cs typeface="Times New Roman"/>
              </a:rPr>
              <a:t>(Marketing opérationnel)</a:t>
            </a:r>
          </a:p>
          <a:p>
            <a:pPr algn="ctr">
              <a:buFontTx/>
              <a:buNone/>
            </a:pPr>
            <a:endParaRPr lang="fr-FR" b="1" dirty="0">
              <a:solidFill>
                <a:srgbClr val="558ED5"/>
              </a:solidFill>
              <a:latin typeface="Times New Roman"/>
              <a:cs typeface="Times New Roman"/>
            </a:endParaRPr>
          </a:p>
        </p:txBody>
      </p:sp>
      <p:sp>
        <p:nvSpPr>
          <p:cNvPr id="4100" name="Line 4"/>
          <p:cNvSpPr>
            <a:spLocks noChangeShapeType="1"/>
          </p:cNvSpPr>
          <p:nvPr/>
        </p:nvSpPr>
        <p:spPr bwMode="auto">
          <a:xfrm>
            <a:off x="2133600" y="1066800"/>
            <a:ext cx="7924800" cy="0"/>
          </a:xfrm>
          <a:prstGeom prst="line">
            <a:avLst/>
          </a:prstGeom>
          <a:noFill/>
          <a:ln w="76200">
            <a:solidFill>
              <a:srgbClr val="558ED5"/>
            </a:solidFill>
            <a:round/>
            <a:headEnd/>
            <a:tailEnd/>
          </a:ln>
          <a:effectLst/>
        </p:spPr>
        <p:txBody>
          <a:bodyPr wrap="none" anchor="ctr"/>
          <a:lstStyle/>
          <a:p>
            <a:endParaRPr lang="fr-FR"/>
          </a:p>
        </p:txBody>
      </p:sp>
      <p:sp>
        <p:nvSpPr>
          <p:cNvPr id="2" name="ZoneTexte 1">
            <a:extLst>
              <a:ext uri="{FF2B5EF4-FFF2-40B4-BE49-F238E27FC236}">
                <a16:creationId xmlns:a16="http://schemas.microsoft.com/office/drawing/2014/main" id="{E36DE628-E2C6-52EA-0A03-C8263B0B7357}"/>
              </a:ext>
            </a:extLst>
          </p:cNvPr>
          <p:cNvSpPr txBox="1"/>
          <p:nvPr/>
        </p:nvSpPr>
        <p:spPr>
          <a:xfrm>
            <a:off x="8314545" y="3507698"/>
            <a:ext cx="184731" cy="369332"/>
          </a:xfrm>
          <a:prstGeom prst="rect">
            <a:avLst/>
          </a:prstGeom>
          <a:noFill/>
        </p:spPr>
        <p:txBody>
          <a:bodyPr wrap="none" rtlCol="0">
            <a:spAutoFit/>
          </a:bodyPr>
          <a:lstStyle/>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133600" y="304800"/>
            <a:ext cx="7772400" cy="609600"/>
          </a:xfrm>
        </p:spPr>
        <p:txBody>
          <a:bodyPr/>
          <a:lstStyle/>
          <a:p>
            <a:r>
              <a:rPr lang="fr-FR" sz="3200" b="1" dirty="0">
                <a:solidFill>
                  <a:schemeClr val="tx2">
                    <a:lumMod val="75000"/>
                  </a:schemeClr>
                </a:solidFill>
              </a:rPr>
              <a:t>Les deux visages du marketing</a:t>
            </a:r>
            <a:endParaRPr lang="fr-FR" dirty="0">
              <a:solidFill>
                <a:schemeClr val="tx2">
                  <a:lumMod val="75000"/>
                </a:schemeClr>
              </a:solidFill>
            </a:endParaRPr>
          </a:p>
        </p:txBody>
      </p:sp>
      <p:sp>
        <p:nvSpPr>
          <p:cNvPr id="7171" name="Rectangle 3"/>
          <p:cNvSpPr>
            <a:spLocks noGrp="1" noChangeArrowheads="1"/>
          </p:cNvSpPr>
          <p:nvPr>
            <p:ph type="body" idx="1"/>
          </p:nvPr>
        </p:nvSpPr>
        <p:spPr>
          <a:xfrm>
            <a:off x="1676400" y="1219200"/>
            <a:ext cx="8763000" cy="5410200"/>
          </a:xfrm>
        </p:spPr>
        <p:txBody>
          <a:bodyPr/>
          <a:lstStyle/>
          <a:p>
            <a:pPr algn="just"/>
            <a:r>
              <a:rPr lang="fr-FR" sz="2400" b="1" i="1" dirty="0">
                <a:solidFill>
                  <a:srgbClr val="17375E"/>
                </a:solidFill>
                <a:latin typeface="Times New Roman"/>
                <a:cs typeface="Times New Roman"/>
              </a:rPr>
              <a:t>Marketing Stratégique:</a:t>
            </a:r>
            <a:r>
              <a:rPr lang="fr-FR" sz="2400" dirty="0">
                <a:solidFill>
                  <a:srgbClr val="17375E"/>
                </a:solidFill>
                <a:latin typeface="Times New Roman"/>
                <a:cs typeface="Times New Roman"/>
              </a:rPr>
              <a:t> Une analyse </a:t>
            </a:r>
            <a:r>
              <a:rPr lang="fr-FR" sz="2400" b="1" u="sng" dirty="0">
                <a:solidFill>
                  <a:schemeClr val="tx2">
                    <a:lumMod val="60000"/>
                    <a:lumOff val="40000"/>
                  </a:schemeClr>
                </a:solidFill>
                <a:latin typeface="Times New Roman"/>
                <a:cs typeface="Times New Roman"/>
              </a:rPr>
              <a:t>systématique</a:t>
            </a:r>
            <a:r>
              <a:rPr lang="fr-FR" sz="2400" dirty="0">
                <a:solidFill>
                  <a:schemeClr val="tx2">
                    <a:lumMod val="60000"/>
                    <a:lumOff val="40000"/>
                  </a:schemeClr>
                </a:solidFill>
                <a:latin typeface="Times New Roman"/>
                <a:cs typeface="Times New Roman"/>
              </a:rPr>
              <a:t> </a:t>
            </a:r>
            <a:r>
              <a:rPr lang="fr-FR" sz="2400" dirty="0">
                <a:solidFill>
                  <a:srgbClr val="17375E"/>
                </a:solidFill>
                <a:latin typeface="Times New Roman"/>
                <a:cs typeface="Times New Roman"/>
              </a:rPr>
              <a:t>et </a:t>
            </a:r>
            <a:r>
              <a:rPr lang="fr-FR" sz="2400" b="1" u="sng" dirty="0">
                <a:solidFill>
                  <a:srgbClr val="558ED5"/>
                </a:solidFill>
                <a:latin typeface="Times New Roman"/>
                <a:cs typeface="Times New Roman"/>
              </a:rPr>
              <a:t>permanente</a:t>
            </a:r>
            <a:r>
              <a:rPr lang="fr-FR" sz="2400" dirty="0">
                <a:solidFill>
                  <a:srgbClr val="17375E"/>
                </a:solidFill>
                <a:latin typeface="Times New Roman"/>
                <a:cs typeface="Times New Roman"/>
              </a:rPr>
              <a:t> des besoins du marché et le développement de concepts de produits performants destinés à des groupes d’acheteurs </a:t>
            </a:r>
            <a:r>
              <a:rPr lang="fr-FR" sz="2400" b="1" u="sng" dirty="0">
                <a:solidFill>
                  <a:srgbClr val="558ED5"/>
                </a:solidFill>
                <a:latin typeface="Times New Roman"/>
                <a:cs typeface="Times New Roman"/>
              </a:rPr>
              <a:t>spécifiques</a:t>
            </a:r>
            <a:r>
              <a:rPr lang="fr-FR" sz="2400" dirty="0">
                <a:solidFill>
                  <a:srgbClr val="17375E"/>
                </a:solidFill>
                <a:latin typeface="Times New Roman"/>
                <a:cs typeface="Times New Roman"/>
              </a:rPr>
              <a:t> et présentant des qualités </a:t>
            </a:r>
            <a:r>
              <a:rPr lang="fr-FR" sz="2400" b="1" u="sng" dirty="0">
                <a:solidFill>
                  <a:srgbClr val="558ED5"/>
                </a:solidFill>
                <a:latin typeface="Times New Roman"/>
                <a:cs typeface="Times New Roman"/>
              </a:rPr>
              <a:t>distinctives</a:t>
            </a:r>
            <a:r>
              <a:rPr lang="fr-FR" sz="2400" dirty="0">
                <a:solidFill>
                  <a:srgbClr val="17375E"/>
                </a:solidFill>
                <a:latin typeface="Times New Roman"/>
                <a:cs typeface="Times New Roman"/>
              </a:rPr>
              <a:t> qui les différencient des concurrents immédiats, assurant ainsi au producteur un avantage concurrentiel durable et défendable.</a:t>
            </a:r>
          </a:p>
          <a:p>
            <a:pPr algn="just">
              <a:buFontTx/>
              <a:buNone/>
            </a:pPr>
            <a:endParaRPr lang="fr-FR" sz="2400" dirty="0">
              <a:solidFill>
                <a:srgbClr val="17375E"/>
              </a:solidFill>
              <a:latin typeface="Times New Roman"/>
              <a:cs typeface="Times New Roman"/>
            </a:endParaRPr>
          </a:p>
          <a:p>
            <a:pPr algn="just"/>
            <a:r>
              <a:rPr lang="fr-FR" sz="2400" b="1" i="1" dirty="0">
                <a:solidFill>
                  <a:srgbClr val="17375E"/>
                </a:solidFill>
                <a:latin typeface="Times New Roman"/>
                <a:cs typeface="Times New Roman"/>
              </a:rPr>
              <a:t>Marketing opérationnel: </a:t>
            </a:r>
            <a:r>
              <a:rPr lang="fr-FR" sz="2400" dirty="0">
                <a:solidFill>
                  <a:srgbClr val="17375E"/>
                </a:solidFill>
                <a:latin typeface="Times New Roman"/>
                <a:cs typeface="Times New Roman"/>
              </a:rPr>
              <a:t>L’organisation de stratégies de mise en marché dont l’objectif est de </a:t>
            </a:r>
            <a:r>
              <a:rPr lang="fr-FR" sz="2400" b="1" u="sng" dirty="0">
                <a:solidFill>
                  <a:srgbClr val="558ED5"/>
                </a:solidFill>
                <a:latin typeface="Times New Roman"/>
                <a:cs typeface="Times New Roman"/>
              </a:rPr>
              <a:t>faire connaître</a:t>
            </a:r>
            <a:r>
              <a:rPr lang="fr-FR" sz="2400" dirty="0">
                <a:solidFill>
                  <a:srgbClr val="558ED5"/>
                </a:solidFill>
                <a:latin typeface="Times New Roman"/>
                <a:cs typeface="Times New Roman"/>
              </a:rPr>
              <a:t> </a:t>
            </a:r>
            <a:r>
              <a:rPr lang="fr-FR" sz="2400" dirty="0">
                <a:solidFill>
                  <a:srgbClr val="17375E"/>
                </a:solidFill>
                <a:latin typeface="Times New Roman"/>
                <a:cs typeface="Times New Roman"/>
              </a:rPr>
              <a:t>et de </a:t>
            </a:r>
            <a:r>
              <a:rPr lang="fr-FR" sz="2400" b="1" u="sng" dirty="0">
                <a:solidFill>
                  <a:srgbClr val="558ED5"/>
                </a:solidFill>
                <a:latin typeface="Times New Roman"/>
                <a:cs typeface="Times New Roman"/>
              </a:rPr>
              <a:t>valoriser</a:t>
            </a:r>
            <a:r>
              <a:rPr lang="fr-FR" sz="2400" dirty="0">
                <a:solidFill>
                  <a:srgbClr val="17375E"/>
                </a:solidFill>
                <a:latin typeface="Times New Roman"/>
                <a:cs typeface="Times New Roman"/>
              </a:rPr>
              <a:t> auprès des </a:t>
            </a:r>
            <a:r>
              <a:rPr lang="fr-FR" sz="2400" b="1" u="sng" dirty="0">
                <a:solidFill>
                  <a:srgbClr val="558ED5"/>
                </a:solidFill>
                <a:latin typeface="Times New Roman"/>
                <a:cs typeface="Times New Roman"/>
              </a:rPr>
              <a:t>acheteurs potentiels</a:t>
            </a:r>
            <a:r>
              <a:rPr lang="fr-FR" sz="2400" dirty="0">
                <a:solidFill>
                  <a:srgbClr val="558ED5"/>
                </a:solidFill>
                <a:latin typeface="Times New Roman"/>
                <a:cs typeface="Times New Roman"/>
              </a:rPr>
              <a:t> </a:t>
            </a:r>
            <a:r>
              <a:rPr lang="fr-FR" sz="2400" dirty="0">
                <a:solidFill>
                  <a:srgbClr val="17375E"/>
                </a:solidFill>
                <a:latin typeface="Times New Roman"/>
                <a:cs typeface="Times New Roman"/>
              </a:rPr>
              <a:t>les </a:t>
            </a:r>
            <a:r>
              <a:rPr lang="fr-FR" sz="2400" b="1" u="sng" dirty="0">
                <a:solidFill>
                  <a:srgbClr val="558ED5"/>
                </a:solidFill>
                <a:latin typeface="Times New Roman"/>
                <a:cs typeface="Times New Roman"/>
              </a:rPr>
              <a:t>qualités distinctives</a:t>
            </a:r>
            <a:r>
              <a:rPr lang="fr-FR" sz="2400" dirty="0">
                <a:solidFill>
                  <a:srgbClr val="558ED5"/>
                </a:solidFill>
                <a:latin typeface="Times New Roman"/>
                <a:cs typeface="Times New Roman"/>
              </a:rPr>
              <a:t> </a:t>
            </a:r>
            <a:r>
              <a:rPr lang="fr-FR" sz="2400" dirty="0">
                <a:solidFill>
                  <a:srgbClr val="17375E"/>
                </a:solidFill>
                <a:latin typeface="Times New Roman"/>
                <a:cs typeface="Times New Roman"/>
              </a:rPr>
              <a:t>revendiquées pour les produits offerts, en </a:t>
            </a:r>
            <a:r>
              <a:rPr lang="fr-FR" sz="2400" b="1" u="sng" dirty="0">
                <a:solidFill>
                  <a:srgbClr val="558ED5"/>
                </a:solidFill>
                <a:latin typeface="Times New Roman"/>
                <a:cs typeface="Times New Roman"/>
              </a:rPr>
              <a:t>réduisant les coûts de prospection</a:t>
            </a:r>
            <a:r>
              <a:rPr lang="fr-FR" sz="2400" dirty="0">
                <a:solidFill>
                  <a:srgbClr val="558ED5"/>
                </a:solidFill>
                <a:latin typeface="Times New Roman"/>
                <a:cs typeface="Times New Roman"/>
              </a:rPr>
              <a:t> </a:t>
            </a:r>
            <a:r>
              <a:rPr lang="fr-FR" sz="2400" dirty="0">
                <a:solidFill>
                  <a:srgbClr val="17375E"/>
                </a:solidFill>
                <a:latin typeface="Times New Roman"/>
                <a:cs typeface="Times New Roman"/>
              </a:rPr>
              <a:t>des acheteurs.</a:t>
            </a:r>
            <a:endParaRPr lang="fr-FR" dirty="0">
              <a:solidFill>
                <a:srgbClr val="17375E"/>
              </a:solidFill>
              <a:latin typeface="Times New Roman"/>
              <a:cs typeface="Times New Roman"/>
            </a:endParaRPr>
          </a:p>
        </p:txBody>
      </p:sp>
      <p:sp>
        <p:nvSpPr>
          <p:cNvPr id="4" name="Line 4"/>
          <p:cNvSpPr>
            <a:spLocks noChangeShapeType="1"/>
          </p:cNvSpPr>
          <p:nvPr/>
        </p:nvSpPr>
        <p:spPr bwMode="auto">
          <a:xfrm>
            <a:off x="2095472" y="1000108"/>
            <a:ext cx="7924800" cy="0"/>
          </a:xfrm>
          <a:prstGeom prst="line">
            <a:avLst/>
          </a:prstGeom>
          <a:noFill/>
          <a:ln w="76200">
            <a:solidFill>
              <a:srgbClr val="558ED5"/>
            </a:solidFill>
            <a:round/>
            <a:headEnd/>
            <a:tailEnd/>
          </a:ln>
          <a:effectLst/>
        </p:spPr>
        <p:txBody>
          <a:bodyPr wrap="none" anchor="ctr"/>
          <a:lstStyle/>
          <a:p>
            <a:pPr algn="ct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981200" y="609600"/>
            <a:ext cx="3810000" cy="838200"/>
          </a:xfrm>
          <a:prstGeom prst="rect">
            <a:avLst/>
          </a:prstGeom>
          <a:solidFill>
            <a:schemeClr val="tx2">
              <a:lumMod val="60000"/>
              <a:lumOff val="40000"/>
            </a:schemeClr>
          </a:solidFill>
          <a:ln w="9525">
            <a:solidFill>
              <a:schemeClr val="tx1"/>
            </a:solidFill>
            <a:miter lim="800000"/>
            <a:headEnd/>
            <a:tailEnd/>
          </a:ln>
          <a:effectLst/>
        </p:spPr>
        <p:txBody>
          <a:bodyPr wrap="none" anchor="ctr"/>
          <a:lstStyle/>
          <a:p>
            <a:pPr algn="ctr"/>
            <a:r>
              <a:rPr lang="fr-FR" sz="2000" b="1" dirty="0">
                <a:solidFill>
                  <a:srgbClr val="17375E"/>
                </a:solidFill>
              </a:rPr>
              <a:t>MARKETING STRATEGIQUE</a:t>
            </a:r>
          </a:p>
        </p:txBody>
      </p:sp>
      <p:sp>
        <p:nvSpPr>
          <p:cNvPr id="9219" name="Rectangle 3"/>
          <p:cNvSpPr>
            <a:spLocks noChangeArrowheads="1"/>
          </p:cNvSpPr>
          <p:nvPr/>
        </p:nvSpPr>
        <p:spPr bwMode="auto">
          <a:xfrm>
            <a:off x="6248400" y="609600"/>
            <a:ext cx="3810000" cy="838200"/>
          </a:xfrm>
          <a:prstGeom prst="rect">
            <a:avLst/>
          </a:prstGeom>
          <a:solidFill>
            <a:srgbClr val="558ED5"/>
          </a:solidFill>
          <a:ln w="9525">
            <a:solidFill>
              <a:schemeClr val="tx1"/>
            </a:solidFill>
            <a:miter lim="800000"/>
            <a:headEnd/>
            <a:tailEnd/>
          </a:ln>
          <a:effectLst/>
        </p:spPr>
        <p:txBody>
          <a:bodyPr wrap="none" anchor="ctr"/>
          <a:lstStyle/>
          <a:p>
            <a:pPr algn="ctr"/>
            <a:r>
              <a:rPr lang="fr-FR" sz="2000" b="1" dirty="0">
                <a:solidFill>
                  <a:srgbClr val="17375E"/>
                </a:solidFill>
              </a:rPr>
              <a:t>MARKETING OPERATIONNEL</a:t>
            </a:r>
          </a:p>
        </p:txBody>
      </p:sp>
      <p:sp>
        <p:nvSpPr>
          <p:cNvPr id="9220" name="AutoShape 4"/>
          <p:cNvSpPr>
            <a:spLocks noChangeArrowheads="1"/>
          </p:cNvSpPr>
          <p:nvPr/>
        </p:nvSpPr>
        <p:spPr bwMode="auto">
          <a:xfrm>
            <a:off x="1981200" y="1676400"/>
            <a:ext cx="3810000" cy="838200"/>
          </a:xfrm>
          <a:prstGeom prst="downArrowCallout">
            <a:avLst>
              <a:gd name="adj1" fmla="val 113636"/>
              <a:gd name="adj2" fmla="val 113636"/>
              <a:gd name="adj3" fmla="val 16667"/>
              <a:gd name="adj4" fmla="val 66667"/>
            </a:avLst>
          </a:prstGeom>
          <a:solidFill>
            <a:schemeClr val="tx2">
              <a:lumMod val="20000"/>
              <a:lumOff val="80000"/>
            </a:schemeClr>
          </a:solidFill>
          <a:ln w="9525">
            <a:solidFill>
              <a:schemeClr val="tx1"/>
            </a:solidFill>
            <a:miter lim="800000"/>
            <a:headEnd/>
            <a:tailEnd/>
          </a:ln>
          <a:effectLst/>
        </p:spPr>
        <p:txBody>
          <a:bodyPr wrap="none" anchor="ctr"/>
          <a:lstStyle/>
          <a:p>
            <a:pPr algn="ctr"/>
            <a:r>
              <a:rPr lang="fr-FR" dirty="0">
                <a:solidFill>
                  <a:srgbClr val="17375E"/>
                </a:solidFill>
              </a:rPr>
              <a:t>Analyse de l’environnement Marketing</a:t>
            </a:r>
          </a:p>
        </p:txBody>
      </p:sp>
      <p:sp>
        <p:nvSpPr>
          <p:cNvPr id="9221" name="AutoShape 5"/>
          <p:cNvSpPr>
            <a:spLocks noChangeArrowheads="1"/>
          </p:cNvSpPr>
          <p:nvPr/>
        </p:nvSpPr>
        <p:spPr bwMode="auto">
          <a:xfrm>
            <a:off x="1981200" y="27432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dirty="0">
                <a:solidFill>
                  <a:srgbClr val="17375E"/>
                </a:solidFill>
              </a:rPr>
              <a:t>Analyse du comportement </a:t>
            </a:r>
          </a:p>
          <a:p>
            <a:pPr algn="ctr"/>
            <a:r>
              <a:rPr lang="fr-FR" dirty="0">
                <a:solidFill>
                  <a:srgbClr val="17375E"/>
                </a:solidFill>
              </a:rPr>
              <a:t>des consommateurs</a:t>
            </a:r>
          </a:p>
        </p:txBody>
      </p:sp>
      <p:sp>
        <p:nvSpPr>
          <p:cNvPr id="9222" name="AutoShape 6"/>
          <p:cNvSpPr>
            <a:spLocks noChangeArrowheads="1"/>
          </p:cNvSpPr>
          <p:nvPr/>
        </p:nvSpPr>
        <p:spPr bwMode="auto">
          <a:xfrm>
            <a:off x="1981200" y="38100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dirty="0">
                <a:solidFill>
                  <a:srgbClr val="17375E"/>
                </a:solidFill>
              </a:rPr>
              <a:t>La segmentation</a:t>
            </a:r>
          </a:p>
        </p:txBody>
      </p:sp>
      <p:sp>
        <p:nvSpPr>
          <p:cNvPr id="9223" name="AutoShape 7"/>
          <p:cNvSpPr>
            <a:spLocks noChangeArrowheads="1"/>
          </p:cNvSpPr>
          <p:nvPr/>
        </p:nvSpPr>
        <p:spPr bwMode="auto">
          <a:xfrm>
            <a:off x="1981200" y="49530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dirty="0">
                <a:solidFill>
                  <a:srgbClr val="17375E"/>
                </a:solidFill>
              </a:rPr>
              <a:t>Analyse de l’attractivité et de </a:t>
            </a:r>
          </a:p>
          <a:p>
            <a:pPr algn="ctr"/>
            <a:r>
              <a:rPr lang="fr-FR" dirty="0">
                <a:solidFill>
                  <a:srgbClr val="17375E"/>
                </a:solidFill>
              </a:rPr>
              <a:t>la compétitivité</a:t>
            </a:r>
          </a:p>
        </p:txBody>
      </p:sp>
      <p:sp>
        <p:nvSpPr>
          <p:cNvPr id="9225" name="AutoShape 9"/>
          <p:cNvSpPr>
            <a:spLocks noChangeArrowheads="1"/>
          </p:cNvSpPr>
          <p:nvPr/>
        </p:nvSpPr>
        <p:spPr bwMode="auto">
          <a:xfrm>
            <a:off x="6248400" y="49530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dirty="0">
                <a:solidFill>
                  <a:srgbClr val="17375E"/>
                </a:solidFill>
              </a:rPr>
              <a:t>Gestion de la relation Client</a:t>
            </a:r>
          </a:p>
        </p:txBody>
      </p:sp>
      <p:sp>
        <p:nvSpPr>
          <p:cNvPr id="9226" name="AutoShape 10"/>
          <p:cNvSpPr>
            <a:spLocks noChangeArrowheads="1"/>
          </p:cNvSpPr>
          <p:nvPr/>
        </p:nvSpPr>
        <p:spPr bwMode="auto">
          <a:xfrm>
            <a:off x="6248400" y="38100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a:solidFill>
                  <a:srgbClr val="17375E"/>
                </a:solidFill>
              </a:rPr>
              <a:t>Pression marketing intégrée (4P)</a:t>
            </a:r>
          </a:p>
        </p:txBody>
      </p:sp>
      <p:sp>
        <p:nvSpPr>
          <p:cNvPr id="9227" name="AutoShape 11"/>
          <p:cNvSpPr>
            <a:spLocks noChangeArrowheads="1"/>
          </p:cNvSpPr>
          <p:nvPr/>
        </p:nvSpPr>
        <p:spPr bwMode="auto">
          <a:xfrm>
            <a:off x="6248400" y="27432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a:solidFill>
                  <a:srgbClr val="17375E"/>
                </a:solidFill>
              </a:rPr>
              <a:t>Plan marketing (objectifs, </a:t>
            </a:r>
          </a:p>
          <a:p>
            <a:pPr algn="ctr"/>
            <a:r>
              <a:rPr lang="fr-FR">
                <a:solidFill>
                  <a:srgbClr val="17375E"/>
                </a:solidFill>
              </a:rPr>
              <a:t>Positionnement, tactique)</a:t>
            </a:r>
          </a:p>
        </p:txBody>
      </p:sp>
      <p:sp>
        <p:nvSpPr>
          <p:cNvPr id="9228" name="AutoShape 12"/>
          <p:cNvSpPr>
            <a:spLocks noChangeArrowheads="1"/>
          </p:cNvSpPr>
          <p:nvPr/>
        </p:nvSpPr>
        <p:spPr bwMode="auto">
          <a:xfrm>
            <a:off x="6248400" y="16764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a:solidFill>
                  <a:srgbClr val="17375E"/>
                </a:solidFill>
              </a:rPr>
              <a:t>Choix du (ou des) segment(s) cible(s)</a:t>
            </a:r>
          </a:p>
        </p:txBody>
      </p:sp>
      <p:sp>
        <p:nvSpPr>
          <p:cNvPr id="9230" name="Rectangle 14"/>
          <p:cNvSpPr>
            <a:spLocks noChangeArrowheads="1"/>
          </p:cNvSpPr>
          <p:nvPr/>
        </p:nvSpPr>
        <p:spPr bwMode="auto">
          <a:xfrm>
            <a:off x="1981200" y="6019800"/>
            <a:ext cx="3810000" cy="609600"/>
          </a:xfrm>
          <a:prstGeom prst="rect">
            <a:avLst/>
          </a:prstGeom>
          <a:solidFill>
            <a:srgbClr val="C6D9F1"/>
          </a:solidFill>
          <a:ln w="9525">
            <a:solidFill>
              <a:schemeClr val="tx1"/>
            </a:solidFill>
            <a:miter lim="800000"/>
            <a:headEnd/>
            <a:tailEnd/>
          </a:ln>
          <a:effectLst/>
        </p:spPr>
        <p:txBody>
          <a:bodyPr wrap="none" anchor="ctr"/>
          <a:lstStyle/>
          <a:p>
            <a:pPr algn="ctr"/>
            <a:r>
              <a:rPr lang="fr-FR">
                <a:solidFill>
                  <a:srgbClr val="17375E"/>
                </a:solidFill>
              </a:rPr>
              <a:t>Choix d’une stratégie de développement</a:t>
            </a:r>
          </a:p>
        </p:txBody>
      </p:sp>
      <p:sp>
        <p:nvSpPr>
          <p:cNvPr id="9231" name="Rectangle 15"/>
          <p:cNvSpPr>
            <a:spLocks noChangeArrowheads="1"/>
          </p:cNvSpPr>
          <p:nvPr/>
        </p:nvSpPr>
        <p:spPr bwMode="auto">
          <a:xfrm>
            <a:off x="6248400" y="6019800"/>
            <a:ext cx="3810000" cy="609600"/>
          </a:xfrm>
          <a:prstGeom prst="rect">
            <a:avLst/>
          </a:prstGeom>
          <a:solidFill>
            <a:srgbClr val="C6D9F1"/>
          </a:solidFill>
          <a:ln w="9525">
            <a:solidFill>
              <a:schemeClr val="tx1"/>
            </a:solidFill>
            <a:miter lim="800000"/>
            <a:headEnd/>
            <a:tailEnd/>
          </a:ln>
          <a:effectLst/>
        </p:spPr>
        <p:txBody>
          <a:bodyPr wrap="none" anchor="ctr"/>
          <a:lstStyle/>
          <a:p>
            <a:pPr algn="ctr"/>
            <a:r>
              <a:rPr lang="fr-FR">
                <a:solidFill>
                  <a:srgbClr val="17375E"/>
                </a:solidFill>
              </a:rPr>
              <a:t>Mise en œuvre du plan et contrôle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981200" y="609600"/>
            <a:ext cx="3810000" cy="838200"/>
          </a:xfrm>
          <a:prstGeom prst="rect">
            <a:avLst/>
          </a:prstGeom>
          <a:solidFill>
            <a:schemeClr val="tx2">
              <a:lumMod val="60000"/>
              <a:lumOff val="40000"/>
            </a:schemeClr>
          </a:solidFill>
          <a:ln w="9525">
            <a:solidFill>
              <a:schemeClr val="tx1"/>
            </a:solidFill>
            <a:miter lim="800000"/>
            <a:headEnd/>
            <a:tailEnd/>
          </a:ln>
          <a:effectLst/>
        </p:spPr>
        <p:txBody>
          <a:bodyPr wrap="none" anchor="ctr"/>
          <a:lstStyle/>
          <a:p>
            <a:pPr algn="ctr"/>
            <a:r>
              <a:rPr lang="fr-FR" sz="2000" b="1" dirty="0">
                <a:solidFill>
                  <a:srgbClr val="17375E"/>
                </a:solidFill>
              </a:rPr>
              <a:t>MARKETING STRATEGIQUE</a:t>
            </a:r>
          </a:p>
        </p:txBody>
      </p:sp>
      <p:sp>
        <p:nvSpPr>
          <p:cNvPr id="9219" name="Rectangle 3"/>
          <p:cNvSpPr>
            <a:spLocks noChangeArrowheads="1"/>
          </p:cNvSpPr>
          <p:nvPr/>
        </p:nvSpPr>
        <p:spPr bwMode="auto">
          <a:xfrm>
            <a:off x="6248400" y="609600"/>
            <a:ext cx="3810000" cy="838200"/>
          </a:xfrm>
          <a:prstGeom prst="rect">
            <a:avLst/>
          </a:prstGeom>
          <a:solidFill>
            <a:srgbClr val="558ED5"/>
          </a:solidFill>
          <a:ln w="9525">
            <a:solidFill>
              <a:schemeClr val="tx1"/>
            </a:solidFill>
            <a:miter lim="800000"/>
            <a:headEnd/>
            <a:tailEnd/>
          </a:ln>
          <a:effectLst/>
        </p:spPr>
        <p:txBody>
          <a:bodyPr wrap="none" anchor="ctr"/>
          <a:lstStyle/>
          <a:p>
            <a:pPr algn="ctr"/>
            <a:r>
              <a:rPr lang="fr-FR" sz="2000" b="1" dirty="0">
                <a:solidFill>
                  <a:srgbClr val="17375E"/>
                </a:solidFill>
              </a:rPr>
              <a:t>MARKETING OPERATIONNEL</a:t>
            </a:r>
          </a:p>
        </p:txBody>
      </p:sp>
      <p:sp>
        <p:nvSpPr>
          <p:cNvPr id="9220" name="AutoShape 4"/>
          <p:cNvSpPr>
            <a:spLocks noChangeArrowheads="1"/>
          </p:cNvSpPr>
          <p:nvPr/>
        </p:nvSpPr>
        <p:spPr bwMode="auto">
          <a:xfrm>
            <a:off x="1981200" y="1676400"/>
            <a:ext cx="3810000" cy="838200"/>
          </a:xfrm>
          <a:prstGeom prst="downArrowCallout">
            <a:avLst>
              <a:gd name="adj1" fmla="val 113636"/>
              <a:gd name="adj2" fmla="val 113636"/>
              <a:gd name="adj3" fmla="val 16667"/>
              <a:gd name="adj4" fmla="val 66667"/>
            </a:avLst>
          </a:prstGeom>
          <a:solidFill>
            <a:srgbClr val="376092"/>
          </a:solidFill>
          <a:ln w="9525">
            <a:solidFill>
              <a:schemeClr val="tx1"/>
            </a:solidFill>
            <a:miter lim="800000"/>
            <a:headEnd/>
            <a:tailEnd/>
          </a:ln>
          <a:effectLst/>
        </p:spPr>
        <p:txBody>
          <a:bodyPr wrap="none" anchor="ctr"/>
          <a:lstStyle/>
          <a:p>
            <a:pPr algn="ctr"/>
            <a:r>
              <a:rPr lang="fr-FR" b="1" dirty="0">
                <a:solidFill>
                  <a:srgbClr val="17375E"/>
                </a:solidFill>
              </a:rPr>
              <a:t>Analyse de l’environnement Marketing</a:t>
            </a:r>
          </a:p>
        </p:txBody>
      </p:sp>
      <p:sp>
        <p:nvSpPr>
          <p:cNvPr id="9221" name="AutoShape 5"/>
          <p:cNvSpPr>
            <a:spLocks noChangeArrowheads="1"/>
          </p:cNvSpPr>
          <p:nvPr/>
        </p:nvSpPr>
        <p:spPr bwMode="auto">
          <a:xfrm>
            <a:off x="1981200" y="27432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dirty="0">
                <a:solidFill>
                  <a:srgbClr val="17375E"/>
                </a:solidFill>
              </a:rPr>
              <a:t>Analyse du comportement </a:t>
            </a:r>
          </a:p>
          <a:p>
            <a:pPr algn="ctr"/>
            <a:r>
              <a:rPr lang="fr-FR" dirty="0">
                <a:solidFill>
                  <a:srgbClr val="17375E"/>
                </a:solidFill>
              </a:rPr>
              <a:t>des consommateurs</a:t>
            </a:r>
          </a:p>
        </p:txBody>
      </p:sp>
      <p:sp>
        <p:nvSpPr>
          <p:cNvPr id="9222" name="AutoShape 6"/>
          <p:cNvSpPr>
            <a:spLocks noChangeArrowheads="1"/>
          </p:cNvSpPr>
          <p:nvPr/>
        </p:nvSpPr>
        <p:spPr bwMode="auto">
          <a:xfrm>
            <a:off x="1981200" y="38100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dirty="0">
                <a:solidFill>
                  <a:srgbClr val="17375E"/>
                </a:solidFill>
              </a:rPr>
              <a:t>La segmentation</a:t>
            </a:r>
          </a:p>
        </p:txBody>
      </p:sp>
      <p:sp>
        <p:nvSpPr>
          <p:cNvPr id="9223" name="AutoShape 7"/>
          <p:cNvSpPr>
            <a:spLocks noChangeArrowheads="1"/>
          </p:cNvSpPr>
          <p:nvPr/>
        </p:nvSpPr>
        <p:spPr bwMode="auto">
          <a:xfrm>
            <a:off x="1981200" y="49530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dirty="0">
                <a:solidFill>
                  <a:srgbClr val="17375E"/>
                </a:solidFill>
              </a:rPr>
              <a:t>Analyse de l’attractivité et de </a:t>
            </a:r>
          </a:p>
          <a:p>
            <a:pPr algn="ctr"/>
            <a:r>
              <a:rPr lang="fr-FR" dirty="0">
                <a:solidFill>
                  <a:srgbClr val="17375E"/>
                </a:solidFill>
              </a:rPr>
              <a:t>la compétitivité</a:t>
            </a:r>
          </a:p>
        </p:txBody>
      </p:sp>
      <p:sp>
        <p:nvSpPr>
          <p:cNvPr id="9225" name="AutoShape 9"/>
          <p:cNvSpPr>
            <a:spLocks noChangeArrowheads="1"/>
          </p:cNvSpPr>
          <p:nvPr/>
        </p:nvSpPr>
        <p:spPr bwMode="auto">
          <a:xfrm>
            <a:off x="6248400" y="49530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dirty="0">
                <a:solidFill>
                  <a:srgbClr val="17375E"/>
                </a:solidFill>
              </a:rPr>
              <a:t>Gestion de la relation Client</a:t>
            </a:r>
          </a:p>
        </p:txBody>
      </p:sp>
      <p:sp>
        <p:nvSpPr>
          <p:cNvPr id="9226" name="AutoShape 10"/>
          <p:cNvSpPr>
            <a:spLocks noChangeArrowheads="1"/>
          </p:cNvSpPr>
          <p:nvPr/>
        </p:nvSpPr>
        <p:spPr bwMode="auto">
          <a:xfrm>
            <a:off x="6248400" y="38100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a:solidFill>
                  <a:srgbClr val="17375E"/>
                </a:solidFill>
              </a:rPr>
              <a:t>Pression marketing intégrée (4P)</a:t>
            </a:r>
          </a:p>
        </p:txBody>
      </p:sp>
      <p:sp>
        <p:nvSpPr>
          <p:cNvPr id="9227" name="AutoShape 11"/>
          <p:cNvSpPr>
            <a:spLocks noChangeArrowheads="1"/>
          </p:cNvSpPr>
          <p:nvPr/>
        </p:nvSpPr>
        <p:spPr bwMode="auto">
          <a:xfrm>
            <a:off x="6248400" y="27432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a:solidFill>
                  <a:srgbClr val="17375E"/>
                </a:solidFill>
              </a:rPr>
              <a:t>Plan marketing (objectifs, </a:t>
            </a:r>
          </a:p>
          <a:p>
            <a:pPr algn="ctr"/>
            <a:r>
              <a:rPr lang="fr-FR">
                <a:solidFill>
                  <a:srgbClr val="17375E"/>
                </a:solidFill>
              </a:rPr>
              <a:t>Positionnement, tactique)</a:t>
            </a:r>
          </a:p>
        </p:txBody>
      </p:sp>
      <p:sp>
        <p:nvSpPr>
          <p:cNvPr id="9228" name="AutoShape 12"/>
          <p:cNvSpPr>
            <a:spLocks noChangeArrowheads="1"/>
          </p:cNvSpPr>
          <p:nvPr/>
        </p:nvSpPr>
        <p:spPr bwMode="auto">
          <a:xfrm>
            <a:off x="6248400" y="1676400"/>
            <a:ext cx="3810000" cy="838200"/>
          </a:xfrm>
          <a:prstGeom prst="downArrowCallout">
            <a:avLst>
              <a:gd name="adj1" fmla="val 113636"/>
              <a:gd name="adj2" fmla="val 113636"/>
              <a:gd name="adj3" fmla="val 16667"/>
              <a:gd name="adj4" fmla="val 66667"/>
            </a:avLst>
          </a:prstGeom>
          <a:solidFill>
            <a:srgbClr val="C6D9F1"/>
          </a:solidFill>
          <a:ln w="9525">
            <a:solidFill>
              <a:schemeClr val="tx1"/>
            </a:solidFill>
            <a:miter lim="800000"/>
            <a:headEnd/>
            <a:tailEnd/>
          </a:ln>
          <a:effectLst/>
        </p:spPr>
        <p:txBody>
          <a:bodyPr wrap="none" anchor="ctr"/>
          <a:lstStyle/>
          <a:p>
            <a:pPr algn="ctr"/>
            <a:r>
              <a:rPr lang="fr-FR">
                <a:solidFill>
                  <a:srgbClr val="17375E"/>
                </a:solidFill>
              </a:rPr>
              <a:t>Choix du (ou des) segment(s) cible(s)</a:t>
            </a:r>
          </a:p>
        </p:txBody>
      </p:sp>
      <p:sp>
        <p:nvSpPr>
          <p:cNvPr id="9230" name="Rectangle 14"/>
          <p:cNvSpPr>
            <a:spLocks noChangeArrowheads="1"/>
          </p:cNvSpPr>
          <p:nvPr/>
        </p:nvSpPr>
        <p:spPr bwMode="auto">
          <a:xfrm>
            <a:off x="1981200" y="6019800"/>
            <a:ext cx="3810000" cy="609600"/>
          </a:xfrm>
          <a:prstGeom prst="rect">
            <a:avLst/>
          </a:prstGeom>
          <a:solidFill>
            <a:srgbClr val="C6D9F1"/>
          </a:solidFill>
          <a:ln w="9525">
            <a:solidFill>
              <a:schemeClr val="tx1"/>
            </a:solidFill>
            <a:miter lim="800000"/>
            <a:headEnd/>
            <a:tailEnd/>
          </a:ln>
          <a:effectLst/>
        </p:spPr>
        <p:txBody>
          <a:bodyPr wrap="none" anchor="ctr"/>
          <a:lstStyle/>
          <a:p>
            <a:pPr algn="ctr"/>
            <a:r>
              <a:rPr lang="fr-FR">
                <a:solidFill>
                  <a:srgbClr val="17375E"/>
                </a:solidFill>
              </a:rPr>
              <a:t>Choix d’une stratégie de développement</a:t>
            </a:r>
          </a:p>
        </p:txBody>
      </p:sp>
      <p:sp>
        <p:nvSpPr>
          <p:cNvPr id="9231" name="Rectangle 15"/>
          <p:cNvSpPr>
            <a:spLocks noChangeArrowheads="1"/>
          </p:cNvSpPr>
          <p:nvPr/>
        </p:nvSpPr>
        <p:spPr bwMode="auto">
          <a:xfrm>
            <a:off x="6248400" y="6019800"/>
            <a:ext cx="3810000" cy="609600"/>
          </a:xfrm>
          <a:prstGeom prst="rect">
            <a:avLst/>
          </a:prstGeom>
          <a:solidFill>
            <a:srgbClr val="C6D9F1"/>
          </a:solidFill>
          <a:ln w="9525">
            <a:solidFill>
              <a:schemeClr val="tx1"/>
            </a:solidFill>
            <a:miter lim="800000"/>
            <a:headEnd/>
            <a:tailEnd/>
          </a:ln>
          <a:effectLst/>
        </p:spPr>
        <p:txBody>
          <a:bodyPr wrap="none" anchor="ctr"/>
          <a:lstStyle/>
          <a:p>
            <a:pPr algn="ctr"/>
            <a:r>
              <a:rPr lang="fr-FR">
                <a:solidFill>
                  <a:srgbClr val="17375E"/>
                </a:solidFill>
              </a:rPr>
              <a:t>Mise en œuvre du plan et contrôle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563562"/>
          </a:xfrm>
        </p:spPr>
        <p:txBody>
          <a:bodyPr>
            <a:noAutofit/>
          </a:bodyPr>
          <a:lstStyle/>
          <a:p>
            <a:r>
              <a:rPr lang="fr-FR" sz="3200" b="1" dirty="0">
                <a:solidFill>
                  <a:srgbClr val="1F497D"/>
                </a:solidFill>
              </a:rPr>
              <a:t>L’environnement Marketing de l’entreprise</a:t>
            </a:r>
          </a:p>
        </p:txBody>
      </p:sp>
      <p:sp>
        <p:nvSpPr>
          <p:cNvPr id="5" name="Rectangle 4"/>
          <p:cNvSpPr/>
          <p:nvPr/>
        </p:nvSpPr>
        <p:spPr>
          <a:xfrm>
            <a:off x="1828800" y="1600200"/>
            <a:ext cx="4114800" cy="685800"/>
          </a:xfrm>
          <a:prstGeom prst="rect">
            <a:avLst/>
          </a:prstGeom>
          <a:solidFill>
            <a:srgbClr val="1F497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b="1" dirty="0">
                <a:latin typeface="Times New Roman"/>
                <a:cs typeface="Times New Roman"/>
              </a:rPr>
              <a:t>Le microenvironnement de l’entreprise</a:t>
            </a:r>
          </a:p>
        </p:txBody>
      </p:sp>
      <p:sp>
        <p:nvSpPr>
          <p:cNvPr id="6" name="Rectangle 5"/>
          <p:cNvSpPr/>
          <p:nvPr/>
        </p:nvSpPr>
        <p:spPr>
          <a:xfrm>
            <a:off x="6248400" y="1600200"/>
            <a:ext cx="4114800" cy="685800"/>
          </a:xfrm>
          <a:prstGeom prst="rect">
            <a:avLst/>
          </a:prstGeom>
          <a:solidFill>
            <a:srgbClr val="1F497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b="1" dirty="0">
                <a:latin typeface="Times New Roman"/>
                <a:cs typeface="Times New Roman"/>
              </a:rPr>
              <a:t>Le </a:t>
            </a:r>
            <a:r>
              <a:rPr lang="fr-FR" b="1" dirty="0" err="1">
                <a:latin typeface="Times New Roman"/>
                <a:cs typeface="Times New Roman"/>
              </a:rPr>
              <a:t>macroenvironnement</a:t>
            </a:r>
            <a:r>
              <a:rPr lang="fr-FR" b="1" dirty="0">
                <a:latin typeface="Times New Roman"/>
                <a:cs typeface="Times New Roman"/>
              </a:rPr>
              <a:t> de l’entreprise</a:t>
            </a:r>
          </a:p>
        </p:txBody>
      </p:sp>
      <p:sp>
        <p:nvSpPr>
          <p:cNvPr id="8" name="Rectangle 7"/>
          <p:cNvSpPr/>
          <p:nvPr/>
        </p:nvSpPr>
        <p:spPr>
          <a:xfrm>
            <a:off x="1828800" y="2819400"/>
            <a:ext cx="4114800" cy="457200"/>
          </a:xfrm>
          <a:prstGeom prst="rect">
            <a:avLst/>
          </a:prstGeom>
          <a:solidFill>
            <a:srgbClr val="C6D9F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tx2"/>
                </a:solidFill>
                <a:latin typeface="Times New Roman"/>
                <a:cs typeface="Times New Roman"/>
              </a:rPr>
              <a:t>L’environnement interne</a:t>
            </a:r>
          </a:p>
        </p:txBody>
      </p:sp>
      <p:sp>
        <p:nvSpPr>
          <p:cNvPr id="15" name="Rectangle 14"/>
          <p:cNvSpPr/>
          <p:nvPr/>
        </p:nvSpPr>
        <p:spPr>
          <a:xfrm>
            <a:off x="6248400" y="6172200"/>
            <a:ext cx="4114800" cy="457200"/>
          </a:xfrm>
          <a:prstGeom prst="rect">
            <a:avLst/>
          </a:prstGeom>
          <a:solidFill>
            <a:srgbClr val="C6D9F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1F497D"/>
                </a:solidFill>
                <a:latin typeface="Times New Roman"/>
                <a:cs typeface="Times New Roman"/>
              </a:rPr>
              <a:t>L’environnement culturel</a:t>
            </a:r>
          </a:p>
        </p:txBody>
      </p:sp>
      <p:sp>
        <p:nvSpPr>
          <p:cNvPr id="16" name="Rectangle 15"/>
          <p:cNvSpPr/>
          <p:nvPr/>
        </p:nvSpPr>
        <p:spPr>
          <a:xfrm>
            <a:off x="6248400" y="5562600"/>
            <a:ext cx="4114800" cy="457200"/>
          </a:xfrm>
          <a:prstGeom prst="rect">
            <a:avLst/>
          </a:prstGeom>
          <a:solidFill>
            <a:srgbClr val="C6D9F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1F497D"/>
                </a:solidFill>
                <a:latin typeface="Times New Roman"/>
                <a:cs typeface="Times New Roman"/>
              </a:rPr>
              <a:t>L’environnement politique</a:t>
            </a:r>
          </a:p>
        </p:txBody>
      </p:sp>
      <p:sp>
        <p:nvSpPr>
          <p:cNvPr id="17" name="Rectangle 16"/>
          <p:cNvSpPr/>
          <p:nvPr/>
        </p:nvSpPr>
        <p:spPr>
          <a:xfrm>
            <a:off x="6248400" y="4876800"/>
            <a:ext cx="4114800" cy="457200"/>
          </a:xfrm>
          <a:prstGeom prst="rect">
            <a:avLst/>
          </a:prstGeom>
          <a:solidFill>
            <a:srgbClr val="C6D9F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1F497D"/>
                </a:solidFill>
                <a:latin typeface="Times New Roman"/>
                <a:cs typeface="Times New Roman"/>
              </a:rPr>
              <a:t>L’environnement technologique</a:t>
            </a:r>
          </a:p>
        </p:txBody>
      </p:sp>
      <p:sp>
        <p:nvSpPr>
          <p:cNvPr id="18" name="Rectangle 17"/>
          <p:cNvSpPr/>
          <p:nvPr/>
        </p:nvSpPr>
        <p:spPr>
          <a:xfrm>
            <a:off x="6248400" y="4191000"/>
            <a:ext cx="4114800" cy="457200"/>
          </a:xfrm>
          <a:prstGeom prst="rect">
            <a:avLst/>
          </a:prstGeom>
          <a:solidFill>
            <a:srgbClr val="C6D9F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1F497D"/>
                </a:solidFill>
                <a:latin typeface="Times New Roman"/>
                <a:cs typeface="Times New Roman"/>
              </a:rPr>
              <a:t>L’environnement naturel</a:t>
            </a:r>
          </a:p>
        </p:txBody>
      </p:sp>
      <p:sp>
        <p:nvSpPr>
          <p:cNvPr id="19" name="Rectangle 18"/>
          <p:cNvSpPr/>
          <p:nvPr/>
        </p:nvSpPr>
        <p:spPr>
          <a:xfrm>
            <a:off x="6248400" y="3505200"/>
            <a:ext cx="4114800" cy="457200"/>
          </a:xfrm>
          <a:prstGeom prst="rect">
            <a:avLst/>
          </a:prstGeom>
          <a:solidFill>
            <a:srgbClr val="C6D9F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1F497D"/>
                </a:solidFill>
                <a:latin typeface="Times New Roman"/>
                <a:cs typeface="Times New Roman"/>
              </a:rPr>
              <a:t>L’environnement économique</a:t>
            </a:r>
          </a:p>
        </p:txBody>
      </p:sp>
      <p:sp>
        <p:nvSpPr>
          <p:cNvPr id="20" name="Rectangle 19"/>
          <p:cNvSpPr/>
          <p:nvPr/>
        </p:nvSpPr>
        <p:spPr>
          <a:xfrm>
            <a:off x="6248400" y="2819400"/>
            <a:ext cx="4114800" cy="457200"/>
          </a:xfrm>
          <a:prstGeom prst="rect">
            <a:avLst/>
          </a:prstGeom>
          <a:solidFill>
            <a:srgbClr val="C6D9F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1F497D"/>
                </a:solidFill>
                <a:latin typeface="Times New Roman"/>
                <a:cs typeface="Times New Roman"/>
              </a:rPr>
              <a:t>L’environnement démographique</a:t>
            </a:r>
          </a:p>
        </p:txBody>
      </p:sp>
      <p:sp>
        <p:nvSpPr>
          <p:cNvPr id="21" name="Rectangle 20"/>
          <p:cNvSpPr/>
          <p:nvPr/>
        </p:nvSpPr>
        <p:spPr>
          <a:xfrm>
            <a:off x="1828800" y="3505200"/>
            <a:ext cx="4114800" cy="457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1F497D"/>
                </a:solidFill>
                <a:latin typeface="Times New Roman"/>
                <a:cs typeface="Times New Roman"/>
              </a:rPr>
              <a:t>Les fournisseurs</a:t>
            </a:r>
          </a:p>
        </p:txBody>
      </p:sp>
      <p:sp>
        <p:nvSpPr>
          <p:cNvPr id="22" name="Rectangle 21"/>
          <p:cNvSpPr/>
          <p:nvPr/>
        </p:nvSpPr>
        <p:spPr>
          <a:xfrm>
            <a:off x="1828800" y="4191000"/>
            <a:ext cx="4114800" cy="457200"/>
          </a:xfrm>
          <a:prstGeom prst="rect">
            <a:avLst/>
          </a:prstGeom>
          <a:solidFill>
            <a:srgbClr val="C6D9F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1F497D"/>
                </a:solidFill>
                <a:latin typeface="Times New Roman"/>
                <a:cs typeface="Times New Roman"/>
              </a:rPr>
              <a:t>Les intermédiaires de marché</a:t>
            </a:r>
          </a:p>
        </p:txBody>
      </p:sp>
      <p:sp>
        <p:nvSpPr>
          <p:cNvPr id="23" name="Rectangle 22"/>
          <p:cNvSpPr/>
          <p:nvPr/>
        </p:nvSpPr>
        <p:spPr>
          <a:xfrm>
            <a:off x="1828800" y="4876800"/>
            <a:ext cx="4114800" cy="457200"/>
          </a:xfrm>
          <a:prstGeom prst="rect">
            <a:avLst/>
          </a:prstGeom>
          <a:solidFill>
            <a:srgbClr val="C6D9F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1F497D"/>
                </a:solidFill>
                <a:latin typeface="Times New Roman"/>
                <a:cs typeface="Times New Roman"/>
              </a:rPr>
              <a:t>Les clients</a:t>
            </a:r>
          </a:p>
        </p:txBody>
      </p:sp>
      <p:sp>
        <p:nvSpPr>
          <p:cNvPr id="24" name="Rectangle 23"/>
          <p:cNvSpPr/>
          <p:nvPr/>
        </p:nvSpPr>
        <p:spPr>
          <a:xfrm>
            <a:off x="1828800" y="5562600"/>
            <a:ext cx="4114800" cy="457200"/>
          </a:xfrm>
          <a:prstGeom prst="rect">
            <a:avLst/>
          </a:prstGeom>
          <a:solidFill>
            <a:srgbClr val="C6D9F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1F497D"/>
                </a:solidFill>
              </a:rPr>
              <a:t>Les concurrents</a:t>
            </a:r>
          </a:p>
        </p:txBody>
      </p:sp>
      <p:sp>
        <p:nvSpPr>
          <p:cNvPr id="25" name="Rectangle 24"/>
          <p:cNvSpPr/>
          <p:nvPr/>
        </p:nvSpPr>
        <p:spPr>
          <a:xfrm>
            <a:off x="1828800" y="6172200"/>
            <a:ext cx="4114800" cy="457200"/>
          </a:xfrm>
          <a:prstGeom prst="rect">
            <a:avLst/>
          </a:prstGeom>
          <a:solidFill>
            <a:srgbClr val="C6D9F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1F497D"/>
                </a:solidFill>
                <a:latin typeface="Times New Roman"/>
                <a:cs typeface="Times New Roman"/>
              </a:rPr>
              <a:t>Les groupes d’influence</a:t>
            </a:r>
          </a:p>
        </p:txBody>
      </p:sp>
      <p:sp>
        <p:nvSpPr>
          <p:cNvPr id="26" name="Flèche vers le bas 25"/>
          <p:cNvSpPr/>
          <p:nvPr/>
        </p:nvSpPr>
        <p:spPr>
          <a:xfrm>
            <a:off x="3581400" y="2286000"/>
            <a:ext cx="533400" cy="533400"/>
          </a:xfrm>
          <a:prstGeom prst="downArrow">
            <a:avLst/>
          </a:prstGeom>
          <a:solidFill>
            <a:srgbClr val="1F497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7" name="Flèche vers le bas 26"/>
          <p:cNvSpPr/>
          <p:nvPr/>
        </p:nvSpPr>
        <p:spPr>
          <a:xfrm>
            <a:off x="8001000" y="2286000"/>
            <a:ext cx="533400" cy="533400"/>
          </a:xfrm>
          <a:prstGeom prst="downArrow">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8" name="Line 4"/>
          <p:cNvSpPr>
            <a:spLocks noChangeShapeType="1"/>
          </p:cNvSpPr>
          <p:nvPr/>
        </p:nvSpPr>
        <p:spPr bwMode="auto">
          <a:xfrm>
            <a:off x="2133600" y="914400"/>
            <a:ext cx="7924800" cy="0"/>
          </a:xfrm>
          <a:prstGeom prst="line">
            <a:avLst/>
          </a:prstGeom>
          <a:noFill/>
          <a:ln w="76200">
            <a:solidFill>
              <a:schemeClr val="tx2">
                <a:lumMod val="60000"/>
                <a:lumOff val="40000"/>
              </a:schemeClr>
            </a:solidFill>
            <a:round/>
            <a:headEnd/>
            <a:tailEnd/>
          </a:ln>
          <a:effectLst/>
        </p:spPr>
        <p:txBody>
          <a:bodyPr wrap="none" anchor="ctr"/>
          <a:lstStyle/>
          <a:p>
            <a:pPr algn="ctr"/>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2488</Words>
  <Application>Microsoft Macintosh PowerPoint</Application>
  <PresentationFormat>Grand écran</PresentationFormat>
  <Paragraphs>433</Paragraphs>
  <Slides>27</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27</vt:i4>
      </vt:variant>
    </vt:vector>
  </HeadingPairs>
  <TitlesOfParts>
    <vt:vector size="34" baseType="lpstr">
      <vt:lpstr>Arial</vt:lpstr>
      <vt:lpstr>Calibri</vt:lpstr>
      <vt:lpstr>Calibri Light</vt:lpstr>
      <vt:lpstr>Comic Sans MS</vt:lpstr>
      <vt:lpstr>Symbol</vt:lpstr>
      <vt:lpstr>Times New Roman</vt:lpstr>
      <vt:lpstr>Thème Office</vt:lpstr>
      <vt:lpstr>Cours Principes de Marketing  Leyla JAOUED</vt:lpstr>
      <vt:lpstr>Déroulement du cours</vt:lpstr>
      <vt:lpstr>Qu’est ce que le marketing?</vt:lpstr>
      <vt:lpstr>Définition</vt:lpstr>
      <vt:lpstr>Fondements idéologiques du marketing</vt:lpstr>
      <vt:lpstr>Les deux visages du marketing</vt:lpstr>
      <vt:lpstr>Présentation PowerPoint</vt:lpstr>
      <vt:lpstr>Présentation PowerPoint</vt:lpstr>
      <vt:lpstr>L’environnement Marketing de l’entreprise</vt:lpstr>
      <vt:lpstr>Présentation PowerPoint</vt:lpstr>
      <vt:lpstr>Présentation PowerPoint</vt:lpstr>
      <vt:lpstr>1. La notion de besoin</vt:lpstr>
      <vt:lpstr>2. Les objets de la motivation humaine</vt:lpstr>
      <vt:lpstr>Présentation PowerPoint</vt:lpstr>
      <vt:lpstr>Présentation PowerPoint</vt:lpstr>
      <vt:lpstr>Présentation PowerPoint</vt:lpstr>
      <vt:lpstr>3. Le produit, panier de valeurs pour le client</vt:lpstr>
      <vt:lpstr>Présentation PowerPoint</vt:lpstr>
      <vt:lpstr>4. Le comportement d’achat du consommateur</vt:lpstr>
      <vt:lpstr>Le processus de décision extensif</vt:lpstr>
      <vt:lpstr>Le processus routinier et limité</vt:lpstr>
      <vt:lpstr>L’achat impulsif / compulsif</vt:lpstr>
      <vt:lpstr>Les facteurs influençant le comportement du consommateur</vt:lpstr>
      <vt:lpstr>Le risque perçue</vt:lpstr>
      <vt:lpstr>Analyser le processus de décision de l’acheteur vis-à-vis des nouveaux produits </vt:lpstr>
      <vt:lpstr>Les étapes du processus d’adoption</vt:lpstr>
      <vt:lpstr>Les différences individuelles faces aux innovations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Principes de Marketing  Leyla JAOUED</dc:title>
  <dc:creator>Famille Abassi</dc:creator>
  <cp:lastModifiedBy>Famille Abassi</cp:lastModifiedBy>
  <cp:revision>1</cp:revision>
  <dcterms:created xsi:type="dcterms:W3CDTF">2022-09-27T12:00:32Z</dcterms:created>
  <dcterms:modified xsi:type="dcterms:W3CDTF">2022-09-27T12:00:52Z</dcterms:modified>
</cp:coreProperties>
</file>