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301" r:id="rId2"/>
    <p:sldId id="256" r:id="rId3"/>
    <p:sldId id="264" r:id="rId4"/>
    <p:sldId id="323" r:id="rId5"/>
    <p:sldId id="257" r:id="rId6"/>
    <p:sldId id="303" r:id="rId7"/>
    <p:sldId id="304" r:id="rId8"/>
    <p:sldId id="305" r:id="rId9"/>
    <p:sldId id="313" r:id="rId10"/>
    <p:sldId id="322" r:id="rId11"/>
    <p:sldId id="320" r:id="rId12"/>
    <p:sldId id="317" r:id="rId13"/>
    <p:sldId id="321" r:id="rId14"/>
    <p:sldId id="307" r:id="rId15"/>
    <p:sldId id="308" r:id="rId16"/>
    <p:sldId id="300" r:id="rId17"/>
    <p:sldId id="309" r:id="rId18"/>
    <p:sldId id="310" r:id="rId19"/>
    <p:sldId id="316" r:id="rId20"/>
    <p:sldId id="311" r:id="rId21"/>
    <p:sldId id="314" r:id="rId22"/>
    <p:sldId id="291" r:id="rId23"/>
    <p:sldId id="324" r:id="rId24"/>
    <p:sldId id="319" r:id="rId25"/>
    <p:sldId id="293" r:id="rId2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D8DB"/>
    <a:srgbClr val="00FE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Средний стиль 2 —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9282" autoAdjust="0"/>
    <p:restoredTop sz="94660"/>
  </p:normalViewPr>
  <p:slideViewPr>
    <p:cSldViewPr snapToGrid="0">
      <p:cViewPr varScale="1">
        <p:scale>
          <a:sx n="76" d="100"/>
          <a:sy n="76" d="100"/>
        </p:scale>
        <p:origin x="58" y="1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A70523-2607-4373-8CDA-4197694FD8E3}" type="datetimeFigureOut">
              <a:rPr lang="ru-RU" smtClean="0"/>
              <a:t>27.05.24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C9C665-8FFD-44C0-A0F1-D47A67F4E3D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2346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Концептуальная модель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C9C665-8FFD-44C0-A0F1-D47A67F4E3DB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39677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Реляционная модель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C9C665-8FFD-44C0-A0F1-D47A67F4E3DB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18010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D8E25F-2626-8684-8487-62E2C3F6A4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A82F663-9570-95E0-FB23-72DB21B1AE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404E729-CCF2-1DB4-35D5-CCB518F9F7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7E7B5-584E-4BA0-B6E5-D2E939A203E6}" type="datetime1">
              <a:rPr lang="ru-RU" smtClean="0"/>
              <a:t>27.05.24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809A769-D72D-0260-D135-2A6D79D96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1AE313F-4211-EFF9-4720-A3A18DEBF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9CC6C-5133-4D8F-A6BC-F0A58B6CE1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73357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EA8CB5-AC5F-6698-7161-0D2346586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685436B-5095-DCF3-E6B5-494402D5F2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187ED28-CC1B-486A-F3FB-E9735CF03C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FFB29-4393-47EE-AF64-917E00A4119E}" type="datetime1">
              <a:rPr lang="ru-RU" smtClean="0"/>
              <a:t>27.05.24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609F07D-7D64-3509-75D2-C58017944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F853CAF-600D-81C7-E452-AE6D60C5E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9CC6C-5133-4D8F-A6BC-F0A58B6CE1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37959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A323C9C9-409E-20F2-FBCC-832E99970C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62DE26A-47D4-940A-1004-F744BCB13B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5E5CC26-D294-8FF0-292B-B6962F071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9D305-4028-4630-A25A-D858C3629B8C}" type="datetime1">
              <a:rPr lang="ru-RU" smtClean="0"/>
              <a:t>27.05.24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220E2A8-562E-3CF6-EC89-8A326E017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2D7D9BD-642B-9D3C-8C42-6EB2E102D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9CC6C-5133-4D8F-A6BC-F0A58B6CE1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50443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B20265-CC10-AFD2-0CF6-ABACF70211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1F700DE-3782-4C85-1D52-1FF4F2AC47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57D6D54-BA92-C4B2-BD38-653AEB8C9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6295C-1E6B-4A66-A86B-4E3D7F557B92}" type="datetime1">
              <a:rPr lang="ru-RU" smtClean="0"/>
              <a:t>27.05.24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253079B-D4E8-7B01-8A89-E82D1744E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66256C7-9497-DFC6-9986-A2623F46D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9CC6C-5133-4D8F-A6BC-F0A58B6CE1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7288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7F34556-1212-6EEE-2FC3-35950FEAD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096E39C-F481-CA95-59A9-9FC2A58877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E4AFB77-682B-8472-E636-FC02E27AC8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9DCDC-1A1B-4AC2-A0C0-0BF6CA133582}" type="datetime1">
              <a:rPr lang="ru-RU" smtClean="0"/>
              <a:t>27.05.24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87E73E8-2BB1-AD0E-95AE-D23E5382E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E3720AF-A86F-7826-E2DF-BE27FC7A1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9CC6C-5133-4D8F-A6BC-F0A58B6CE1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30788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AC3A61B-0D75-6F60-2C0D-083F8F122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5E2E2CD-2F20-F926-3C73-57D286EFD1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E416223-265F-4BBF-B243-0F19716D81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FBA0A3E-9724-F79D-54E0-B4B7994E15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97109-3230-46CE-B609-1343BC3E589E}" type="datetime1">
              <a:rPr lang="ru-RU" smtClean="0"/>
              <a:t>27.05.24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9C8F143-DCCF-F80B-8CED-97C4CA9C9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675C1DF-CCF4-AD0F-FB65-DE5FABD46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9CC6C-5133-4D8F-A6BC-F0A58B6CE1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9811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4E3EA1-6DF4-729E-2959-8B825DA07B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819F679-3DA9-61DC-DB7C-56BD214E62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9BF00B3-C7AA-F94A-EB1A-A622C42788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C946EA67-0F64-CE57-57EE-DD65A81E83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2FE17456-1A3F-98DC-B57E-CB5C7CF2EF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C85ACC25-740C-3336-5BAB-5F86999E87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FF416-D5B5-4D81-8356-EACA247018FE}" type="datetime1">
              <a:rPr lang="ru-RU" smtClean="0"/>
              <a:t>27.05.24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76F7EEE4-5C29-9919-9697-828CDA1EC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DEEADA64-464E-CADF-E602-0018D4454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9CC6C-5133-4D8F-A6BC-F0A58B6CE1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58535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1D2D3C0-710A-3728-1EE8-39D9C3150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646D929F-0D09-B573-03FE-A71C5917E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6EC08-539C-4807-9359-87E2CF9F656B}" type="datetime1">
              <a:rPr lang="ru-RU" smtClean="0"/>
              <a:t>27.05.24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299A2201-7719-6994-2B86-16AE692E2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F8FEC9F-3E9D-C011-668A-6E6F556D7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9CC6C-5133-4D8F-A6BC-F0A58B6CE1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52845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6AEAE44B-EE84-A1B7-31FB-922B9163C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00535-BCC0-4BDD-816D-F15ECA93A732}" type="datetime1">
              <a:rPr lang="ru-RU" smtClean="0"/>
              <a:t>27.05.24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E22E85C4-EF5A-8E43-0664-C599400EF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91F2DF2-30BF-B750-C64C-398A9DFD2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9CC6C-5133-4D8F-A6BC-F0A58B6CE1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38589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A878320-69BF-7E61-C575-932EF14E5D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4209923-5235-BBAF-9175-60A8D9AF2E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E5082D8-80C9-C177-D066-CC2FBBF79B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D5E4F1D-9C2C-3893-34EE-33D0BB2347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887B1-617F-4950-971D-C11041845937}" type="datetime1">
              <a:rPr lang="ru-RU" smtClean="0"/>
              <a:t>27.05.24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A0705D3-994F-B3C2-78CB-4554AB9FA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E57DEF9-6FE7-88F9-14A8-5B298B4B1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9CC6C-5133-4D8F-A6BC-F0A58B6CE1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00906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53908E-D95C-A811-AF48-EC80D4B8D5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769950DB-5AF7-786D-CEE3-01F86E27C7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9A64EF6-CAE0-6997-48A0-4CA060D32F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37BA6BD-0198-ECC8-3328-A6CC1B2E9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9169-3F25-4887-8C4D-F9A10705599F}" type="datetime1">
              <a:rPr lang="ru-RU" smtClean="0"/>
              <a:t>27.05.24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7693AF9-91C1-F893-4747-F1075FFC2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B015848-BD1C-3A97-C03A-C96D51A6B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9CC6C-5133-4D8F-A6BC-F0A58B6CE1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92679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F5E4136-11F2-8B7F-CDD4-FA0B356EE5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D027AFE-9AAF-EC1F-26C0-C99DF5A865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5F2F37F-DEC7-33EA-3DF2-DE61AFD8E1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DEDF642-0AAA-4995-8BC1-23047A63431C}" type="datetime1">
              <a:rPr lang="ru-RU" smtClean="0"/>
              <a:t>27.05.24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A937CEE-D6CF-A94B-1620-56B4AE1B77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D416BB7-C46E-8C49-3112-23A01D1B5D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E09CC6C-5133-4D8F-A6BC-F0A58B6CE1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8260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20.png"/><Relationship Id="rId7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stanko-arena.ru/article/universalnye-marki-tverdykh-splavov-dlya-tokarnoy-obrabotki.html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hyperlink" Target="https://sike.ru/portfolio/metinvest-trenazheri-domennaya-pech" TargetMode="External"/><Relationship Id="rId7" Type="http://schemas.openxmlformats.org/officeDocument/2006/relationships/image" Target="../media/image2.png"/><Relationship Id="rId2" Type="http://schemas.openxmlformats.org/officeDocument/2006/relationships/hyperlink" Target="https://sike.ru/portfolio/severstal-trenazher-vo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ru.wikipedia.org/wiki" TargetMode="External"/><Relationship Id="rId5" Type="http://schemas.openxmlformats.org/officeDocument/2006/relationships/hyperlink" Target="https://tproger.ru/translations/sqlite-mysql-postgresql-comparison" TargetMode="External"/><Relationship Id="rId4" Type="http://schemas.openxmlformats.org/officeDocument/2006/relationships/hyperlink" Target="http://www.yugra-asu.ru/trek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7" Type="http://schemas.openxmlformats.org/officeDocument/2006/relationships/image" Target="../media/image7.gi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FA4585E-6EE4-FAF8-0211-7F42E4207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17" name="Picture 60" descr="znak">
            <a:extLst>
              <a:ext uri="{FF2B5EF4-FFF2-40B4-BE49-F238E27FC236}">
                <a16:creationId xmlns:a16="http://schemas.microsoft.com/office/drawing/2014/main" id="{593C8BE9-E808-845D-AA76-41D51DC7C6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483" y="8514"/>
            <a:ext cx="820738" cy="1039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Rectangle 2">
            <a:extLst>
              <a:ext uri="{FF2B5EF4-FFF2-40B4-BE49-F238E27FC236}">
                <a16:creationId xmlns:a16="http://schemas.microsoft.com/office/drawing/2014/main" id="{53260C35-3319-67D5-8CE2-8130113D5343}"/>
              </a:ext>
            </a:extLst>
          </p:cNvPr>
          <p:cNvSpPr txBox="1">
            <a:spLocks noRot="1" noChangeArrowheads="1"/>
          </p:cNvSpPr>
          <p:nvPr/>
        </p:nvSpPr>
        <p:spPr>
          <a:xfrm>
            <a:off x="0" y="2992258"/>
            <a:ext cx="12192000" cy="792092"/>
          </a:xfrm>
          <a:prstGeom prst="rect">
            <a:avLst/>
          </a:prstGeom>
        </p:spPr>
        <p:txBody>
          <a:bodyPr anchor="ctr">
            <a:no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r>
              <a:rPr lang="ru-RU" altLang="ru-RU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«Информационное обеспечение виртуального тренажера для обучения управлению процессом получения твердых сплавов»</a:t>
            </a:r>
          </a:p>
        </p:txBody>
      </p:sp>
      <p:sp>
        <p:nvSpPr>
          <p:cNvPr id="19" name="Rectangle 3">
            <a:extLst>
              <a:ext uri="{FF2B5EF4-FFF2-40B4-BE49-F238E27FC236}">
                <a16:creationId xmlns:a16="http://schemas.microsoft.com/office/drawing/2014/main" id="{FD358258-3A1D-2FD6-4327-3C5AF0DDB33E}"/>
              </a:ext>
            </a:extLst>
          </p:cNvPr>
          <p:cNvSpPr txBox="1">
            <a:spLocks noRot="1" noChangeArrowheads="1"/>
          </p:cNvSpPr>
          <p:nvPr/>
        </p:nvSpPr>
        <p:spPr bwMode="auto">
          <a:xfrm>
            <a:off x="1738779" y="6485612"/>
            <a:ext cx="914400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ru-RU" altLang="ru-RU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Санкт-Петербург 2024</a:t>
            </a:r>
          </a:p>
        </p:txBody>
      </p:sp>
      <p:sp>
        <p:nvSpPr>
          <p:cNvPr id="20" name="Rectangle 4">
            <a:extLst>
              <a:ext uri="{FF2B5EF4-FFF2-40B4-BE49-F238E27FC236}">
                <a16:creationId xmlns:a16="http://schemas.microsoft.com/office/drawing/2014/main" id="{22F2FC09-8116-3CB9-2452-33F6F154C1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1696" y="46037"/>
            <a:ext cx="8497888" cy="836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ctr" eaLnBrk="1" hangingPunct="1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  <a:defRPr/>
            </a:pPr>
            <a:r>
              <a:rPr lang="ru-RU" sz="1400" dirty="0">
                <a:latin typeface="Times New Roman" pitchFamily="18" charset="0"/>
                <a:cs typeface="Times New Roman" pitchFamily="18" charset="0"/>
              </a:rPr>
              <a:t>Минобрнауки России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ctr" eaLnBrk="1" hangingPunct="1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  <a:defRPr/>
            </a:pPr>
            <a:r>
              <a:rPr lang="ru-RU" sz="1200" dirty="0">
                <a:latin typeface="Times New Roman" pitchFamily="18" charset="0"/>
                <a:cs typeface="Times New Roman" pitchFamily="18" charset="0"/>
              </a:rPr>
              <a:t>федеральное государственное бюджетное образовательное учреждение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200" dirty="0">
                <a:latin typeface="Times New Roman" pitchFamily="18" charset="0"/>
                <a:cs typeface="Times New Roman" pitchFamily="18" charset="0"/>
              </a:rPr>
              <a:t>высшего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200" dirty="0">
                <a:latin typeface="Times New Roman" pitchFamily="18" charset="0"/>
                <a:cs typeface="Times New Roman" pitchFamily="18" charset="0"/>
              </a:rPr>
              <a:t>образования                                                    </a:t>
            </a:r>
            <a:r>
              <a:rPr lang="ru-RU" sz="1400" dirty="0">
                <a:latin typeface="Times New Roman" pitchFamily="18" charset="0"/>
                <a:cs typeface="Times New Roman" pitchFamily="18" charset="0"/>
              </a:rPr>
              <a:t>Санкт-Петербургский государственный технологический институт (технический университет)</a:t>
            </a:r>
          </a:p>
        </p:txBody>
      </p:sp>
      <p:sp>
        <p:nvSpPr>
          <p:cNvPr id="21" name="Rectangle 8">
            <a:extLst>
              <a:ext uri="{FF2B5EF4-FFF2-40B4-BE49-F238E27FC236}">
                <a16:creationId xmlns:a16="http://schemas.microsoft.com/office/drawing/2014/main" id="{037193C7-605D-BA9B-060A-AE437B0E60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1728" y="2693136"/>
            <a:ext cx="1156392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r>
              <a:rPr lang="ru-RU" altLang="ru-RU" b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Преддипломная практика на тему:</a:t>
            </a:r>
          </a:p>
        </p:txBody>
      </p:sp>
      <p:sp>
        <p:nvSpPr>
          <p:cNvPr id="22" name="Rectangle 10">
            <a:extLst>
              <a:ext uri="{FF2B5EF4-FFF2-40B4-BE49-F238E27FC236}">
                <a16:creationId xmlns:a16="http://schemas.microsoft.com/office/drawing/2014/main" id="{2F33CC4F-4BAC-2DCA-4121-25036FE17C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9221" y="720725"/>
            <a:ext cx="9628943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ru-RU" alt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УГНС 09.00.00 </a:t>
            </a:r>
            <a:r>
              <a:rPr lang="ru-RU" altLang="ru-RU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«Информатика и вычислительная техника»</a:t>
            </a:r>
            <a:r>
              <a:rPr lang="ru-RU" alt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eaLnBrk="1" hangingPunct="1">
              <a:defRPr/>
            </a:pPr>
            <a:r>
              <a:rPr lang="ru-RU" alt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Направление подготовки: 09.03.01 </a:t>
            </a:r>
            <a:r>
              <a:rPr lang="ru-RU" altLang="ru-RU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«Информатика и вычислительная техника»</a:t>
            </a:r>
          </a:p>
          <a:p>
            <a:pPr eaLnBrk="1" hangingPunct="1">
              <a:defRPr/>
            </a:pPr>
            <a:r>
              <a:rPr lang="ru-RU" alt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Направленность программы: </a:t>
            </a:r>
            <a:r>
              <a:rPr lang="ru-RU" altLang="ru-RU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Автоматизированные системы обработки информации и управления</a:t>
            </a:r>
          </a:p>
          <a:p>
            <a:pPr eaLnBrk="1" hangingPunct="1">
              <a:defRPr/>
            </a:pPr>
            <a:r>
              <a:rPr lang="ru-RU" alt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Уровень подготовки: </a:t>
            </a:r>
            <a:r>
              <a:rPr lang="ru-RU" altLang="ru-RU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бакалавр</a:t>
            </a:r>
          </a:p>
          <a:p>
            <a:pPr eaLnBrk="1" hangingPunct="1">
              <a:defRPr/>
            </a:pPr>
            <a:r>
              <a:rPr lang="ru-RU" alt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Форма обучения:</a:t>
            </a:r>
            <a:r>
              <a:rPr lang="ru-RU" altLang="ru-RU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очная</a:t>
            </a:r>
          </a:p>
          <a:p>
            <a:pPr eaLnBrk="1" hangingPunct="1">
              <a:defRPr/>
            </a:pPr>
            <a:r>
              <a:rPr lang="ru-RU" alt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Факультет</a:t>
            </a:r>
            <a:r>
              <a:rPr lang="ru-RU" altLang="ru-RU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информационных технологий и управления</a:t>
            </a:r>
          </a:p>
          <a:p>
            <a:pPr eaLnBrk="1" hangingPunct="1">
              <a:defRPr/>
            </a:pPr>
            <a:r>
              <a:rPr lang="ru-RU" alt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Кафедра </a:t>
            </a:r>
            <a:r>
              <a:rPr lang="ru-RU" altLang="ru-RU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систем автоматизированного проектирования и управления</a:t>
            </a:r>
          </a:p>
        </p:txBody>
      </p:sp>
      <p:sp>
        <p:nvSpPr>
          <p:cNvPr id="23" name="Rectangle 1222">
            <a:extLst>
              <a:ext uri="{FF2B5EF4-FFF2-40B4-BE49-F238E27FC236}">
                <a16:creationId xmlns:a16="http://schemas.microsoft.com/office/drawing/2014/main" id="{A8F115F8-089C-B08C-02BE-F73B9380D3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3546" y="2827337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b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800"/>
          </a:p>
        </p:txBody>
      </p:sp>
      <p:sp>
        <p:nvSpPr>
          <p:cNvPr id="24" name="Rectangle 1224">
            <a:extLst>
              <a:ext uri="{FF2B5EF4-FFF2-40B4-BE49-F238E27FC236}">
                <a16:creationId xmlns:a16="http://schemas.microsoft.com/office/drawing/2014/main" id="{9E9339C8-7FB2-1C44-3A22-F7F3E27CDA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3546" y="2827337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b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800"/>
          </a:p>
        </p:txBody>
      </p:sp>
      <p:sp>
        <p:nvSpPr>
          <p:cNvPr id="25" name="Rectangle 2">
            <a:extLst>
              <a:ext uri="{FF2B5EF4-FFF2-40B4-BE49-F238E27FC236}">
                <a16:creationId xmlns:a16="http://schemas.microsoft.com/office/drawing/2014/main" id="{FD401B8D-87D2-7B77-23DA-B9C3CF30F7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0871" y="46037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800"/>
          </a:p>
        </p:txBody>
      </p:sp>
      <p:sp>
        <p:nvSpPr>
          <p:cNvPr id="26" name="Rectangle 4">
            <a:extLst>
              <a:ext uri="{FF2B5EF4-FFF2-40B4-BE49-F238E27FC236}">
                <a16:creationId xmlns:a16="http://schemas.microsoft.com/office/drawing/2014/main" id="{2570C720-5C09-D37B-D709-209EC53861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0871" y="46037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800"/>
          </a:p>
        </p:txBody>
      </p:sp>
      <p:graphicFrame>
        <p:nvGraphicFramePr>
          <p:cNvPr id="27" name="Group 58">
            <a:extLst>
              <a:ext uri="{FF2B5EF4-FFF2-40B4-BE49-F238E27FC236}">
                <a16:creationId xmlns:a16="http://schemas.microsoft.com/office/drawing/2014/main" id="{EF29981D-27D4-DBA1-22AE-5FA3364D13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0724654"/>
              </p:ext>
            </p:extLst>
          </p:nvPr>
        </p:nvGraphicFramePr>
        <p:xfrm>
          <a:off x="27691" y="3695425"/>
          <a:ext cx="12192000" cy="1572483"/>
        </p:xfrm>
        <a:graphic>
          <a:graphicData uri="http://schemas.openxmlformats.org/drawingml/2006/table">
            <a:tbl>
              <a:tblPr/>
              <a:tblGrid>
                <a:gridCol w="345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37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4246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ru-RU" altLang="ru-RU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Обучающийся</a:t>
                      </a:r>
                    </a:p>
                  </a:txBody>
                  <a:tcPr marT="45689" marB="45689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Студент гр.</a:t>
                      </a:r>
                      <a:r>
                        <a:rPr kumimoji="0" lang="en-US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404</a:t>
                      </a:r>
                      <a:r>
                        <a:rPr kumimoji="0" lang="en-US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ru-RU" altLang="ru-RU" sz="1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Колесникова Алина Владимировна</a:t>
                      </a:r>
                    </a:p>
                  </a:txBody>
                  <a:tcPr marT="45689" marB="4568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24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ru-RU" altLang="ru-RU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Профильная организация</a:t>
                      </a:r>
                    </a:p>
                  </a:txBody>
                  <a:tcPr marT="45689" marB="45689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ru-RU" altLang="ru-RU" sz="1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СПбГТИ(ТУ), кафедра </a:t>
                      </a:r>
                      <a:r>
                        <a:rPr kumimoji="0" lang="ru-RU" altLang="ru-RU" sz="14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САПРиУ</a:t>
                      </a:r>
                      <a:endParaRPr kumimoji="0" lang="ru-RU" altLang="ru-RU" sz="14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689" marB="4568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1229710"/>
                  </a:ext>
                </a:extLst>
              </a:tr>
              <a:tr h="274246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ru-RU" altLang="ru-RU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Руководитель преддипломной практики</a:t>
                      </a:r>
                    </a:p>
                  </a:txBody>
                  <a:tcPr marT="45689" marB="45689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Tx/>
                        <a:buNone/>
                        <a:tabLst/>
                      </a:pPr>
                      <a: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Ст. преподаватель </a:t>
                      </a:r>
                      <a:r>
                        <a:rPr kumimoji="0" lang="ru-RU" altLang="ru-RU" sz="1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Федин Алексей Константинович</a:t>
                      </a:r>
                    </a:p>
                  </a:txBody>
                  <a:tcPr marT="45689" marB="456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8269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ru-RU" altLang="ru-RU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Консультанты по практике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ru-RU" altLang="ru-RU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689" marB="45689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r>
                        <a:rPr lang="ru-RU" sz="14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Доцент </a:t>
                      </a:r>
                      <a:r>
                        <a:rPr lang="ru-RU" sz="1400" b="1" i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Иван Григорьевич Корниенко</a:t>
                      </a:r>
                      <a:r>
                        <a:rPr lang="ru-RU" sz="14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 доцент </a:t>
                      </a:r>
                      <a:r>
                        <a:rPr lang="ru-RU" sz="1400" b="1" i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Александр Сергеевич Разыграев</a:t>
                      </a:r>
                      <a:r>
                        <a:rPr lang="ru-RU" sz="14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 аспирант </a:t>
                      </a:r>
                      <a:r>
                        <a:rPr lang="ru-RU" sz="1400" b="1" i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Сергей Алексеевич Кочанов</a:t>
                      </a:r>
                    </a:p>
                  </a:txBody>
                  <a:tcPr marT="45689" marB="4568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28" name="Picture 108" descr="Логотип_САПРиУ">
            <a:extLst>
              <a:ext uri="{FF2B5EF4-FFF2-40B4-BE49-F238E27FC236}">
                <a16:creationId xmlns:a16="http://schemas.microsoft.com/office/drawing/2014/main" id="{4D3A35CB-7FC8-11AC-8E7D-F781D7F2C0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00" t="10747" r="34196" b="37616"/>
          <a:stretch>
            <a:fillRect/>
          </a:stretch>
        </p:blipFill>
        <p:spPr bwMode="auto">
          <a:xfrm>
            <a:off x="10938165" y="144318"/>
            <a:ext cx="827087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330A25A-D82F-379C-3872-7270B7F18373}"/>
              </a:ext>
            </a:extLst>
          </p:cNvPr>
          <p:cNvSpPr txBox="1"/>
          <p:nvPr/>
        </p:nvSpPr>
        <p:spPr>
          <a:xfrm>
            <a:off x="0" y="5230858"/>
            <a:ext cx="12192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Работа выполнена в рамках прикладной НИР «Разработка и апробация модуля образовательной программы повышения квалификации специалистов в области автоматизированной обработки информации и управления производством наноструктурированных керамических материалов и покрытий (в режиме e-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learning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)» по договору с Национальным фондом подготовки кадров от 09.04.2012 № 03/04/С-2011-физ 2012-36</a:t>
            </a:r>
            <a:r>
              <a:rPr lang="ru-RU" altLang="ru-RU" sz="16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lang="ru-RU" altLang="ru-RU" sz="1400" dirty="0"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04603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F2F660D-8581-159C-6CED-3482E43F8B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495341"/>
          </a:xfrm>
        </p:spPr>
        <p:txBody>
          <a:bodyPr>
            <a:noAutofit/>
          </a:bodyPr>
          <a:lstStyle/>
          <a:p>
            <a:pPr algn="ctr"/>
            <a: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Программное обеспечение для создания базы данных</a:t>
            </a:r>
          </a:p>
        </p:txBody>
      </p:sp>
      <p:graphicFrame>
        <p:nvGraphicFramePr>
          <p:cNvPr id="5" name="Объект 4">
            <a:extLst>
              <a:ext uri="{FF2B5EF4-FFF2-40B4-BE49-F238E27FC236}">
                <a16:creationId xmlns:a16="http://schemas.microsoft.com/office/drawing/2014/main" id="{20E36504-6E2D-89F7-277A-7A395F1627F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89912710"/>
              </p:ext>
            </p:extLst>
          </p:nvPr>
        </p:nvGraphicFramePr>
        <p:xfrm>
          <a:off x="508000" y="680720"/>
          <a:ext cx="11145520" cy="5374639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861194">
                  <a:extLst>
                    <a:ext uri="{9D8B030D-6E8A-4147-A177-3AD203B41FA5}">
                      <a16:colId xmlns:a16="http://schemas.microsoft.com/office/drawing/2014/main" val="2973898154"/>
                    </a:ext>
                  </a:extLst>
                </a:gridCol>
                <a:gridCol w="3122240">
                  <a:extLst>
                    <a:ext uri="{9D8B030D-6E8A-4147-A177-3AD203B41FA5}">
                      <a16:colId xmlns:a16="http://schemas.microsoft.com/office/drawing/2014/main" val="708410360"/>
                    </a:ext>
                  </a:extLst>
                </a:gridCol>
                <a:gridCol w="2777042">
                  <a:extLst>
                    <a:ext uri="{9D8B030D-6E8A-4147-A177-3AD203B41FA5}">
                      <a16:colId xmlns:a16="http://schemas.microsoft.com/office/drawing/2014/main" val="1377026280"/>
                    </a:ext>
                  </a:extLst>
                </a:gridCol>
                <a:gridCol w="2385044">
                  <a:extLst>
                    <a:ext uri="{9D8B030D-6E8A-4147-A177-3AD203B41FA5}">
                      <a16:colId xmlns:a16="http://schemas.microsoft.com/office/drawing/2014/main" val="647444984"/>
                    </a:ext>
                  </a:extLst>
                </a:gridCol>
              </a:tblGrid>
              <a:tr h="65218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2400" b="1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Критерий</a:t>
                      </a:r>
                      <a:endParaRPr lang="ru-RU" sz="2400" b="1" kern="100" dirty="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2400" b="1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SQLite</a:t>
                      </a:r>
                      <a:endParaRPr lang="ru-RU" sz="2400" b="1" kern="100" dirty="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Calibri" panose="020F0502020204030204" pitchFamily="34" charset="0"/>
                        </a:rPr>
                        <a:t>Microsoft Access</a:t>
                      </a:r>
                      <a:endParaRPr kumimoji="0" lang="ru-RU" altLang="ru-RU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2400" b="1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MySQL</a:t>
                      </a:r>
                      <a:endParaRPr lang="ru-RU" sz="2400" b="1" kern="100" dirty="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25590884"/>
                  </a:ext>
                </a:extLst>
              </a:tr>
              <a:tr h="1065594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800" kern="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Максимально возможное количество полей в таблице</a:t>
                      </a:r>
                      <a:endParaRPr lang="ru-RU" sz="14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800" kern="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Ограничен размером базы данных</a:t>
                      </a:r>
                      <a:endParaRPr lang="ru-RU" sz="24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800" ker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255</a:t>
                      </a:r>
                      <a:endParaRPr lang="ru-RU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800" kern="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4096</a:t>
                      </a:r>
                      <a:endParaRPr lang="ru-RU" sz="14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984007690"/>
                  </a:ext>
                </a:extLst>
              </a:tr>
              <a:tr h="787544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800" kern="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Бесплатное распространение</a:t>
                      </a:r>
                      <a:endParaRPr lang="ru-RU" sz="14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800" kern="0" dirty="0">
                          <a:effectLst/>
                          <a:latin typeface="Times New Roman" panose="020206030504050203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Да</a:t>
                      </a:r>
                      <a:endParaRPr lang="ru-RU" sz="14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800" kern="0" dirty="0">
                          <a:effectLst/>
                          <a:latin typeface="Times New Roman" panose="020206030504050203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Входит в пакет </a:t>
                      </a:r>
                      <a:r>
                        <a:rPr lang="en-US" sz="1800" kern="0" dirty="0">
                          <a:effectLst/>
                          <a:latin typeface="Times New Roman" panose="020206030504050203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Microsoft Office</a:t>
                      </a:r>
                      <a:r>
                        <a:rPr lang="ru-RU" sz="1800" kern="0" dirty="0">
                          <a:effectLst/>
                          <a:latin typeface="Times New Roman" panose="020206030504050203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 365</a:t>
                      </a:r>
                      <a:endParaRPr lang="ru-RU" sz="24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800" kern="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Да</a:t>
                      </a:r>
                      <a:endParaRPr lang="ru-RU" sz="14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35174530"/>
                  </a:ext>
                </a:extLst>
              </a:tr>
              <a:tr h="555419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800" kern="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Кроссплатформенность</a:t>
                      </a:r>
                      <a:endParaRPr lang="ru-RU" sz="14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800" kern="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Да</a:t>
                      </a:r>
                      <a:endParaRPr lang="ru-RU" sz="14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800" ker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Да</a:t>
                      </a:r>
                      <a:endParaRPr lang="ru-RU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800" ker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Да</a:t>
                      </a:r>
                      <a:endParaRPr lang="ru-RU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667588687"/>
                  </a:ext>
                </a:extLst>
              </a:tr>
              <a:tr h="511697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800" ker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Язык запросов</a:t>
                      </a:r>
                      <a:endParaRPr lang="ru-RU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kern="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SQL</a:t>
                      </a:r>
                      <a:endParaRPr lang="ru-RU" sz="14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ker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SQL</a:t>
                      </a:r>
                      <a:endParaRPr lang="ru-RU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ker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SQL</a:t>
                      </a:r>
                      <a:endParaRPr lang="ru-RU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539729429"/>
                  </a:ext>
                </a:extLst>
              </a:tr>
              <a:tr h="736611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800" kern="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Максимальный объем БД</a:t>
                      </a:r>
                      <a:endParaRPr lang="ru-RU" sz="14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800" kern="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256 </a:t>
                      </a:r>
                      <a:r>
                        <a:rPr lang="ru-RU" sz="1800" kern="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ТиБ</a:t>
                      </a:r>
                      <a:r>
                        <a:rPr lang="ru-RU" sz="1800" kern="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(2</a:t>
                      </a:r>
                      <a:r>
                        <a:rPr lang="ru-RU" sz="1800" kern="0" baseline="30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40</a:t>
                      </a:r>
                      <a:r>
                        <a:rPr lang="ru-RU" sz="1800" kern="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байт)</a:t>
                      </a:r>
                      <a:endParaRPr lang="ru-RU" sz="14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kern="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ru-RU" sz="1800" kern="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ГБ</a:t>
                      </a:r>
                      <a:endParaRPr lang="ru-RU" sz="14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800" kern="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Ограничен объемом ВЗУ</a:t>
                      </a:r>
                      <a:endParaRPr lang="ru-RU" sz="14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54586137"/>
                  </a:ext>
                </a:extLst>
              </a:tr>
              <a:tr h="1065594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800" kern="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Встраиваемая СУБД</a:t>
                      </a:r>
                      <a:endParaRPr lang="ru-RU" sz="14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800" kern="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Да</a:t>
                      </a:r>
                      <a:endParaRPr lang="ru-RU" sz="14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800" kern="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Да</a:t>
                      </a:r>
                      <a:endParaRPr lang="ru-RU" sz="14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800" kern="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Нет</a:t>
                      </a:r>
                      <a:endParaRPr lang="ru-RU" sz="14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26466512"/>
                  </a:ext>
                </a:extLst>
              </a:tr>
            </a:tbl>
          </a:graphicData>
        </a:graphic>
      </p:graphicFrame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9607159-C751-B65C-9181-F980B9DA5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9CC6C-5133-4D8F-A6BC-F0A58B6CE1E5}" type="slidenum">
              <a:rPr lang="ru-RU" smtClean="0"/>
              <a:t>10</a:t>
            </a:fld>
            <a:endParaRPr lang="ru-R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B39FAC5-1F56-DBC7-7916-D604145D8744}"/>
              </a:ext>
            </a:extLst>
          </p:cNvPr>
          <p:cNvSpPr txBox="1"/>
          <p:nvPr/>
        </p:nvSpPr>
        <p:spPr>
          <a:xfrm>
            <a:off x="838200" y="6285091"/>
            <a:ext cx="105156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400" b="1" kern="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Информационное обеспечение виртуального тренажера для обучения управлению процессом получения твердых сплавов</a:t>
            </a:r>
            <a:endParaRPr lang="ru-RU" sz="1400" dirty="0"/>
          </a:p>
        </p:txBody>
      </p:sp>
      <p:pic>
        <p:nvPicPr>
          <p:cNvPr id="7" name="Picture 6" descr="Логотип_САПРиУ">
            <a:extLst>
              <a:ext uri="{FF2B5EF4-FFF2-40B4-BE49-F238E27FC236}">
                <a16:creationId xmlns:a16="http://schemas.microsoft.com/office/drawing/2014/main" id="{A3B39714-7EEB-E151-025A-EC020EF155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00" t="10747" r="34196" b="37616"/>
          <a:stretch>
            <a:fillRect/>
          </a:stretch>
        </p:blipFill>
        <p:spPr bwMode="auto">
          <a:xfrm>
            <a:off x="11469364" y="6320333"/>
            <a:ext cx="539750" cy="449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60" descr="znak">
            <a:extLst>
              <a:ext uri="{FF2B5EF4-FFF2-40B4-BE49-F238E27FC236}">
                <a16:creationId xmlns:a16="http://schemas.microsoft.com/office/drawing/2014/main" id="{2B03E1CF-E9C4-B51F-5709-4E2DB0EBB0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6" y="6221908"/>
            <a:ext cx="431800" cy="547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316870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Объект 5" descr="Изображение выглядит как текст, Шрифт, графический дизайн, снимок экрана&#10;&#10;Автоматически созданное описание">
            <a:extLst>
              <a:ext uri="{FF2B5EF4-FFF2-40B4-BE49-F238E27FC236}">
                <a16:creationId xmlns:a16="http://schemas.microsoft.com/office/drawing/2014/main" id="{0CDF89D7-14CC-A56F-A012-AB3C0037FB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381965"/>
            <a:ext cx="8107052" cy="5903127"/>
          </a:xfrm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F7BE026-9652-D506-2379-DC5CAB20E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9CC6C-5133-4D8F-A6BC-F0A58B6CE1E5}" type="slidenum">
              <a:rPr lang="ru-RU" smtClean="0"/>
              <a:t>11</a:t>
            </a:fld>
            <a:endParaRPr lang="ru-R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72E5809-3EBD-7494-E633-E22892961C16}"/>
              </a:ext>
            </a:extLst>
          </p:cNvPr>
          <p:cNvSpPr txBox="1"/>
          <p:nvPr/>
        </p:nvSpPr>
        <p:spPr>
          <a:xfrm>
            <a:off x="0" y="0"/>
            <a:ext cx="1219200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alt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Информационная модель базы данных характеристик процесса спекания</a:t>
            </a:r>
            <a:br>
              <a:rPr lang="ru-RU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C99E0D9-E9C8-6678-1751-F4A0A53C425C}"/>
              </a:ext>
            </a:extLst>
          </p:cNvPr>
          <p:cNvSpPr txBox="1"/>
          <p:nvPr/>
        </p:nvSpPr>
        <p:spPr>
          <a:xfrm>
            <a:off x="838200" y="6285091"/>
            <a:ext cx="105156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400" b="1" kern="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Информационное обеспечение виртуального тренажера для обучения управлению процессом получения твердых сплавов</a:t>
            </a:r>
            <a:endParaRPr lang="ru-RU" sz="1400" dirty="0"/>
          </a:p>
        </p:txBody>
      </p:sp>
      <p:pic>
        <p:nvPicPr>
          <p:cNvPr id="12" name="Picture 6" descr="Логотип_САПРиУ">
            <a:extLst>
              <a:ext uri="{FF2B5EF4-FFF2-40B4-BE49-F238E27FC236}">
                <a16:creationId xmlns:a16="http://schemas.microsoft.com/office/drawing/2014/main" id="{D09A565B-426B-2D3C-FC63-1EE540FB45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00" t="10747" r="34196" b="37616"/>
          <a:stretch>
            <a:fillRect/>
          </a:stretch>
        </p:blipFill>
        <p:spPr bwMode="auto">
          <a:xfrm>
            <a:off x="11469364" y="6320333"/>
            <a:ext cx="539750" cy="449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60" descr="znak">
            <a:extLst>
              <a:ext uri="{FF2B5EF4-FFF2-40B4-BE49-F238E27FC236}">
                <a16:creationId xmlns:a16="http://schemas.microsoft.com/office/drawing/2014/main" id="{94B4D6F2-72BA-3770-AEBE-63E196E7C6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6" y="6221908"/>
            <a:ext cx="431800" cy="547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Рисунок 6" descr="Изображение выглядит как текст, снимок экрана, Шрифт, Графика&#10;&#10;Автоматически созданное описание">
            <a:extLst>
              <a:ext uri="{FF2B5EF4-FFF2-40B4-BE49-F238E27FC236}">
                <a16:creationId xmlns:a16="http://schemas.microsoft.com/office/drawing/2014/main" id="{2E9FBFCA-407F-FFA4-86AC-29B3D14E03A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5138" y="572908"/>
            <a:ext cx="4546862" cy="5227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61096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0491C0-314B-E88C-82F5-D7EB0AA3F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334961"/>
          </a:xfrm>
        </p:spPr>
        <p:txBody>
          <a:bodyPr>
            <a:normAutofit fontScale="90000"/>
          </a:bodyPr>
          <a:lstStyle/>
          <a:p>
            <a:pPr algn="ctr"/>
            <a:r>
              <a:rPr lang="ru-RU" altLang="ru-RU" sz="2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Даталогическая модель базы данных характеристик процесса</a:t>
            </a:r>
            <a:r>
              <a:rPr lang="ru-RU" altLang="ru-RU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sz="2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спекания</a:t>
            </a:r>
            <a:endParaRPr lang="ru-RU" sz="2700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01F2695-5EE1-8824-94BF-512D5F980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9CC6C-5133-4D8F-A6BC-F0A58B6CE1E5}" type="slidenum">
              <a:rPr lang="ru-RU" smtClean="0"/>
              <a:t>12</a:t>
            </a:fld>
            <a:endParaRPr lang="ru-R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E562F16-4C0C-056D-2534-DF16CB57407F}"/>
              </a:ext>
            </a:extLst>
          </p:cNvPr>
          <p:cNvSpPr txBox="1"/>
          <p:nvPr/>
        </p:nvSpPr>
        <p:spPr>
          <a:xfrm>
            <a:off x="838200" y="6285091"/>
            <a:ext cx="105156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400" b="1" kern="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Информационное обеспечение виртуального тренажера для обучения управлению процессом получения твердых сплавов</a:t>
            </a:r>
            <a:endParaRPr lang="ru-RU" sz="1400" dirty="0"/>
          </a:p>
        </p:txBody>
      </p:sp>
      <p:pic>
        <p:nvPicPr>
          <p:cNvPr id="6" name="Picture 6" descr="Логотип_САПРиУ">
            <a:extLst>
              <a:ext uri="{FF2B5EF4-FFF2-40B4-BE49-F238E27FC236}">
                <a16:creationId xmlns:a16="http://schemas.microsoft.com/office/drawing/2014/main" id="{AC4ABF5C-EF6B-148F-4AD1-3A7E2903EA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00" t="10747" r="34196" b="37616"/>
          <a:stretch>
            <a:fillRect/>
          </a:stretch>
        </p:blipFill>
        <p:spPr bwMode="auto">
          <a:xfrm>
            <a:off x="11469364" y="6320333"/>
            <a:ext cx="539750" cy="449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0" descr="znak">
            <a:extLst>
              <a:ext uri="{FF2B5EF4-FFF2-40B4-BE49-F238E27FC236}">
                <a16:creationId xmlns:a16="http://schemas.microsoft.com/office/drawing/2014/main" id="{B7E8A851-E956-F203-14DE-C398C38B87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6" y="6221908"/>
            <a:ext cx="431800" cy="547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0DE1CC53-F4A6-E2FE-89DF-FA41A998CD0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7" y="406222"/>
            <a:ext cx="11826228" cy="591411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598408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2B87A258-6B8D-1328-0383-0B55E21C5A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4569"/>
            <a:ext cx="12192000" cy="547687"/>
          </a:xfrm>
        </p:spPr>
        <p:txBody>
          <a:bodyPr>
            <a:noAutofit/>
          </a:bodyPr>
          <a:lstStyle/>
          <a:p>
            <a:pPr algn="ctr"/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Структура библиотеки математических моделей для оценки показателей качества твердых сплавов</a:t>
            </a:r>
            <a:endParaRPr lang="ru-RU" sz="2400" b="1" dirty="0"/>
          </a:p>
        </p:txBody>
      </p:sp>
      <p:graphicFrame>
        <p:nvGraphicFramePr>
          <p:cNvPr id="12" name="Объект 6">
            <a:extLst>
              <a:ext uri="{FF2B5EF4-FFF2-40B4-BE49-F238E27FC236}">
                <a16:creationId xmlns:a16="http://schemas.microsoft.com/office/drawing/2014/main" id="{7F0A60B9-E348-D654-97EB-0F49614C3B5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75948324"/>
              </p:ext>
            </p:extLst>
          </p:nvPr>
        </p:nvGraphicFramePr>
        <p:xfrm>
          <a:off x="182887" y="614713"/>
          <a:ext cx="11734793" cy="5029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3971">
                  <a:extLst>
                    <a:ext uri="{9D8B030D-6E8A-4147-A177-3AD203B41FA5}">
                      <a16:colId xmlns:a16="http://schemas.microsoft.com/office/drawing/2014/main" val="3654266069"/>
                    </a:ext>
                  </a:extLst>
                </a:gridCol>
                <a:gridCol w="1312021">
                  <a:extLst>
                    <a:ext uri="{9D8B030D-6E8A-4147-A177-3AD203B41FA5}">
                      <a16:colId xmlns:a16="http://schemas.microsoft.com/office/drawing/2014/main" val="2598939518"/>
                    </a:ext>
                  </a:extLst>
                </a:gridCol>
                <a:gridCol w="1653755">
                  <a:extLst>
                    <a:ext uri="{9D8B030D-6E8A-4147-A177-3AD203B41FA5}">
                      <a16:colId xmlns:a16="http://schemas.microsoft.com/office/drawing/2014/main" val="3908910763"/>
                    </a:ext>
                  </a:extLst>
                </a:gridCol>
                <a:gridCol w="1295545">
                  <a:extLst>
                    <a:ext uri="{9D8B030D-6E8A-4147-A177-3AD203B41FA5}">
                      <a16:colId xmlns:a16="http://schemas.microsoft.com/office/drawing/2014/main" val="3236477946"/>
                    </a:ext>
                  </a:extLst>
                </a:gridCol>
                <a:gridCol w="3362698">
                  <a:extLst>
                    <a:ext uri="{9D8B030D-6E8A-4147-A177-3AD203B41FA5}">
                      <a16:colId xmlns:a16="http://schemas.microsoft.com/office/drawing/2014/main" val="955446973"/>
                    </a:ext>
                  </a:extLst>
                </a:gridCol>
                <a:gridCol w="2086673">
                  <a:extLst>
                    <a:ext uri="{9D8B030D-6E8A-4147-A177-3AD203B41FA5}">
                      <a16:colId xmlns:a16="http://schemas.microsoft.com/office/drawing/2014/main" val="605893632"/>
                    </a:ext>
                  </a:extLst>
                </a:gridCol>
                <a:gridCol w="1790130">
                  <a:extLst>
                    <a:ext uri="{9D8B030D-6E8A-4147-A177-3AD203B41FA5}">
                      <a16:colId xmlns:a16="http://schemas.microsoft.com/office/drawing/2014/main" val="1443452609"/>
                    </a:ext>
                  </a:extLst>
                </a:gridCol>
              </a:tblGrid>
              <a:tr h="808953"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№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Название показателя качества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Тип материала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Марка печи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Уравнение модели</a:t>
                      </a:r>
                      <a:r>
                        <a:rPr lang="en-US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[1]</a:t>
                      </a:r>
                      <a:endParaRPr lang="ru-RU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Значения коэффициентов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Диапазоны режимных параметров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9208702"/>
                  </a:ext>
                </a:extLst>
              </a:tr>
              <a:tr h="838914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Плотность ρ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/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ru-RU" sz="12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Порошковая прессовка, состоящая из карбида вольфрама и никеля </a:t>
                      </a:r>
                      <a:endParaRPr lang="ru-RU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Вакуумно-компрессионная печь PVA Tepla 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/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ρ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a</a:t>
                      </a:r>
                      <a:r>
                        <a:rPr lang="en-US" sz="1600" baseline="-25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+a</a:t>
                      </a:r>
                      <a:r>
                        <a:rPr lang="en-US" sz="1600" baseline="-25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∙Pg+a</a:t>
                      </a:r>
                      <a:r>
                        <a:rPr lang="en-US" sz="1600" baseline="-25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∙T+a</a:t>
                      </a:r>
                      <a:r>
                        <a:rPr lang="en-US" sz="1600" baseline="-25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∙Pg∙T+a</a:t>
                      </a:r>
                      <a:r>
                        <a:rPr lang="en-US" sz="1600" baseline="-25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∙T</a:t>
                      </a:r>
                      <a:r>
                        <a:rPr lang="en-US" sz="1600" baseline="30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sz="1600" baseline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  <a:p>
                      <a:pPr algn="l"/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+a</a:t>
                      </a:r>
                      <a:r>
                        <a:rPr lang="en-US" sz="1600" baseline="-25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∙Pg∙T</a:t>
                      </a:r>
                      <a:r>
                        <a:rPr lang="en-US" sz="1600" baseline="30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ru-RU" sz="1400" baseline="-25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 -17,46</a:t>
                      </a: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ru-RU" sz="1400" baseline="-25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=-</a:t>
                      </a: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0,0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0622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/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ru-RU" sz="1400" baseline="-25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04293</a:t>
                      </a: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ru-RU" sz="1400" baseline="-25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=1,5</a:t>
                      </a: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</a:t>
                      </a: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r>
                        <a:rPr lang="ru-RU" sz="1400" baseline="30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–5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/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ru-RU" sz="1400" baseline="-25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=-1,4</a:t>
                      </a: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</a:t>
                      </a: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r>
                        <a:rPr lang="ru-RU" sz="1400" baseline="30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–5 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ru-RU" sz="1400" baseline="-25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=-5</a:t>
                      </a: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</a:t>
                      </a: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r>
                        <a:rPr lang="ru-RU" sz="1400" baseline="30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–</a:t>
                      </a:r>
                      <a:r>
                        <a:rPr lang="en-US" sz="1400" baseline="30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lang="en-US" sz="1400" baseline="-250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</a:t>
                      </a:r>
                      <a:r>
                        <a:rPr lang="en-US" sz="1400" baseline="300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min</a:t>
                      </a:r>
                      <a:r>
                        <a:rPr lang="en-US" sz="1400" baseline="30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 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lang="en-US" sz="1400" baseline="30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 </a:t>
                      </a:r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МПа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/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lang="en-US" sz="1400" baseline="-250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</a:t>
                      </a:r>
                      <a:r>
                        <a:rPr lang="en-US" sz="1400" baseline="300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max</a:t>
                      </a:r>
                      <a:r>
                        <a:rPr lang="en-US" sz="1400" baseline="30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=8 </a:t>
                      </a:r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МПа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/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lang="en-US" sz="1400" baseline="300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min</a:t>
                      </a:r>
                      <a:r>
                        <a:rPr lang="en-US" sz="1400" baseline="30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=1300 °С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/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lang="en-US" sz="1400" baseline="300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max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=1500 °С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12228438"/>
                  </a:ext>
                </a:extLst>
              </a:tr>
              <a:tr h="1198449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Прочность при поперечном изгибе σ</a:t>
                      </a:r>
                      <a:r>
                        <a:rPr lang="en-US" sz="1600" baseline="-25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/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Порошковая прессовка, состоящая из карбида вольфрама и никеля </a:t>
                      </a:r>
                      <a:endParaRPr lang="ru-RU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ru-RU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Вакуумно-компрессионная печь PVA Tepla 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/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endParaRPr lang="ru-RU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σ</a:t>
                      </a:r>
                      <a:r>
                        <a:rPr lang="en-US" sz="1600" kern="1200" baseline="-250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lang="ru-RU" sz="16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=b</a:t>
                      </a:r>
                      <a:r>
                        <a:rPr lang="ru-RU" sz="1600" kern="1200" baseline="-250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lang="ru-RU" sz="16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+b</a:t>
                      </a:r>
                      <a:r>
                        <a:rPr lang="ru-RU" sz="1600" kern="1200" baseline="-250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ru-RU" sz="16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Pg+b</a:t>
                      </a:r>
                      <a:r>
                        <a:rPr lang="ru-RU" sz="1600" kern="1200" baseline="-250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ru-RU" sz="16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T+b</a:t>
                      </a:r>
                      <a:r>
                        <a:rPr lang="ru-RU" sz="1600" kern="1200" baseline="-250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ru-RU" sz="16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PgT+b</a:t>
                      </a:r>
                      <a:r>
                        <a:rPr lang="ru-RU" sz="1600" kern="1200" baseline="-250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r>
                        <a:rPr lang="ru-RU" sz="16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Pg</a:t>
                      </a:r>
                      <a:r>
                        <a:rPr lang="ru-RU" sz="1600" kern="1200" baseline="300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ru-RU" sz="16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+b</a:t>
                      </a:r>
                      <a:r>
                        <a:rPr lang="ru-RU" sz="1600" kern="1200" baseline="-250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r>
                        <a:rPr lang="ru-RU" sz="16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lang="ru-RU" sz="1600" kern="1200" baseline="300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ru-RU" sz="16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++b</a:t>
                      </a:r>
                      <a:r>
                        <a:rPr lang="ru-RU" sz="1600" kern="1200" baseline="-250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r>
                        <a:rPr lang="ru-RU" sz="16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∙Pg</a:t>
                      </a:r>
                      <a:r>
                        <a:rPr lang="ru-RU" sz="1600" kern="1200" baseline="300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ru-RU" sz="16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T+b</a:t>
                      </a:r>
                      <a:r>
                        <a:rPr lang="ru-RU" sz="1600" kern="1200" baseline="-250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r>
                        <a:rPr lang="ru-RU" sz="16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∙Pg∙T</a:t>
                      </a:r>
                      <a:r>
                        <a:rPr lang="ru-RU" sz="1600" kern="1200" baseline="300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ru-RU" sz="16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+b</a:t>
                      </a:r>
                      <a:r>
                        <a:rPr lang="ru-RU" sz="1600" kern="1200" baseline="-250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r>
                        <a:rPr lang="ru-RU" sz="16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∙Pg</a:t>
                      </a:r>
                      <a:r>
                        <a:rPr lang="ru-RU" sz="1600" kern="1200" baseline="300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ru-RU" sz="16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lang="ru-RU" sz="1600" kern="1200" baseline="300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ru-RU" sz="1600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lang="en-US" sz="1400" baseline="-25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=-</a:t>
                      </a: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58231  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lang="en-US" sz="1400" baseline="-25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673,2</a:t>
                      </a:r>
                    </a:p>
                    <a:p>
                      <a:pPr algn="l"/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lang="en-US" sz="1400" baseline="-25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81,76  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lang="en-US" sz="1400" baseline="-25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=-</a:t>
                      </a: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0,9453</a:t>
                      </a:r>
                    </a:p>
                    <a:p>
                      <a:pPr algn="l"/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lang="en-US" sz="1400" baseline="-25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=-</a:t>
                      </a: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13,10  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lang="en-US" sz="1400" baseline="-25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=-</a:t>
                      </a: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0,02666</a:t>
                      </a:r>
                    </a:p>
                    <a:p>
                      <a:pPr algn="l"/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lang="en-US" sz="1400" baseline="-25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0,0184  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lang="en-US" sz="1400" baseline="-25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31</a:t>
                      </a: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</a:t>
                      </a: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r>
                        <a:rPr lang="ru-RU" sz="1400" baseline="30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–5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/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lang="en-US" sz="1400" baseline="-25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=-</a:t>
                      </a: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</a:t>
                      </a: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r>
                        <a:rPr lang="ru-RU" sz="1400" baseline="30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–6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lang="en-US" sz="1400" baseline="-250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</a:t>
                      </a:r>
                      <a:r>
                        <a:rPr lang="en-US" sz="1400" baseline="300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min</a:t>
                      </a:r>
                      <a:r>
                        <a:rPr lang="en-US" sz="1400" baseline="30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lang="ru-RU" sz="1400" baseline="30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 МПа</a:t>
                      </a:r>
                    </a:p>
                    <a:p>
                      <a:pPr algn="l"/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lang="en-US" sz="1400" baseline="-250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</a:t>
                      </a:r>
                      <a:r>
                        <a:rPr lang="en-US" sz="1400" baseline="300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max</a:t>
                      </a:r>
                      <a:r>
                        <a:rPr lang="en-US" sz="1400" baseline="30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=8 МПа</a:t>
                      </a:r>
                    </a:p>
                    <a:p>
                      <a:pPr algn="l"/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lang="en-US" sz="1400" baseline="300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min</a:t>
                      </a:r>
                      <a:r>
                        <a:rPr lang="en-US" sz="1400" baseline="30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=1300 °С</a:t>
                      </a:r>
                    </a:p>
                    <a:p>
                      <a:pPr algn="l"/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lang="en-US" sz="1400" baseline="300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max</a:t>
                      </a: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=1500 °С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16082089"/>
                  </a:ext>
                </a:extLst>
              </a:tr>
              <a:tr h="1048643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Остаточная пористость П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/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Порошковая прессовка, состоящая из карбида вольфрама и никеля </a:t>
                      </a:r>
                      <a:endParaRPr lang="ru-RU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ru-RU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Вакуумно-компрессионная печь PVA Tepla 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/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endParaRPr lang="ru-RU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П=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lang="ru-RU" sz="1600" baseline="-25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lang="ru-RU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lang="ru-RU" sz="1600" baseline="-25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ru-RU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∙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lang="ru-RU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lang="ru-RU" sz="1600" baseline="-25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ru-RU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∙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τ</a:t>
                      </a:r>
                      <a:r>
                        <a:rPr lang="ru-RU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lang="ru-RU" sz="1600" baseline="-25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ru-RU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∙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lang="ru-RU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∙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τ</a:t>
                      </a:r>
                      <a:r>
                        <a:rPr lang="ru-RU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lang="ru-RU" sz="1600" baseline="-25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r>
                        <a:rPr lang="ru-RU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∙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lang="ru-RU" sz="1600" baseline="30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ru-RU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lang="ru-RU" sz="1600" baseline="-25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r>
                        <a:rPr lang="ru-RU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∙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τ</a:t>
                      </a:r>
                      <a:r>
                        <a:rPr lang="ru-RU" sz="1600" baseline="30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ru-RU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  <a:p>
                      <a:pPr algn="l"/>
                      <a:r>
                        <a:rPr lang="ru-RU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lang="ru-RU" sz="1600" baseline="-25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r>
                        <a:rPr lang="ru-RU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∙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lang="ru-RU" sz="1600" baseline="30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ru-RU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∙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τ</a:t>
                      </a:r>
                      <a:r>
                        <a:rPr lang="ru-RU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lang="ru-RU" sz="1600" baseline="-25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r>
                        <a:rPr lang="ru-RU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∙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lang="ru-RU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∙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τ</a:t>
                      </a:r>
                      <a:r>
                        <a:rPr lang="ru-RU" sz="1600" baseline="30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ru-RU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lang="ru-RU" sz="1600" baseline="-25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r>
                        <a:rPr lang="ru-RU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∙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lang="ru-RU" sz="1600" baseline="30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ru-RU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∙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τ</a:t>
                      </a:r>
                      <a:r>
                        <a:rPr lang="ru-RU" sz="1600" baseline="30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/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lang="en-US" sz="1400" baseline="-25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=199,4</a:t>
                      </a: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lang="en-US" sz="1400" baseline="-25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=-0,2765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/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lang="en-US" sz="1400" baseline="-25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=-4,486</a:t>
                      </a: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lang="en-US" sz="1400" baseline="-25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=0,0062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/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lang="en-US" sz="1400" baseline="-25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=9,6</a:t>
                      </a: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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r>
                        <a:rPr lang="en-US" sz="1400" baseline="30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–5</a:t>
                      </a:r>
                      <a:r>
                        <a:rPr lang="ru-RU" sz="1400" baseline="30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lang="en-US" sz="1400" baseline="-25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=0,0449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/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lang="en-US" sz="1400" baseline="-25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=-2</a:t>
                      </a: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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r>
                        <a:rPr lang="en-US" sz="1400" baseline="30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–6</a:t>
                      </a:r>
                      <a:r>
                        <a:rPr lang="ru-RU" sz="1400" baseline="30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lang="en-US" sz="1400" baseline="-25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=-6,2</a:t>
                      </a: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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r>
                        <a:rPr lang="en-US" sz="1400" baseline="30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–5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/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lang="en-US" sz="1400" baseline="-25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=2</a:t>
                      </a: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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r>
                        <a:rPr lang="en-US" sz="1400" baseline="30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–8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lang="en-US" sz="1400" baseline="300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min</a:t>
                      </a: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=1300 °С</a:t>
                      </a:r>
                    </a:p>
                    <a:p>
                      <a:pPr algn="l"/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lang="en-US" sz="1400" baseline="300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max</a:t>
                      </a: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=1550 °С</a:t>
                      </a:r>
                    </a:p>
                    <a:p>
                      <a:pPr algn="l"/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</a:t>
                      </a:r>
                      <a:r>
                        <a:rPr lang="en-US" sz="1400" baseline="30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min</a:t>
                      </a: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=1800 с</a:t>
                      </a:r>
                    </a:p>
                    <a:p>
                      <a:pPr algn="l"/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</a:t>
                      </a:r>
                      <a:r>
                        <a:rPr lang="en-US" sz="1400" baseline="30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max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=3600 с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/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72363242"/>
                  </a:ext>
                </a:extLst>
              </a:tr>
              <a:tr h="1048643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Твердость 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</a:t>
                      </a:r>
                      <a:r>
                        <a:rPr lang="en-US" sz="1600" baseline="-25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/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Порошковая прессовка, состоящая из карбида вольфрама и никеля </a:t>
                      </a:r>
                      <a:endParaRPr lang="ru-RU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ru-RU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Вакуумно-компрессионная печь PVA Tepla 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/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endParaRPr lang="ru-RU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</a:t>
                      </a:r>
                      <a:r>
                        <a:rPr lang="en-US" sz="1600" baseline="-25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  <a:r>
                        <a:rPr lang="ru-RU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r>
                        <a:rPr lang="ru-RU" sz="1600" baseline="-25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lang="ru-RU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r>
                        <a:rPr lang="ru-RU" sz="1600" baseline="-25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ru-RU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∙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τ</a:t>
                      </a:r>
                      <a:r>
                        <a:rPr lang="ru-RU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r>
                        <a:rPr lang="ru-RU" sz="1600" baseline="-25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ru-RU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∙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lang="ru-RU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r>
                        <a:rPr lang="ru-RU" sz="1600" baseline="-25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ru-RU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∙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lang="ru-RU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∙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τ</a:t>
                      </a:r>
                      <a:r>
                        <a:rPr lang="ru-RU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r>
                        <a:rPr lang="ru-RU" sz="1600" baseline="-25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r>
                        <a:rPr lang="ru-RU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∙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τ</a:t>
                      </a:r>
                      <a:r>
                        <a:rPr lang="ru-RU" sz="1600" baseline="30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ru-RU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r>
                        <a:rPr lang="ru-RU" sz="1600" baseline="-25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r>
                        <a:rPr lang="ru-RU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∙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lang="ru-RU" sz="1600" baseline="30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ru-RU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  <a:p>
                      <a:pPr algn="l"/>
                      <a:r>
                        <a:rPr lang="ru-RU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r>
                        <a:rPr lang="ru-RU" sz="1600" baseline="-25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r>
                        <a:rPr lang="ru-RU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∙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τ</a:t>
                      </a:r>
                      <a:r>
                        <a:rPr lang="ru-RU" sz="1600" baseline="30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ru-RU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∙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lang="ru-RU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r>
                        <a:rPr lang="ru-RU" sz="1600" baseline="-25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r>
                        <a:rPr lang="ru-RU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∙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τ</a:t>
                      </a:r>
                      <a:r>
                        <a:rPr lang="ru-RU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∙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lang="ru-RU" sz="1600" baseline="30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ru-RU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r>
                        <a:rPr lang="ru-RU" sz="1600" baseline="-25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r>
                        <a:rPr lang="ru-RU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∙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lang="ru-RU" sz="1600" baseline="30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ru-RU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∙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τ</a:t>
                      </a:r>
                      <a:r>
                        <a:rPr lang="ru-RU" sz="1600" baseline="30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r>
                        <a:rPr lang="en-US" sz="1400" baseline="-25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=14,64</a:t>
                      </a: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r>
                        <a:rPr lang="en-US" sz="1400" baseline="-25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=0,01683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/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r>
                        <a:rPr lang="en-US" sz="1400" baseline="-25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=0,1033</a:t>
                      </a: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r>
                        <a:rPr lang="en-US" sz="1400" baseline="-25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=0,00012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/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r>
                        <a:rPr lang="en-US" sz="1400" baseline="-25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=-0,00014</a:t>
                      </a: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r>
                        <a:rPr lang="en-US" sz="1400" baseline="-25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=-3,4</a:t>
                      </a: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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r>
                        <a:rPr lang="en-US" sz="1400" baseline="30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–5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/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r>
                        <a:rPr lang="en-US" sz="1400" baseline="-25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=-9,7</a:t>
                      </a: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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r>
                        <a:rPr lang="en-US" sz="1400" baseline="30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–7</a:t>
                      </a:r>
                      <a:r>
                        <a:rPr lang="ru-RU" sz="1400" baseline="30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r>
                        <a:rPr lang="en-US" sz="1400" baseline="-25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=-4</a:t>
                      </a: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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r>
                        <a:rPr lang="en-US" sz="1400" baseline="30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–8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/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r>
                        <a:rPr lang="en-US" sz="1400" baseline="-25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=3</a:t>
                      </a: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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r>
                        <a:rPr lang="en-US" sz="1400" baseline="30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–10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</a:t>
                      </a:r>
                      <a:r>
                        <a:rPr lang="en-US" sz="1400" baseline="30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min</a:t>
                      </a: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=3000 с</a:t>
                      </a:r>
                    </a:p>
                    <a:p>
                      <a:pPr algn="l"/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</a:t>
                      </a:r>
                      <a:r>
                        <a:rPr lang="en-US" sz="1400" baseline="30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max</a:t>
                      </a: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=4200 с</a:t>
                      </a:r>
                    </a:p>
                    <a:p>
                      <a:pPr algn="l"/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lang="en-US" sz="1400" baseline="300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min</a:t>
                      </a: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=1200 °С</a:t>
                      </a:r>
                    </a:p>
                    <a:p>
                      <a:pPr algn="l"/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lang="en-US" sz="1400" baseline="300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max</a:t>
                      </a: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=1400 °С</a:t>
                      </a:r>
                    </a:p>
                    <a:p>
                      <a:pPr algn="l"/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10038092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ED46840E-9149-811A-C8FB-404B3D9171AD}"/>
              </a:ext>
            </a:extLst>
          </p:cNvPr>
          <p:cNvSpPr txBox="1"/>
          <p:nvPr/>
        </p:nvSpPr>
        <p:spPr>
          <a:xfrm>
            <a:off x="828868" y="6300235"/>
            <a:ext cx="105156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400" b="1" kern="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Информационное обеспечение виртуального тренажера для обучения управлению процессом получения твердых сплавов</a:t>
            </a:r>
            <a:endParaRPr lang="ru-RU" sz="1400" dirty="0"/>
          </a:p>
        </p:txBody>
      </p:sp>
      <p:pic>
        <p:nvPicPr>
          <p:cNvPr id="14" name="Picture 6" descr="Логотип_САПРиУ">
            <a:extLst>
              <a:ext uri="{FF2B5EF4-FFF2-40B4-BE49-F238E27FC236}">
                <a16:creationId xmlns:a16="http://schemas.microsoft.com/office/drawing/2014/main" id="{AC894C7B-46E7-9283-41B3-BF72918E6B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00" t="10747" r="34196" b="37616"/>
          <a:stretch>
            <a:fillRect/>
          </a:stretch>
        </p:blipFill>
        <p:spPr bwMode="auto">
          <a:xfrm>
            <a:off x="11469364" y="6320333"/>
            <a:ext cx="539750" cy="449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60" descr="znak">
            <a:extLst>
              <a:ext uri="{FF2B5EF4-FFF2-40B4-BE49-F238E27FC236}">
                <a16:creationId xmlns:a16="http://schemas.microsoft.com/office/drawing/2014/main" id="{9F409F30-68C1-DB1C-5A38-82348CB741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6" y="6221908"/>
            <a:ext cx="431800" cy="547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Номер слайда 2">
            <a:extLst>
              <a:ext uri="{FF2B5EF4-FFF2-40B4-BE49-F238E27FC236}">
                <a16:creationId xmlns:a16="http://schemas.microsoft.com/office/drawing/2014/main" id="{9B530D2A-6675-A5FB-2269-327CA9906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AE0E72C-7B2E-4139-9186-1DA8409D965F}" type="slidenum">
              <a:rPr lang="ru-RU" smtClean="0"/>
              <a:t>13</a:t>
            </a:fld>
            <a:endParaRPr lang="ru-R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B8A2741-5190-305F-9305-6825292FF098}"/>
              </a:ext>
            </a:extLst>
          </p:cNvPr>
          <p:cNvSpPr txBox="1"/>
          <p:nvPr/>
        </p:nvSpPr>
        <p:spPr>
          <a:xfrm>
            <a:off x="0" y="5656416"/>
            <a:ext cx="12120880" cy="6143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47675" algn="just">
              <a:lnSpc>
                <a:spcPct val="8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ru-RU" sz="1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Компьютерные технологии моделирования процессов получения высокотемпературных наноструктурированных материалов : учебное пособие / Т. Б. Чистякова, А. Н. Полосин, И. В. Новожилова, Л. В. Гольцева ; Минобрнауки России, Санкт-Петербургский государственный технологический институт (технический университет), кафедра систем автоматизированного проектирования и управления. – Санкт-Петербург : СПбГТИ(ТУ), 2013. – 223 с.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4188009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A83B08-18F0-DB91-C28B-95154B2CF2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02656"/>
            <a:ext cx="12192000" cy="547687"/>
          </a:xfrm>
        </p:spPr>
        <p:txBody>
          <a:bodyPr>
            <a:normAutofit fontScale="90000"/>
          </a:bodyPr>
          <a:lstStyle/>
          <a:p>
            <a:pPr algn="ctr"/>
            <a:r>
              <a:rPr lang="ru-RU" altLang="ru-RU" sz="3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Блок-схема алгоритмов </a:t>
            </a:r>
            <a:r>
              <a:rPr lang="ru-RU" sz="31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формирования сценариев и протоколов обучения управлению процессом получения твердых сплавов</a:t>
            </a:r>
            <a:br>
              <a:rPr lang="ru-RU" altLang="ru-RU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b="1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8F2C74E-C93C-F1E5-1B53-1E9E3DB93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9CC6C-5133-4D8F-A6BC-F0A58B6CE1E5}" type="slidenum">
              <a:rPr lang="ru-RU" smtClean="0"/>
              <a:t>14</a:t>
            </a:fld>
            <a:endParaRPr lang="ru-R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F1A0849-D815-B824-D9D7-523FDD90F7F9}"/>
              </a:ext>
            </a:extLst>
          </p:cNvPr>
          <p:cNvSpPr txBox="1"/>
          <p:nvPr/>
        </p:nvSpPr>
        <p:spPr>
          <a:xfrm>
            <a:off x="838200" y="6285091"/>
            <a:ext cx="105156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400" b="1" kern="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Информационное обеспечение виртуального тренажера для обучения управлению процессом получения твердых сплавов</a:t>
            </a:r>
            <a:endParaRPr lang="ru-RU" sz="1400" dirty="0"/>
          </a:p>
        </p:txBody>
      </p:sp>
      <p:pic>
        <p:nvPicPr>
          <p:cNvPr id="7" name="Picture 6" descr="Логотип_САПРиУ">
            <a:extLst>
              <a:ext uri="{FF2B5EF4-FFF2-40B4-BE49-F238E27FC236}">
                <a16:creationId xmlns:a16="http://schemas.microsoft.com/office/drawing/2014/main" id="{B24052BE-6DE2-07B1-6A07-A836D11ED5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00" t="10747" r="34196" b="37616"/>
          <a:stretch>
            <a:fillRect/>
          </a:stretch>
        </p:blipFill>
        <p:spPr bwMode="auto">
          <a:xfrm>
            <a:off x="11469364" y="6320333"/>
            <a:ext cx="539750" cy="449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60" descr="znak">
            <a:extLst>
              <a:ext uri="{FF2B5EF4-FFF2-40B4-BE49-F238E27FC236}">
                <a16:creationId xmlns:a16="http://schemas.microsoft.com/office/drawing/2014/main" id="{86367C0E-359A-C508-854D-2E8DA81C00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6" y="6221908"/>
            <a:ext cx="431800" cy="547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Рисунок 16" descr="Изображение выглядит как текст, снимок экрана, Шрифт, дизайн&#10;&#10;Автоматически созданное описание">
            <a:extLst>
              <a:ext uri="{FF2B5EF4-FFF2-40B4-BE49-F238E27FC236}">
                <a16:creationId xmlns:a16="http://schemas.microsoft.com/office/drawing/2014/main" id="{895026CF-E33C-031E-BC77-6E836292126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5671" y="737370"/>
            <a:ext cx="5645205" cy="5512092"/>
          </a:xfrm>
          <a:prstGeom prst="rect">
            <a:avLst/>
          </a:prstGeom>
        </p:spPr>
      </p:pic>
      <p:pic>
        <p:nvPicPr>
          <p:cNvPr id="19" name="Рисунок 18" descr="Изображение выглядит как текст, снимок экрана, Шрифт, дизайн&#10;&#10;Автоматически созданное описание">
            <a:extLst>
              <a:ext uri="{FF2B5EF4-FFF2-40B4-BE49-F238E27FC236}">
                <a16:creationId xmlns:a16="http://schemas.microsoft.com/office/drawing/2014/main" id="{3F447DC5-E906-5EA2-87B2-EC78A4BA841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772998"/>
            <a:ext cx="8105481" cy="5583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27985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D879D06-B43A-30C6-3E73-980B05EE8B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711902"/>
          </a:xfrm>
        </p:spPr>
        <p:txBody>
          <a:bodyPr>
            <a:normAutofit fontScale="90000"/>
          </a:bodyPr>
          <a:lstStyle/>
          <a:p>
            <a:pPr algn="ctr"/>
            <a:r>
              <a:rPr lang="ru-RU" alt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UML-диаграммы вариантов использования для различных категорий пользователей</a:t>
            </a:r>
            <a:endParaRPr lang="ru-RU" sz="3200" b="1" dirty="0">
              <a:highlight>
                <a:srgbClr val="FFFF00"/>
              </a:highlight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BBEE740-A348-6A27-0C50-E9BAD56E4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9CC6C-5133-4D8F-A6BC-F0A58B6CE1E5}" type="slidenum">
              <a:rPr lang="ru-RU" smtClean="0"/>
              <a:t>15</a:t>
            </a:fld>
            <a:endParaRPr lang="ru-R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A646513-E2E0-DF49-F75F-3D694956BDF3}"/>
              </a:ext>
            </a:extLst>
          </p:cNvPr>
          <p:cNvSpPr txBox="1"/>
          <p:nvPr/>
        </p:nvSpPr>
        <p:spPr>
          <a:xfrm>
            <a:off x="838200" y="6285091"/>
            <a:ext cx="105156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400" b="1" kern="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Информационное обеспечение виртуального тренажера для обучения управлению процессом получения твердых сплавов</a:t>
            </a:r>
            <a:endParaRPr lang="ru-RU" sz="1400" dirty="0"/>
          </a:p>
        </p:txBody>
      </p:sp>
      <p:pic>
        <p:nvPicPr>
          <p:cNvPr id="7" name="Picture 6" descr="Логотип_САПРиУ">
            <a:extLst>
              <a:ext uri="{FF2B5EF4-FFF2-40B4-BE49-F238E27FC236}">
                <a16:creationId xmlns:a16="http://schemas.microsoft.com/office/drawing/2014/main" id="{658AED66-6D48-4CA0-331F-171B536BE4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00" t="10747" r="34196" b="37616"/>
          <a:stretch>
            <a:fillRect/>
          </a:stretch>
        </p:blipFill>
        <p:spPr bwMode="auto">
          <a:xfrm>
            <a:off x="11469364" y="6320333"/>
            <a:ext cx="539750" cy="449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60" descr="znak">
            <a:extLst>
              <a:ext uri="{FF2B5EF4-FFF2-40B4-BE49-F238E27FC236}">
                <a16:creationId xmlns:a16="http://schemas.microsoft.com/office/drawing/2014/main" id="{5F1AE31D-D25A-E5C7-A98D-F2662536B2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6" y="6221908"/>
            <a:ext cx="431800" cy="547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Рисунок 8" descr="Изображение выглядит как текст, снимок экрана, круг, Шрифт&#10;&#10;Автоматически созданное описание">
            <a:extLst>
              <a:ext uri="{FF2B5EF4-FFF2-40B4-BE49-F238E27FC236}">
                <a16:creationId xmlns:a16="http://schemas.microsoft.com/office/drawing/2014/main" id="{77216901-5021-F730-2C64-8462F0274C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219" y="833437"/>
            <a:ext cx="11823000" cy="5388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27450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26D1ED-D2B8-B626-7B26-693C47C10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2779"/>
            <a:ext cx="10515600" cy="476086"/>
          </a:xfrm>
        </p:spPr>
        <p:txBody>
          <a:bodyPr>
            <a:normAutofit fontScale="90000"/>
          </a:bodyPr>
          <a:lstStyle/>
          <a:p>
            <a:pPr algn="ctr"/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Структура программного комплекса</a:t>
            </a:r>
            <a:endParaRPr lang="ru-RU" sz="3600" dirty="0"/>
          </a:p>
        </p:txBody>
      </p:sp>
      <p:pic>
        <p:nvPicPr>
          <p:cNvPr id="5" name="Объект 4" descr="Изображение выглядит как текст, снимок экрана, Шрифт&#10;&#10;Автоматически созданное описание">
            <a:extLst>
              <a:ext uri="{FF2B5EF4-FFF2-40B4-BE49-F238E27FC236}">
                <a16:creationId xmlns:a16="http://schemas.microsoft.com/office/drawing/2014/main" id="{F8229FE6-0D85-2A7D-25B4-F0FFE8C362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8781" y="667471"/>
            <a:ext cx="5554437" cy="555443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C9DFBCE-DD62-2712-E052-9218F05784B7}"/>
              </a:ext>
            </a:extLst>
          </p:cNvPr>
          <p:cNvSpPr txBox="1"/>
          <p:nvPr/>
        </p:nvSpPr>
        <p:spPr>
          <a:xfrm>
            <a:off x="838200" y="6285091"/>
            <a:ext cx="105156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400" b="1" kern="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Информационное обеспечение виртуального тренажера для обучения управлению процессом получения твердых сплавов</a:t>
            </a:r>
            <a:endParaRPr lang="ru-RU" sz="1400" dirty="0"/>
          </a:p>
        </p:txBody>
      </p:sp>
      <p:pic>
        <p:nvPicPr>
          <p:cNvPr id="7" name="Picture 6" descr="Логотип_САПРиУ">
            <a:extLst>
              <a:ext uri="{FF2B5EF4-FFF2-40B4-BE49-F238E27FC236}">
                <a16:creationId xmlns:a16="http://schemas.microsoft.com/office/drawing/2014/main" id="{893553D3-2F43-ECDB-F56F-4C0FACC6B2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00" t="10747" r="34196" b="37616"/>
          <a:stretch>
            <a:fillRect/>
          </a:stretch>
        </p:blipFill>
        <p:spPr bwMode="auto">
          <a:xfrm>
            <a:off x="11469364" y="6320333"/>
            <a:ext cx="539750" cy="449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60" descr="znak">
            <a:extLst>
              <a:ext uri="{FF2B5EF4-FFF2-40B4-BE49-F238E27FC236}">
                <a16:creationId xmlns:a16="http://schemas.microsoft.com/office/drawing/2014/main" id="{909970A2-B039-9F22-3CC4-5D8B1120E2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6" y="6221908"/>
            <a:ext cx="431800" cy="547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E7922DD1-3206-0FCF-098A-38A64388F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9CC6C-5133-4D8F-A6BC-F0A58B6CE1E5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61141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758856-FE94-DF45-FF0D-821D2FCE0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310" y="0"/>
            <a:ext cx="12194309" cy="452850"/>
          </a:xfrm>
        </p:spPr>
        <p:txBody>
          <a:bodyPr>
            <a:normAutofit fontScale="90000"/>
          </a:bodyPr>
          <a:lstStyle/>
          <a:p>
            <a:pPr algn="ctr"/>
            <a:r>
              <a:rPr lang="ru-RU" alt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Исходные данные для тестирования программного комплекса</a:t>
            </a:r>
            <a:endParaRPr lang="ru-RU" sz="2800" b="1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AB9C560-2FD3-C6F6-3301-341FB25FC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9CC6C-5133-4D8F-A6BC-F0A58B6CE1E5}" type="slidenum">
              <a:rPr lang="ru-RU" smtClean="0"/>
              <a:t>17</a:t>
            </a:fld>
            <a:endParaRPr lang="ru-RU"/>
          </a:p>
        </p:txBody>
      </p:sp>
      <p:sp>
        <p:nvSpPr>
          <p:cNvPr id="6" name="Объект 10">
            <a:extLst>
              <a:ext uri="{FF2B5EF4-FFF2-40B4-BE49-F238E27FC236}">
                <a16:creationId xmlns:a16="http://schemas.microsoft.com/office/drawing/2014/main" id="{4CD8D2AC-9CAE-267D-2F1F-B943B4B46372}"/>
              </a:ext>
            </a:extLst>
          </p:cNvPr>
          <p:cNvSpPr txBox="1">
            <a:spLocks/>
          </p:cNvSpPr>
          <p:nvPr/>
        </p:nvSpPr>
        <p:spPr>
          <a:xfrm>
            <a:off x="1790345" y="452850"/>
            <a:ext cx="8329015" cy="3802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Плотность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твердого сплава: </a:t>
            </a:r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ρ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</a:t>
            </a:r>
            <a:r>
              <a:rPr lang="en-US" sz="2000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+a</a:t>
            </a:r>
            <a:r>
              <a:rPr lang="en-US" sz="2000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∙Pg+a</a:t>
            </a:r>
            <a:r>
              <a:rPr lang="en-US" sz="2000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∙T+a</a:t>
            </a:r>
            <a:r>
              <a:rPr lang="en-US" sz="2000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∙Pg∙T+a</a:t>
            </a:r>
            <a:r>
              <a:rPr lang="en-US" sz="2000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∙T</a:t>
            </a:r>
            <a:r>
              <a:rPr lang="en-US" sz="2000" baseline="30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+a</a:t>
            </a:r>
            <a:r>
              <a:rPr lang="en-US" sz="2000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∙Pg∙T</a:t>
            </a:r>
            <a:r>
              <a:rPr lang="en-US" sz="2000" baseline="30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ru-RU" sz="2000" baseline="30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ru-RU" sz="22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ru-RU" sz="22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Номер слайда 7">
            <a:extLst>
              <a:ext uri="{FF2B5EF4-FFF2-40B4-BE49-F238E27FC236}">
                <a16:creationId xmlns:a16="http://schemas.microsoft.com/office/drawing/2014/main" id="{2ABDCE4C-7443-9CBF-008D-C186A02B4C2C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AE0E72C-7B2E-4139-9186-1DA8409D965F}" type="slidenum">
              <a:rPr lang="ru-RU" smtClean="0"/>
              <a:pPr/>
              <a:t>17</a:t>
            </a:fld>
            <a:endParaRPr lang="ru-RU"/>
          </a:p>
        </p:txBody>
      </p:sp>
      <p:graphicFrame>
        <p:nvGraphicFramePr>
          <p:cNvPr id="11" name="Таблица 10">
            <a:extLst>
              <a:ext uri="{FF2B5EF4-FFF2-40B4-BE49-F238E27FC236}">
                <a16:creationId xmlns:a16="http://schemas.microsoft.com/office/drawing/2014/main" id="{2AFBB479-74FD-3F29-0323-8A8A8EE51E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0326371"/>
              </p:ext>
            </p:extLst>
          </p:nvPr>
        </p:nvGraphicFramePr>
        <p:xfrm>
          <a:off x="1678587" y="833120"/>
          <a:ext cx="8552529" cy="53585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88316">
                  <a:extLst>
                    <a:ext uri="{9D8B030D-6E8A-4147-A177-3AD203B41FA5}">
                      <a16:colId xmlns:a16="http://schemas.microsoft.com/office/drawing/2014/main" val="952602887"/>
                    </a:ext>
                  </a:extLst>
                </a:gridCol>
                <a:gridCol w="4701177">
                  <a:extLst>
                    <a:ext uri="{9D8B030D-6E8A-4147-A177-3AD203B41FA5}">
                      <a16:colId xmlns:a16="http://schemas.microsoft.com/office/drawing/2014/main" val="2868283280"/>
                    </a:ext>
                  </a:extLst>
                </a:gridCol>
                <a:gridCol w="1463036">
                  <a:extLst>
                    <a:ext uri="{9D8B030D-6E8A-4147-A177-3AD203B41FA5}">
                      <a16:colId xmlns:a16="http://schemas.microsoft.com/office/drawing/2014/main" val="1578996385"/>
                    </a:ext>
                  </a:extLst>
                </a:gridCol>
              </a:tblGrid>
              <a:tr h="45219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tabLst>
                          <a:tab pos="1714500" algn="l"/>
                        </a:tabLst>
                      </a:pPr>
                      <a:r>
                        <a:rPr lang="ru-RU" sz="1600" b="1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Обозначение параметра</a:t>
                      </a:r>
                      <a:endParaRPr lang="ru-RU" sz="1600" b="1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tabLst>
                          <a:tab pos="1714500" algn="l"/>
                        </a:tabLst>
                      </a:pPr>
                      <a:r>
                        <a:rPr lang="ru-RU" sz="1600" b="1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Значение параметра</a:t>
                      </a:r>
                      <a:endParaRPr lang="ru-RU" sz="1600" b="1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tabLst>
                          <a:tab pos="1714500" algn="l"/>
                        </a:tabLst>
                      </a:pPr>
                      <a:r>
                        <a:rPr lang="ru-RU" sz="1600" b="1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Единица измерения</a:t>
                      </a:r>
                      <a:endParaRPr lang="ru-RU" sz="1600" b="1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200997801"/>
                  </a:ext>
                </a:extLst>
              </a:tr>
              <a:tr h="0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1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Характеристики объекта исследования</a:t>
                      </a:r>
                      <a:endParaRPr lang="ru-RU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6622219"/>
                  </a:ext>
                </a:extLst>
              </a:tr>
              <a:tr h="59383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tabLst>
                          <a:tab pos="1714500" algn="l"/>
                        </a:tabLs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lang="en-US" sz="1600" kern="100" baseline="-25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</a:t>
                      </a:r>
                      <a:endParaRPr lang="ru-RU" sz="16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tabLst>
                          <a:tab pos="1714500" algn="l"/>
                        </a:tabLst>
                      </a:pPr>
                      <a:r>
                        <a:rPr lang="ru-RU" sz="16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Порошковая прессовка, состоящая из  карбида вольфрама и никеля</a:t>
                      </a:r>
                      <a:endParaRPr lang="ru-RU" sz="16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tabLst>
                          <a:tab pos="1714500" algn="l"/>
                        </a:tabLst>
                      </a:pPr>
                      <a:r>
                        <a:rPr lang="ru-RU" sz="16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–––</a:t>
                      </a:r>
                      <a:endParaRPr lang="ru-RU" sz="16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882797141"/>
                  </a:ext>
                </a:extLst>
              </a:tr>
              <a:tr h="40514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tabLst>
                          <a:tab pos="1714500" algn="l"/>
                        </a:tabLst>
                      </a:pPr>
                      <a:r>
                        <a:rPr lang="en-US" sz="1600" kern="1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</a:t>
                      </a:r>
                      <a:r>
                        <a:rPr lang="en-US" sz="1400" kern="1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endParaRPr lang="ru-RU" sz="16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tabLst>
                          <a:tab pos="1714500" algn="l"/>
                        </a:tabLst>
                      </a:pPr>
                      <a:r>
                        <a:rPr lang="ru-RU" sz="1600"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Вакуумно-компрессионная печь </a:t>
                      </a:r>
                      <a:r>
                        <a:rPr lang="en-US" sz="1600"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Tepla PVA</a:t>
                      </a:r>
                      <a:endParaRPr lang="ru-RU" sz="16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tabLst>
                          <a:tab pos="1714500" algn="l"/>
                        </a:tabLst>
                      </a:pPr>
                      <a:endParaRPr lang="ru-RU" sz="16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194549339"/>
                  </a:ext>
                </a:extLst>
              </a:tr>
              <a:tr h="27077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tabLst>
                          <a:tab pos="1714500" algn="l"/>
                        </a:tabLst>
                      </a:pPr>
                      <a:r>
                        <a:rPr lang="en-US" sz="1600" kern="1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lang="en-US" sz="1600" kern="100" baseline="-250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</a:t>
                      </a:r>
                      <a:r>
                        <a:rPr lang="en-US" sz="1600" kern="100" baseline="300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min</a:t>
                      </a:r>
                      <a:endParaRPr lang="ru-RU" sz="16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tabLst>
                          <a:tab pos="1714500" algn="l"/>
                        </a:tabLst>
                      </a:pPr>
                      <a:r>
                        <a:rPr lang="ru-RU" sz="16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</a:t>
                      </a:r>
                      <a:endParaRPr lang="ru-RU" sz="16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tabLst>
                          <a:tab pos="1714500" algn="l"/>
                        </a:tabLst>
                      </a:pPr>
                      <a:r>
                        <a:rPr lang="ru-RU" sz="16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атм</a:t>
                      </a:r>
                      <a:endParaRPr lang="ru-RU" sz="16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184888261"/>
                  </a:ext>
                </a:extLst>
              </a:tr>
              <a:tr h="27077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tabLst>
                          <a:tab pos="1714500" algn="l"/>
                        </a:tabLst>
                      </a:pPr>
                      <a:r>
                        <a:rPr lang="en-US" sz="1600" kern="1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lang="en-US" sz="1600" kern="100" baseline="-250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</a:t>
                      </a:r>
                      <a:r>
                        <a:rPr lang="en-US" sz="1600" kern="100" baseline="300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max</a:t>
                      </a:r>
                      <a:endParaRPr lang="ru-RU" sz="16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tabLst>
                          <a:tab pos="1714500" algn="l"/>
                        </a:tabLst>
                      </a:pPr>
                      <a:r>
                        <a:rPr lang="ru-RU" sz="16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80</a:t>
                      </a:r>
                      <a:endParaRPr lang="ru-RU" sz="16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tabLst>
                          <a:tab pos="1714500" algn="l"/>
                        </a:tabLst>
                      </a:pPr>
                      <a:r>
                        <a:rPr lang="ru-RU" sz="16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атм</a:t>
                      </a:r>
                      <a:endParaRPr lang="ru-RU" sz="16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632841130"/>
                  </a:ext>
                </a:extLst>
              </a:tr>
              <a:tr h="27077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tabLst>
                          <a:tab pos="1714500" algn="l"/>
                        </a:tabLst>
                      </a:pPr>
                      <a:r>
                        <a:rPr lang="ru-RU" sz="16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Δ</a:t>
                      </a: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lang="en-US" sz="1600" kern="100" baseline="-25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</a:t>
                      </a:r>
                      <a:endParaRPr lang="ru-RU" sz="16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tabLst>
                          <a:tab pos="1714500" algn="l"/>
                        </a:tabLst>
                      </a:pPr>
                      <a:r>
                        <a:rPr lang="ru-RU" sz="16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ru-RU" sz="16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tabLst>
                          <a:tab pos="1714500" algn="l"/>
                        </a:tabLst>
                      </a:pPr>
                      <a:r>
                        <a:rPr lang="ru-RU" sz="16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атм</a:t>
                      </a:r>
                      <a:endParaRPr lang="ru-RU" sz="16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81255043"/>
                  </a:ext>
                </a:extLst>
              </a:tr>
              <a:tr h="27077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tabLst>
                          <a:tab pos="1714500" algn="l"/>
                        </a:tabLst>
                      </a:pPr>
                      <a:r>
                        <a:rPr lang="en-US" sz="1600" kern="1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lang="en-US" sz="1600" kern="100" baseline="300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min</a:t>
                      </a:r>
                      <a:endParaRPr lang="ru-RU" sz="16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tabLst>
                          <a:tab pos="1714500" algn="l"/>
                        </a:tabLst>
                      </a:pPr>
                      <a:r>
                        <a:rPr lang="ru-RU" sz="16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1300</a:t>
                      </a:r>
                      <a:endParaRPr lang="ru-RU" sz="16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tabLst>
                          <a:tab pos="1714500" algn="l"/>
                        </a:tabLst>
                      </a:pPr>
                      <a:r>
                        <a:rPr lang="ru-RU" sz="16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</a:t>
                      </a:r>
                      <a:r>
                        <a:rPr lang="en-US" sz="16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ru-RU" sz="16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067145720"/>
                  </a:ext>
                </a:extLst>
              </a:tr>
              <a:tr h="27077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tabLst>
                          <a:tab pos="1714500" algn="l"/>
                        </a:tabLst>
                      </a:pPr>
                      <a:r>
                        <a:rPr lang="en-US" sz="1600" kern="1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lang="en-US" sz="1600" kern="100" baseline="300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max</a:t>
                      </a:r>
                      <a:endParaRPr lang="ru-RU" sz="16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tabLst>
                          <a:tab pos="1714500" algn="l"/>
                        </a:tabLst>
                      </a:pPr>
                      <a:r>
                        <a:rPr lang="ru-RU" sz="16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1500</a:t>
                      </a:r>
                      <a:endParaRPr lang="ru-RU" sz="16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tabLst>
                          <a:tab pos="1714500" algn="l"/>
                        </a:tabLst>
                      </a:pPr>
                      <a:r>
                        <a:rPr lang="ru-RU" sz="16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</a:t>
                      </a: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ru-RU" sz="16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814564953"/>
                  </a:ext>
                </a:extLst>
              </a:tr>
              <a:tr h="27077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tabLst>
                          <a:tab pos="1714500" algn="l"/>
                        </a:tabLst>
                      </a:pPr>
                      <a:r>
                        <a:rPr lang="ru-RU" sz="16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Δ</a:t>
                      </a: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lang="ru-RU" sz="16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tabLst>
                          <a:tab pos="1714500" algn="l"/>
                        </a:tabLst>
                      </a:pPr>
                      <a:r>
                        <a:rPr lang="ru-RU" sz="16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ru-RU" sz="16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tabLst>
                          <a:tab pos="1714500" algn="l"/>
                        </a:tabLst>
                      </a:pPr>
                      <a:r>
                        <a:rPr lang="ru-RU" sz="16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</a:t>
                      </a: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ru-RU" sz="16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253256567"/>
                  </a:ext>
                </a:extLst>
              </a:tr>
              <a:tr h="270772">
                <a:tc gridSpan="3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tabLst>
                          <a:tab pos="1714500" algn="l"/>
                        </a:tabLst>
                      </a:pPr>
                      <a:r>
                        <a:rPr lang="ru-RU" sz="1600" b="1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Эмпирические коэффициенты математической модели</a:t>
                      </a:r>
                      <a:endParaRPr lang="ru-RU" sz="1600" b="1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tabLst>
                          <a:tab pos="1714500" algn="l"/>
                        </a:tabLst>
                      </a:pPr>
                      <a:endParaRPr lang="ru-RU" sz="1600" b="1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733250576"/>
                  </a:ext>
                </a:extLst>
              </a:tr>
              <a:tr h="27077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US" sz="16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ru-RU" sz="1600" kern="100" baseline="-25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16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US" sz="16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–17,46</a:t>
                      </a:r>
                      <a:endParaRPr lang="ru-RU" sz="16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tabLst>
                          <a:tab pos="1714500" algn="l"/>
                        </a:tabLst>
                      </a:pPr>
                      <a:r>
                        <a:rPr lang="ru-RU" sz="16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–––</a:t>
                      </a:r>
                      <a:endParaRPr lang="ru-RU" sz="16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521326116"/>
                  </a:ext>
                </a:extLst>
              </a:tr>
              <a:tr h="27077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US" sz="16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ru-RU" sz="1600" kern="100" baseline="-25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16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US" sz="16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–</a:t>
                      </a:r>
                      <a:r>
                        <a:rPr lang="ru-RU" sz="16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0,0</a:t>
                      </a:r>
                      <a:r>
                        <a:rPr lang="en-US" sz="16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0622</a:t>
                      </a:r>
                      <a:endParaRPr lang="ru-RU" sz="16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tabLst>
                          <a:tab pos="1714500" algn="l"/>
                        </a:tabLst>
                      </a:pPr>
                      <a:r>
                        <a:rPr lang="ru-RU" sz="16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–––</a:t>
                      </a:r>
                      <a:endParaRPr lang="ru-RU" sz="16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842853069"/>
                  </a:ext>
                </a:extLst>
              </a:tr>
              <a:tr h="27077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US" sz="16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ru-RU" sz="1600" kern="100" baseline="-25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ru-RU" sz="16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ru-RU" sz="16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</a:t>
                      </a:r>
                      <a:r>
                        <a:rPr lang="en-US" sz="16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04293</a:t>
                      </a:r>
                      <a:endParaRPr lang="ru-RU" sz="16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tabLst>
                          <a:tab pos="1714500" algn="l"/>
                        </a:tabLst>
                      </a:pPr>
                      <a:r>
                        <a:rPr lang="ru-RU" sz="16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–––</a:t>
                      </a:r>
                      <a:endParaRPr lang="ru-RU" sz="16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55881874"/>
                  </a:ext>
                </a:extLst>
              </a:tr>
              <a:tr h="27077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US" sz="16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ru-RU" sz="1600" kern="100" baseline="-25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ru-RU" sz="16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US" sz="16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1,5</a:t>
                      </a:r>
                      <a:r>
                        <a:rPr lang="ru-RU" sz="16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</a:t>
                      </a:r>
                      <a:r>
                        <a:rPr lang="ru-RU" sz="16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r>
                        <a:rPr lang="ru-RU" sz="1600" kern="100" baseline="30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–5</a:t>
                      </a:r>
                      <a:endParaRPr lang="ru-RU" sz="16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tabLst>
                          <a:tab pos="1714500" algn="l"/>
                        </a:tabLst>
                      </a:pPr>
                      <a:r>
                        <a:rPr lang="ru-RU" sz="16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–––</a:t>
                      </a:r>
                      <a:endParaRPr lang="ru-RU" sz="16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83624067"/>
                  </a:ext>
                </a:extLst>
              </a:tr>
              <a:tr h="27077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ru-RU" sz="1600" kern="100" baseline="-25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ru-RU" sz="16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ru-RU" sz="16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–</a:t>
                      </a:r>
                      <a:r>
                        <a:rPr lang="en-US" sz="16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1,4</a:t>
                      </a:r>
                      <a:r>
                        <a:rPr lang="ru-RU" sz="16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</a:t>
                      </a:r>
                      <a:r>
                        <a:rPr lang="ru-RU" sz="16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r>
                        <a:rPr lang="ru-RU" sz="1600" kern="100" baseline="30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–5</a:t>
                      </a:r>
                      <a:endParaRPr lang="ru-RU" sz="16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tabLst>
                          <a:tab pos="1714500" algn="l"/>
                        </a:tabLst>
                      </a:pPr>
                      <a:r>
                        <a:rPr lang="ru-RU" sz="16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–––</a:t>
                      </a:r>
                      <a:endParaRPr lang="ru-RU" sz="16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873563710"/>
                  </a:ext>
                </a:extLst>
              </a:tr>
              <a:tr h="27077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ru-RU" sz="1600" kern="100" baseline="-25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ru-RU" sz="16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ru-RU" sz="16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–</a:t>
                      </a: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r>
                        <a:rPr lang="ru-RU" sz="16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</a:t>
                      </a:r>
                      <a:r>
                        <a:rPr lang="ru-RU" sz="16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r>
                        <a:rPr lang="ru-RU" sz="1600" kern="100" baseline="30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–</a:t>
                      </a:r>
                      <a:r>
                        <a:rPr lang="en-US" sz="1600" kern="100" baseline="30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ru-RU" sz="16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tabLst>
                          <a:tab pos="1714500" algn="l"/>
                        </a:tabLst>
                      </a:pPr>
                      <a:r>
                        <a:rPr lang="ru-RU" sz="16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–––</a:t>
                      </a:r>
                      <a:endParaRPr lang="ru-RU" sz="16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561975313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C7A1988A-2AB2-F14D-4889-F90216E5EFB9}"/>
              </a:ext>
            </a:extLst>
          </p:cNvPr>
          <p:cNvSpPr txBox="1"/>
          <p:nvPr/>
        </p:nvSpPr>
        <p:spPr>
          <a:xfrm>
            <a:off x="838200" y="6285091"/>
            <a:ext cx="105156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400" b="1" kern="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Информационное обеспечение виртуального тренажера для обучения управлению процессом получения твердых сплавов</a:t>
            </a:r>
            <a:endParaRPr lang="ru-RU" sz="1400" dirty="0"/>
          </a:p>
        </p:txBody>
      </p:sp>
      <p:pic>
        <p:nvPicPr>
          <p:cNvPr id="5" name="Picture 6" descr="Логотип_САПРиУ">
            <a:extLst>
              <a:ext uri="{FF2B5EF4-FFF2-40B4-BE49-F238E27FC236}">
                <a16:creationId xmlns:a16="http://schemas.microsoft.com/office/drawing/2014/main" id="{F7B8D9BF-5526-9084-6179-B426A69362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00" t="10747" r="34196" b="37616"/>
          <a:stretch>
            <a:fillRect/>
          </a:stretch>
        </p:blipFill>
        <p:spPr bwMode="auto">
          <a:xfrm>
            <a:off x="11469364" y="6320333"/>
            <a:ext cx="539750" cy="449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60" descr="znak">
            <a:extLst>
              <a:ext uri="{FF2B5EF4-FFF2-40B4-BE49-F238E27FC236}">
                <a16:creationId xmlns:a16="http://schemas.microsoft.com/office/drawing/2014/main" id="{AE337F3E-D32C-1D51-80D2-ABB6CF6ACB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6" y="6221908"/>
            <a:ext cx="431800" cy="547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95905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Объект 5">
            <a:extLst>
              <a:ext uri="{FF2B5EF4-FFF2-40B4-BE49-F238E27FC236}">
                <a16:creationId xmlns:a16="http://schemas.microsoft.com/office/drawing/2014/main" id="{05960775-72D4-9A8A-E310-FCFABCA3680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53" t="19347" r="21822" b="8902"/>
          <a:stretch/>
        </p:blipFill>
        <p:spPr>
          <a:xfrm>
            <a:off x="46554" y="3854689"/>
            <a:ext cx="3681510" cy="2382972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C4A7EB64-DE65-7520-81A3-27B3BCB4853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546" t="14241" r="6722" b="2141"/>
          <a:stretch/>
        </p:blipFill>
        <p:spPr>
          <a:xfrm>
            <a:off x="3696582" y="3771919"/>
            <a:ext cx="3887895" cy="2678763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B01386A-ADA1-1422-D5E1-BB41BA09BB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92597" y="0"/>
            <a:ext cx="12284597" cy="449263"/>
          </a:xfrm>
        </p:spPr>
        <p:txBody>
          <a:bodyPr>
            <a:noAutofit/>
          </a:bodyPr>
          <a:lstStyle/>
          <a:p>
            <a:pPr algn="ctr"/>
            <a:r>
              <a:rPr lang="ru-RU" altLang="ru-RU" sz="24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Примеры интерфейсов с результатами тестирования программного комплекса</a:t>
            </a:r>
            <a:endParaRPr lang="ru-RU" sz="2400" b="1" dirty="0">
              <a:highlight>
                <a:srgbClr val="FFFF00"/>
              </a:highlight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E7759D6-01C7-C3AA-15EE-CC0ADD487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9CC6C-5133-4D8F-A6BC-F0A58B6CE1E5}" type="slidenum">
              <a:rPr lang="ru-RU" smtClean="0"/>
              <a:t>18</a:t>
            </a:fld>
            <a:endParaRPr lang="ru-RU"/>
          </a:p>
        </p:txBody>
      </p:sp>
      <p:pic>
        <p:nvPicPr>
          <p:cNvPr id="5" name="Рисунок 4" descr="Изображение выглядит как текст, снимок экрана, дизайн&#10;&#10;Автоматически созданное описание">
            <a:extLst>
              <a:ext uri="{FF2B5EF4-FFF2-40B4-BE49-F238E27FC236}">
                <a16:creationId xmlns:a16="http://schemas.microsoft.com/office/drawing/2014/main" id="{29744246-77CD-9B45-079D-BCB920F10C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00041" y="449263"/>
            <a:ext cx="4109540" cy="2654438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D790AD7E-8C90-8068-F61B-EB69BCADEF9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00041" y="3120798"/>
            <a:ext cx="4109540" cy="291559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192C364-4CFB-97E9-0445-8E221A840968}"/>
              </a:ext>
            </a:extLst>
          </p:cNvPr>
          <p:cNvSpPr txBox="1"/>
          <p:nvPr/>
        </p:nvSpPr>
        <p:spPr>
          <a:xfrm>
            <a:off x="838200" y="6285091"/>
            <a:ext cx="105156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400" b="1" kern="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Информационное обеспечение виртуального тренажера для обучения управлению процессом получения твердых сплавов</a:t>
            </a:r>
            <a:endParaRPr lang="ru-RU" sz="1400" dirty="0"/>
          </a:p>
        </p:txBody>
      </p:sp>
      <p:pic>
        <p:nvPicPr>
          <p:cNvPr id="9" name="Picture 6" descr="Логотип_САПРиУ">
            <a:extLst>
              <a:ext uri="{FF2B5EF4-FFF2-40B4-BE49-F238E27FC236}">
                <a16:creationId xmlns:a16="http://schemas.microsoft.com/office/drawing/2014/main" id="{185E16F4-887A-2A46-640E-3DAB6FB69E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00" t="10747" r="34196" b="37616"/>
          <a:stretch>
            <a:fillRect/>
          </a:stretch>
        </p:blipFill>
        <p:spPr bwMode="auto">
          <a:xfrm>
            <a:off x="11469364" y="6320333"/>
            <a:ext cx="539750" cy="449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60" descr="znak">
            <a:extLst>
              <a:ext uri="{FF2B5EF4-FFF2-40B4-BE49-F238E27FC236}">
                <a16:creationId xmlns:a16="http://schemas.microsoft.com/office/drawing/2014/main" id="{12A84244-726E-48B1-46F5-6F75E292FF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6" y="6221908"/>
            <a:ext cx="431800" cy="547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" name="Объект 5">
            <a:extLst>
              <a:ext uri="{FF2B5EF4-FFF2-40B4-BE49-F238E27FC236}">
                <a16:creationId xmlns:a16="http://schemas.microsoft.com/office/drawing/2014/main" id="{8C43F3C6-84A3-B519-9808-6D1A824852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8"/>
          <a:srcRect l="189" t="7648" b="1942"/>
          <a:stretch/>
        </p:blipFill>
        <p:spPr>
          <a:xfrm>
            <a:off x="0" y="417030"/>
            <a:ext cx="7615959" cy="3354889"/>
          </a:xfr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414996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94DA83D-7146-F939-0BB0-ADECAD31E2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6" y="435120"/>
            <a:ext cx="7745056" cy="5786788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B114C9-CB7D-0BD8-81CC-CF3E8FD02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08873" cy="547687"/>
          </a:xfrm>
        </p:spPr>
        <p:txBody>
          <a:bodyPr>
            <a:noAutofit/>
          </a:bodyPr>
          <a:lstStyle/>
          <a:p>
            <a:pPr algn="ctr"/>
            <a:r>
              <a:rPr lang="ru-RU" altLang="ru-RU" sz="24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Примеры интерфейсов с результатами тестирования программного комплекса</a:t>
            </a:r>
            <a:endParaRPr lang="ru-RU" sz="2400" dirty="0">
              <a:highlight>
                <a:srgbClr val="FFFF00"/>
              </a:highlight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331ED88-D95B-3E6A-7623-1547CBC60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9CC6C-5133-4D8F-A6BC-F0A58B6CE1E5}" type="slidenum">
              <a:rPr lang="ru-RU" smtClean="0"/>
              <a:t>19</a:t>
            </a:fld>
            <a:endParaRPr lang="ru-R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5E508A4-70B7-6DB6-F754-29EAE959B10C}"/>
              </a:ext>
            </a:extLst>
          </p:cNvPr>
          <p:cNvSpPr txBox="1"/>
          <p:nvPr/>
        </p:nvSpPr>
        <p:spPr>
          <a:xfrm>
            <a:off x="838200" y="6285091"/>
            <a:ext cx="105156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400" b="1" kern="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Информационное обеспечение виртуального тренажера для обучения управлению процессом получения твердых сплавов</a:t>
            </a:r>
            <a:endParaRPr lang="ru-RU" sz="1400" dirty="0"/>
          </a:p>
        </p:txBody>
      </p:sp>
      <p:pic>
        <p:nvPicPr>
          <p:cNvPr id="15" name="Рисунок 14" descr="Изображение выглядит как текст, снимок экрана, число, Шрифт&#10;&#10;Автоматически созданное описание">
            <a:extLst>
              <a:ext uri="{FF2B5EF4-FFF2-40B4-BE49-F238E27FC236}">
                <a16:creationId xmlns:a16="http://schemas.microsoft.com/office/drawing/2014/main" id="{963B7823-B61A-A95B-B6F9-1374829ECFA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751" t="54187" r="6091" b="4423"/>
          <a:stretch/>
        </p:blipFill>
        <p:spPr>
          <a:xfrm>
            <a:off x="6247069" y="2234152"/>
            <a:ext cx="5944931" cy="3223968"/>
          </a:xfrm>
          <a:prstGeom prst="rect">
            <a:avLst/>
          </a:prstGeom>
        </p:spPr>
      </p:pic>
      <p:pic>
        <p:nvPicPr>
          <p:cNvPr id="8" name="Picture 6" descr="Логотип_САПРиУ">
            <a:extLst>
              <a:ext uri="{FF2B5EF4-FFF2-40B4-BE49-F238E27FC236}">
                <a16:creationId xmlns:a16="http://schemas.microsoft.com/office/drawing/2014/main" id="{F464DE1B-0B32-1876-F1E9-ACF7E2EA5F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00" t="10747" r="34196" b="37616"/>
          <a:stretch>
            <a:fillRect/>
          </a:stretch>
        </p:blipFill>
        <p:spPr bwMode="auto">
          <a:xfrm>
            <a:off x="11469364" y="6320333"/>
            <a:ext cx="539750" cy="449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60" descr="znak">
            <a:extLst>
              <a:ext uri="{FF2B5EF4-FFF2-40B4-BE49-F238E27FC236}">
                <a16:creationId xmlns:a16="http://schemas.microsoft.com/office/drawing/2014/main" id="{3536AD59-B448-925B-C4B8-2D23AA6B1D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6" y="6221908"/>
            <a:ext cx="431800" cy="547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041140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1">
            <a:extLst>
              <a:ext uri="{FF2B5EF4-FFF2-40B4-BE49-F238E27FC236}">
                <a16:creationId xmlns:a16="http://schemas.microsoft.com/office/drawing/2014/main" id="{4F120A94-BA29-B7E1-E140-C3C270E5DC16}"/>
              </a:ext>
            </a:extLst>
          </p:cNvPr>
          <p:cNvSpPr txBox="1">
            <a:spLocks/>
          </p:cNvSpPr>
          <p:nvPr/>
        </p:nvSpPr>
        <p:spPr>
          <a:xfrm>
            <a:off x="838200" y="9207"/>
            <a:ext cx="10515600" cy="51196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Актуальность работы</a:t>
            </a:r>
          </a:p>
        </p:txBody>
      </p:sp>
      <p:sp>
        <p:nvSpPr>
          <p:cNvPr id="11" name="Объект 2">
            <a:extLst>
              <a:ext uri="{FF2B5EF4-FFF2-40B4-BE49-F238E27FC236}">
                <a16:creationId xmlns:a16="http://schemas.microsoft.com/office/drawing/2014/main" id="{3C43C3CA-095D-8A85-CFF6-495DB4E630E5}"/>
              </a:ext>
            </a:extLst>
          </p:cNvPr>
          <p:cNvSpPr txBox="1">
            <a:spLocks/>
          </p:cNvSpPr>
          <p:nvPr/>
        </p:nvSpPr>
        <p:spPr>
          <a:xfrm>
            <a:off x="81023" y="439838"/>
            <a:ext cx="12026095" cy="5916512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8000" dirty="0">
                <a:latin typeface="Times New Roman" panose="02020603050405020304" pitchFamily="18" charset="0"/>
                <a:ea typeface="Calibri" panose="020F0502020204030204" pitchFamily="34" charset="0"/>
              </a:rPr>
              <a:t>твердые сплавы получаются из </a:t>
            </a:r>
            <a:r>
              <a:rPr lang="ru-RU" sz="8000" b="1" dirty="0">
                <a:latin typeface="Times New Roman" panose="02020603050405020304" pitchFamily="18" charset="0"/>
                <a:ea typeface="Calibri" panose="020F0502020204030204" pitchFamily="34" charset="0"/>
              </a:rPr>
              <a:t>4 видов материалов</a:t>
            </a:r>
            <a:r>
              <a:rPr lang="ru-RU" sz="8000" dirty="0">
                <a:latin typeface="Times New Roman" panose="02020603050405020304" pitchFamily="18" charset="0"/>
                <a:ea typeface="Calibri" panose="020F0502020204030204" pitchFamily="34" charset="0"/>
              </a:rPr>
              <a:t> на основе карбидов: вольфрама, титана, тантала, хрома, связанных кобальтовой или никелевой металлической связкой,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8000" b="1" dirty="0">
                <a:latin typeface="Times New Roman" panose="02020603050405020304" pitchFamily="18" charset="0"/>
                <a:ea typeface="Calibri" panose="020F0502020204030204" pitchFamily="34" charset="0"/>
              </a:rPr>
              <a:t>5 видов печей </a:t>
            </a:r>
            <a:r>
              <a:rPr lang="ru-RU" sz="8000" dirty="0">
                <a:latin typeface="Times New Roman" panose="02020603050405020304" pitchFamily="18" charset="0"/>
                <a:ea typeface="Calibri" panose="020F0502020204030204" pitchFamily="34" charset="0"/>
              </a:rPr>
              <a:t>получения твердых сплавов: печи для обжига керамики (металлокерамики), вакуумные печи, электрические печи, муфельные печи и шахтные печи,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8000" dirty="0">
                <a:latin typeface="Times New Roman" panose="02020603050405020304" pitchFamily="18" charset="0"/>
                <a:ea typeface="Calibri" panose="020F0502020204030204" pitchFamily="34" charset="0"/>
              </a:rPr>
              <a:t>количество </a:t>
            </a:r>
            <a:r>
              <a:rPr lang="ru-RU" sz="8000" b="1" dirty="0">
                <a:latin typeface="Times New Roman" panose="02020603050405020304" pitchFamily="18" charset="0"/>
                <a:ea typeface="Calibri" panose="020F0502020204030204" pitchFamily="34" charset="0"/>
              </a:rPr>
              <a:t>марок печей </a:t>
            </a:r>
            <a:r>
              <a:rPr lang="ru-RU" sz="8000" dirty="0">
                <a:latin typeface="Times New Roman" panose="02020603050405020304" pitchFamily="18" charset="0"/>
                <a:ea typeface="Calibri" panose="020F0502020204030204" pitchFamily="34" charset="0"/>
              </a:rPr>
              <a:t>для спекания твердых сплавов может достигать </a:t>
            </a:r>
            <a:r>
              <a:rPr lang="ru-RU" sz="8000" b="1" dirty="0">
                <a:latin typeface="Times New Roman" panose="02020603050405020304" pitchFamily="18" charset="0"/>
                <a:ea typeface="Calibri" panose="020F0502020204030204" pitchFamily="34" charset="0"/>
              </a:rPr>
              <a:t>нескольких десятков</a:t>
            </a:r>
            <a:r>
              <a:rPr lang="ru-RU" sz="8000" dirty="0">
                <a:latin typeface="Times New Roman" panose="02020603050405020304" pitchFamily="18" charset="0"/>
                <a:ea typeface="Calibri" panose="020F0502020204030204" pitchFamily="34" charset="0"/>
              </a:rPr>
              <a:t>, так как различные производители предлагают разнообразные модели с уникальными характеристиками и возможностями,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8000" dirty="0">
                <a:latin typeface="Times New Roman" panose="02020603050405020304" pitchFamily="18" charset="0"/>
                <a:ea typeface="Calibri" panose="020F0502020204030204" pitchFamily="34" charset="0"/>
              </a:rPr>
              <a:t>номенклатура марок твердых сплавов только у одного производителя может доходить </a:t>
            </a:r>
            <a:r>
              <a:rPr lang="ru-RU" sz="8000" b="1" dirty="0">
                <a:latin typeface="Times New Roman" panose="02020603050405020304" pitchFamily="18" charset="0"/>
                <a:ea typeface="Calibri" panose="020F0502020204030204" pitchFamily="34" charset="0"/>
              </a:rPr>
              <a:t>до 50 и более. </a:t>
            </a:r>
            <a:r>
              <a:rPr lang="ru-RU" sz="8000" dirty="0">
                <a:latin typeface="Times New Roman" panose="02020603050405020304" pitchFamily="18" charset="0"/>
                <a:ea typeface="Calibri" panose="020F0502020204030204" pitchFamily="34" charset="0"/>
              </a:rPr>
              <a:t>Если рассматривать большое количество производителей, </a:t>
            </a:r>
            <a:r>
              <a:rPr lang="ru-RU" sz="8000" b="1" dirty="0">
                <a:latin typeface="Times New Roman" panose="02020603050405020304" pitchFamily="18" charset="0"/>
                <a:ea typeface="Calibri" panose="020F0502020204030204" pitchFamily="34" charset="0"/>
              </a:rPr>
              <a:t>количество марок становится практически безграничным</a:t>
            </a:r>
            <a:r>
              <a:rPr lang="en-US" sz="8000" b="1" dirty="0">
                <a:latin typeface="Times New Roman" panose="02020603050405020304" pitchFamily="18" charset="0"/>
                <a:ea typeface="Calibri" panose="020F0502020204030204" pitchFamily="34" charset="0"/>
              </a:rPr>
              <a:t> [1]</a:t>
            </a:r>
            <a:r>
              <a:rPr lang="ru-RU" sz="8000" b="1" dirty="0">
                <a:latin typeface="Times New Roman" panose="02020603050405020304" pitchFamily="18" charset="0"/>
                <a:ea typeface="Calibri" panose="020F0502020204030204" pitchFamily="34" charset="0"/>
              </a:rPr>
              <a:t>,</a:t>
            </a:r>
            <a:endParaRPr lang="ru-RU" sz="80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8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5 </a:t>
            </a:r>
            <a:r>
              <a:rPr lang="ru-RU" sz="8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основных </a:t>
            </a:r>
            <a:r>
              <a:rPr lang="ru-RU" sz="8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показателей качества </a:t>
            </a:r>
            <a:r>
              <a:rPr lang="ru-RU" sz="8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твердого сплава: плотность </a:t>
            </a:r>
            <a:r>
              <a:rPr lang="ru-RU" sz="80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</a:t>
            </a:r>
            <a:r>
              <a:rPr lang="ru-RU" sz="8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[кг/м</a:t>
            </a:r>
            <a:r>
              <a:rPr lang="ru-RU" sz="8000" baseline="30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3</a:t>
            </a:r>
            <a:r>
              <a:rPr lang="ru-RU" sz="8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], прочность при поперечном изгибе </a:t>
            </a:r>
            <a:r>
              <a:rPr lang="ru-RU" sz="8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</a:t>
            </a:r>
            <a:r>
              <a:rPr lang="en-US" sz="8000" i="1" baseline="-25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</a:t>
            </a:r>
            <a:r>
              <a:rPr lang="ru-RU" sz="8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[МПа], твердость по Роквеллу </a:t>
            </a:r>
            <a:r>
              <a:rPr lang="en-US" sz="80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</a:t>
            </a:r>
            <a:r>
              <a:rPr lang="en-US" sz="8000" i="1" baseline="-25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</a:t>
            </a:r>
            <a:r>
              <a:rPr lang="ru-RU" sz="8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[</a:t>
            </a:r>
            <a:r>
              <a:rPr lang="ru-RU" sz="8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ед</a:t>
            </a:r>
            <a:r>
              <a:rPr lang="ru-RU" sz="8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], остаточная пористость твердого сплава П [%], </a:t>
            </a:r>
            <a:r>
              <a:rPr lang="ru-RU" sz="8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r>
              <a:rPr lang="ru-RU" sz="8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ru-RU" sz="8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80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ru-RU" sz="8000" i="1" baseline="-25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80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ru-RU" sz="8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средний диаметр зерна, м </a:t>
            </a:r>
            <a:r>
              <a:rPr lang="en-US" sz="8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[1-3]</a:t>
            </a:r>
            <a:r>
              <a:rPr lang="ru-RU" sz="8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algn="just"/>
            <a:r>
              <a:rPr lang="ru-RU" sz="8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Для такого большого количес</a:t>
            </a:r>
            <a:r>
              <a:rPr lang="ru-RU" sz="8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тва марок твердых сплавов и печей необходимо создать </a:t>
            </a:r>
            <a:r>
              <a:rPr lang="ru-RU" sz="80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гибкую и перенастраиваемую</a:t>
            </a:r>
            <a:r>
              <a:rPr lang="ru-RU" sz="8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на разные типы материалов и марок печей систему. </a:t>
            </a:r>
          </a:p>
          <a:p>
            <a:pPr algn="just"/>
            <a:r>
              <a:rPr lang="ru-RU" sz="8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Обзор аналогов (</a:t>
            </a:r>
            <a:r>
              <a:rPr lang="ru-RU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«Внепечная обработка стали»</a:t>
            </a:r>
            <a:r>
              <a:rPr lang="en-US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ru-RU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«Газовщик доменной печи»</a:t>
            </a:r>
            <a:r>
              <a:rPr lang="en-US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«ТРЕК»</a:t>
            </a:r>
            <a:r>
              <a:rPr lang="ru-RU" sz="8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подтвердил отсутствие таких систем на рынке, что делает </a:t>
            </a:r>
            <a:r>
              <a:rPr lang="ru-RU" sz="80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актуальной</a:t>
            </a:r>
            <a:r>
              <a:rPr lang="ru-RU" sz="8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разработку виртуального тренажера </a:t>
            </a:r>
            <a:r>
              <a:rPr lang="ru-RU" sz="8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для обучения управлению процессом получения твердых сплавов, которая поддерживает </a:t>
            </a:r>
            <a:r>
              <a:rPr lang="ru-RU" sz="8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безопасность, эффективность </a:t>
            </a:r>
            <a:r>
              <a:rPr lang="en-US" sz="8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[2]</a:t>
            </a:r>
            <a:r>
              <a:rPr lang="ru-RU" sz="8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и ускоренное развитие профессиональных навыков </a:t>
            </a:r>
            <a:r>
              <a:rPr lang="ru-RU" sz="8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персонала в данной области.</a:t>
            </a:r>
          </a:p>
          <a:p>
            <a:pPr indent="173038" algn="just">
              <a:buAutoNum type="arabicPeriod"/>
            </a:pPr>
            <a:r>
              <a:rPr lang="ru-R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Универсальные марки твердых сплавов для токарной обработки </a:t>
            </a:r>
            <a:r>
              <a:rPr lang="ru-RU" sz="4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: сайт. – </a:t>
            </a:r>
            <a:r>
              <a:rPr lang="ru-RU" sz="4800" kern="100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Москва</a:t>
            </a:r>
            <a:r>
              <a:rPr lang="ru-RU" sz="4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, 2024 – . – URL: </a:t>
            </a:r>
            <a:r>
              <a:rPr lang="en-US" sz="4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hlinkClick r:id="rId2"/>
              </a:rPr>
              <a:t>https://stanko-arena.ru/article/universalnye-marki-tverdykh-splavov-dlya-tokarnoy-obrabotki.html</a:t>
            </a:r>
            <a:r>
              <a:rPr lang="ru-RU" sz="4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ru-RU" sz="4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(дата обращения 20.05.2024).</a:t>
            </a:r>
            <a:endParaRPr lang="en-US" sz="4800" kern="100" dirty="0"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indent="173038" algn="just">
              <a:buFont typeface="Arial" panose="020B0604020202020204" pitchFamily="34" charset="0"/>
              <a:buAutoNum type="arabicPeriod"/>
            </a:pPr>
            <a:r>
              <a:rPr lang="ru-R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Румянцев П</a:t>
            </a: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ru-R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Использование автоматизированных обучающих систем для повышения эффективности обучения</a:t>
            </a: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/</a:t>
            </a:r>
            <a:r>
              <a:rPr lang="ru-R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П. Румянцев,</a:t>
            </a: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В. </a:t>
            </a:r>
            <a:r>
              <a:rPr lang="ru-RU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Чакрян</a:t>
            </a: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 Теория и практика общественного развития. 2014. №19 </a:t>
            </a:r>
            <a:r>
              <a:rPr lang="ru-RU" sz="4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– . – </a:t>
            </a:r>
            <a:r>
              <a:rPr lang="ru-R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URL: https://cyberleninka.ru/article/n/ispolzovanie-avtomatizirovannyh-obuchayuschih-sistem-dlya-povysheniya-effektivnosti-obucheniya (дата обращения: 20.05.2024).</a:t>
            </a:r>
          </a:p>
          <a:p>
            <a:pPr marL="914400" indent="-914400" algn="just">
              <a:buAutoNum type="arabicPeriod"/>
            </a:pPr>
            <a:endParaRPr lang="en-US" sz="4400" kern="100" dirty="0">
              <a:effectLst/>
              <a:highlight>
                <a:srgbClr val="FFFF00"/>
              </a:highlight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E00AC98-5132-1B18-B8DC-E2BC9AF5142A}"/>
              </a:ext>
            </a:extLst>
          </p:cNvPr>
          <p:cNvSpPr txBox="1"/>
          <p:nvPr/>
        </p:nvSpPr>
        <p:spPr>
          <a:xfrm>
            <a:off x="838200" y="6285091"/>
            <a:ext cx="105156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400" b="1" kern="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Информационное обеспечение виртуального тренажера для обучения управлению процессом получения твердых сплавов</a:t>
            </a:r>
            <a:endParaRPr lang="ru-RU" sz="1400" dirty="0"/>
          </a:p>
        </p:txBody>
      </p:sp>
      <p:pic>
        <p:nvPicPr>
          <p:cNvPr id="13" name="Picture 6" descr="Логотип_САПРиУ">
            <a:extLst>
              <a:ext uri="{FF2B5EF4-FFF2-40B4-BE49-F238E27FC236}">
                <a16:creationId xmlns:a16="http://schemas.microsoft.com/office/drawing/2014/main" id="{C68226C0-066A-E6DE-08B5-BE2747DA56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00" t="10747" r="34196" b="37616"/>
          <a:stretch>
            <a:fillRect/>
          </a:stretch>
        </p:blipFill>
        <p:spPr bwMode="auto">
          <a:xfrm>
            <a:off x="11469364" y="6320333"/>
            <a:ext cx="539750" cy="449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60" descr="znak">
            <a:extLst>
              <a:ext uri="{FF2B5EF4-FFF2-40B4-BE49-F238E27FC236}">
                <a16:creationId xmlns:a16="http://schemas.microsoft.com/office/drawing/2014/main" id="{EA2F7CA1-DA46-D7F0-0B7D-3C31648C13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6" y="6221908"/>
            <a:ext cx="431800" cy="547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168F53CC-000A-D2AE-F911-11AC2B265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9CC6C-5133-4D8F-A6BC-F0A58B6CE1E5}" type="slidenum">
              <a:rPr lang="ru-RU" smtClean="0"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252880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490E79B-1F40-1042-4627-1E0B4FAE30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681037"/>
          </a:xfrm>
        </p:spPr>
        <p:txBody>
          <a:bodyPr>
            <a:normAutofit fontScale="90000"/>
          </a:bodyPr>
          <a:lstStyle/>
          <a:p>
            <a:pPr algn="ctr"/>
            <a:r>
              <a:rPr lang="ru-RU" alt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Характеристика программного и аппаратного обеспечений</a:t>
            </a:r>
            <a:endParaRPr lang="ru-RU" sz="3200" b="1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0F0111E-23A6-C371-23D5-1F826BD11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9CC6C-5133-4D8F-A6BC-F0A58B6CE1E5}" type="slidenum">
              <a:rPr lang="ru-RU" smtClean="0"/>
              <a:t>20</a:t>
            </a:fld>
            <a:endParaRPr lang="ru-R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6484B69-4070-2603-517A-1EDEDCA56B3E}"/>
              </a:ext>
            </a:extLst>
          </p:cNvPr>
          <p:cNvSpPr txBox="1"/>
          <p:nvPr/>
        </p:nvSpPr>
        <p:spPr>
          <a:xfrm>
            <a:off x="838200" y="6285091"/>
            <a:ext cx="105156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400" b="1" kern="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Информационное обеспечение виртуального тренажера для обучения управлению процессом получения твердых сплавов</a:t>
            </a:r>
            <a:endParaRPr lang="ru-RU" sz="1400" dirty="0"/>
          </a:p>
        </p:txBody>
      </p:sp>
      <p:pic>
        <p:nvPicPr>
          <p:cNvPr id="6" name="Picture 6" descr="Логотип_САПРиУ">
            <a:extLst>
              <a:ext uri="{FF2B5EF4-FFF2-40B4-BE49-F238E27FC236}">
                <a16:creationId xmlns:a16="http://schemas.microsoft.com/office/drawing/2014/main" id="{E81114AD-B2CF-B571-4737-DB2EB88049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00" t="10747" r="34196" b="37616"/>
          <a:stretch>
            <a:fillRect/>
          </a:stretch>
        </p:blipFill>
        <p:spPr bwMode="auto">
          <a:xfrm>
            <a:off x="11469364" y="6320333"/>
            <a:ext cx="539750" cy="449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0" descr="znak">
            <a:extLst>
              <a:ext uri="{FF2B5EF4-FFF2-40B4-BE49-F238E27FC236}">
                <a16:creationId xmlns:a16="http://schemas.microsoft.com/office/drawing/2014/main" id="{ED3E0C40-8F73-924C-E434-E8DF0B0836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6" y="6221908"/>
            <a:ext cx="431800" cy="547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8" name="Объект 3">
            <a:extLst>
              <a:ext uri="{FF2B5EF4-FFF2-40B4-BE49-F238E27FC236}">
                <a16:creationId xmlns:a16="http://schemas.microsoft.com/office/drawing/2014/main" id="{5F9E04A5-D19B-63E3-C2CA-7E878E98137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92359272"/>
              </p:ext>
            </p:extLst>
          </p:nvPr>
        </p:nvGraphicFramePr>
        <p:xfrm>
          <a:off x="182886" y="493648"/>
          <a:ext cx="5913114" cy="5633954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{5940675A-B579-460E-94D1-54222C63F5DA}</a:tableStyleId>
              </a:tblPr>
              <a:tblGrid>
                <a:gridCol w="4023354">
                  <a:extLst>
                    <a:ext uri="{9D8B030D-6E8A-4147-A177-3AD203B41FA5}">
                      <a16:colId xmlns:a16="http://schemas.microsoft.com/office/drawing/2014/main" val="4196947927"/>
                    </a:ext>
                  </a:extLst>
                </a:gridCol>
                <a:gridCol w="1889760">
                  <a:extLst>
                    <a:ext uri="{9D8B030D-6E8A-4147-A177-3AD203B41FA5}">
                      <a16:colId xmlns:a16="http://schemas.microsoft.com/office/drawing/2014/main" val="3491761942"/>
                    </a:ext>
                  </a:extLst>
                </a:gridCol>
              </a:tblGrid>
              <a:tr h="375057"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</a:pPr>
                      <a:r>
                        <a:rPr lang="ru-RU" sz="1400" b="1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Показатель</a:t>
                      </a:r>
                      <a:endParaRPr lang="ru-RU" sz="1400" b="1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</a:pPr>
                      <a:r>
                        <a:rPr lang="ru-RU" sz="1400" b="1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Значение</a:t>
                      </a:r>
                      <a:endParaRPr lang="ru-RU" sz="1400" b="1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74981449"/>
                  </a:ext>
                </a:extLst>
              </a:tr>
              <a:tr h="375057">
                <a:tc>
                  <a:txBody>
                    <a:bodyPr/>
                    <a:lstStyle/>
                    <a:p>
                      <a:pPr algn="l">
                        <a:lnSpc>
                          <a:spcPct val="130000"/>
                        </a:lnSpc>
                      </a:pPr>
                      <a:r>
                        <a:rPr lang="ru-RU" sz="14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Среда разработки</a:t>
                      </a:r>
                      <a:endParaRPr lang="ru-RU" sz="14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30000"/>
                        </a:lnSpc>
                      </a:pPr>
                      <a:r>
                        <a:rPr lang="en-US" sz="14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MS Visual Studio 2022</a:t>
                      </a:r>
                      <a:endParaRPr lang="ru-RU" sz="14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47857949"/>
                  </a:ext>
                </a:extLst>
              </a:tr>
              <a:tr h="546184">
                <a:tc>
                  <a:txBody>
                    <a:bodyPr/>
                    <a:lstStyle/>
                    <a:p>
                      <a:pPr algn="l">
                        <a:lnSpc>
                          <a:spcPct val="130000"/>
                        </a:lnSpc>
                      </a:pPr>
                      <a:r>
                        <a:rPr lang="ru-RU" sz="14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Технология программирования </a:t>
                      </a:r>
                      <a:endParaRPr lang="ru-RU" sz="14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30000"/>
                        </a:lnSpc>
                      </a:pPr>
                      <a:r>
                        <a:rPr lang="ru-RU" sz="14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ООП </a:t>
                      </a:r>
                      <a:endParaRPr lang="ru-RU" sz="14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09430514"/>
                  </a:ext>
                </a:extLst>
              </a:tr>
              <a:tr h="375057">
                <a:tc>
                  <a:txBody>
                    <a:bodyPr/>
                    <a:lstStyle/>
                    <a:p>
                      <a:pPr algn="l">
                        <a:lnSpc>
                          <a:spcPct val="130000"/>
                        </a:lnSpc>
                      </a:pPr>
                      <a:r>
                        <a:rPr lang="ru-RU" sz="14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Язык программирования</a:t>
                      </a:r>
                      <a:endParaRPr lang="ru-RU" sz="14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30000"/>
                        </a:lnSpc>
                      </a:pPr>
                      <a:r>
                        <a:rPr lang="en-US" sz="14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C#</a:t>
                      </a:r>
                      <a:endParaRPr lang="ru-RU" sz="14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9121150"/>
                  </a:ext>
                </a:extLst>
              </a:tr>
              <a:tr h="375057">
                <a:tc>
                  <a:txBody>
                    <a:bodyPr/>
                    <a:lstStyle/>
                    <a:p>
                      <a:pPr algn="l">
                        <a:lnSpc>
                          <a:spcPct val="130000"/>
                        </a:lnSpc>
                      </a:pPr>
                      <a:r>
                        <a:rPr lang="ru-RU" sz="14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Количество входных переменных</a:t>
                      </a:r>
                      <a:endParaRPr lang="ru-RU" sz="14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30000"/>
                        </a:lnSpc>
                      </a:pPr>
                      <a:r>
                        <a:rPr lang="en-US" sz="14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ru-RU" sz="14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89240723"/>
                  </a:ext>
                </a:extLst>
              </a:tr>
              <a:tr h="375057">
                <a:tc>
                  <a:txBody>
                    <a:bodyPr/>
                    <a:lstStyle/>
                    <a:p>
                      <a:pPr algn="l">
                        <a:lnSpc>
                          <a:spcPct val="130000"/>
                        </a:lnSpc>
                      </a:pPr>
                      <a:r>
                        <a:rPr lang="ru-RU" sz="14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Количество выходных переменных</a:t>
                      </a:r>
                      <a:endParaRPr lang="ru-RU" sz="14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30000"/>
                        </a:lnSpc>
                      </a:pPr>
                      <a:r>
                        <a:rPr lang="ru-RU" sz="14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ru-RU" sz="14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47420076"/>
                  </a:ext>
                </a:extLst>
              </a:tr>
              <a:tr h="375057">
                <a:tc>
                  <a:txBody>
                    <a:bodyPr/>
                    <a:lstStyle/>
                    <a:p>
                      <a:pPr algn="l">
                        <a:lnSpc>
                          <a:spcPct val="130000"/>
                        </a:lnSpc>
                      </a:pPr>
                      <a:r>
                        <a:rPr lang="ru-RU" sz="14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Количество методов</a:t>
                      </a:r>
                      <a:endParaRPr lang="ru-RU" sz="14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30000"/>
                        </a:lnSpc>
                      </a:pPr>
                      <a:r>
                        <a:rPr lang="ru-RU" sz="14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38</a:t>
                      </a:r>
                      <a:endParaRPr lang="ru-RU" sz="14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14254211"/>
                  </a:ext>
                </a:extLst>
              </a:tr>
              <a:tr h="375057">
                <a:tc>
                  <a:txBody>
                    <a:bodyPr/>
                    <a:lstStyle/>
                    <a:p>
                      <a:pPr algn="l">
                        <a:lnSpc>
                          <a:spcPct val="130000"/>
                        </a:lnSpc>
                      </a:pPr>
                      <a:r>
                        <a:rPr lang="ru-RU" sz="14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СУБД</a:t>
                      </a:r>
                      <a:endParaRPr lang="ru-RU" sz="14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30000"/>
                        </a:lnSpc>
                      </a:pPr>
                      <a:r>
                        <a:rPr lang="en-US" sz="14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SQLite</a:t>
                      </a:r>
                      <a:endParaRPr lang="ru-RU" sz="14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82995838"/>
                  </a:ext>
                </a:extLst>
              </a:tr>
              <a:tr h="375057">
                <a:tc>
                  <a:txBody>
                    <a:bodyPr/>
                    <a:lstStyle/>
                    <a:p>
                      <a:pPr algn="l">
                        <a:lnSpc>
                          <a:spcPct val="130000"/>
                        </a:lnSpc>
                      </a:pPr>
                      <a:r>
                        <a:rPr lang="ru-RU" sz="14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Модель описания данных</a:t>
                      </a:r>
                      <a:endParaRPr lang="ru-RU" sz="14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30000"/>
                        </a:lnSpc>
                      </a:pPr>
                      <a:r>
                        <a:rPr lang="ru-RU" sz="14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Реляционная</a:t>
                      </a:r>
                      <a:endParaRPr lang="ru-RU" sz="14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83288638"/>
                  </a:ext>
                </a:extLst>
              </a:tr>
              <a:tr h="375057">
                <a:tc>
                  <a:txBody>
                    <a:bodyPr/>
                    <a:lstStyle/>
                    <a:p>
                      <a:pPr algn="l">
                        <a:lnSpc>
                          <a:spcPct val="130000"/>
                        </a:lnSpc>
                      </a:pPr>
                      <a:r>
                        <a:rPr lang="ru-RU" sz="14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Количество таблиц в базе данных</a:t>
                      </a:r>
                      <a:endParaRPr lang="ru-RU" sz="14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30000"/>
                        </a:lnSpc>
                      </a:pPr>
                      <a:r>
                        <a:rPr lang="ru-RU" sz="1400" kern="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25554209"/>
                  </a:ext>
                </a:extLst>
              </a:tr>
              <a:tr h="375057">
                <a:tc>
                  <a:txBody>
                    <a:bodyPr/>
                    <a:lstStyle/>
                    <a:p>
                      <a:pPr algn="l">
                        <a:lnSpc>
                          <a:spcPct val="130000"/>
                        </a:lnSpc>
                      </a:pPr>
                      <a:r>
                        <a:rPr lang="ru-RU" sz="14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Типы данных в базе данных</a:t>
                      </a:r>
                      <a:endParaRPr lang="ru-RU" sz="14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INT, TEXT</a:t>
                      </a:r>
                      <a:r>
                        <a:rPr lang="ru-RU" sz="14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14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NUMERIC</a:t>
                      </a:r>
                      <a:endParaRPr lang="ru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80287797"/>
                  </a:ext>
                </a:extLst>
              </a:tr>
              <a:tr h="587086">
                <a:tc>
                  <a:txBody>
                    <a:bodyPr/>
                    <a:lstStyle/>
                    <a:p>
                      <a:pPr algn="l">
                        <a:lnSpc>
                          <a:spcPct val="130000"/>
                        </a:lnSpc>
                      </a:pPr>
                      <a:r>
                        <a:rPr lang="ru-RU" sz="14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Типы отношений между таблицами в базе данных</a:t>
                      </a:r>
                      <a:endParaRPr lang="ru-RU" sz="14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14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Один-ко-многим, один-к-одному</a:t>
                      </a:r>
                      <a:endParaRPr lang="ru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5885870"/>
                  </a:ext>
                </a:extLst>
              </a:tr>
              <a:tr h="375057">
                <a:tc>
                  <a:txBody>
                    <a:bodyPr/>
                    <a:lstStyle/>
                    <a:p>
                      <a:pPr algn="l">
                        <a:lnSpc>
                          <a:spcPct val="130000"/>
                        </a:lnSpc>
                      </a:pPr>
                      <a:r>
                        <a:rPr lang="ru-RU" sz="14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Объем базы данных, КБ</a:t>
                      </a:r>
                      <a:endParaRPr lang="ru-RU" sz="14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30000"/>
                        </a:lnSpc>
                      </a:pPr>
                      <a:r>
                        <a:rPr lang="ru-RU" sz="1400" kern="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232</a:t>
                      </a: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2110862"/>
                  </a:ext>
                </a:extLst>
              </a:tr>
              <a:tr h="375057">
                <a:tc>
                  <a:txBody>
                    <a:bodyPr/>
                    <a:lstStyle/>
                    <a:p>
                      <a:pPr algn="l">
                        <a:lnSpc>
                          <a:spcPct val="130000"/>
                        </a:lnSpc>
                      </a:pPr>
                      <a:r>
                        <a:rPr lang="ru-RU" sz="14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Размер исполняемого файла, МБ</a:t>
                      </a:r>
                      <a:endParaRPr lang="ru-RU" sz="14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30000"/>
                        </a:lnSpc>
                      </a:pPr>
                      <a:r>
                        <a:rPr lang="ru-RU" sz="14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337</a:t>
                      </a:r>
                      <a:endParaRPr lang="ru-RU" sz="14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140190"/>
                  </a:ext>
                </a:extLst>
              </a:tr>
            </a:tbl>
          </a:graphicData>
        </a:graphic>
      </p:graphicFrame>
      <p:graphicFrame>
        <p:nvGraphicFramePr>
          <p:cNvPr id="9" name="Объект 3">
            <a:extLst>
              <a:ext uri="{FF2B5EF4-FFF2-40B4-BE49-F238E27FC236}">
                <a16:creationId xmlns:a16="http://schemas.microsoft.com/office/drawing/2014/main" id="{2CABD46C-9B67-808C-EF1D-C38C7C705C5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96032747"/>
              </p:ext>
            </p:extLst>
          </p:nvPr>
        </p:nvGraphicFramePr>
        <p:xfrm>
          <a:off x="6213114" y="493649"/>
          <a:ext cx="5796000" cy="5633957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{5940675A-B579-460E-94D1-54222C63F5DA}</a:tableStyleId>
              </a:tblPr>
              <a:tblGrid>
                <a:gridCol w="2930886">
                  <a:extLst>
                    <a:ext uri="{9D8B030D-6E8A-4147-A177-3AD203B41FA5}">
                      <a16:colId xmlns:a16="http://schemas.microsoft.com/office/drawing/2014/main" val="742421095"/>
                    </a:ext>
                  </a:extLst>
                </a:gridCol>
                <a:gridCol w="2865114">
                  <a:extLst>
                    <a:ext uri="{9D8B030D-6E8A-4147-A177-3AD203B41FA5}">
                      <a16:colId xmlns:a16="http://schemas.microsoft.com/office/drawing/2014/main" val="82854347"/>
                    </a:ext>
                  </a:extLst>
                </a:gridCol>
              </a:tblGrid>
              <a:tr h="271965"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</a:pPr>
                      <a:r>
                        <a:rPr lang="ru-RU" sz="1400" b="1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Показатель</a:t>
                      </a:r>
                      <a:endParaRPr lang="ru-RU" sz="1400" b="1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</a:pPr>
                      <a:r>
                        <a:rPr lang="ru-RU" sz="1400" b="1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Значение</a:t>
                      </a:r>
                      <a:endParaRPr lang="ru-RU" sz="1400" b="1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68810723"/>
                  </a:ext>
                </a:extLst>
              </a:tr>
              <a:tr h="306997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ru-RU" sz="14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Тип ЭВМ</a:t>
                      </a:r>
                      <a:endParaRPr lang="ru-RU" sz="14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ru-RU" sz="14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Персональный компьютер</a:t>
                      </a:r>
                      <a:endParaRPr lang="ru-RU" sz="14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29165564"/>
                  </a:ext>
                </a:extLst>
              </a:tr>
              <a:tr h="358167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ru-RU" sz="14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Тактовая частота процессора, ГГц</a:t>
                      </a:r>
                      <a:endParaRPr lang="ru-RU" sz="14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4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Intel Core </a:t>
                      </a:r>
                      <a:r>
                        <a:rPr lang="en-US" sz="1400" kern="1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ru-RU" sz="14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r>
                        <a:rPr lang="en-US" sz="14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ru-RU" sz="14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</a:t>
                      </a:r>
                      <a:r>
                        <a:rPr lang="ru-RU" sz="14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3,3</a:t>
                      </a:r>
                      <a:endParaRPr lang="ru-RU" sz="14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79240157"/>
                  </a:ext>
                </a:extLst>
              </a:tr>
              <a:tr h="339782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ru-RU" sz="14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Объем оперативной памяти, МБ</a:t>
                      </a:r>
                      <a:endParaRPr lang="ru-RU" sz="14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ru-RU" sz="14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990</a:t>
                      </a:r>
                      <a:endParaRPr lang="ru-RU" sz="14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2403031"/>
                  </a:ext>
                </a:extLst>
              </a:tr>
              <a:tr h="876052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ru-RU" sz="14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Объем внешней памяти, МБ</a:t>
                      </a:r>
                      <a:endParaRPr lang="ru-RU" sz="14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ru-RU" sz="14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622 (Включает размер исполняемого файла и размер подключенных библиотек)</a:t>
                      </a:r>
                      <a:endParaRPr lang="ru-RU" sz="14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62003378"/>
                  </a:ext>
                </a:extLst>
              </a:tr>
              <a:tr h="1213136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ru-RU" sz="14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Состав и характеристика периферийных устройств</a:t>
                      </a:r>
                      <a:endParaRPr lang="ru-RU" sz="14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ru-RU" sz="14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Монитор </a:t>
                      </a:r>
                      <a:r>
                        <a:rPr lang="ru-RU" sz="1400" kern="1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PnP</a:t>
                      </a:r>
                      <a:r>
                        <a:rPr lang="ru-RU" sz="14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(видеоадаптер </a:t>
                      </a:r>
                      <a:r>
                        <a:rPr lang="en-US" sz="14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Nvidia RTX</a:t>
                      </a:r>
                      <a:r>
                        <a:rPr lang="ru-RU" sz="14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3060</a:t>
                      </a:r>
                      <a:r>
                        <a:rPr lang="ru-RU" sz="14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24</a:t>
                      </a:r>
                      <a:r>
                        <a:rPr lang="ru-RU" sz="14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</a:t>
                      </a:r>
                      <a:r>
                        <a:rPr lang="ru-RU" sz="14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1920</a:t>
                      </a:r>
                      <a:r>
                        <a:rPr lang="ru-RU" sz="14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</a:t>
                      </a:r>
                      <a:r>
                        <a:rPr lang="ru-RU" sz="14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1080 пикселей);</a:t>
                      </a:r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ru-RU" sz="14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клавиатура </a:t>
                      </a:r>
                      <a:r>
                        <a:rPr lang="en-US" sz="14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USB</a:t>
                      </a:r>
                      <a:r>
                        <a:rPr lang="ru-RU" sz="14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;</a:t>
                      </a:r>
                      <a:r>
                        <a:rPr lang="en-US" sz="14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4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мышь.</a:t>
                      </a:r>
                      <a:endParaRPr lang="ru-RU" sz="14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73000065"/>
                  </a:ext>
                </a:extLst>
              </a:tr>
              <a:tr h="293343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ru-RU" sz="14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Операционная система</a:t>
                      </a:r>
                      <a:endParaRPr lang="ru-RU" sz="14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4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Windows</a:t>
                      </a:r>
                      <a:r>
                        <a:rPr lang="ru-RU" sz="14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версии не ниже</a:t>
                      </a:r>
                      <a:r>
                        <a:rPr lang="en-US" sz="14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10</a:t>
                      </a:r>
                      <a:endParaRPr lang="ru-RU" sz="14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25166624"/>
                  </a:ext>
                </a:extLst>
              </a:tr>
              <a:tr h="1178096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ru-RU" sz="14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Прикладное программное обеспечение, необходимое для функционирования программного комплекса  </a:t>
                      </a:r>
                      <a:endParaRPr lang="ru-RU" sz="14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ru-RU" sz="14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sz="14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NET </a:t>
                      </a:r>
                      <a:r>
                        <a:rPr lang="ru-RU" sz="14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версии не ниже 6.0.</a:t>
                      </a:r>
                      <a:endParaRPr lang="ru-RU" sz="14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43327747"/>
                  </a:ext>
                </a:extLst>
              </a:tr>
              <a:tr h="796419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ru-RU" sz="14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Дополнительная гарнитура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ru-RU" sz="1400" b="1" kern="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Гарнитура виртуальной реальности </a:t>
                      </a:r>
                      <a:r>
                        <a:rPr lang="en-US" sz="1400" b="1" kern="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Oculus Quest</a:t>
                      </a:r>
                      <a:r>
                        <a:rPr lang="ru-RU" sz="1400" b="1" kern="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2</a:t>
                      </a:r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ru-RU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Контроллер </a:t>
                      </a:r>
                      <a:r>
                        <a:rPr lang="en-US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Oculus Touch - 2 </a:t>
                      </a:r>
                      <a:r>
                        <a:rPr lang="ru-RU" sz="1400" b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шт</a:t>
                      </a:r>
                      <a:r>
                        <a:rPr lang="en-US" sz="1400" b="1" kern="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ru-RU" sz="1400" b="1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468048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31262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CAD9489-36AF-ED47-4B4C-E8E2F45B6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572654"/>
          </a:xfrm>
        </p:spPr>
        <p:txBody>
          <a:bodyPr>
            <a:noAutofit/>
          </a:bodyPr>
          <a:lstStyle/>
          <a:p>
            <a:pPr algn="ctr"/>
            <a: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Выводы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5109371-4021-B799-E16F-880BEAC4EC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887" y="498764"/>
            <a:ext cx="11630422" cy="5857585"/>
          </a:xfrm>
        </p:spPr>
        <p:txBody>
          <a:bodyPr>
            <a:normAutofit fontScale="25000" lnSpcReduction="20000"/>
          </a:bodyPr>
          <a:lstStyle/>
          <a:p>
            <a:pPr marL="342900" lvl="0" indent="-342900" algn="just">
              <a:buSzPts val="1400"/>
              <a:buFont typeface="Times New Roman" panose="02020603050405020304" pitchFamily="18" charset="0"/>
              <a:buAutoNum type="arabicPeriod"/>
            </a:pPr>
            <a:r>
              <a:rPr lang="ru-RU" sz="7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н</a:t>
            </a:r>
            <a:r>
              <a:rPr lang="ru-RU" sz="7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а основе </a:t>
            </a:r>
            <a:r>
              <a:rPr lang="ru-RU" sz="7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анализа характеристик сырья, оборудования, технологических режимов и показателей качества продукции</a:t>
            </a:r>
            <a:r>
              <a:rPr lang="ru-RU" sz="7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процесса спекания керамических материалов</a:t>
            </a:r>
            <a:r>
              <a:rPr lang="ru-RU" sz="7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,</a:t>
            </a:r>
            <a:r>
              <a:rPr lang="ru-RU" sz="7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7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обзора компьютерных, в том числе виртуальных тренажеров для обучения </a:t>
            </a:r>
            <a:r>
              <a:rPr lang="ru-RU" sz="7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управленческого производственного персонала химико-технологических процессов и др. и </a:t>
            </a:r>
            <a:r>
              <a:rPr lang="ru-RU" sz="7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обзора с дальнейшим выбором инструментальных средств разработки </a:t>
            </a:r>
            <a:r>
              <a:rPr lang="ru-RU" sz="7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информационного обеспечения виртуального тренажера для обучения управлению процессом получения твердых сплавов</a:t>
            </a:r>
            <a:r>
              <a:rPr lang="ru-RU" sz="7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76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с</a:t>
            </a:r>
            <a:r>
              <a:rPr lang="ru-RU" sz="7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оставлено формализованное описание </a:t>
            </a:r>
            <a:r>
              <a:rPr lang="ru-RU" sz="7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процесса получения твердых сплавов как объекта управления и </a:t>
            </a:r>
            <a:r>
              <a:rPr lang="ru-RU" sz="7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сформулирована задача обучения </a:t>
            </a:r>
            <a:r>
              <a:rPr lang="ru-RU" sz="7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управлению процессом получения твердых сплавов;</a:t>
            </a:r>
          </a:p>
          <a:p>
            <a:pPr marL="342900" lvl="0" indent="-342900" algn="just">
              <a:buSzPts val="1400"/>
              <a:buFont typeface="Times New Roman" panose="02020603050405020304" pitchFamily="18" charset="0"/>
              <a:buAutoNum type="arabicPeriod"/>
            </a:pPr>
            <a:r>
              <a:rPr lang="ru-RU" sz="7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р</a:t>
            </a:r>
            <a:r>
              <a:rPr lang="ru-RU" sz="7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азработана </a:t>
            </a:r>
            <a:r>
              <a:rPr lang="ru-RU" sz="7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функциональная структура </a:t>
            </a:r>
            <a:r>
              <a:rPr lang="ru-RU" sz="7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виртуального тренажера, состоящая из подсистемы формирования сценариев и протоколов обучения, подсистемы погружения в виртуальное пространство, информационной подсистемы и подсистемы исследования процесса спекания;</a:t>
            </a:r>
          </a:p>
          <a:p>
            <a:pPr marL="342900" lvl="0" indent="-342900" algn="just">
              <a:buSzPts val="1400"/>
              <a:buFont typeface="Times New Roman" panose="02020603050405020304" pitchFamily="18" charset="0"/>
              <a:buAutoNum type="arabicPeriod"/>
            </a:pPr>
            <a:r>
              <a:rPr lang="ru-RU" sz="7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с</a:t>
            </a:r>
            <a:r>
              <a:rPr lang="ru-RU" sz="7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оздано </a:t>
            </a:r>
            <a:r>
              <a:rPr lang="ru-RU" sz="7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информационное обеспечение </a:t>
            </a:r>
            <a:r>
              <a:rPr lang="ru-RU" sz="7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виртуального тренажера, включающего базу данных математических моделей для оценки качества твердых сплавов и базу данных учетных записей пользователей с возможностью создания сценариев и протоколов обучения;</a:t>
            </a:r>
          </a:p>
          <a:p>
            <a:pPr marL="342900" lvl="0" indent="-342900" algn="just">
              <a:buSzPts val="1400"/>
              <a:buFont typeface="Times New Roman" panose="02020603050405020304" pitchFamily="18" charset="0"/>
              <a:buAutoNum type="arabicPeriod"/>
            </a:pPr>
            <a:r>
              <a:rPr lang="ru-RU" sz="7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разработана интерактивн</a:t>
            </a:r>
            <a:r>
              <a:rPr lang="ru-RU" sz="76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ая</a:t>
            </a:r>
            <a:r>
              <a:rPr lang="ru-RU" sz="7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3D модель пульта </a:t>
            </a:r>
            <a:r>
              <a:rPr lang="ru-RU" sz="7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управления вакуумно-компрессионной печью</a:t>
            </a:r>
            <a:r>
              <a:rPr lang="ru-RU" sz="7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которая позволяет варьировать режимные параметры процесса спекания, создан</a:t>
            </a:r>
            <a:r>
              <a:rPr lang="ru-RU" sz="7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алгоритм формирования сценариев и  протоколов</a:t>
            </a:r>
            <a:r>
              <a:rPr lang="ru-RU" sz="7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обучения управлению процессом получения твердых сплавов;</a:t>
            </a:r>
          </a:p>
          <a:p>
            <a:pPr marL="342900" lvl="0" indent="-342900" algn="just">
              <a:buSzPts val="1400"/>
              <a:buFont typeface="Times New Roman" panose="02020603050405020304" pitchFamily="18" charset="0"/>
              <a:buAutoNum type="arabicPeriod"/>
            </a:pPr>
            <a:r>
              <a:rPr lang="ru-RU" sz="7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разработана </a:t>
            </a:r>
            <a:r>
              <a:rPr lang="ru-RU" sz="7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структура интерфейсов пользователей</a:t>
            </a:r>
            <a:r>
              <a:rPr lang="ru-RU" sz="7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обучаемого (оператора печи), позволяющего вводить варьируемые параметры в виртуальной среде обучения</a:t>
            </a:r>
            <a:r>
              <a:rPr lang="ru-RU" sz="7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интерфейса </a:t>
            </a:r>
            <a:r>
              <a:rPr lang="ru-RU" sz="7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инструктора, позволяющего формировать сценарий и протокол обучения для обучаемых и администратора, позволяющего редактировать базу данных математических моделей и учетных записей пользователей;</a:t>
            </a:r>
          </a:p>
          <a:p>
            <a:pPr marL="342900" lvl="0" indent="-342900" algn="just">
              <a:buSzPts val="1400"/>
              <a:buFont typeface="Times New Roman" panose="02020603050405020304" pitchFamily="18" charset="0"/>
              <a:buAutoNum type="arabicPeriod"/>
            </a:pPr>
            <a:r>
              <a:rPr lang="ru-RU" sz="7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проведено </a:t>
            </a:r>
            <a:r>
              <a:rPr lang="ru-RU" sz="7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тестирование работы виртуального тренажера </a:t>
            </a:r>
            <a:r>
              <a:rPr lang="ru-RU" sz="7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на примере формирования сценариев обучения и формирования протоколов обучения для спекания системы WC–Ni в вакуумно-компрессионной печи PVA Tepla, подтвердившее работоспособность программного комплекса для данного класса объектов.</a:t>
            </a:r>
          </a:p>
          <a:p>
            <a:pPr>
              <a:lnSpc>
                <a:spcPct val="80000"/>
              </a:lnSpc>
            </a:pP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1212FBF-447E-EB9F-5934-4A1B02D3F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9CC6C-5133-4D8F-A6BC-F0A58B6CE1E5}" type="slidenum">
              <a:rPr lang="ru-RU" smtClean="0"/>
              <a:t>21</a:t>
            </a:fld>
            <a:endParaRPr lang="ru-R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9BBE50-1B42-9310-31EA-4E946743C9DB}"/>
              </a:ext>
            </a:extLst>
          </p:cNvPr>
          <p:cNvSpPr txBox="1"/>
          <p:nvPr/>
        </p:nvSpPr>
        <p:spPr>
          <a:xfrm>
            <a:off x="838200" y="6285091"/>
            <a:ext cx="105156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400" b="1" kern="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Информационное обеспечение виртуального тренажера для обучения управлению процессом получения твердых сплавов</a:t>
            </a:r>
            <a:endParaRPr lang="ru-RU" sz="1400" dirty="0"/>
          </a:p>
        </p:txBody>
      </p:sp>
      <p:pic>
        <p:nvPicPr>
          <p:cNvPr id="6" name="Picture 6" descr="Логотип_САПРиУ">
            <a:extLst>
              <a:ext uri="{FF2B5EF4-FFF2-40B4-BE49-F238E27FC236}">
                <a16:creationId xmlns:a16="http://schemas.microsoft.com/office/drawing/2014/main" id="{F21103A3-02F7-0433-E508-2F444EC9DE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00" t="10747" r="34196" b="37616"/>
          <a:stretch>
            <a:fillRect/>
          </a:stretch>
        </p:blipFill>
        <p:spPr bwMode="auto">
          <a:xfrm>
            <a:off x="11469364" y="6320333"/>
            <a:ext cx="539750" cy="449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0" descr="znak">
            <a:extLst>
              <a:ext uri="{FF2B5EF4-FFF2-40B4-BE49-F238E27FC236}">
                <a16:creationId xmlns:a16="http://schemas.microsoft.com/office/drawing/2014/main" id="{D3A152EB-0440-8F46-917F-F29349C78D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6" y="6221908"/>
            <a:ext cx="431800" cy="547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132111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5342F5-BE63-269D-C986-A9AC0A39F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3111"/>
            <a:ext cx="10515600" cy="606562"/>
          </a:xfrm>
        </p:spPr>
        <p:txBody>
          <a:bodyPr>
            <a:normAutofit/>
          </a:bodyPr>
          <a:lstStyle/>
          <a:p>
            <a:pPr algn="ctr"/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Публикации по теме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61DD5E6-9705-7FB8-40C8-066099EBF1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80654"/>
            <a:ext cx="10631164" cy="2207491"/>
          </a:xfrm>
        </p:spPr>
        <p:txBody>
          <a:bodyPr>
            <a:normAutofit/>
          </a:bodyPr>
          <a:lstStyle/>
          <a:p>
            <a:pPr marL="0" indent="442913" algn="just">
              <a:buFont typeface="+mj-lt"/>
              <a:buAutoNum type="arabicPeriod"/>
            </a:pPr>
            <a:r>
              <a:rPr lang="ru-RU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Колесникова, А.В. Архитектура виртуального тренажера для обучения управлению процессом получения твердых сплавов / А. В. Колесникова, Д. Ю. Шишко, А. К. Федин // Сборник тезисов научной конференции «Традиции и инновации» СПбГТИ(ТУ), </a:t>
            </a:r>
            <a:r>
              <a:rPr lang="en-US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r>
            <a:r>
              <a:rPr lang="ru-RU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23</a:t>
            </a:r>
            <a:r>
              <a:rPr lang="ru-RU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ноября 2023 г. – Санкт-Петербург. : СПбГТИ(ТУ), </a:t>
            </a:r>
            <a:r>
              <a:rPr lang="en-US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2023</a:t>
            </a:r>
            <a:r>
              <a:rPr lang="ru-RU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– С. </a:t>
            </a:r>
            <a:r>
              <a:rPr lang="en-US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296-297</a:t>
            </a:r>
            <a:r>
              <a:rPr lang="ru-RU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ISBN 978-5-905240-93-5</a:t>
            </a:r>
            <a:r>
              <a:rPr lang="ru-RU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altLang="ru-RU" sz="2400" dirty="0"/>
          </a:p>
          <a:p>
            <a:endParaRPr lang="ru-RU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8B76C50-585F-9A8A-936D-F1A2407AA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0E72C-7B2E-4139-9186-1DA8409D965F}" type="slidenum">
              <a:rPr lang="ru-RU" smtClean="0"/>
              <a:t>22</a:t>
            </a:fld>
            <a:endParaRPr lang="ru-R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ECB9CB9-A743-31CE-39D3-8FB1325D40D6}"/>
              </a:ext>
            </a:extLst>
          </p:cNvPr>
          <p:cNvSpPr txBox="1"/>
          <p:nvPr/>
        </p:nvSpPr>
        <p:spPr>
          <a:xfrm>
            <a:off x="838200" y="6285091"/>
            <a:ext cx="105156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400" b="1" kern="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Информационное обеспечение виртуального тренажера для обучения управлению процессом получения твердых сплавов</a:t>
            </a:r>
            <a:endParaRPr lang="ru-RU" sz="1400" dirty="0"/>
          </a:p>
        </p:txBody>
      </p:sp>
      <p:pic>
        <p:nvPicPr>
          <p:cNvPr id="9" name="Picture 6" descr="Логотип_САПРиУ">
            <a:extLst>
              <a:ext uri="{FF2B5EF4-FFF2-40B4-BE49-F238E27FC236}">
                <a16:creationId xmlns:a16="http://schemas.microsoft.com/office/drawing/2014/main" id="{2ECCFB75-2574-3B90-FCAD-C434DF4C25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00" t="10747" r="34196" b="37616"/>
          <a:stretch>
            <a:fillRect/>
          </a:stretch>
        </p:blipFill>
        <p:spPr bwMode="auto">
          <a:xfrm>
            <a:off x="11469364" y="6320333"/>
            <a:ext cx="539750" cy="449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60" descr="znak">
            <a:extLst>
              <a:ext uri="{FF2B5EF4-FFF2-40B4-BE49-F238E27FC236}">
                <a16:creationId xmlns:a16="http://schemas.microsoft.com/office/drawing/2014/main" id="{363A24E2-C6D6-B589-53F4-E582341EDD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6" y="6221908"/>
            <a:ext cx="431800" cy="547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372838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CE4C02-66C2-1514-9E1C-1E5F9238AA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462521"/>
          </a:xfrm>
        </p:spPr>
        <p:txBody>
          <a:bodyPr>
            <a:normAutofit fontScale="90000"/>
          </a:bodyPr>
          <a:lstStyle/>
          <a:p>
            <a:pPr algn="ctr"/>
            <a: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Использованные источники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509F704-EB66-E11D-3EB3-4AA0CC48D8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414" y="377072"/>
            <a:ext cx="12028602" cy="5844836"/>
          </a:xfrm>
        </p:spPr>
        <p:txBody>
          <a:bodyPr numCol="2">
            <a:noAutofit/>
          </a:bodyPr>
          <a:lstStyle/>
          <a:p>
            <a:pPr marL="4763" indent="438150">
              <a:lnSpc>
                <a:spcPct val="80000"/>
              </a:lnSpc>
              <a:buFont typeface="+mj-lt"/>
              <a:buAutoNum type="arabicPeriod"/>
            </a:pPr>
            <a:r>
              <a:rPr lang="ru-RU" sz="11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Орданьян, С. С. Технология наноструктурированных керамических материалов. Новые керамические инструментальные материалы : учебное пособие / С. С. Орданьян, И. Б. Пантелеев ; Минобрнауки России, Санкт-Петербургский государственный технологический институт (технический университет),  кафедра химической технологии тонкой технической керамики. – Санкт-Петербург : СПбГТИ(ТУ), 2014. – 86 с.</a:t>
            </a:r>
          </a:p>
          <a:p>
            <a:pPr marL="4763" indent="438150" algn="just">
              <a:lnSpc>
                <a:spcPct val="8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ru-RU" sz="1100" kern="100" spc="3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Френкель, Я. И. Введение в теорию металлов : научное издание / Я. И. Френкель; под редакцией С. В. </a:t>
            </a:r>
            <a:r>
              <a:rPr lang="ru-RU" sz="1100" kern="100" spc="3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Вонсовского</a:t>
            </a:r>
            <a:r>
              <a:rPr lang="ru-RU" sz="1100" kern="100" spc="3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. – Изд. 4-е. – Ленинград : Наука, Ленинградское отделение, 1972. – 424 с.</a:t>
            </a:r>
            <a:endParaRPr lang="ru-RU" sz="1100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4763" indent="438150" algn="just">
              <a:lnSpc>
                <a:spcPct val="8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ru-RU" sz="11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Фальковский, В. А. Твердые сплавы / В. А. Фальковский, Л. И. Клячко // Санкт-Петербург. : Издательский дом «Руда и металлы», 2005. – 416 с.</a:t>
            </a:r>
          </a:p>
          <a:p>
            <a:pPr marL="4763" indent="438150" algn="just">
              <a:lnSpc>
                <a:spcPct val="8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ru-RU" sz="11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Вириал: Техническая керамика. Твердые сплавы. Композиционные материалы : сайт. – Санкт-Петербург, 2003 –    . – URL: http://www.virial.ru (дата обращения: 22.04.2024).</a:t>
            </a:r>
          </a:p>
          <a:p>
            <a:pPr marL="4763" indent="438150" algn="just">
              <a:lnSpc>
                <a:spcPct val="8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ru-RU" sz="11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ЭНЕРГОВАНГАРД: Комплексное оснащение предприятий : сайт. – Санкт-Петербург, 2015 –    . – URL: http://eav.su/catalog/promyshlennye-pechi/vakuumnye-pechi/ (дата обращения 23.04.2024).</a:t>
            </a:r>
          </a:p>
          <a:p>
            <a:pPr marL="4763" indent="438150" algn="just">
              <a:lnSpc>
                <a:spcPct val="8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sz="11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ERSTVAK</a:t>
            </a:r>
            <a:r>
              <a:rPr lang="ru-RU" sz="11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: Вакуумно-компрессионная печь спекания </a:t>
            </a:r>
            <a:r>
              <a:rPr lang="en-US" sz="11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ERSTEVAK VCS</a:t>
            </a:r>
            <a:r>
              <a:rPr lang="ru-RU" sz="11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-5513 : сайт. – Санкт-Петербург, 2007 –    . – </a:t>
            </a:r>
            <a:r>
              <a:rPr lang="en-US" sz="11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URL</a:t>
            </a:r>
            <a:r>
              <a:rPr lang="ru-RU" sz="11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: https://erstvak.com/product/vakuumno-kompressionnaya-pech-spekaniya-erstevak-vcs-5513/ (дата обращения 01.05.2024).</a:t>
            </a:r>
          </a:p>
          <a:p>
            <a:pPr marL="4763" indent="438150" algn="just">
              <a:lnSpc>
                <a:spcPct val="8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ru-RU" sz="11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Антонова,  Е.А. Взаимодействие покрытия Ni-</a:t>
            </a:r>
            <a:r>
              <a:rPr lang="ru-RU" sz="11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Cr</a:t>
            </a:r>
            <a:r>
              <a:rPr lang="ru-RU" sz="11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-</a:t>
            </a:r>
            <a:r>
              <a:rPr lang="ru-RU" sz="11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Si</a:t>
            </a:r>
            <a:r>
              <a:rPr lang="ru-RU" sz="11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-B со сталью 1Х18Н9Т при длительном отжиге / Е. А. Антонова,  Н. С. Андрущенко, JI. M. Синай // Защита металлов. – 1972. – Т.8, №.5. – С.538-544.</a:t>
            </a:r>
          </a:p>
          <a:p>
            <a:pPr marL="4763" indent="438150" algn="just">
              <a:lnSpc>
                <a:spcPct val="8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ru-RU" sz="11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Аппен</a:t>
            </a:r>
            <a:r>
              <a:rPr lang="ru-RU" sz="11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, А. А. Изучение продуктов взаимодействия металлов с </a:t>
            </a:r>
            <a:r>
              <a:rPr lang="ru-RU" sz="11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натриевосиликатным</a:t>
            </a:r>
            <a:r>
              <a:rPr lang="ru-RU" sz="11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расплавом / А. А. </a:t>
            </a:r>
            <a:r>
              <a:rPr lang="ru-RU" sz="11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Аппен</a:t>
            </a:r>
            <a:r>
              <a:rPr lang="ru-RU" sz="11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, Н. С. Андрущенко, И. Б. </a:t>
            </a:r>
            <a:r>
              <a:rPr lang="ru-RU" sz="11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Баньковская</a:t>
            </a:r>
            <a:r>
              <a:rPr lang="ru-RU" sz="11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, М. В. Сазонова // Физика и химия обработки материалов. – 1972. – № 6. – С. 51-55.</a:t>
            </a:r>
          </a:p>
          <a:p>
            <a:pPr marL="4763" indent="438150" algn="just">
              <a:lnSpc>
                <a:spcPct val="8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ru-RU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Тренажер-симулятор «Внепечная обработка стали»</a:t>
            </a:r>
            <a:r>
              <a:rPr lang="ru-RU" sz="11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: сайт. – Россия, 2024 – . – URL: 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https://sike.ru/portfolio/severstal-trenazher-vos</a:t>
            </a:r>
            <a:r>
              <a:rPr lang="ru-RU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1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(дата обращения 29.04.2024).</a:t>
            </a: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763" indent="438150">
              <a:lnSpc>
                <a:spcPct val="80000"/>
              </a:lnSpc>
              <a:buFont typeface="+mj-lt"/>
              <a:buAutoNum type="arabicPeriod"/>
            </a:pPr>
            <a:r>
              <a:rPr lang="ru-RU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Тренажер-симулятор "Газовщик доменной печи"</a:t>
            </a:r>
            <a:r>
              <a:rPr lang="ru-RU" sz="11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: сайт. – Россия, 2024 – . – URL: 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https://sike.ru/portfolio/metinvest-trenazheri-domennaya-pech</a:t>
            </a:r>
            <a:r>
              <a:rPr lang="ru-RU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1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(дата обращения 29.04.2024).</a:t>
            </a: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9388" indent="452438">
              <a:lnSpc>
                <a:spcPct val="80000"/>
              </a:lnSpc>
              <a:buFont typeface="+mj-lt"/>
              <a:buAutoNum type="arabicPeriod"/>
            </a:pPr>
            <a:r>
              <a:rPr lang="ru-RU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Тренажерный комплекс «Трек» </a:t>
            </a:r>
            <a:r>
              <a:rPr lang="ru-RU" sz="11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: сайт. – Россия, 2024 – . – URL: 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http://www.yugra-asu.ru/trek</a:t>
            </a:r>
            <a:r>
              <a:rPr lang="ru-RU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1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(дата обращения 30.04.2024).</a:t>
            </a:r>
            <a:endParaRPr lang="en-US" sz="1100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179388" indent="452438">
              <a:lnSpc>
                <a:spcPct val="80000"/>
              </a:lnSpc>
              <a:buFont typeface="+mj-lt"/>
              <a:buAutoNum type="arabicPeriod"/>
            </a:pPr>
            <a:r>
              <a:rPr lang="ru-RU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SQLite</a:t>
            </a:r>
            <a:r>
              <a:rPr lang="ru-RU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MySQL и </a:t>
            </a:r>
            <a:r>
              <a:rPr lang="ru-RU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PostgreSQL</a:t>
            </a:r>
            <a:r>
              <a:rPr lang="ru-RU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сравниваем популярные реляционные СУБ</a:t>
            </a:r>
            <a:r>
              <a:rPr lang="ru-RU" sz="11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: сайт. – Россия, 2024 – . – URL: </a:t>
            </a:r>
            <a:r>
              <a:rPr lang="en-US" sz="1100" kern="100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https://tproger.ru/translations/sqlite-mysql-postgresql-comparison</a:t>
            </a:r>
            <a:r>
              <a:rPr lang="en-US" sz="1100" kern="100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ru-RU" sz="11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(дата обращения </a:t>
            </a:r>
            <a:r>
              <a:rPr lang="en-US" sz="11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01</a:t>
            </a:r>
            <a:r>
              <a:rPr lang="ru-RU" sz="11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.0</a:t>
            </a:r>
            <a:r>
              <a:rPr lang="en-US" sz="11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5</a:t>
            </a:r>
            <a:r>
              <a:rPr lang="ru-RU" sz="11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.2024).</a:t>
            </a:r>
            <a:endParaRPr lang="en-US" sz="1100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179388" indent="452438">
              <a:lnSpc>
                <a:spcPct val="80000"/>
              </a:lnSpc>
              <a:buFont typeface="+mj-lt"/>
              <a:buAutoNum type="arabicPeriod"/>
            </a:pPr>
            <a:r>
              <a:rPr lang="ru-RU" sz="1100" kern="100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СУБД</a:t>
            </a:r>
            <a:r>
              <a:rPr lang="en-US" sz="1100" kern="100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ru-RU" sz="11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: сайт. – Россия, 2024 – . – URL: </a:t>
            </a:r>
            <a:r>
              <a:rPr lang="en-US" sz="1100" kern="100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https://ru.wikipedia.org/wiki</a:t>
            </a:r>
            <a:r>
              <a:rPr lang="ru-RU" sz="1100" kern="100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ru-RU" sz="11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(дата обращения </a:t>
            </a:r>
            <a:r>
              <a:rPr lang="en-US" sz="11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01</a:t>
            </a:r>
            <a:r>
              <a:rPr lang="ru-RU" sz="11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.0</a:t>
            </a:r>
            <a:r>
              <a:rPr lang="en-US" sz="11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5</a:t>
            </a:r>
            <a:r>
              <a:rPr lang="ru-RU" sz="11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.2024).</a:t>
            </a:r>
            <a:endParaRPr lang="ru-RU" sz="1100" kern="100" dirty="0"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179388" indent="452438" algn="just">
              <a:lnSpc>
                <a:spcPct val="8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ru-RU" sz="11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Корниенко, И. Г. Математическая модель для исследования усадки керамических материалов при диффузионном спекании / И. Г. Корниенко, Т. Б. Чистякова, А. Н. Полосин, С. С. Орданьян, В. И. Румянцев// Сборник тезисов научно-технической конференции молодых учёных «Неделя науки – 2013» СПбГТИ(ТУ), 2 – 4 апреля 2013 г. – Санкт-Петербург. : СПбГТИ(ТУ), 2013. – С. 166-167.</a:t>
            </a:r>
          </a:p>
          <a:p>
            <a:pPr marL="179388" indent="452438" algn="just">
              <a:lnSpc>
                <a:spcPct val="8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ru-RU" sz="11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Корниенко, И. Г. Программный комплекс и математическая модель для электронного обучения управлению процессом производства твёрдых сплавов / И. Г. Корниенко, Т. Б. Чистякова, А. Н. Полосин, В. Н. </a:t>
            </a:r>
            <a:r>
              <a:rPr lang="ru-RU" sz="11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Фищев</a:t>
            </a:r>
            <a:r>
              <a:rPr lang="ru-RU" sz="11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, В. И. Румянцев // Научная конференция посвящённая 185-й годовщине образования СПбГТИ(ТУ) : сборник трудов научной конференции посвящённой 185-й годовщине обр. СПбГТИ(ТУ), 27 ноября 2013 г. – Санкт-Петербург: СПбГТИ(ТУ), 2013. – С. 396–397.</a:t>
            </a:r>
          </a:p>
          <a:p>
            <a:pPr marL="179388" indent="452438" algn="just">
              <a:lnSpc>
                <a:spcPct val="8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ru-RU" sz="11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Рагуля, А. В. Консолидированные наноструктурные материалы  / А. В. Рагуля, В. В. Скороход. – Киев : </a:t>
            </a:r>
            <a:r>
              <a:rPr lang="ru-RU" sz="11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Наукова</a:t>
            </a:r>
            <a:r>
              <a:rPr lang="ru-RU" sz="11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думка, 2007. – 376 с.</a:t>
            </a:r>
          </a:p>
          <a:p>
            <a:pPr marL="179388" indent="452438" algn="just">
              <a:lnSpc>
                <a:spcPct val="8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ru-RU" sz="11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Корниенко, И. Г. Система компьютерного моделирования для исследования и управления качеством высокотемпературных керамических материалов / И. Г. Корниенко, Т. Б. Чистякова, А. Н. Полосин // Известия СПбГТИ(ТУ). – 2014. – № 26. – С.  80–85. </a:t>
            </a:r>
          </a:p>
          <a:p>
            <a:pPr marL="179388" indent="452438" algn="just">
              <a:lnSpc>
                <a:spcPct val="8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ru-RU" sz="11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Компьютерные технологии моделирования процессов получения высокотемпературных наноструктурированных материалов : учебное пособие / Т. Б. Чистякова, А. Н. Полосин, И. В. Новожилова, Л. В. Гольцева ; Минобрнауки России, Санкт-Петербургский государственный технологический институт (технический университет), кафедра систем автоматизированного проектирования и управления. – Санкт-Петербург : СПбГТИ(ТУ), 2013. – 223 с.</a:t>
            </a:r>
          </a:p>
          <a:p>
            <a:pPr marL="179388" indent="452438" algn="just">
              <a:lnSpc>
                <a:spcPct val="8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ru-RU" sz="11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Скит, Д. C# для профессионалов. Тонкости программирования / Д. Скит ; перевод с английского. – 3-е изд., дополненная и переработанная – Москва : Вильямс, 2017. – 608 с. – ISBN 978-5-8459-1909-0.</a:t>
            </a:r>
            <a:endParaRPr lang="ru-RU" sz="1100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B4B2293-F9B5-19E5-11AA-D1A5AC6AF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9CC6C-5133-4D8F-A6BC-F0A58B6CE1E5}" type="slidenum">
              <a:rPr lang="ru-RU" smtClean="0"/>
              <a:t>23</a:t>
            </a:fld>
            <a:endParaRPr lang="ru-R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7C4B64D-7DCD-8486-B1F6-4E23A6457D82}"/>
              </a:ext>
            </a:extLst>
          </p:cNvPr>
          <p:cNvSpPr txBox="1"/>
          <p:nvPr/>
        </p:nvSpPr>
        <p:spPr>
          <a:xfrm>
            <a:off x="838200" y="6285091"/>
            <a:ext cx="105156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400" b="1" kern="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Информационное обеспечение виртуального тренажера для обучения управлению процессом получения твердых сплавов</a:t>
            </a:r>
            <a:endParaRPr lang="ru-RU" sz="1400" dirty="0"/>
          </a:p>
        </p:txBody>
      </p:sp>
      <p:pic>
        <p:nvPicPr>
          <p:cNvPr id="8" name="Picture 6" descr="Логотип_САПРиУ">
            <a:extLst>
              <a:ext uri="{FF2B5EF4-FFF2-40B4-BE49-F238E27FC236}">
                <a16:creationId xmlns:a16="http://schemas.microsoft.com/office/drawing/2014/main" id="{A5F6FA9F-40A0-59ED-5D27-EAD7545C5E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00" t="10747" r="34196" b="37616"/>
          <a:stretch>
            <a:fillRect/>
          </a:stretch>
        </p:blipFill>
        <p:spPr bwMode="auto">
          <a:xfrm>
            <a:off x="11469364" y="6320333"/>
            <a:ext cx="539750" cy="449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60" descr="znak">
            <a:extLst>
              <a:ext uri="{FF2B5EF4-FFF2-40B4-BE49-F238E27FC236}">
                <a16:creationId xmlns:a16="http://schemas.microsoft.com/office/drawing/2014/main" id="{8CFCD81F-F8D6-1450-DE48-6100DC17FA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6" y="6221908"/>
            <a:ext cx="431800" cy="547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290222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FF98D92-4604-0DC4-520C-F13125831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"/>
            <a:ext cx="10515600" cy="572654"/>
          </a:xfrm>
        </p:spPr>
        <p:txBody>
          <a:bodyPr>
            <a:normAutofit/>
          </a:bodyPr>
          <a:lstStyle/>
          <a:p>
            <a:pPr algn="ctr"/>
            <a: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Условные обозначения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EE3D093-7EFC-7308-657E-87C4A2FEB3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073" y="572656"/>
            <a:ext cx="11905672" cy="5712436"/>
          </a:xfrm>
        </p:spPr>
        <p:txBody>
          <a:bodyPr numCol="3">
            <a:normAutofit/>
          </a:bodyPr>
          <a:lstStyle/>
          <a:p>
            <a:pPr marL="0" indent="0" algn="just">
              <a:lnSpc>
                <a:spcPct val="80000"/>
              </a:lnSpc>
              <a:buNone/>
              <a:tabLst>
                <a:tab pos="540385" algn="l"/>
              </a:tabLst>
            </a:pPr>
            <a:r>
              <a:rPr lang="en-US" sz="12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</a:t>
            </a:r>
            <a:r>
              <a:rPr lang="ru-RU" sz="1200" baseline="-25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</a:t>
            </a:r>
            <a:r>
              <a:rPr lang="ru-RU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– вектор входных параметров 1 стадии процесса спекания;</a:t>
            </a:r>
          </a:p>
          <a:p>
            <a:pPr marL="0" indent="0" algn="just">
              <a:lnSpc>
                <a:spcPct val="80000"/>
              </a:lnSpc>
              <a:buNone/>
              <a:tabLst>
                <a:tab pos="540385" algn="l"/>
              </a:tabLst>
            </a:pPr>
            <a:r>
              <a:rPr lang="en-US" sz="12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</a:t>
            </a:r>
            <a:r>
              <a:rPr lang="ru-RU" sz="1200" baseline="-25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</a:t>
            </a:r>
            <a:r>
              <a:rPr lang="ru-RU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– вектор возмущающих воздействий на 1 стадии процесса спекания;</a:t>
            </a:r>
          </a:p>
          <a:p>
            <a:pPr marL="0" indent="0" algn="just">
              <a:lnSpc>
                <a:spcPct val="80000"/>
              </a:lnSpc>
              <a:buNone/>
              <a:tabLst>
                <a:tab pos="540385" algn="l"/>
              </a:tabLst>
            </a:pPr>
            <a:r>
              <a:rPr lang="en-US" sz="12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</a:t>
            </a:r>
            <a:r>
              <a:rPr lang="ru-RU" sz="1200" baseline="-25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</a:t>
            </a:r>
            <a:r>
              <a:rPr lang="ru-RU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– вектор управляющих воздействий на 1 стадии процесса спекания;</a:t>
            </a:r>
          </a:p>
          <a:p>
            <a:pPr marL="0" indent="0" algn="just">
              <a:lnSpc>
                <a:spcPct val="80000"/>
              </a:lnSpc>
              <a:buNone/>
              <a:tabLst>
                <a:tab pos="540385" algn="l"/>
              </a:tabLst>
            </a:pPr>
            <a:r>
              <a:rPr lang="en-US" sz="12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Y</a:t>
            </a:r>
            <a:r>
              <a:rPr lang="ru-RU" sz="1200" baseline="-25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</a:t>
            </a:r>
            <a:r>
              <a:rPr lang="ru-RU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– вектор выходных параметров 1 стадии процесса спекания;</a:t>
            </a:r>
          </a:p>
          <a:p>
            <a:pPr marL="0" indent="0" algn="just">
              <a:lnSpc>
                <a:spcPct val="80000"/>
              </a:lnSpc>
              <a:buNone/>
              <a:tabLst>
                <a:tab pos="540385" algn="l"/>
              </a:tabLst>
            </a:pPr>
            <a:r>
              <a:rPr lang="en-US" sz="12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</a:t>
            </a:r>
            <a:r>
              <a:rPr lang="ru-RU" sz="1200" baseline="-25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</a:t>
            </a:r>
            <a:r>
              <a:rPr lang="ru-RU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– вектор входных параметров 1 стадии процесса спекания;</a:t>
            </a:r>
          </a:p>
          <a:p>
            <a:pPr marL="0" indent="0" algn="just">
              <a:lnSpc>
                <a:spcPct val="80000"/>
              </a:lnSpc>
              <a:buNone/>
              <a:tabLst>
                <a:tab pos="540385" algn="l"/>
              </a:tabLst>
            </a:pPr>
            <a:r>
              <a:rPr lang="en-US" sz="12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</a:t>
            </a:r>
            <a:r>
              <a:rPr lang="ru-RU" sz="1200" baseline="-25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</a:t>
            </a:r>
            <a:r>
              <a:rPr lang="ru-RU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– вектор возмущающих воздействий на 1 стадии процесса спекания;</a:t>
            </a:r>
          </a:p>
          <a:p>
            <a:pPr marL="0" indent="0" algn="just">
              <a:lnSpc>
                <a:spcPct val="80000"/>
              </a:lnSpc>
              <a:buNone/>
              <a:tabLst>
                <a:tab pos="540385" algn="l"/>
              </a:tabLst>
            </a:pPr>
            <a:r>
              <a:rPr lang="en-US" sz="12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</a:t>
            </a:r>
            <a:r>
              <a:rPr lang="ru-RU" sz="1200" baseline="-25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</a:t>
            </a:r>
            <a:r>
              <a:rPr lang="ru-RU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– вектор управляющих воздействий на 1 стадии процесса спекания;</a:t>
            </a:r>
          </a:p>
          <a:p>
            <a:pPr marL="0" indent="0" algn="just">
              <a:lnSpc>
                <a:spcPct val="80000"/>
              </a:lnSpc>
              <a:buNone/>
              <a:tabLst>
                <a:tab pos="540385" algn="l"/>
              </a:tabLst>
            </a:pPr>
            <a:r>
              <a:rPr lang="en-US" sz="12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Y</a:t>
            </a:r>
            <a:r>
              <a:rPr lang="ru-RU" sz="1200" baseline="-25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</a:t>
            </a:r>
            <a:r>
              <a:rPr lang="ru-RU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– вектор выходных параметров 1 стадии процесса спекания;</a:t>
            </a:r>
          </a:p>
          <a:p>
            <a:pPr marL="0" indent="0" algn="just">
              <a:lnSpc>
                <a:spcPct val="80000"/>
              </a:lnSpc>
              <a:buNone/>
              <a:tabLst>
                <a:tab pos="540385" algn="l"/>
              </a:tabLst>
            </a:pPr>
            <a:r>
              <a:rPr lang="en-US" sz="12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</a:t>
            </a:r>
            <a:r>
              <a:rPr lang="ru-RU" sz="1200" baseline="-25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0</a:t>
            </a:r>
            <a:r>
              <a:rPr lang="ru-RU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– начальная температура, ˚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</a:t>
            </a:r>
            <a:r>
              <a:rPr lang="ru-RU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;</a:t>
            </a:r>
          </a:p>
          <a:p>
            <a:pPr marL="0" indent="0" algn="just">
              <a:lnSpc>
                <a:spcPct val="80000"/>
              </a:lnSpc>
              <a:buNone/>
              <a:tabLst>
                <a:tab pos="540385" algn="l"/>
              </a:tabLst>
            </a:pPr>
            <a:r>
              <a:rPr lang="ru-RU" sz="12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</a:t>
            </a:r>
            <a:r>
              <a:rPr lang="ru-RU" sz="1200" baseline="-25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0</a:t>
            </a:r>
            <a:r>
              <a:rPr lang="ru-RU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– пористость материала до спекания, %;</a:t>
            </a:r>
          </a:p>
          <a:p>
            <a:pPr marL="0" indent="0" algn="just">
              <a:lnSpc>
                <a:spcPct val="80000"/>
              </a:lnSpc>
              <a:buNone/>
              <a:tabLst>
                <a:tab pos="540385" algn="l"/>
              </a:tabLst>
            </a:pPr>
            <a:r>
              <a:rPr lang="en-US" sz="12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</a:t>
            </a:r>
            <a:r>
              <a:rPr lang="ru-RU" sz="1200" baseline="-25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0</a:t>
            </a:r>
            <a:r>
              <a:rPr lang="ru-RU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– начальный средний размер зерна, м;</a:t>
            </a:r>
          </a:p>
          <a:p>
            <a:pPr marL="0" indent="0" algn="just">
              <a:lnSpc>
                <a:spcPct val="80000"/>
              </a:lnSpc>
              <a:buNone/>
              <a:tabLst>
                <a:tab pos="540385" algn="l"/>
              </a:tabLst>
            </a:pPr>
            <a:r>
              <a:rPr lang="en-US" sz="12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δ</a:t>
            </a:r>
            <a:r>
              <a:rPr lang="ru-RU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– толщина поверхностного слоя зерна, м;</a:t>
            </a:r>
          </a:p>
          <a:p>
            <a:pPr marL="0" indent="0" algn="just">
              <a:lnSpc>
                <a:spcPct val="80000"/>
              </a:lnSpc>
              <a:buNone/>
              <a:tabLst>
                <a:tab pos="540385" algn="l"/>
              </a:tabLst>
            </a:pPr>
            <a:r>
              <a:rPr lang="ru-RU" sz="12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ρ</a:t>
            </a:r>
            <a:r>
              <a:rPr lang="ru-RU" sz="1200" baseline="-25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0</a:t>
            </a:r>
            <a:r>
              <a:rPr lang="ru-RU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– плотность компактного (</a:t>
            </a:r>
            <a:r>
              <a:rPr lang="ru-RU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беспористого</a:t>
            </a:r>
            <a:r>
              <a:rPr lang="ru-RU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 материала, кг/м</a:t>
            </a:r>
            <a:r>
              <a:rPr lang="ru-RU" sz="1200" baseline="30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3</a:t>
            </a:r>
            <a:r>
              <a:rPr lang="ru-RU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;</a:t>
            </a:r>
          </a:p>
          <a:p>
            <a:pPr marL="0" indent="0" algn="just">
              <a:lnSpc>
                <a:spcPct val="80000"/>
              </a:lnSpc>
              <a:buNone/>
              <a:tabLst>
                <a:tab pos="540385" algn="l"/>
              </a:tabLst>
            </a:pPr>
            <a:r>
              <a:rPr lang="ru-RU" sz="12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σ</a:t>
            </a:r>
            <a:r>
              <a:rPr lang="ru-RU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– удельная поверхностная энергия, Дж/м</a:t>
            </a:r>
            <a:r>
              <a:rPr lang="ru-RU" sz="1200" baseline="30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</a:t>
            </a:r>
            <a:r>
              <a:rPr lang="ru-RU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;</a:t>
            </a:r>
          </a:p>
          <a:p>
            <a:pPr marL="0" indent="0" algn="just">
              <a:lnSpc>
                <a:spcPct val="80000"/>
              </a:lnSpc>
              <a:buNone/>
              <a:tabLst>
                <a:tab pos="540385" algn="l"/>
              </a:tabLst>
            </a:pPr>
            <a:r>
              <a:rPr lang="en-US" sz="12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</a:t>
            </a:r>
            <a:r>
              <a:rPr lang="ru-RU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– примеси в прессовке;</a:t>
            </a:r>
          </a:p>
          <a:p>
            <a:pPr marL="0" indent="0" algn="just">
              <a:lnSpc>
                <a:spcPct val="80000"/>
              </a:lnSpc>
              <a:buNone/>
              <a:tabLst>
                <a:tab pos="540385" algn="l"/>
              </a:tabLst>
            </a:pPr>
            <a:r>
              <a:rPr lang="en-US" sz="12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</a:t>
            </a:r>
            <a:r>
              <a:rPr lang="ru-RU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– градиент температуры материала при нагреве, ˚С/м;</a:t>
            </a:r>
          </a:p>
          <a:p>
            <a:pPr marL="179388" indent="0" algn="just">
              <a:lnSpc>
                <a:spcPct val="80000"/>
              </a:lnSpc>
              <a:buNone/>
              <a:tabLst>
                <a:tab pos="540385" algn="l"/>
              </a:tabLst>
            </a:pPr>
            <a:r>
              <a:rPr lang="en-US" sz="1200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</a:t>
            </a:r>
            <a:r>
              <a:rPr lang="en-US" sz="1200" i="1" baseline="-25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j</a:t>
            </a:r>
            <a:r>
              <a:rPr lang="ru-RU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– температура в конце 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j</a:t>
            </a:r>
            <a:r>
              <a:rPr lang="ru-RU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-ого этапа твердофазного спекания, ˚С;</a:t>
            </a:r>
          </a:p>
          <a:p>
            <a:pPr marL="179388" indent="0" algn="just">
              <a:lnSpc>
                <a:spcPct val="80000"/>
              </a:lnSpc>
              <a:buNone/>
              <a:tabLst>
                <a:tab pos="540385" algn="l"/>
              </a:tabLst>
            </a:pPr>
            <a:r>
              <a:rPr lang="ru-RU" sz="12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</a:t>
            </a:r>
            <a:r>
              <a:rPr lang="ru-RU" sz="1200" baseline="-25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</a:t>
            </a:r>
            <a:r>
              <a:rPr lang="ru-RU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– остаточная пористость на 1-й стадии процесса синтеза, %;</a:t>
            </a:r>
          </a:p>
          <a:p>
            <a:pPr marL="179388" indent="0" algn="just">
              <a:lnSpc>
                <a:spcPct val="80000"/>
              </a:lnSpc>
              <a:buNone/>
              <a:tabLst>
                <a:tab pos="540385" algn="l"/>
              </a:tabLst>
            </a:pPr>
            <a:r>
              <a:rPr lang="en-US" sz="12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</a:t>
            </a:r>
            <a:r>
              <a:rPr lang="ru-RU" sz="1200" baseline="-25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</a:t>
            </a:r>
            <a:r>
              <a:rPr lang="ru-RU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– средний размер зерна на 1-й стадии процесса синтеза, м;</a:t>
            </a:r>
          </a:p>
          <a:p>
            <a:pPr marL="179388" indent="0" algn="just">
              <a:lnSpc>
                <a:spcPct val="80000"/>
              </a:lnSpc>
              <a:buNone/>
              <a:tabLst>
                <a:tab pos="540385" algn="l"/>
              </a:tabLst>
            </a:pPr>
            <a:r>
              <a:rPr lang="en-US" sz="12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</a:t>
            </a:r>
            <a:r>
              <a:rPr lang="ru-RU" sz="1200" baseline="-25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</a:t>
            </a:r>
            <a:r>
              <a:rPr lang="ru-RU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– объемная усадка на 1-й стадии процесса синтеза, %;</a:t>
            </a:r>
          </a:p>
          <a:p>
            <a:pPr marL="179388" indent="0" algn="just">
              <a:lnSpc>
                <a:spcPct val="80000"/>
              </a:lnSpc>
              <a:buNone/>
              <a:tabLst>
                <a:tab pos="540385" algn="l"/>
              </a:tabLst>
            </a:pPr>
            <a:r>
              <a:rPr lang="en-US" sz="12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</a:t>
            </a:r>
            <a:r>
              <a:rPr lang="ru-RU" sz="1200" baseline="-25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</a:t>
            </a:r>
            <a:r>
              <a:rPr lang="ru-RU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– скорость объемной усадки на 1-й стадии процесса синтеза, %/с;</a:t>
            </a:r>
          </a:p>
          <a:p>
            <a:pPr marL="179388" indent="0" algn="just">
              <a:lnSpc>
                <a:spcPct val="80000"/>
              </a:lnSpc>
              <a:buNone/>
              <a:tabLst>
                <a:tab pos="540385" algn="l"/>
              </a:tabLst>
            </a:pPr>
            <a:r>
              <a:rPr lang="en-US" sz="12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ρ</a:t>
            </a:r>
            <a:r>
              <a:rPr lang="ru-RU" sz="1200" baseline="-25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</a:t>
            </a:r>
            <a:r>
              <a:rPr lang="ru-RU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– плотность материала на 1-й стадии процесса синтеза, кг/м</a:t>
            </a:r>
            <a:r>
              <a:rPr lang="ru-RU" sz="1200" baseline="30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3</a:t>
            </a:r>
            <a:r>
              <a:rPr lang="ru-RU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;</a:t>
            </a:r>
          </a:p>
          <a:p>
            <a:pPr marL="179388" indent="0" algn="just">
              <a:lnSpc>
                <a:spcPct val="80000"/>
              </a:lnSpc>
              <a:buNone/>
              <a:tabLst>
                <a:tab pos="540385" algn="l"/>
              </a:tabLst>
            </a:pPr>
            <a:r>
              <a:rPr lang="en-US" sz="12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</a:t>
            </a:r>
            <a:r>
              <a:rPr lang="en-US" sz="1200" i="1" baseline="-25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</a:t>
            </a:r>
            <a:r>
              <a:rPr lang="ru-RU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– перепады напряжения в электрической цепи, В;</a:t>
            </a:r>
          </a:p>
          <a:p>
            <a:pPr marL="179388" indent="0" algn="just">
              <a:lnSpc>
                <a:spcPct val="80000"/>
              </a:lnSpc>
              <a:buNone/>
              <a:tabLst>
                <a:tab pos="540385" algn="l"/>
              </a:tabLst>
            </a:pPr>
            <a:r>
              <a:rPr lang="en-US" sz="12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</a:t>
            </a:r>
            <a:r>
              <a:rPr lang="en-US" sz="1200" i="1" baseline="-25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</a:t>
            </a:r>
            <a:r>
              <a:rPr lang="ru-RU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– примеси в инертном газе, %;</a:t>
            </a:r>
          </a:p>
          <a:p>
            <a:pPr marL="179388" indent="0" algn="just">
              <a:lnSpc>
                <a:spcPct val="80000"/>
              </a:lnSpc>
              <a:buNone/>
              <a:tabLst>
                <a:tab pos="540385" algn="l"/>
              </a:tabLst>
            </a:pPr>
            <a:r>
              <a:rPr lang="en-US" sz="1200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</a:t>
            </a:r>
            <a:r>
              <a:rPr lang="en-US" sz="1200" i="1" baseline="-25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ρ</a:t>
            </a:r>
            <a:r>
              <a:rPr lang="ru-RU" sz="1200" baseline="-25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0</a:t>
            </a:r>
            <a:r>
              <a:rPr lang="ru-RU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– начальный средний радиус поры, м;</a:t>
            </a:r>
          </a:p>
          <a:p>
            <a:pPr marL="179388" indent="0" algn="just">
              <a:lnSpc>
                <a:spcPct val="80000"/>
              </a:lnSpc>
              <a:buNone/>
              <a:tabLst>
                <a:tab pos="540385" algn="l"/>
              </a:tabLst>
            </a:pPr>
            <a:r>
              <a:rPr lang="en-US" sz="12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η</a:t>
            </a:r>
            <a:r>
              <a:rPr lang="ru-RU" sz="1200" baseline="-25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0</a:t>
            </a:r>
            <a:r>
              <a:rPr lang="ru-RU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– начальная вязкость материала, </a:t>
            </a:r>
            <a:r>
              <a:rPr lang="ru-RU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Па·с</a:t>
            </a:r>
            <a:r>
              <a:rPr lang="ru-RU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;</a:t>
            </a:r>
          </a:p>
          <a:p>
            <a:pPr marL="179388" indent="0" algn="just">
              <a:lnSpc>
                <a:spcPct val="80000"/>
              </a:lnSpc>
              <a:buNone/>
              <a:tabLst>
                <a:tab pos="540385" algn="l"/>
              </a:tabLst>
            </a:pPr>
            <a:r>
              <a:rPr lang="ru-RU" sz="12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</a:t>
            </a:r>
            <a:r>
              <a:rPr lang="ru-RU" sz="1200" baseline="-25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</a:t>
            </a:r>
            <a:r>
              <a:rPr lang="ru-RU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– остаточная пористость на 2-й стадии процесса синтеза, %;</a:t>
            </a:r>
          </a:p>
          <a:p>
            <a:pPr marL="179388" indent="0" algn="just">
              <a:lnSpc>
                <a:spcPct val="80000"/>
              </a:lnSpc>
              <a:buNone/>
              <a:tabLst>
                <a:tab pos="540385" algn="l"/>
              </a:tabLst>
            </a:pPr>
            <a:r>
              <a:rPr lang="en-US" sz="12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</a:t>
            </a:r>
            <a:r>
              <a:rPr lang="ru-RU" sz="1200" baseline="-25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</a:t>
            </a:r>
            <a:r>
              <a:rPr lang="ru-RU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– средний размер зерна на 2-й стадии процесса синтеза, м;</a:t>
            </a:r>
          </a:p>
          <a:p>
            <a:pPr marL="179388" indent="0" algn="just">
              <a:lnSpc>
                <a:spcPct val="80000"/>
              </a:lnSpc>
              <a:buNone/>
              <a:tabLst>
                <a:tab pos="540385" algn="l"/>
              </a:tabLst>
            </a:pPr>
            <a:r>
              <a:rPr lang="en-US" sz="12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</a:t>
            </a:r>
            <a:r>
              <a:rPr lang="ru-RU" sz="1200" baseline="-25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</a:t>
            </a:r>
            <a:r>
              <a:rPr lang="ru-RU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– объемная усадка на 2-й стадии процесса синтеза, %;</a:t>
            </a:r>
          </a:p>
          <a:p>
            <a:pPr marL="179388" indent="0" algn="just">
              <a:lnSpc>
                <a:spcPct val="80000"/>
              </a:lnSpc>
              <a:buNone/>
              <a:tabLst>
                <a:tab pos="540385" algn="l"/>
              </a:tabLst>
            </a:pPr>
            <a:r>
              <a:rPr lang="en-US" sz="12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</a:t>
            </a:r>
            <a:r>
              <a:rPr lang="ru-RU" sz="1200" baseline="-25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</a:t>
            </a:r>
            <a:r>
              <a:rPr lang="ru-RU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– скорость объемной усадки на 2-й стадии процесса синтеза, %/с;</a:t>
            </a:r>
          </a:p>
          <a:p>
            <a:pPr marL="179388" indent="0" algn="just">
              <a:lnSpc>
                <a:spcPct val="80000"/>
              </a:lnSpc>
              <a:buNone/>
              <a:tabLst>
                <a:tab pos="540385" algn="l"/>
              </a:tabLst>
            </a:pPr>
            <a:r>
              <a:rPr lang="en-US" sz="12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Ρ</a:t>
            </a:r>
            <a:r>
              <a:rPr lang="ru-RU" sz="1200" baseline="-25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</a:t>
            </a:r>
            <a:r>
              <a:rPr lang="ru-RU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– плотность материала на 2-й стадии процесса синтеза, кг/м</a:t>
            </a:r>
            <a:r>
              <a:rPr lang="ru-RU" sz="1200" baseline="30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3</a:t>
            </a:r>
            <a:r>
              <a:rPr lang="ru-RU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;</a:t>
            </a:r>
          </a:p>
          <a:p>
            <a:pPr marL="179388" indent="0" algn="just">
              <a:lnSpc>
                <a:spcPct val="80000"/>
              </a:lnSpc>
              <a:buNone/>
              <a:tabLst>
                <a:tab pos="540385" algn="l"/>
              </a:tabLst>
            </a:pPr>
            <a:r>
              <a:rPr lang="en-US" sz="1200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</a:t>
            </a:r>
            <a:r>
              <a:rPr lang="en-US" sz="1200" baseline="-25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</a:t>
            </a:r>
            <a:r>
              <a:rPr lang="ru-RU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– температура изотермической выдержки на стадии жидкофазного спекания, ˚С;</a:t>
            </a:r>
          </a:p>
          <a:p>
            <a:pPr marL="179388" indent="0" algn="just">
              <a:lnSpc>
                <a:spcPct val="80000"/>
              </a:lnSpc>
              <a:buNone/>
              <a:tabLst>
                <a:tab pos="540385" algn="l"/>
              </a:tabLst>
            </a:pPr>
            <a:r>
              <a:rPr lang="en-US" sz="12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</a:t>
            </a:r>
            <a:r>
              <a:rPr lang="en-US" sz="1200" i="1" baseline="-25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</a:t>
            </a:r>
            <a:r>
              <a:rPr lang="ru-RU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– давление инертного газа вокруг материала, Па;</a:t>
            </a:r>
          </a:p>
          <a:p>
            <a:pPr marL="179388" indent="0" algn="just">
              <a:lnSpc>
                <a:spcPct val="80000"/>
              </a:lnSpc>
              <a:buNone/>
              <a:tabLst>
                <a:tab pos="540385" algn="l"/>
              </a:tabLst>
            </a:pPr>
            <a:r>
              <a:rPr lang="en-US" sz="1200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τ</a:t>
            </a:r>
            <a:r>
              <a:rPr lang="en-US" sz="1200" i="1" baseline="-25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</a:t>
            </a:r>
            <a:r>
              <a:rPr lang="ru-RU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– длительность изотермической выдержки на стадии жидкофазного спекания, с;</a:t>
            </a:r>
          </a:p>
          <a:p>
            <a:pPr marL="179388" indent="0" algn="just">
              <a:lnSpc>
                <a:spcPct val="80000"/>
              </a:lnSpc>
              <a:buNone/>
              <a:tabLst>
                <a:tab pos="540385" algn="l"/>
              </a:tabLst>
            </a:pPr>
            <a:r>
              <a:rPr lang="en-US" sz="12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X</a:t>
            </a:r>
            <a:r>
              <a:rPr lang="ru-RU" sz="1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– вектор входных параметров процесса спекания;</a:t>
            </a:r>
          </a:p>
          <a:p>
            <a:pPr marL="179388" indent="0" algn="just">
              <a:lnSpc>
                <a:spcPct val="80000"/>
              </a:lnSpc>
              <a:buNone/>
              <a:tabLst>
                <a:tab pos="540385" algn="l"/>
              </a:tabLst>
            </a:pPr>
            <a:r>
              <a:rPr lang="en-US" sz="12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U</a:t>
            </a:r>
            <a:r>
              <a:rPr lang="ru-RU" sz="1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– вектор варьируемых режимных параметров процесса спекания;</a:t>
            </a:r>
          </a:p>
          <a:p>
            <a:pPr marL="179388" indent="0" algn="just">
              <a:lnSpc>
                <a:spcPct val="80000"/>
              </a:lnSpc>
              <a:buNone/>
              <a:tabLst>
                <a:tab pos="540385" algn="l"/>
              </a:tabLst>
            </a:pPr>
            <a:r>
              <a:rPr lang="en-US" sz="1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Tm </a:t>
            </a:r>
            <a:r>
              <a:rPr lang="ru-RU" sz="1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– тип материала;</a:t>
            </a:r>
          </a:p>
          <a:p>
            <a:pPr marL="179388" indent="0" algn="just">
              <a:lnSpc>
                <a:spcPct val="80000"/>
              </a:lnSpc>
              <a:buNone/>
              <a:tabLst>
                <a:tab pos="540385" algn="l"/>
              </a:tabLst>
            </a:pPr>
            <a:r>
              <a:rPr lang="en-US" sz="12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Mp</a:t>
            </a:r>
            <a:r>
              <a:rPr lang="ru-RU" sz="1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– марка печи;</a:t>
            </a:r>
            <a:endParaRPr lang="en-US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79388" indent="0" algn="just">
              <a:lnSpc>
                <a:spcPct val="80000"/>
              </a:lnSpc>
              <a:buNone/>
              <a:tabLst>
                <a:tab pos="540385" algn="l"/>
              </a:tabLst>
            </a:pPr>
            <a:r>
              <a:rPr lang="en-US" sz="1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Q</a:t>
            </a:r>
            <a:r>
              <a:rPr lang="ru-RU" sz="1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– показатели качества;</a:t>
            </a:r>
          </a:p>
          <a:p>
            <a:pPr marL="179388" indent="0" algn="just">
              <a:lnSpc>
                <a:spcPct val="80000"/>
              </a:lnSpc>
              <a:buNone/>
              <a:tabLst>
                <a:tab pos="540385" algn="l"/>
              </a:tabLst>
            </a:pPr>
            <a:r>
              <a:rPr lang="ru-RU" sz="1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СУБД – система управления базами данных;</a:t>
            </a:r>
          </a:p>
          <a:p>
            <a:pPr marL="179388" indent="0" algn="just">
              <a:lnSpc>
                <a:spcPct val="80000"/>
              </a:lnSpc>
              <a:buNone/>
              <a:tabLst>
                <a:tab pos="540385" algn="l"/>
              </a:tabLst>
            </a:pPr>
            <a:r>
              <a:rPr lang="ru-RU" sz="1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ММ</a:t>
            </a:r>
            <a:r>
              <a:rPr lang="ru-RU" sz="12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– </a:t>
            </a:r>
            <a:r>
              <a:rPr lang="ru-RU" sz="1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математическая модель;</a:t>
            </a:r>
          </a:p>
          <a:p>
            <a:pPr marL="179388" indent="0" algn="just">
              <a:lnSpc>
                <a:spcPct val="80000"/>
              </a:lnSpc>
              <a:buNone/>
              <a:tabLst>
                <a:tab pos="540385" algn="l"/>
              </a:tabLst>
            </a:pPr>
            <a:r>
              <a:rPr lang="ru-RU" sz="1200" kern="1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ЭВМ </a:t>
            </a:r>
            <a:r>
              <a:rPr lang="ru-RU" sz="12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– </a:t>
            </a:r>
            <a:r>
              <a:rPr lang="ru-RU" sz="1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электронная вычислительная машина;</a:t>
            </a:r>
          </a:p>
          <a:p>
            <a:pPr marL="179388" indent="0" algn="just">
              <a:lnSpc>
                <a:spcPct val="80000"/>
              </a:lnSpc>
              <a:buNone/>
              <a:tabLst>
                <a:tab pos="540385" algn="l"/>
              </a:tabLst>
            </a:pPr>
            <a:r>
              <a:rPr lang="en-US" sz="1200" kern="0" spc="3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</a:t>
            </a:r>
            <a:r>
              <a:rPr lang="en-US" sz="1200" kern="0" spc="30" baseline="30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min</a:t>
            </a:r>
            <a:r>
              <a:rPr lang="en-US" sz="1200" kern="0" spc="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1200" kern="0" spc="3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</a:t>
            </a:r>
            <a:r>
              <a:rPr lang="en-US" sz="1200" kern="0" spc="30" baseline="30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max</a:t>
            </a:r>
            <a:r>
              <a:rPr lang="ru-RU" sz="1200" kern="0" spc="30" baseline="30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– </a:t>
            </a:r>
            <a:r>
              <a:rPr lang="ru-RU" sz="1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регламентные пороговые значения режимных параметров</a:t>
            </a:r>
          </a:p>
          <a:p>
            <a:pPr marL="179388" indent="0" algn="just">
              <a:lnSpc>
                <a:spcPct val="80000"/>
              </a:lnSpc>
              <a:buNone/>
              <a:tabLst>
                <a:tab pos="540385" algn="l"/>
              </a:tabLst>
            </a:pPr>
            <a:r>
              <a:rPr lang="ru-RU" sz="1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</a:t>
            </a:r>
            <a:r>
              <a:rPr lang="en-US" sz="1200" baseline="30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max</a:t>
            </a:r>
            <a:r>
              <a:rPr lang="ru-RU" sz="1200" baseline="30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r>
              <a:rPr lang="ru-RU" sz="1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– максимальная предельная остаточная пористость твердого сплава, %;</a:t>
            </a:r>
          </a:p>
          <a:p>
            <a:pPr marL="179388" indent="0" algn="just">
              <a:lnSpc>
                <a:spcPct val="80000"/>
              </a:lnSpc>
              <a:buNone/>
              <a:tabLst>
                <a:tab pos="540385" algn="l"/>
              </a:tabLst>
            </a:pPr>
            <a:r>
              <a:rPr lang="en-US" sz="1200" dirty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</a:t>
            </a:r>
            <a:r>
              <a:rPr lang="en-US" sz="1200" baseline="30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min</a:t>
            </a:r>
            <a:r>
              <a:rPr lang="ru-RU" sz="1200" baseline="30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r>
              <a:rPr lang="ru-RU" sz="1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– минимальная предельная плотность сплава, кг/м</a:t>
            </a:r>
            <a:r>
              <a:rPr lang="ru-RU" sz="1200" baseline="30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3</a:t>
            </a:r>
            <a:r>
              <a:rPr lang="ru-RU" sz="1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;</a:t>
            </a:r>
          </a:p>
          <a:p>
            <a:pPr marL="179388" indent="0" algn="just">
              <a:lnSpc>
                <a:spcPct val="80000"/>
              </a:lnSpc>
              <a:buNone/>
              <a:tabLst>
                <a:tab pos="540385" algn="l"/>
              </a:tabLst>
            </a:pPr>
            <a:r>
              <a:rPr lang="ru-RU" sz="1200" dirty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</a:t>
            </a:r>
            <a:r>
              <a:rPr lang="en-US" sz="1200" i="1" baseline="-250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b</a:t>
            </a:r>
            <a:r>
              <a:rPr lang="en-US" sz="1200" i="1" baseline="300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min</a:t>
            </a:r>
            <a:r>
              <a:rPr lang="ru-RU" sz="1200" i="1" baseline="30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r>
              <a:rPr lang="ru-RU" sz="1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– минимальная предельная прочность твердого сплава при поперечном изгибе, МПа;</a:t>
            </a:r>
          </a:p>
          <a:p>
            <a:pPr marL="179388" indent="0" algn="just">
              <a:lnSpc>
                <a:spcPct val="80000"/>
              </a:lnSpc>
              <a:buNone/>
              <a:tabLst>
                <a:tab pos="540385" algn="l"/>
              </a:tabLst>
            </a:pPr>
            <a:r>
              <a:rPr lang="en-US" sz="1200" i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H</a:t>
            </a:r>
            <a:r>
              <a:rPr lang="en-US" sz="1200" i="1" baseline="-250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R</a:t>
            </a:r>
            <a:r>
              <a:rPr lang="en-US" sz="1200" i="1" baseline="300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min</a:t>
            </a:r>
            <a:r>
              <a:rPr lang="ru-RU" sz="1200" i="1" baseline="30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  </a:t>
            </a:r>
            <a:r>
              <a:rPr lang="ru-RU" sz="1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– минимальная предельная твердость сплава (по Роквеллу), ед.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EC7FDD6-646F-C061-10CC-8B90188CC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26909"/>
            <a:ext cx="2743200" cy="365125"/>
          </a:xfrm>
        </p:spPr>
        <p:txBody>
          <a:bodyPr/>
          <a:lstStyle/>
          <a:p>
            <a:fld id="{5E09CC6C-5133-4D8F-A6BC-F0A58B6CE1E5}" type="slidenum">
              <a:rPr lang="ru-RU" smtClean="0"/>
              <a:t>24</a:t>
            </a:fld>
            <a:endParaRPr lang="ru-R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7C7E00-BAD5-83CA-AF84-9DC1E754680E}"/>
              </a:ext>
            </a:extLst>
          </p:cNvPr>
          <p:cNvSpPr txBox="1"/>
          <p:nvPr/>
        </p:nvSpPr>
        <p:spPr>
          <a:xfrm>
            <a:off x="838200" y="6285091"/>
            <a:ext cx="105156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400" b="1" kern="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Информационное обеспечение виртуального тренажера для обучения управлению процессом получения твердых сплавов</a:t>
            </a:r>
            <a:endParaRPr lang="ru-RU" sz="1400" dirty="0"/>
          </a:p>
        </p:txBody>
      </p:sp>
      <p:pic>
        <p:nvPicPr>
          <p:cNvPr id="6" name="Picture 6" descr="Логотип_САПРиУ">
            <a:extLst>
              <a:ext uri="{FF2B5EF4-FFF2-40B4-BE49-F238E27FC236}">
                <a16:creationId xmlns:a16="http://schemas.microsoft.com/office/drawing/2014/main" id="{EA7FE15E-C7CA-047A-F880-1F5A0835C5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00" t="10747" r="34196" b="37616"/>
          <a:stretch>
            <a:fillRect/>
          </a:stretch>
        </p:blipFill>
        <p:spPr bwMode="auto">
          <a:xfrm>
            <a:off x="11469364" y="6320333"/>
            <a:ext cx="539750" cy="449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0" descr="znak">
            <a:extLst>
              <a:ext uri="{FF2B5EF4-FFF2-40B4-BE49-F238E27FC236}">
                <a16:creationId xmlns:a16="http://schemas.microsoft.com/office/drawing/2014/main" id="{6D9D498B-968A-25FB-B1A7-F37D7BED2A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6" y="6221908"/>
            <a:ext cx="431800" cy="547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931489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E8AF0AD-0EE0-7B83-3552-C9D721BDC9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4663" y="1913148"/>
            <a:ext cx="5682673" cy="1325563"/>
          </a:xfrm>
        </p:spPr>
        <p:txBody>
          <a:bodyPr/>
          <a:lstStyle/>
          <a:p>
            <a:pPr algn="ctr"/>
            <a:r>
              <a:rPr lang="ru-RU" dirty="0"/>
              <a:t>Спасибо за внимание!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BE1DFD0-A44C-515B-BE25-10824E44B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785543"/>
            <a:ext cx="10515600" cy="1727200"/>
          </a:xfrm>
        </p:spPr>
        <p:txBody>
          <a:bodyPr/>
          <a:lstStyle/>
          <a:p>
            <a:pPr marL="0" indent="0" algn="ctr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Студентка 404 группы</a:t>
            </a:r>
          </a:p>
          <a:p>
            <a:pPr marL="0" indent="0" algn="ctr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Колесникова Алина Владимировна</a:t>
            </a:r>
          </a:p>
          <a:p>
            <a:pPr marL="0" indent="0" algn="ctr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akolesnikova403@mso365.technolog.edu.ru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957D4C3-E850-E1DE-161A-F587B1F72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0E72C-7B2E-4139-9186-1DA8409D965F}" type="slidenum">
              <a:rPr lang="ru-RU" smtClean="0"/>
              <a:t>25</a:t>
            </a:fld>
            <a:endParaRPr lang="ru-R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26359F-5D97-D225-F87A-1B4E54AA9CE1}"/>
              </a:ext>
            </a:extLst>
          </p:cNvPr>
          <p:cNvSpPr txBox="1"/>
          <p:nvPr/>
        </p:nvSpPr>
        <p:spPr>
          <a:xfrm>
            <a:off x="838200" y="6285091"/>
            <a:ext cx="105156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400" b="1" kern="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Информационное обеспечение виртуального тренажера для обучения управлению процессом получения твердых сплавов</a:t>
            </a:r>
            <a:endParaRPr lang="ru-RU" sz="1400" dirty="0"/>
          </a:p>
        </p:txBody>
      </p:sp>
      <p:pic>
        <p:nvPicPr>
          <p:cNvPr id="9" name="Picture 6" descr="Логотип_САПРиУ">
            <a:extLst>
              <a:ext uri="{FF2B5EF4-FFF2-40B4-BE49-F238E27FC236}">
                <a16:creationId xmlns:a16="http://schemas.microsoft.com/office/drawing/2014/main" id="{07A6C638-25FA-E445-FC6F-9619348E38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00" t="10747" r="34196" b="37616"/>
          <a:stretch>
            <a:fillRect/>
          </a:stretch>
        </p:blipFill>
        <p:spPr bwMode="auto">
          <a:xfrm>
            <a:off x="11469364" y="6320333"/>
            <a:ext cx="539750" cy="449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60" descr="znak">
            <a:extLst>
              <a:ext uri="{FF2B5EF4-FFF2-40B4-BE49-F238E27FC236}">
                <a16:creationId xmlns:a16="http://schemas.microsoft.com/office/drawing/2014/main" id="{64681A52-D980-1E4D-8636-5E15BE42FB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6" y="6221908"/>
            <a:ext cx="431800" cy="547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422521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F381794E-4890-1672-10A7-C7ED369E58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2423" y="2856405"/>
            <a:ext cx="2635280" cy="197646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77A1ADC8-765B-16AB-0B32-A49745384CC4}"/>
              </a:ext>
            </a:extLst>
          </p:cNvPr>
          <p:cNvSpPr txBox="1">
            <a:spLocks noRot="1" noChangeArrowheads="1"/>
          </p:cNvSpPr>
          <p:nvPr/>
        </p:nvSpPr>
        <p:spPr>
          <a:xfrm>
            <a:off x="115322" y="1"/>
            <a:ext cx="11960137" cy="725106"/>
          </a:xfrm>
          <a:prstGeom prst="rect">
            <a:avLst/>
          </a:prstGeom>
        </p:spPr>
        <p:txBody>
          <a:bodyPr anchor="ctr">
            <a:normAutofit fontScale="92500" lnSpcReduction="10000"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r>
              <a:rPr lang="ru-RU" alt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Характеристика сырья, оборудования, технологических режимов и продукции процесса спекания керамических материалов</a:t>
            </a: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5710EC3C-BAF3-0BEE-A667-2704D5EA39A0}"/>
              </a:ext>
            </a:extLst>
          </p:cNvPr>
          <p:cNvSpPr/>
          <p:nvPr/>
        </p:nvSpPr>
        <p:spPr>
          <a:xfrm>
            <a:off x="182886" y="725107"/>
            <a:ext cx="1180882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>
              <a:lnSpc>
                <a:spcPct val="80000"/>
              </a:lnSpc>
            </a:pPr>
            <a:r>
              <a:rPr lang="ru-RU" alt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altLang="ru-RU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Спекание</a:t>
            </a:r>
            <a:r>
              <a:rPr lang="ru-RU" alt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происходит при определенных температурах, когда элементы решетки становятся подвижными и могут переходить между вакансиями, с целью получения </a:t>
            </a:r>
            <a:r>
              <a:rPr lang="ru-RU" altLang="ru-RU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твёрдых сплавов</a:t>
            </a:r>
            <a:r>
              <a:rPr lang="ru-RU" alt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которые </a:t>
            </a:r>
            <a:r>
              <a:rPr lang="ru-RU" altLang="ru-RU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обладают сверхвысокой твёрдостью и износостойкостью</a:t>
            </a:r>
            <a:r>
              <a:rPr lang="ru-RU" alt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ru-RU" sz="1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Требования</a:t>
            </a:r>
            <a:r>
              <a:rPr lang="ru-RU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предъявляемые к качеству твердого сплава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[4]</a:t>
            </a:r>
            <a:r>
              <a:rPr lang="ru-RU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  <a:r>
              <a:rPr lang="ru-RU" alt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alt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4D562F35-5209-58CE-5573-9D4B784D32B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0729" b="13641"/>
          <a:stretch>
            <a:fillRect/>
          </a:stretch>
        </p:blipFill>
        <p:spPr bwMode="auto">
          <a:xfrm>
            <a:off x="2435291" y="2834875"/>
            <a:ext cx="1973580" cy="2305050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CC90513-68C6-CF4D-817F-331CE7A3DE31}"/>
              </a:ext>
            </a:extLst>
          </p:cNvPr>
          <p:cNvSpPr txBox="1"/>
          <p:nvPr/>
        </p:nvSpPr>
        <p:spPr>
          <a:xfrm>
            <a:off x="2112065" y="5091932"/>
            <a:ext cx="241150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Batang" panose="020B0503020000020004" pitchFamily="18" charset="-127"/>
              </a:rPr>
              <a:t>Вакуумно-компрессионная печь садочного типа</a:t>
            </a:r>
            <a:endParaRPr lang="ru-RU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214AEB4-2C42-E1A1-B49B-117F14CF1AF5}"/>
              </a:ext>
            </a:extLst>
          </p:cNvPr>
          <p:cNvSpPr txBox="1"/>
          <p:nvPr/>
        </p:nvSpPr>
        <p:spPr>
          <a:xfrm>
            <a:off x="7135590" y="2720727"/>
            <a:ext cx="5056410" cy="13038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70000"/>
              </a:lnSpc>
            </a:pPr>
            <a:r>
              <a:rPr lang="ru-RU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Основными </a:t>
            </a:r>
            <a:r>
              <a:rPr lang="ru-RU" sz="1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показателями качества </a:t>
            </a:r>
            <a:r>
              <a:rPr lang="ru-RU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твердого сплава являются:</a:t>
            </a:r>
          </a:p>
          <a:p>
            <a:pPr marL="342900" lvl="0" indent="-342900" algn="just">
              <a:lnSpc>
                <a:spcPct val="70000"/>
              </a:lnSpc>
              <a:buFont typeface="Swis721 BT"/>
              <a:buChar char="−"/>
              <a:tabLst>
                <a:tab pos="457200" algn="l"/>
              </a:tabLst>
            </a:pPr>
            <a:r>
              <a:rPr lang="ru-RU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плотность </a:t>
            </a:r>
            <a:r>
              <a:rPr lang="ru-RU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</a:t>
            </a:r>
            <a:r>
              <a:rPr lang="ru-RU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[кг/м</a:t>
            </a:r>
            <a:r>
              <a:rPr lang="ru-RU" sz="1600" baseline="30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3</a:t>
            </a:r>
            <a:r>
              <a:rPr lang="ru-RU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];</a:t>
            </a:r>
          </a:p>
          <a:p>
            <a:pPr marL="342900" lvl="0" indent="-342900" algn="just">
              <a:lnSpc>
                <a:spcPct val="70000"/>
              </a:lnSpc>
              <a:buFont typeface="Swis721 BT"/>
              <a:buChar char="−"/>
              <a:tabLst>
                <a:tab pos="457200" algn="l"/>
              </a:tabLst>
            </a:pPr>
            <a:r>
              <a:rPr lang="ru-RU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прочность при поперечном изгибе </a:t>
            </a:r>
            <a:r>
              <a:rPr lang="ru-RU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</a:t>
            </a:r>
            <a:r>
              <a:rPr lang="en-US" sz="1600" i="1" baseline="-25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</a:t>
            </a:r>
            <a:r>
              <a:rPr lang="ru-RU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[МПа];</a:t>
            </a:r>
          </a:p>
          <a:p>
            <a:pPr marL="342900" lvl="0" indent="-342900" algn="just">
              <a:lnSpc>
                <a:spcPct val="70000"/>
              </a:lnSpc>
              <a:buFont typeface="Swis721 BT"/>
              <a:buChar char="−"/>
              <a:tabLst>
                <a:tab pos="457200" algn="l"/>
              </a:tabLst>
            </a:pPr>
            <a:r>
              <a:rPr lang="ru-RU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твердость по Роквеллу </a:t>
            </a:r>
            <a:r>
              <a:rPr lang="en-US" sz="16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</a:t>
            </a:r>
            <a:r>
              <a:rPr lang="en-US" sz="1600" i="1" baseline="-25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</a:t>
            </a:r>
            <a:r>
              <a:rPr lang="ru-RU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[</a:t>
            </a:r>
            <a:r>
              <a:rPr lang="ru-RU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ед</a:t>
            </a:r>
            <a:r>
              <a:rPr lang="ru-RU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];</a:t>
            </a:r>
          </a:p>
          <a:p>
            <a:pPr marL="342900" lvl="0" indent="-342900" algn="just">
              <a:lnSpc>
                <a:spcPct val="70000"/>
              </a:lnSpc>
              <a:buFont typeface="Swis721 BT"/>
              <a:buChar char="−"/>
              <a:tabLst>
                <a:tab pos="457200" algn="l"/>
              </a:tabLst>
            </a:pPr>
            <a:r>
              <a:rPr lang="ru-RU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остаточная пористость твердого сплава П [%];</a:t>
            </a:r>
          </a:p>
          <a:p>
            <a:pPr marL="342900" lvl="0" indent="-342900" algn="just">
              <a:lnSpc>
                <a:spcPct val="70000"/>
              </a:lnSpc>
              <a:buFont typeface="Swis721 BT"/>
              <a:buChar char="−"/>
              <a:tabLst>
                <a:tab pos="457200" algn="l"/>
              </a:tabLst>
            </a:pPr>
            <a:r>
              <a:rPr lang="ru-RU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средний диаметр зерна </a:t>
            </a:r>
            <a:r>
              <a:rPr lang="de-DE" sz="16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ru-RU" sz="16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м</a:t>
            </a:r>
            <a:r>
              <a:rPr lang="ru-RU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</p:txBody>
      </p:sp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D37EA290-635B-AD95-6D81-2F0705EF72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789" y="3311501"/>
            <a:ext cx="2011777" cy="1358541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E1B6FD62-58F6-4D89-11CC-C8BE33A294AA}"/>
              </a:ext>
            </a:extLst>
          </p:cNvPr>
          <p:cNvSpPr txBox="1"/>
          <p:nvPr/>
        </p:nvSpPr>
        <p:spPr>
          <a:xfrm>
            <a:off x="462036" y="4615483"/>
            <a:ext cx="12970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Сырье: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WC-Ni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7A16D93-CFBE-4A59-0677-E337AF6F59AB}"/>
              </a:ext>
            </a:extLst>
          </p:cNvPr>
          <p:cNvSpPr txBox="1"/>
          <p:nvPr/>
        </p:nvSpPr>
        <p:spPr>
          <a:xfrm>
            <a:off x="4826529" y="4610804"/>
            <a:ext cx="24070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Полученные твердые сплавы</a:t>
            </a:r>
          </a:p>
        </p:txBody>
      </p:sp>
      <p:graphicFrame>
        <p:nvGraphicFramePr>
          <p:cNvPr id="30" name="Таблица 29">
            <a:extLst>
              <a:ext uri="{FF2B5EF4-FFF2-40B4-BE49-F238E27FC236}">
                <a16:creationId xmlns:a16="http://schemas.microsoft.com/office/drawing/2014/main" id="{9ADE98C9-36D5-691C-D240-9583765257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0861409"/>
              </p:ext>
            </p:extLst>
          </p:nvPr>
        </p:nvGraphicFramePr>
        <p:xfrm>
          <a:off x="347708" y="1431094"/>
          <a:ext cx="11479178" cy="1276922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{5940675A-B579-460E-94D1-54222C63F5DA}</a:tableStyleId>
              </a:tblPr>
              <a:tblGrid>
                <a:gridCol w="1489204">
                  <a:extLst>
                    <a:ext uri="{9D8B030D-6E8A-4147-A177-3AD203B41FA5}">
                      <a16:colId xmlns:a16="http://schemas.microsoft.com/office/drawing/2014/main" val="871528638"/>
                    </a:ext>
                  </a:extLst>
                </a:gridCol>
                <a:gridCol w="809461">
                  <a:extLst>
                    <a:ext uri="{9D8B030D-6E8A-4147-A177-3AD203B41FA5}">
                      <a16:colId xmlns:a16="http://schemas.microsoft.com/office/drawing/2014/main" val="1335066358"/>
                    </a:ext>
                  </a:extLst>
                </a:gridCol>
                <a:gridCol w="1641904">
                  <a:extLst>
                    <a:ext uri="{9D8B030D-6E8A-4147-A177-3AD203B41FA5}">
                      <a16:colId xmlns:a16="http://schemas.microsoft.com/office/drawing/2014/main" val="503413555"/>
                    </a:ext>
                  </a:extLst>
                </a:gridCol>
                <a:gridCol w="1017981">
                  <a:extLst>
                    <a:ext uri="{9D8B030D-6E8A-4147-A177-3AD203B41FA5}">
                      <a16:colId xmlns:a16="http://schemas.microsoft.com/office/drawing/2014/main" val="1084903151"/>
                    </a:ext>
                  </a:extLst>
                </a:gridCol>
                <a:gridCol w="1141136">
                  <a:extLst>
                    <a:ext uri="{9D8B030D-6E8A-4147-A177-3AD203B41FA5}">
                      <a16:colId xmlns:a16="http://schemas.microsoft.com/office/drawing/2014/main" val="3331000753"/>
                    </a:ext>
                  </a:extLst>
                </a:gridCol>
                <a:gridCol w="1022924">
                  <a:extLst>
                    <a:ext uri="{9D8B030D-6E8A-4147-A177-3AD203B41FA5}">
                      <a16:colId xmlns:a16="http://schemas.microsoft.com/office/drawing/2014/main" val="639814858"/>
                    </a:ext>
                  </a:extLst>
                </a:gridCol>
                <a:gridCol w="1572072">
                  <a:extLst>
                    <a:ext uri="{9D8B030D-6E8A-4147-A177-3AD203B41FA5}">
                      <a16:colId xmlns:a16="http://schemas.microsoft.com/office/drawing/2014/main" val="3031798551"/>
                    </a:ext>
                  </a:extLst>
                </a:gridCol>
                <a:gridCol w="1442861">
                  <a:extLst>
                    <a:ext uri="{9D8B030D-6E8A-4147-A177-3AD203B41FA5}">
                      <a16:colId xmlns:a16="http://schemas.microsoft.com/office/drawing/2014/main" val="2595752480"/>
                    </a:ext>
                  </a:extLst>
                </a:gridCol>
                <a:gridCol w="1341635">
                  <a:extLst>
                    <a:ext uri="{9D8B030D-6E8A-4147-A177-3AD203B41FA5}">
                      <a16:colId xmlns:a16="http://schemas.microsoft.com/office/drawing/2014/main" val="3164480893"/>
                    </a:ext>
                  </a:extLst>
                </a:gridCol>
              </a:tblGrid>
              <a:tr h="439859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11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Тип сплава</a:t>
                      </a:r>
                      <a:endParaRPr lang="ru-RU" sz="11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11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Марка сплава</a:t>
                      </a:r>
                      <a:endParaRPr lang="ru-RU" sz="11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11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Производитель</a:t>
                      </a:r>
                      <a:endParaRPr lang="ru-RU" sz="11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11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Состав, % </a:t>
                      </a:r>
                      <a:r>
                        <a:rPr lang="ru-RU" sz="1100" b="1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мас</a:t>
                      </a:r>
                      <a:r>
                        <a:rPr lang="ru-RU" sz="11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endParaRPr lang="ru-RU" sz="11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11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Предельная пористость,</a:t>
                      </a:r>
                    </a:p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11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%</a:t>
                      </a:r>
                      <a:endParaRPr lang="ru-RU" sz="11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11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Плотность, кг/м</a:t>
                      </a:r>
                      <a:r>
                        <a:rPr lang="ru-RU" sz="1100" b="1" baseline="30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ru-RU" sz="11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11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Минимально допустимая твердость по Роквеллу, ед.</a:t>
                      </a:r>
                      <a:endParaRPr lang="ru-RU" sz="11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11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Минимально допустимая твердость по Виккерсу, ГПа</a:t>
                      </a:r>
                      <a:endParaRPr lang="ru-RU" sz="11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11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Предел прочности при изгибе, МПа</a:t>
                      </a:r>
                      <a:endParaRPr lang="ru-RU" sz="11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116719589"/>
                  </a:ext>
                </a:extLst>
              </a:tr>
              <a:tr h="99695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Вольфрамо</a:t>
                      </a: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-никелевый сплав</a:t>
                      </a:r>
                      <a:endParaRPr lang="ru-RU" sz="14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СВН8</a:t>
                      </a:r>
                      <a:endParaRPr lang="ru-RU" sz="14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ООО «Вириал» (Санкт-Петербург)</a:t>
                      </a:r>
                      <a:endParaRPr lang="ru-RU" sz="14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WC – 92,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Ni – 8</a:t>
                      </a:r>
                      <a:endParaRPr lang="ru-RU" sz="14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0,2</a:t>
                      </a:r>
                      <a:endParaRPr lang="ru-RU" sz="14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14700</a:t>
                      </a:r>
                      <a:endParaRPr lang="ru-RU" sz="14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88,5</a:t>
                      </a:r>
                      <a:endParaRPr lang="ru-RU" sz="14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12,5</a:t>
                      </a:r>
                      <a:endParaRPr lang="ru-RU" sz="14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2400</a:t>
                      </a:r>
                      <a:endParaRPr lang="ru-RU" sz="14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765377403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B361BF76-7FFE-F86A-0AF9-EED657C3D453}"/>
              </a:ext>
            </a:extLst>
          </p:cNvPr>
          <p:cNvSpPr txBox="1"/>
          <p:nvPr/>
        </p:nvSpPr>
        <p:spPr>
          <a:xfrm>
            <a:off x="838200" y="6285091"/>
            <a:ext cx="105156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400" b="1" kern="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Информационное обеспечение виртуального тренажера для обучения управлению процессом получения твердых сплавов</a:t>
            </a:r>
            <a:endParaRPr lang="ru-RU" sz="1400" dirty="0"/>
          </a:p>
        </p:txBody>
      </p:sp>
      <p:pic>
        <p:nvPicPr>
          <p:cNvPr id="8" name="Picture 6" descr="Логотип_САПРиУ">
            <a:extLst>
              <a:ext uri="{FF2B5EF4-FFF2-40B4-BE49-F238E27FC236}">
                <a16:creationId xmlns:a16="http://schemas.microsoft.com/office/drawing/2014/main" id="{DAB10ADB-39D0-61C1-EC85-41AAC2F080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00" t="10747" r="34196" b="37616"/>
          <a:stretch>
            <a:fillRect/>
          </a:stretch>
        </p:blipFill>
        <p:spPr bwMode="auto">
          <a:xfrm>
            <a:off x="11469364" y="6320333"/>
            <a:ext cx="539750" cy="449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60" descr="znak">
            <a:extLst>
              <a:ext uri="{FF2B5EF4-FFF2-40B4-BE49-F238E27FC236}">
                <a16:creationId xmlns:a16="http://schemas.microsoft.com/office/drawing/2014/main" id="{E6AEE7C9-C1AE-B20C-2434-03210B4454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6" y="6221908"/>
            <a:ext cx="431800" cy="547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43C618D9-B802-5CAC-0146-B3DB1369B9AE}"/>
              </a:ext>
            </a:extLst>
          </p:cNvPr>
          <p:cNvCxnSpPr>
            <a:stCxn id="24" idx="3"/>
            <a:endCxn id="16" idx="1"/>
          </p:cNvCxnSpPr>
          <p:nvPr/>
        </p:nvCxnSpPr>
        <p:spPr>
          <a:xfrm flipV="1">
            <a:off x="2135566" y="3987400"/>
            <a:ext cx="299725" cy="337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91A123B1-CD57-50F6-23E8-4E40D0655A2C}"/>
              </a:ext>
            </a:extLst>
          </p:cNvPr>
          <p:cNvCxnSpPr/>
          <p:nvPr/>
        </p:nvCxnSpPr>
        <p:spPr>
          <a:xfrm>
            <a:off x="4426140" y="3990772"/>
            <a:ext cx="332464" cy="130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Номер слайда 17">
            <a:extLst>
              <a:ext uri="{FF2B5EF4-FFF2-40B4-BE49-F238E27FC236}">
                <a16:creationId xmlns:a16="http://schemas.microsoft.com/office/drawing/2014/main" id="{1A585767-C4D8-8372-2A61-7F6B860A3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9CC6C-5133-4D8F-A6BC-F0A58B6CE1E5}" type="slidenum">
              <a:rPr lang="ru-RU" smtClean="0"/>
              <a:t>3</a:t>
            </a:fld>
            <a:endParaRPr lang="ru-RU"/>
          </a:p>
        </p:txBody>
      </p:sp>
      <p:pic>
        <p:nvPicPr>
          <p:cNvPr id="6" name="Рисунок 5" descr="Изображение выглядит как дизайн, оригами, диаграмма&#10;&#10;Автоматически созданное описание с низким доверительным уровнем">
            <a:extLst>
              <a:ext uri="{FF2B5EF4-FFF2-40B4-BE49-F238E27FC236}">
                <a16:creationId xmlns:a16="http://schemas.microsoft.com/office/drawing/2014/main" id="{C0EA33D7-7A8F-DBE1-F80C-154BF5E138F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9447" y="4089349"/>
            <a:ext cx="2928695" cy="2202197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3FAE0C-1794-D4ED-748E-6AB400961B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95996"/>
          </a:xfrm>
        </p:spPr>
        <p:txBody>
          <a:bodyPr>
            <a:normAutofit fontScale="90000"/>
          </a:bodyPr>
          <a:lstStyle/>
          <a:p>
            <a:pPr algn="ctr"/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Интеллект-карта модели управления процессом получения твердых сплавов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957C65A-F518-086F-96DC-49C0731BF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9CC6C-5133-4D8F-A6BC-F0A58B6CE1E5}" type="slidenum">
              <a:rPr lang="ru-RU" smtClean="0"/>
              <a:t>4</a:t>
            </a:fld>
            <a:endParaRPr lang="ru-R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86E6A7B-31CE-B398-DDE9-886495CDD2ED}"/>
              </a:ext>
            </a:extLst>
          </p:cNvPr>
          <p:cNvSpPr txBox="1"/>
          <p:nvPr/>
        </p:nvSpPr>
        <p:spPr>
          <a:xfrm>
            <a:off x="838200" y="6285091"/>
            <a:ext cx="105156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400" b="1" kern="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Информационное обеспечение виртуального тренажера для обучения управлению процессом получения твердых сплавов</a:t>
            </a:r>
            <a:endParaRPr lang="ru-RU" sz="1400" dirty="0"/>
          </a:p>
        </p:txBody>
      </p:sp>
      <p:pic>
        <p:nvPicPr>
          <p:cNvPr id="9" name="Picture 6" descr="Логотип_САПРиУ">
            <a:extLst>
              <a:ext uri="{FF2B5EF4-FFF2-40B4-BE49-F238E27FC236}">
                <a16:creationId xmlns:a16="http://schemas.microsoft.com/office/drawing/2014/main" id="{5DA696E0-6658-CB15-A0D2-563C6F1979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00" t="10747" r="34196" b="37616"/>
          <a:stretch>
            <a:fillRect/>
          </a:stretch>
        </p:blipFill>
        <p:spPr bwMode="auto">
          <a:xfrm>
            <a:off x="11469364" y="6320333"/>
            <a:ext cx="539750" cy="449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Рисунок 17" descr="Изображение выглядит как текст, диаграмма, Шрифт, линия&#10;&#10;Автоматически созданное описание">
            <a:extLst>
              <a:ext uri="{FF2B5EF4-FFF2-40B4-BE49-F238E27FC236}">
                <a16:creationId xmlns:a16="http://schemas.microsoft.com/office/drawing/2014/main" id="{DF5789B7-A738-273B-E732-6401AD7167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713832"/>
            <a:ext cx="12192000" cy="5535630"/>
          </a:xfrm>
          <a:prstGeom prst="rect">
            <a:avLst/>
          </a:prstGeom>
        </p:spPr>
      </p:pic>
      <p:pic>
        <p:nvPicPr>
          <p:cNvPr id="10" name="Picture 60" descr="znak">
            <a:extLst>
              <a:ext uri="{FF2B5EF4-FFF2-40B4-BE49-F238E27FC236}">
                <a16:creationId xmlns:a16="http://schemas.microsoft.com/office/drawing/2014/main" id="{04F18CDE-2BFC-FECE-64E5-85090A77C9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6" y="6221908"/>
            <a:ext cx="431800" cy="547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877626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B6555B-5431-6596-4B35-A717754F3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" y="0"/>
            <a:ext cx="11795760" cy="945912"/>
          </a:xfrm>
        </p:spPr>
        <p:txBody>
          <a:bodyPr>
            <a:normAutofit/>
          </a:bodyPr>
          <a:lstStyle/>
          <a:p>
            <a:pPr algn="ctr"/>
            <a:r>
              <a:rPr lang="ru-RU" sz="2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Обзор тренажеров для обучения управленческого производственного персонала химико-технологических процессам</a:t>
            </a:r>
            <a:endParaRPr lang="ru-RU" sz="5400" b="1" dirty="0">
              <a:highlight>
                <a:srgbClr val="FFFF00"/>
              </a:highlight>
            </a:endParaRPr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E92ED47E-7B25-45F6-51C3-47558A2A6DD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1430929"/>
              </p:ext>
            </p:extLst>
          </p:nvPr>
        </p:nvGraphicFramePr>
        <p:xfrm>
          <a:off x="182880" y="945912"/>
          <a:ext cx="11826233" cy="521013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33940">
                  <a:extLst>
                    <a:ext uri="{9D8B030D-6E8A-4147-A177-3AD203B41FA5}">
                      <a16:colId xmlns:a16="http://schemas.microsoft.com/office/drawing/2014/main" val="3961848538"/>
                    </a:ext>
                  </a:extLst>
                </a:gridCol>
                <a:gridCol w="2811564">
                  <a:extLst>
                    <a:ext uri="{9D8B030D-6E8A-4147-A177-3AD203B41FA5}">
                      <a16:colId xmlns:a16="http://schemas.microsoft.com/office/drawing/2014/main" val="390927962"/>
                    </a:ext>
                  </a:extLst>
                </a:gridCol>
                <a:gridCol w="3912950">
                  <a:extLst>
                    <a:ext uri="{9D8B030D-6E8A-4147-A177-3AD203B41FA5}">
                      <a16:colId xmlns:a16="http://schemas.microsoft.com/office/drawing/2014/main" val="708375515"/>
                    </a:ext>
                  </a:extLst>
                </a:gridCol>
                <a:gridCol w="2367779">
                  <a:extLst>
                    <a:ext uri="{9D8B030D-6E8A-4147-A177-3AD203B41FA5}">
                      <a16:colId xmlns:a16="http://schemas.microsoft.com/office/drawing/2014/main" val="2617964505"/>
                    </a:ext>
                  </a:extLst>
                </a:gridCol>
              </a:tblGrid>
              <a:tr h="961773">
                <a:tc>
                  <a:txBody>
                    <a:bodyPr/>
                    <a:lstStyle/>
                    <a:p>
                      <a:pPr algn="ctr"/>
                      <a:r>
                        <a:rPr lang="ru-RU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Критерий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Тренажер-симулятор </a:t>
                      </a:r>
                      <a:br>
                        <a:rPr lang="ru-RU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ru-RU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«Внепечная обработка стали»</a:t>
                      </a:r>
                      <a:r>
                        <a:rPr lang="en-US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ru-RU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r>
                        <a:rPr lang="en-US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]</a:t>
                      </a:r>
                      <a:endParaRPr lang="ru-RU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Тренажер-симулятор </a:t>
                      </a:r>
                      <a:br>
                        <a:rPr lang="ru-RU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ru-RU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«Газовщик доменной печи»</a:t>
                      </a:r>
                      <a:r>
                        <a:rPr lang="en-US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ru-RU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r>
                        <a:rPr lang="en-US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]</a:t>
                      </a:r>
                      <a:endParaRPr lang="ru-RU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Тренажерный комплекс «ТРЕК»</a:t>
                      </a:r>
                      <a:r>
                        <a:rPr lang="en-US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ru-RU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r>
                        <a:rPr lang="en-US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]</a:t>
                      </a:r>
                      <a:endParaRPr lang="ru-RU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0595784"/>
                  </a:ext>
                </a:extLst>
              </a:tr>
              <a:tr h="672246">
                <a:tc>
                  <a:txBody>
                    <a:bodyPr/>
                    <a:lstStyle/>
                    <a:p>
                      <a:pPr algn="l"/>
                      <a:r>
                        <a:rPr lang="ru-RU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Соответствие реальному объекту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Соответствует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Частично соответствует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Соответствует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4605870"/>
                  </a:ext>
                </a:extLst>
              </a:tr>
              <a:tr h="441320">
                <a:tc>
                  <a:txBody>
                    <a:bodyPr/>
                    <a:lstStyle/>
                    <a:p>
                      <a:pPr algn="l"/>
                      <a:r>
                        <a:rPr lang="ru-RU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Тестовая проверка знаний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Есть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Отсутствует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Есть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0636847"/>
                  </a:ext>
                </a:extLst>
              </a:tr>
              <a:tr h="827504">
                <a:tc>
                  <a:txBody>
                    <a:bodyPr/>
                    <a:lstStyle/>
                    <a:p>
                      <a:pPr algn="l"/>
                      <a:r>
                        <a:rPr lang="ru-RU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Возможность настройки сценария обучения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Есть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/>
                      <a:r>
                        <a:rPr lang="ru-RU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173 сценария на выявление и ликвидацию расстройств хода доменной печи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Отсутствует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5754528"/>
                  </a:ext>
                </a:extLst>
              </a:tr>
              <a:tr h="712991">
                <a:tc>
                  <a:txBody>
                    <a:bodyPr/>
                    <a:lstStyle/>
                    <a:p>
                      <a:pPr algn="l"/>
                      <a:r>
                        <a:rPr lang="ru-RU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Формирование протокола обучения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Есть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Отсутствует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Есть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61553976"/>
                  </a:ext>
                </a:extLst>
              </a:tr>
              <a:tr h="680814">
                <a:tc>
                  <a:txBody>
                    <a:bodyPr/>
                    <a:lstStyle/>
                    <a:p>
                      <a:pPr algn="l"/>
                      <a:r>
                        <a:rPr lang="ru-RU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Возможность моделирования нештатных ситуаций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Есть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Есть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Есть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68957095"/>
                  </a:ext>
                </a:extLst>
              </a:tr>
              <a:tr h="913483">
                <a:tc>
                  <a:txBody>
                    <a:bodyPr/>
                    <a:lstStyle/>
                    <a:p>
                      <a:pPr algn="l"/>
                      <a:r>
                        <a:rPr lang="ru-RU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Производитель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Sike</a:t>
                      </a:r>
                      <a:r>
                        <a:rPr lang="ru-RU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(Россия)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Sike</a:t>
                      </a:r>
                      <a:r>
                        <a:rPr lang="ru-RU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(Россия)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«Югра-АСУ» (Россия)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70408907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32DE4D11-0BC6-DF6E-13D7-CDEE66EE3CAD}"/>
              </a:ext>
            </a:extLst>
          </p:cNvPr>
          <p:cNvSpPr txBox="1"/>
          <p:nvPr/>
        </p:nvSpPr>
        <p:spPr>
          <a:xfrm>
            <a:off x="838200" y="6285091"/>
            <a:ext cx="105156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400" b="1" kern="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Информационное обеспечение виртуального тренажера для обучения управлению процессом получения твердых сплавов</a:t>
            </a:r>
            <a:endParaRPr lang="ru-RU" sz="1400" dirty="0"/>
          </a:p>
        </p:txBody>
      </p:sp>
      <p:pic>
        <p:nvPicPr>
          <p:cNvPr id="11" name="Picture 6" descr="Логотип_САПРиУ">
            <a:extLst>
              <a:ext uri="{FF2B5EF4-FFF2-40B4-BE49-F238E27FC236}">
                <a16:creationId xmlns:a16="http://schemas.microsoft.com/office/drawing/2014/main" id="{2A261F12-D325-7775-885B-B6EF077F1E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00" t="10747" r="34196" b="37616"/>
          <a:stretch>
            <a:fillRect/>
          </a:stretch>
        </p:blipFill>
        <p:spPr bwMode="auto">
          <a:xfrm>
            <a:off x="11469364" y="6320333"/>
            <a:ext cx="539750" cy="449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60" descr="znak">
            <a:extLst>
              <a:ext uri="{FF2B5EF4-FFF2-40B4-BE49-F238E27FC236}">
                <a16:creationId xmlns:a16="http://schemas.microsoft.com/office/drawing/2014/main" id="{8B48320E-99EB-3FBC-CDEB-5C3E4D84F3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6" y="6221908"/>
            <a:ext cx="431800" cy="547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Номер слайда 12">
            <a:extLst>
              <a:ext uri="{FF2B5EF4-FFF2-40B4-BE49-F238E27FC236}">
                <a16:creationId xmlns:a16="http://schemas.microsoft.com/office/drawing/2014/main" id="{EC049B0F-72B1-4FA5-DCAF-AE68F4F89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9CC6C-5133-4D8F-A6BC-F0A58B6CE1E5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78069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A55206E-9E69-E033-E0C2-891B675A7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471055"/>
          </a:xfrm>
        </p:spPr>
        <p:txBody>
          <a:bodyPr>
            <a:noAutofit/>
          </a:bodyPr>
          <a:lstStyle/>
          <a:p>
            <a:pPr algn="ctr"/>
            <a: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 и 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BC02DD2-0C24-84C4-64A1-0A4AD0C5E7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886" y="542314"/>
            <a:ext cx="11826228" cy="5814035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ru-RU" sz="1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Цель:</a:t>
            </a:r>
            <a:r>
              <a:rPr lang="ru-RU" sz="16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повышение эффективности </a:t>
            </a:r>
            <a:r>
              <a:rPr lang="ru-RU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практико-ориентированного обучения оператора печи управлению процессом получения твердых сплавов </a:t>
            </a:r>
            <a:r>
              <a:rPr lang="ru-RU" sz="1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за счет разработки информационного обеспечения виртуального тренажера</a:t>
            </a:r>
            <a:r>
              <a:rPr lang="ru-RU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позволяющего на </a:t>
            </a:r>
            <a:r>
              <a:rPr lang="ru-RU" sz="1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основе базы данных математических моделей </a:t>
            </a:r>
            <a:r>
              <a:rPr lang="ru-RU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для оценки качества твердых сплавов и интерактивной виртуальной 3D модели пульта управления вакуумно-компрессионной печью </a:t>
            </a:r>
            <a:r>
              <a:rPr lang="ru-RU" sz="1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сформировать навыки выбора управляющих воздействий</a:t>
            </a:r>
            <a:r>
              <a:rPr lang="ru-RU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на процесс спекания, обеспечивающих заданное качество твердых сплавов </a:t>
            </a:r>
            <a:r>
              <a:rPr lang="ru-RU" sz="1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для различных типов материалов и марок печей </a:t>
            </a:r>
            <a:r>
              <a:rPr lang="ru-RU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(в соответствии со сформированными инструктором сценариями обучения).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ru-RU" alt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Тип автоматизированной информационной системы – </a:t>
            </a:r>
            <a:r>
              <a:rPr lang="ru-RU" altLang="ru-RU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автоматизированная обучающая система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ru-RU" sz="1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Задачи:</a:t>
            </a:r>
          </a:p>
          <a:p>
            <a:pPr marL="342900" lvl="0" indent="-342900">
              <a:lnSpc>
                <a:spcPct val="100000"/>
              </a:lnSpc>
              <a:buSzPts val="1400"/>
              <a:buFont typeface="Times New Roman" panose="02020603050405020304" pitchFamily="18" charset="0"/>
              <a:buAutoNum type="arabicPeriod"/>
            </a:pPr>
            <a:r>
              <a:rPr lang="ru-RU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с</a:t>
            </a:r>
            <a:r>
              <a:rPr lang="ru-RU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оставить</a:t>
            </a:r>
            <a:r>
              <a:rPr lang="ru-RU" sz="1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формализованное описание </a:t>
            </a:r>
            <a:r>
              <a:rPr lang="ru-RU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процесса получения твердых сплавов как объекта управления и </a:t>
            </a:r>
            <a:r>
              <a:rPr lang="ru-RU" sz="1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сформулировать задачу обучения </a:t>
            </a:r>
            <a:r>
              <a:rPr lang="ru-RU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управлению процессом получения твердых сплавов;</a:t>
            </a:r>
          </a:p>
          <a:p>
            <a:pPr marL="342900" lvl="0" indent="-342900">
              <a:lnSpc>
                <a:spcPct val="100000"/>
              </a:lnSpc>
              <a:buSzPts val="1400"/>
              <a:buFont typeface="Times New Roman" panose="02020603050405020304" pitchFamily="18" charset="0"/>
              <a:buAutoNum type="arabicPeriod"/>
            </a:pPr>
            <a:r>
              <a:rPr lang="ru-RU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р</a:t>
            </a:r>
            <a:r>
              <a:rPr lang="ru-RU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азработать </a:t>
            </a:r>
            <a:r>
              <a:rPr lang="ru-RU" sz="1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функциональную структуру </a:t>
            </a:r>
            <a:r>
              <a:rPr lang="ru-RU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виртуального тренажера;</a:t>
            </a:r>
          </a:p>
          <a:p>
            <a:pPr marL="342900" lvl="0" indent="-342900">
              <a:lnSpc>
                <a:spcPct val="100000"/>
              </a:lnSpc>
              <a:buSzPts val="1400"/>
              <a:buFont typeface="Times New Roman" panose="02020603050405020304" pitchFamily="18" charset="0"/>
              <a:buAutoNum type="arabicPeriod"/>
            </a:pPr>
            <a:r>
              <a:rPr lang="ru-RU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с</a:t>
            </a:r>
            <a:r>
              <a:rPr lang="ru-RU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оздать </a:t>
            </a:r>
            <a:r>
              <a:rPr lang="ru-RU" sz="1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базу данных характеристик процесса спекания</a:t>
            </a:r>
            <a:r>
              <a:rPr lang="ru-RU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;</a:t>
            </a:r>
          </a:p>
          <a:p>
            <a:pPr marL="342900" lvl="0" indent="-342900">
              <a:lnSpc>
                <a:spcPct val="100000"/>
              </a:lnSpc>
              <a:buSzPts val="1400"/>
              <a:buFont typeface="Times New Roman" panose="02020603050405020304" pitchFamily="18" charset="0"/>
              <a:buAutoNum type="arabicPeriod"/>
            </a:pPr>
            <a:r>
              <a:rPr lang="ru-RU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разработать</a:t>
            </a:r>
            <a:r>
              <a:rPr lang="ru-RU" sz="1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интерактивную 3D модель пульта </a:t>
            </a:r>
            <a:r>
              <a:rPr lang="ru-RU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управления вакуумно-компрессионной печью</a:t>
            </a:r>
            <a:r>
              <a:rPr lang="ru-RU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п</a:t>
            </a:r>
            <a:r>
              <a:rPr lang="ru-RU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остроить</a:t>
            </a:r>
            <a:r>
              <a:rPr lang="ru-RU" sz="1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алгоритм формирования сценариев и  протоколов</a:t>
            </a:r>
            <a:r>
              <a:rPr lang="ru-RU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обучения управлению процессом получения твердых сплавов;</a:t>
            </a:r>
          </a:p>
          <a:p>
            <a:pPr marL="342900" lvl="0" indent="-342900">
              <a:lnSpc>
                <a:spcPct val="100000"/>
              </a:lnSpc>
              <a:buSzPts val="1400"/>
              <a:buFont typeface="Times New Roman" panose="02020603050405020304" pitchFamily="18" charset="0"/>
              <a:buAutoNum type="arabicPeriod"/>
            </a:pPr>
            <a:r>
              <a:rPr lang="ru-RU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разработать </a:t>
            </a:r>
            <a:r>
              <a:rPr lang="ru-RU" sz="1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структуру интерфейсов пользователей</a:t>
            </a:r>
            <a:r>
              <a:rPr lang="ru-RU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обучаемого (оператора печи) и инструктора и администратора;</a:t>
            </a:r>
          </a:p>
          <a:p>
            <a:pPr marL="342900" lvl="0" indent="-342900">
              <a:lnSpc>
                <a:spcPct val="100000"/>
              </a:lnSpc>
              <a:buSzPts val="1400"/>
              <a:buFont typeface="Times New Roman" panose="02020603050405020304" pitchFamily="18" charset="0"/>
              <a:buAutoNum type="arabicPeriod"/>
            </a:pPr>
            <a:r>
              <a:rPr lang="ru-RU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Провести </a:t>
            </a:r>
            <a:r>
              <a:rPr lang="ru-RU" sz="1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тестирование работы виртуального тренажера </a:t>
            </a:r>
            <a:r>
              <a:rPr lang="ru-RU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на примере формирования сценариев обучения и формирования протоколов обучения для спекания системы WC–Ni в вакуумно-компрессионной печи PVA Tepla.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36133AE-D7F3-E542-B7C2-0A5ECEF8F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9CC6C-5133-4D8F-A6BC-F0A58B6CE1E5}" type="slidenum">
              <a:rPr lang="ru-RU" smtClean="0"/>
              <a:t>6</a:t>
            </a:fld>
            <a:endParaRPr lang="ru-R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7BF9250-48A5-2F04-38CD-2205D303BD1E}"/>
              </a:ext>
            </a:extLst>
          </p:cNvPr>
          <p:cNvSpPr txBox="1"/>
          <p:nvPr/>
        </p:nvSpPr>
        <p:spPr>
          <a:xfrm>
            <a:off x="838200" y="6285091"/>
            <a:ext cx="105156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400" b="1" kern="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Информационное обеспечение виртуального тренажера для обучения управлению процессом получения твердых сплавов</a:t>
            </a:r>
            <a:endParaRPr lang="ru-RU" sz="1400" dirty="0"/>
          </a:p>
        </p:txBody>
      </p:sp>
      <p:pic>
        <p:nvPicPr>
          <p:cNvPr id="6" name="Picture 6" descr="Логотип_САПРиУ">
            <a:extLst>
              <a:ext uri="{FF2B5EF4-FFF2-40B4-BE49-F238E27FC236}">
                <a16:creationId xmlns:a16="http://schemas.microsoft.com/office/drawing/2014/main" id="{1FE1BD6A-A79D-E0D2-37B4-9640EE2844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00" t="10747" r="34196" b="37616"/>
          <a:stretch>
            <a:fillRect/>
          </a:stretch>
        </p:blipFill>
        <p:spPr bwMode="auto">
          <a:xfrm>
            <a:off x="11469364" y="6320333"/>
            <a:ext cx="539750" cy="449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0" descr="znak">
            <a:extLst>
              <a:ext uri="{FF2B5EF4-FFF2-40B4-BE49-F238E27FC236}">
                <a16:creationId xmlns:a16="http://schemas.microsoft.com/office/drawing/2014/main" id="{08F2CCA2-D637-EC32-852F-06C5C14975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6" y="6221908"/>
            <a:ext cx="431800" cy="547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516171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Рисунок 11" descr="Изображение выглядит как текст, диаграмма, Шрифт, линия&#10;&#10;Автоматически созданное описание">
            <a:extLst>
              <a:ext uri="{FF2B5EF4-FFF2-40B4-BE49-F238E27FC236}">
                <a16:creationId xmlns:a16="http://schemas.microsoft.com/office/drawing/2014/main" id="{9A007865-B4C8-FA7E-DE97-5EEC8412B9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0816" y="552078"/>
            <a:ext cx="9537842" cy="3798256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56B817C-DE2E-5632-A791-C38D68500C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37877"/>
          </a:xfrm>
        </p:spPr>
        <p:txBody>
          <a:bodyPr>
            <a:noAutofit/>
          </a:bodyPr>
          <a:lstStyle/>
          <a:p>
            <a:pPr algn="ctr"/>
            <a:r>
              <a:rPr lang="ru-RU" alt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Формализованное описание процесса получения твердых сплавов как объекта управления, п</a:t>
            </a:r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остановка задачи обучения</a:t>
            </a:r>
            <a:endParaRPr lang="ru-RU" sz="2800" b="1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6E86CF2-DD2C-9D81-F82A-5D4D4CE0E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9CC6C-5133-4D8F-A6BC-F0A58B6CE1E5}" type="slidenum">
              <a:rPr lang="ru-RU" smtClean="0"/>
              <a:t>7</a:t>
            </a:fld>
            <a:endParaRPr lang="ru-R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24E1BFD-54B6-28CA-3E64-A473029FACD6}"/>
              </a:ext>
            </a:extLst>
          </p:cNvPr>
          <p:cNvSpPr txBox="1"/>
          <p:nvPr/>
        </p:nvSpPr>
        <p:spPr>
          <a:xfrm>
            <a:off x="838200" y="6285091"/>
            <a:ext cx="105156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400" b="1" kern="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Информационное обеспечение виртуального тренажера для обучения управлению процессом получения твердых сплавов</a:t>
            </a:r>
            <a:endParaRPr lang="ru-RU" sz="1400" dirty="0"/>
          </a:p>
        </p:txBody>
      </p:sp>
      <p:pic>
        <p:nvPicPr>
          <p:cNvPr id="6" name="Picture 6" descr="Логотип_САПРиУ">
            <a:extLst>
              <a:ext uri="{FF2B5EF4-FFF2-40B4-BE49-F238E27FC236}">
                <a16:creationId xmlns:a16="http://schemas.microsoft.com/office/drawing/2014/main" id="{4C61A5C4-A475-4C3F-5B2E-A4DCA5C38B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00" t="10747" r="34196" b="37616"/>
          <a:stretch>
            <a:fillRect/>
          </a:stretch>
        </p:blipFill>
        <p:spPr bwMode="auto">
          <a:xfrm>
            <a:off x="11469364" y="6320333"/>
            <a:ext cx="539750" cy="449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60" descr="znak">
            <a:extLst>
              <a:ext uri="{FF2B5EF4-FFF2-40B4-BE49-F238E27FC236}">
                <a16:creationId xmlns:a16="http://schemas.microsoft.com/office/drawing/2014/main" id="{288DAC4A-7B66-5516-CD15-9AFFD216AC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6" y="6221908"/>
            <a:ext cx="431800" cy="547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52CA715-54B6-8E8E-E8C0-258F7CE389FB}"/>
              </a:ext>
            </a:extLst>
          </p:cNvPr>
          <p:cNvSpPr txBox="1"/>
          <p:nvPr/>
        </p:nvSpPr>
        <p:spPr>
          <a:xfrm>
            <a:off x="249382" y="4161432"/>
            <a:ext cx="11759732" cy="24416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435610" indent="269875" algn="l">
              <a:lnSpc>
                <a:spcPts val="1400"/>
              </a:lnSpc>
              <a:tabLst>
                <a:tab pos="270510" algn="l"/>
              </a:tabLst>
            </a:pPr>
            <a:r>
              <a:rPr lang="ru-RU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Для заданных инструктором в сценарии обучения входных параметров процесса спекания Х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варьированием режимных параметров 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</a:t>
            </a:r>
            <a:r>
              <a:rPr lang="ru-RU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в регламентных диапазонах 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</a:t>
            </a:r>
            <a:r>
              <a:rPr lang="ru-RU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ϵ[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</a:t>
            </a:r>
            <a:r>
              <a:rPr lang="en-US" baseline="30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min</a:t>
            </a:r>
            <a:r>
              <a:rPr lang="ru-RU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</a:t>
            </a:r>
            <a:r>
              <a:rPr lang="en-US" baseline="30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max</a:t>
            </a:r>
            <a:r>
              <a:rPr lang="ru-RU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] по математической модели найти такие их значения, которые обеспечивают требуемое качество твердого сплава: П = </a:t>
            </a:r>
            <a:r>
              <a:rPr lang="ru-RU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</a:t>
            </a:r>
            <a:r>
              <a:rPr lang="ru-RU" baseline="30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з</a:t>
            </a:r>
            <a:r>
              <a:rPr lang="en-US" baseline="30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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=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</a:t>
            </a:r>
            <a:r>
              <a:rPr lang="ru-RU" baseline="30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з</a:t>
            </a:r>
            <a:r>
              <a:rPr lang="ru-RU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, </a:t>
            </a:r>
            <a:r>
              <a:rPr lang="ru-RU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</a:t>
            </a:r>
            <a:r>
              <a:rPr lang="en-US" i="1" baseline="-25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 </a:t>
            </a:r>
            <a:r>
              <a:rPr lang="ru-RU" i="1" baseline="-25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 </a:t>
            </a:r>
            <a:r>
              <a:rPr lang="ru-RU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</a:t>
            </a:r>
            <a:r>
              <a:rPr lang="en-US" i="1" baseline="-25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</a:t>
            </a:r>
            <a:r>
              <a:rPr lang="ru-RU" i="1" baseline="30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з</a:t>
            </a:r>
            <a:r>
              <a:rPr lang="ru-RU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</a:t>
            </a:r>
            <a:r>
              <a:rPr lang="en-US" i="1" baseline="-25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</a:t>
            </a:r>
            <a:r>
              <a:rPr lang="ru-RU" i="1" baseline="-25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i="1" baseline="-25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</a:t>
            </a:r>
            <a:r>
              <a:rPr lang="ru-RU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</a:t>
            </a:r>
            <a:r>
              <a:rPr lang="en-US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</a:t>
            </a:r>
            <a:r>
              <a:rPr lang="en-US" i="1" baseline="-25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</a:t>
            </a:r>
            <a:r>
              <a:rPr lang="ru-RU" i="1" baseline="30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з</a:t>
            </a:r>
            <a:r>
              <a:rPr lang="ru-RU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ru-RU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 предельно допустимым отклонением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σ 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≤</a:t>
            </a:r>
            <a:r>
              <a:rPr lang="ru-RU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σ</a:t>
            </a:r>
            <a:r>
              <a:rPr lang="ru-RU" sz="1800" baseline="30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з</a:t>
            </a:r>
            <a:r>
              <a:rPr lang="ru-RU" baseline="30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pPr indent="0" algn="just">
              <a:lnSpc>
                <a:spcPct val="100000"/>
              </a:lnSpc>
              <a:buNone/>
              <a:tabLst>
                <a:tab pos="540385" algn="l"/>
              </a:tabLst>
            </a:pPr>
            <a:r>
              <a:rPr lang="ru-RU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где </a:t>
            </a:r>
            <a:r>
              <a:rPr lang="ru-RU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</a:t>
            </a:r>
            <a:r>
              <a:rPr lang="ru-RU" baseline="30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з</a:t>
            </a:r>
            <a:r>
              <a:rPr lang="ru-RU" baseline="30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r>
              <a:rPr lang="ru-RU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– заданная остаточная пористость твердого сплава, %;</a:t>
            </a:r>
          </a:p>
          <a:p>
            <a:pPr indent="492125" algn="just">
              <a:lnSpc>
                <a:spcPct val="100000"/>
              </a:lnSpc>
              <a:buNone/>
              <a:tabLst>
                <a:tab pos="540385" algn="l"/>
              </a:tabLst>
            </a:pP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</a:t>
            </a:r>
            <a:r>
              <a:rPr lang="ru-RU" baseline="30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з </a:t>
            </a:r>
            <a:r>
              <a:rPr lang="ru-RU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–  заданная инструктором плотность сплава, кг/м</a:t>
            </a:r>
            <a:r>
              <a:rPr lang="ru-RU" baseline="30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3</a:t>
            </a:r>
            <a:r>
              <a:rPr lang="ru-RU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;</a:t>
            </a:r>
          </a:p>
          <a:p>
            <a:pPr indent="492125" algn="just">
              <a:lnSpc>
                <a:spcPct val="100000"/>
              </a:lnSpc>
              <a:buNone/>
            </a:pPr>
            <a:r>
              <a:rPr lang="ru-RU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</a:t>
            </a:r>
            <a:r>
              <a:rPr lang="en-US" i="1" baseline="-25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</a:t>
            </a:r>
            <a:r>
              <a:rPr lang="ru-RU" i="1" baseline="30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з </a:t>
            </a:r>
            <a:r>
              <a:rPr lang="ru-RU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–  заданная инструктором прочность твердого сплава при поперечном изгибе, МПа;</a:t>
            </a:r>
          </a:p>
          <a:p>
            <a:pPr indent="492125" algn="just">
              <a:lnSpc>
                <a:spcPct val="100000"/>
              </a:lnSpc>
              <a:buNone/>
              <a:tabLst>
                <a:tab pos="540385" algn="l"/>
              </a:tabLst>
            </a:pPr>
            <a:r>
              <a:rPr lang="en-US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</a:t>
            </a:r>
            <a:r>
              <a:rPr lang="en-US" i="1" baseline="-25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</a:t>
            </a:r>
            <a:r>
              <a:rPr lang="ru-RU" i="1" baseline="30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з   </a:t>
            </a:r>
            <a:r>
              <a:rPr lang="ru-RU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– заданная инструктором твердость сплава (по Роквеллу), </a:t>
            </a:r>
            <a:r>
              <a:rPr lang="ru-RU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ед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;</a:t>
            </a:r>
          </a:p>
          <a:p>
            <a:pPr indent="492125" algn="just">
              <a:lnSpc>
                <a:spcPct val="100000"/>
              </a:lnSpc>
              <a:buNone/>
              <a:tabLst>
                <a:tab pos="540385" algn="l"/>
              </a:tabLst>
            </a:pPr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σ</a:t>
            </a:r>
            <a:r>
              <a:rPr lang="ru-RU" sz="1800" baseline="30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з</a:t>
            </a:r>
            <a:r>
              <a:rPr lang="ru-RU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– заданное инструктором отклонение.</a:t>
            </a:r>
          </a:p>
          <a:p>
            <a:pPr marL="0" indent="0">
              <a:buNone/>
            </a:pP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20104807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E33C1E9-11D4-4D93-BEF0-08D108ADB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9CC6C-5133-4D8F-A6BC-F0A58B6CE1E5}" type="slidenum">
              <a:rPr lang="ru-RU" smtClean="0"/>
              <a:t>8</a:t>
            </a:fld>
            <a:endParaRPr lang="ru-R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4AFCEC1-6500-1926-27A4-07D903A558F2}"/>
              </a:ext>
            </a:extLst>
          </p:cNvPr>
          <p:cNvSpPr txBox="1"/>
          <p:nvPr/>
        </p:nvSpPr>
        <p:spPr>
          <a:xfrm>
            <a:off x="838200" y="6285091"/>
            <a:ext cx="105156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400" b="1" kern="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Информационное обеспечение виртуального тренажера для обучения управлению процессом получения твердых сплавов</a:t>
            </a:r>
            <a:endParaRPr lang="ru-RU" sz="1400" dirty="0"/>
          </a:p>
        </p:txBody>
      </p:sp>
      <p:pic>
        <p:nvPicPr>
          <p:cNvPr id="14" name="Рисунок 13" descr="Изображение выглядит как текст, диаграмма, Параллельный, Шрифт&#10;&#10;Автоматически созданное описание">
            <a:extLst>
              <a:ext uri="{FF2B5EF4-FFF2-40B4-BE49-F238E27FC236}">
                <a16:creationId xmlns:a16="http://schemas.microsoft.com/office/drawing/2014/main" id="{45CE1F62-B218-2103-3E42-085AE3DAB7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04192"/>
            <a:ext cx="12192000" cy="5952158"/>
          </a:xfrm>
          <a:prstGeom prst="rect">
            <a:avLst/>
          </a:prstGeom>
        </p:spPr>
      </p:pic>
      <p:pic>
        <p:nvPicPr>
          <p:cNvPr id="7" name="Picture 6" descr="Логотип_САПРиУ">
            <a:extLst>
              <a:ext uri="{FF2B5EF4-FFF2-40B4-BE49-F238E27FC236}">
                <a16:creationId xmlns:a16="http://schemas.microsoft.com/office/drawing/2014/main" id="{F20417F8-7351-F5DC-B26D-BB94187B11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00" t="10747" r="34196" b="37616"/>
          <a:stretch>
            <a:fillRect/>
          </a:stretch>
        </p:blipFill>
        <p:spPr bwMode="auto">
          <a:xfrm>
            <a:off x="11469364" y="6320333"/>
            <a:ext cx="539750" cy="449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60" descr="znak">
            <a:extLst>
              <a:ext uri="{FF2B5EF4-FFF2-40B4-BE49-F238E27FC236}">
                <a16:creationId xmlns:a16="http://schemas.microsoft.com/office/drawing/2014/main" id="{508539CA-69AD-968E-5DC4-08130A4A6D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6" y="6221908"/>
            <a:ext cx="431800" cy="547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E2C389F4-E265-6587-268C-0AE4B3422267}"/>
              </a:ext>
            </a:extLst>
          </p:cNvPr>
          <p:cNvSpPr/>
          <p:nvPr/>
        </p:nvSpPr>
        <p:spPr>
          <a:xfrm>
            <a:off x="7932758" y="572908"/>
            <a:ext cx="3727444" cy="385329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E020220D-7E9A-537E-518B-4CC65F428CC9}"/>
              </a:ext>
            </a:extLst>
          </p:cNvPr>
          <p:cNvSpPr/>
          <p:nvPr/>
        </p:nvSpPr>
        <p:spPr>
          <a:xfrm>
            <a:off x="182886" y="640710"/>
            <a:ext cx="2776679" cy="385329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7E96909-0FD0-1BBE-1389-01E69058F6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8102"/>
            <a:ext cx="12192000" cy="412294"/>
          </a:xfrm>
        </p:spPr>
        <p:txBody>
          <a:bodyPr>
            <a:noAutofit/>
          </a:bodyPr>
          <a:lstStyle/>
          <a:p>
            <a:pPr algn="ctr"/>
            <a:r>
              <a:rPr lang="ru-RU" alt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Функциональная структура виртуального тренажера для обучения управлению процессом получения твердых сплавов</a:t>
            </a:r>
            <a:endParaRPr lang="ru-RU" sz="2000" b="1" dirty="0"/>
          </a:p>
        </p:txBody>
      </p:sp>
    </p:spTree>
    <p:extLst>
      <p:ext uri="{BB962C8B-B14F-4D97-AF65-F5344CB8AC3E}">
        <p14:creationId xmlns:p14="http://schemas.microsoft.com/office/powerpoint/2010/main" val="23583051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0F5D593-58FA-1C86-59EA-6AA8036B8E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501650"/>
          </a:xfrm>
        </p:spPr>
        <p:txBody>
          <a:bodyPr>
            <a:noAutofit/>
          </a:bodyPr>
          <a:lstStyle/>
          <a:p>
            <a:pPr algn="ctr"/>
            <a:r>
              <a:rPr lang="ru-RU" alt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Функциональная структура виртуального тренажера для обучения управлению процессом получения твердых сплавов</a:t>
            </a:r>
            <a:endParaRPr lang="ru-RU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5E6FB42-F06B-6A24-E35C-7A1975D07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9CC6C-5133-4D8F-A6BC-F0A58B6CE1E5}" type="slidenum">
              <a:rPr lang="ru-RU" smtClean="0"/>
              <a:t>9</a:t>
            </a:fld>
            <a:endParaRPr lang="ru-R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3A0F5BE-60B5-19C7-C46E-3DC9CE619F4C}"/>
              </a:ext>
            </a:extLst>
          </p:cNvPr>
          <p:cNvSpPr txBox="1"/>
          <p:nvPr/>
        </p:nvSpPr>
        <p:spPr>
          <a:xfrm>
            <a:off x="838200" y="6285091"/>
            <a:ext cx="105156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400" b="1" kern="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Информационное обеспечение виртуального тренажера для обучения управлению процессом получения твердых сплавов</a:t>
            </a:r>
            <a:endParaRPr lang="ru-RU" sz="1400" dirty="0"/>
          </a:p>
        </p:txBody>
      </p:sp>
      <p:pic>
        <p:nvPicPr>
          <p:cNvPr id="8" name="Picture 6" descr="Логотип_САПРиУ">
            <a:extLst>
              <a:ext uri="{FF2B5EF4-FFF2-40B4-BE49-F238E27FC236}">
                <a16:creationId xmlns:a16="http://schemas.microsoft.com/office/drawing/2014/main" id="{EC4296D5-6581-F4D4-5BD4-076E53046B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00" t="10747" r="34196" b="37616"/>
          <a:stretch>
            <a:fillRect/>
          </a:stretch>
        </p:blipFill>
        <p:spPr bwMode="auto">
          <a:xfrm>
            <a:off x="11469364" y="6320333"/>
            <a:ext cx="539750" cy="449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60" descr="znak">
            <a:extLst>
              <a:ext uri="{FF2B5EF4-FFF2-40B4-BE49-F238E27FC236}">
                <a16:creationId xmlns:a16="http://schemas.microsoft.com/office/drawing/2014/main" id="{3252A336-9108-D3EA-7034-7AF857EAD7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6" y="6221908"/>
            <a:ext cx="431800" cy="547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Рисунок 16" descr="Изображение выглядит как текст, снимок экрана, Шрифт, Печать&#10;&#10;Автоматически созданное описание">
            <a:extLst>
              <a:ext uri="{FF2B5EF4-FFF2-40B4-BE49-F238E27FC236}">
                <a16:creationId xmlns:a16="http://schemas.microsoft.com/office/drawing/2014/main" id="{6212E832-6E2C-4B2A-5142-8106FA4F74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2434"/>
            <a:ext cx="12094590" cy="5823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623774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3254</TotalTime>
  <Words>4101</Words>
  <Application>Microsoft Office PowerPoint</Application>
  <PresentationFormat>Широкоэкранный</PresentationFormat>
  <Paragraphs>457</Paragraphs>
  <Slides>25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25</vt:i4>
      </vt:variant>
    </vt:vector>
  </HeadingPairs>
  <TitlesOfParts>
    <vt:vector size="32" baseType="lpstr">
      <vt:lpstr>Aptos</vt:lpstr>
      <vt:lpstr>Aptos Display</vt:lpstr>
      <vt:lpstr>Arial</vt:lpstr>
      <vt:lpstr>Swis721 BT</vt:lpstr>
      <vt:lpstr>Times New Roman</vt:lpstr>
      <vt:lpstr>Wingdings</vt:lpstr>
      <vt:lpstr>Тема Office</vt:lpstr>
      <vt:lpstr>Презентация PowerPoint</vt:lpstr>
      <vt:lpstr>Презентация PowerPoint</vt:lpstr>
      <vt:lpstr>Презентация PowerPoint</vt:lpstr>
      <vt:lpstr>Интеллект-карта модели управления процессом получения твердых сплавов</vt:lpstr>
      <vt:lpstr>Обзор тренажеров для обучения управленческого производственного персонала химико-технологических процессам</vt:lpstr>
      <vt:lpstr>Цель и задачи</vt:lpstr>
      <vt:lpstr>Формализованное описание процесса получения твердых сплавов как объекта управления, постановка задачи обучения</vt:lpstr>
      <vt:lpstr>Функциональная структура виртуального тренажера для обучения управлению процессом получения твердых сплавов</vt:lpstr>
      <vt:lpstr>Функциональная структура виртуального тренажера для обучения управлению процессом получения твердых сплавов</vt:lpstr>
      <vt:lpstr>Программное обеспечение для создания базы данных</vt:lpstr>
      <vt:lpstr>Презентация PowerPoint</vt:lpstr>
      <vt:lpstr>Даталогическая модель базы данных характеристик процесса спекания</vt:lpstr>
      <vt:lpstr>Структура библиотеки математических моделей для оценки показателей качества твердых сплавов</vt:lpstr>
      <vt:lpstr>Блок-схема алгоритмов формирования сценариев и протоколов обучения управлению процессом получения твердых сплавов </vt:lpstr>
      <vt:lpstr>UML-диаграммы вариантов использования для различных категорий пользователей</vt:lpstr>
      <vt:lpstr>Структура программного комплекса</vt:lpstr>
      <vt:lpstr>Исходные данные для тестирования программного комплекса</vt:lpstr>
      <vt:lpstr>Примеры интерфейсов с результатами тестирования программного комплекса</vt:lpstr>
      <vt:lpstr>Примеры интерфейсов с результатами тестирования программного комплекса</vt:lpstr>
      <vt:lpstr>Характеристика программного и аппаратного обеспечений</vt:lpstr>
      <vt:lpstr>Выводы</vt:lpstr>
      <vt:lpstr>Публикации по теме</vt:lpstr>
      <vt:lpstr>Использованные источники</vt:lpstr>
      <vt:lpstr>Условные обозначения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Алина Колесникова</dc:creator>
  <cp:lastModifiedBy>Алина Колесникова</cp:lastModifiedBy>
  <cp:revision>97</cp:revision>
  <dcterms:created xsi:type="dcterms:W3CDTF">2024-02-25T19:30:04Z</dcterms:created>
  <dcterms:modified xsi:type="dcterms:W3CDTF">2024-05-27T13:12:48Z</dcterms:modified>
</cp:coreProperties>
</file>