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256" r:id="rId3"/>
    <p:sldId id="264" r:id="rId4"/>
    <p:sldId id="323" r:id="rId5"/>
    <p:sldId id="303" r:id="rId6"/>
    <p:sldId id="257" r:id="rId7"/>
    <p:sldId id="304" r:id="rId8"/>
    <p:sldId id="305" r:id="rId9"/>
    <p:sldId id="313" r:id="rId10"/>
    <p:sldId id="320" r:id="rId11"/>
    <p:sldId id="317" r:id="rId12"/>
    <p:sldId id="321" r:id="rId13"/>
    <p:sldId id="322" r:id="rId14"/>
    <p:sldId id="307" r:id="rId15"/>
    <p:sldId id="308" r:id="rId16"/>
    <p:sldId id="300" r:id="rId17"/>
    <p:sldId id="310" r:id="rId18"/>
    <p:sldId id="316" r:id="rId19"/>
    <p:sldId id="311" r:id="rId20"/>
    <p:sldId id="314" r:id="rId21"/>
    <p:sldId id="291" r:id="rId22"/>
    <p:sldId id="319" r:id="rId23"/>
    <p:sldId id="29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F2D8DB"/>
    <a:srgbClr val="00F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1" autoAdjust="0"/>
    <p:restoredTop sz="93682" autoAdjust="0"/>
  </p:normalViewPr>
  <p:slideViewPr>
    <p:cSldViewPr snapToGrid="0">
      <p:cViewPr varScale="1">
        <p:scale>
          <a:sx n="80" d="100"/>
          <a:sy n="80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График изменения плотности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Плотность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1">
                  <c:v>14882</c:v>
                </c:pt>
                <c:pt idx="2">
                  <c:v>14882</c:v>
                </c:pt>
                <c:pt idx="3">
                  <c:v>15051</c:v>
                </c:pt>
                <c:pt idx="4">
                  <c:v>15051</c:v>
                </c:pt>
                <c:pt idx="5">
                  <c:v>15051</c:v>
                </c:pt>
                <c:pt idx="6">
                  <c:v>15576</c:v>
                </c:pt>
                <c:pt idx="7">
                  <c:v>15576</c:v>
                </c:pt>
                <c:pt idx="8">
                  <c:v>15576</c:v>
                </c:pt>
                <c:pt idx="9">
                  <c:v>15576</c:v>
                </c:pt>
                <c:pt idx="10">
                  <c:v>15576</c:v>
                </c:pt>
                <c:pt idx="11">
                  <c:v>15576</c:v>
                </c:pt>
                <c:pt idx="12">
                  <c:v>15576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06-42DD-8434-2B4E04DD6D0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Лист1!$C$2:$C$15</c:f>
              <c:numCache>
                <c:formatCode>General</c:formatCode>
                <c:ptCount val="14"/>
                <c:pt idx="0">
                  <c:v>14700</c:v>
                </c:pt>
                <c:pt idx="1">
                  <c:v>14700</c:v>
                </c:pt>
                <c:pt idx="2">
                  <c:v>14700</c:v>
                </c:pt>
                <c:pt idx="3">
                  <c:v>14700</c:v>
                </c:pt>
                <c:pt idx="4">
                  <c:v>14700</c:v>
                </c:pt>
                <c:pt idx="5">
                  <c:v>14700</c:v>
                </c:pt>
                <c:pt idx="6">
                  <c:v>14700</c:v>
                </c:pt>
                <c:pt idx="7">
                  <c:v>14700</c:v>
                </c:pt>
                <c:pt idx="8">
                  <c:v>14700</c:v>
                </c:pt>
                <c:pt idx="9">
                  <c:v>14700</c:v>
                </c:pt>
                <c:pt idx="10">
                  <c:v>14700</c:v>
                </c:pt>
                <c:pt idx="11">
                  <c:v>14700</c:v>
                </c:pt>
                <c:pt idx="12">
                  <c:v>14700</c:v>
                </c:pt>
                <c:pt idx="13">
                  <c:v>14700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4D-4477-B5BA-ADFAB6410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1332816"/>
        <c:axId val="1541336176"/>
      </c:lineChart>
      <c:catAx>
        <c:axId val="154133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en-US"/>
                  <a:t>,</a:t>
                </a:r>
                <a:r>
                  <a:rPr lang="en-US" baseline="0"/>
                  <a:t> </a:t>
                </a:r>
                <a:r>
                  <a:rPr lang="ru-RU" baseline="0"/>
                  <a:t>мин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1336176"/>
        <c:crosses val="autoZero"/>
        <c:auto val="1"/>
        <c:lblAlgn val="ctr"/>
        <c:lblOffset val="100"/>
        <c:noMultiLvlLbl val="0"/>
      </c:catAx>
      <c:valAx>
        <c:axId val="1541336176"/>
        <c:scaling>
          <c:orientation val="minMax"/>
          <c:max val="15700"/>
          <c:min val="14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Плотность, кг/см</a:t>
                </a:r>
                <a:r>
                  <a:rPr lang="ru-RU" baseline="30000"/>
                  <a:t>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133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п</a:t>
            </a:r>
            <a:r>
              <a:rPr lang="ru-RU"/>
              <a:t>рочности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Прочность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1">
                  <c:v>2818</c:v>
                </c:pt>
                <c:pt idx="2">
                  <c:v>2818</c:v>
                </c:pt>
                <c:pt idx="3">
                  <c:v>4442</c:v>
                </c:pt>
                <c:pt idx="4">
                  <c:v>4442</c:v>
                </c:pt>
                <c:pt idx="5">
                  <c:v>4442</c:v>
                </c:pt>
                <c:pt idx="6">
                  <c:v>5845</c:v>
                </c:pt>
                <c:pt idx="7">
                  <c:v>5845</c:v>
                </c:pt>
                <c:pt idx="8">
                  <c:v>5845</c:v>
                </c:pt>
                <c:pt idx="9">
                  <c:v>5845</c:v>
                </c:pt>
                <c:pt idx="10">
                  <c:v>5845</c:v>
                </c:pt>
                <c:pt idx="11">
                  <c:v>5845</c:v>
                </c:pt>
                <c:pt idx="12">
                  <c:v>5845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43-4223-A70C-F46F86B9C45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Лист1!$C$2:$C$16</c:f>
              <c:numCache>
                <c:formatCode>General</c:formatCode>
                <c:ptCount val="14"/>
                <c:pt idx="0">
                  <c:v>2400</c:v>
                </c:pt>
                <c:pt idx="1">
                  <c:v>2400</c:v>
                </c:pt>
                <c:pt idx="2">
                  <c:v>2400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2400</c:v>
                </c:pt>
                <c:pt idx="8">
                  <c:v>2400</c:v>
                </c:pt>
                <c:pt idx="9">
                  <c:v>2400</c:v>
                </c:pt>
                <c:pt idx="10">
                  <c:v>2400</c:v>
                </c:pt>
                <c:pt idx="11">
                  <c:v>2400</c:v>
                </c:pt>
                <c:pt idx="12">
                  <c:v>2400</c:v>
                </c:pt>
                <c:pt idx="13">
                  <c:v>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9-40FA-B845-890814856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ax val="6200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Прочность, МПа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пористости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Пористость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1">
                  <c:v>5.0999999999999996</c:v>
                </c:pt>
                <c:pt idx="2">
                  <c:v>6.3</c:v>
                </c:pt>
                <c:pt idx="3">
                  <c:v>6.3</c:v>
                </c:pt>
                <c:pt idx="4">
                  <c:v>6.9</c:v>
                </c:pt>
                <c:pt idx="5">
                  <c:v>7.1</c:v>
                </c:pt>
                <c:pt idx="6">
                  <c:v>7.4</c:v>
                </c:pt>
                <c:pt idx="7">
                  <c:v>7.2</c:v>
                </c:pt>
                <c:pt idx="8">
                  <c:v>6.4</c:v>
                </c:pt>
                <c:pt idx="9">
                  <c:v>5.0999999999999996</c:v>
                </c:pt>
                <c:pt idx="10">
                  <c:v>3.2</c:v>
                </c:pt>
                <c:pt idx="11">
                  <c:v>3.2</c:v>
                </c:pt>
                <c:pt idx="12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B-4E59-86EB-0B135870050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Лист1!$A$2:$A$15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47-47B5-889A-A2D918386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ax val="8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Пористость</a:t>
                </a:r>
                <a:r>
                  <a:rPr lang="en-US"/>
                  <a:t>,</a:t>
                </a:r>
                <a:r>
                  <a:rPr lang="en-US" baseline="0"/>
                  <a:t> </a:t>
                </a:r>
                <a:r>
                  <a:rPr lang="ru-RU" baseline="0"/>
                  <a:t>%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твердости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Твердость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Лист1!$A$2:$A$17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4"/>
                <c:pt idx="1">
                  <c:v>93.1</c:v>
                </c:pt>
                <c:pt idx="2">
                  <c:v>93.8</c:v>
                </c:pt>
                <c:pt idx="3">
                  <c:v>93.8</c:v>
                </c:pt>
                <c:pt idx="4">
                  <c:v>94.2</c:v>
                </c:pt>
                <c:pt idx="5">
                  <c:v>94.5</c:v>
                </c:pt>
                <c:pt idx="6">
                  <c:v>95.7</c:v>
                </c:pt>
                <c:pt idx="7">
                  <c:v>95.7</c:v>
                </c:pt>
                <c:pt idx="8">
                  <c:v>95.6</c:v>
                </c:pt>
                <c:pt idx="9">
                  <c:v>95.3</c:v>
                </c:pt>
                <c:pt idx="10">
                  <c:v>94.8</c:v>
                </c:pt>
                <c:pt idx="11">
                  <c:v>94.8</c:v>
                </c:pt>
                <c:pt idx="12">
                  <c:v>94.2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48-415D-BF4F-A0CE3EA264B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Лист1!$A$2:$A$17</c:f>
              <c:numCache>
                <c:formatCode>General</c:formatCode>
                <c:ptCount val="14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4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  <c:pt idx="12">
                  <c:v>90</c:v>
                </c:pt>
                <c:pt idx="1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D3-42F8-81B1-207FB7D5BE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ax val="96"/>
          <c:min val="8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Твердость</a:t>
                </a:r>
                <a:r>
                  <a:rPr lang="en-US"/>
                  <a:t>,</a:t>
                </a:r>
                <a:r>
                  <a:rPr lang="ru-RU"/>
                  <a:t> ед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70523-2607-4373-8CDA-4197694FD8E3}" type="datetimeFigureOut">
              <a:rPr lang="ru-RU" smtClean="0"/>
              <a:t>25.06.24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C665-8FFD-44C0-A0F1-D47A67F4E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0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8E25F-2626-8684-8487-62E2C3F6A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2F663-9570-95E0-FB23-72DB21B1A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4E729-CCF2-1DB4-35D5-CCB518F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E7B5-584E-4BA0-B6E5-D2E939A203E6}" type="datetime1">
              <a:rPr lang="ru-RU" smtClean="0"/>
              <a:t>25.06.24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9A769-D72D-0260-D135-2A6D79D9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E313F-4211-EFF9-4720-A3A18DE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A8CB5-AC5F-6698-7161-0D234658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85436B-5095-DCF3-E6B5-494402D5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7ED28-CC1B-486A-F3FB-E9735CF0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FB29-4393-47EE-AF64-917E00A4119E}" type="datetime1">
              <a:rPr lang="ru-RU" smtClean="0"/>
              <a:t>25.06.24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9F07D-7D64-3509-75D2-C5801794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53CAF-600D-81C7-E452-AE6D60C5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9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23C9C9-409E-20F2-FBCC-832E99970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2DE26A-47D4-940A-1004-F744BCB1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5CC26-D294-8FF0-292B-B6962F0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305-4028-4630-A25A-D858C3629B8C}" type="datetime1">
              <a:rPr lang="ru-RU" smtClean="0"/>
              <a:t>25.06.24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0E2A8-562E-3CF6-EC89-8A326E01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7D9BD-642B-9D3C-8C42-6EB2E102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20265-CC10-AFD2-0CF6-ABACF702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700DE-3782-4C85-1D52-1FF4F2AC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7D6D54-BA92-C4B2-BD38-653AEB8C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95C-1E6B-4A66-A86B-4E3D7F557B92}" type="datetime1">
              <a:rPr lang="ru-RU" smtClean="0"/>
              <a:t>25.06.24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3079B-D4E8-7B01-8A89-E82D1744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256C7-9497-DFC6-9986-A2623F46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34556-1212-6EEE-2FC3-35950FEA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96E39C-F481-CA95-59A9-9FC2A588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AFB77-682B-8472-E636-FC02E27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DCDC-1A1B-4AC2-A0C0-0BF6CA133582}" type="datetime1">
              <a:rPr lang="ru-RU" smtClean="0"/>
              <a:t>25.06.24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E73E8-2BB1-AD0E-95AE-D23E5382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720AF-A86F-7826-E2DF-BE27FC7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3A61B-0D75-6F60-2C0D-083F8F1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2E2CD-2F20-F926-3C73-57D286EFD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416223-265F-4BBF-B243-0F19716D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BA0A3E-9724-F79D-54E0-B4B7994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7109-3230-46CE-B609-1343BC3E589E}" type="datetime1">
              <a:rPr lang="ru-RU" smtClean="0"/>
              <a:t>25.06.24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8F143-DCCF-F80B-8CED-97C4CA9C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75C1DF-CCF4-AD0F-FB65-DE5FABD4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1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E3EA1-6DF4-729E-2959-8B825DA0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19F679-3DA9-61DC-DB7C-56BD214E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BF00B3-C7AA-F94A-EB1A-A622C427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46EA67-0F64-CE57-57EE-DD65A81E8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E17456-1A3F-98DC-B57E-CB5C7CF2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5ACC25-740C-3336-5BAB-5F86999E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416-D5B5-4D81-8356-EACA247018FE}" type="datetime1">
              <a:rPr lang="ru-RU" smtClean="0"/>
              <a:t>25.06.24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7EEE4-5C29-9919-9697-828CDA1E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EADA64-464E-CADF-E602-0018D445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2D3C0-710A-3728-1EE8-39D9C315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6D929F-0D09-B573-03FE-A71C5917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EC08-539C-4807-9359-87E2CF9F656B}" type="datetime1">
              <a:rPr lang="ru-RU" smtClean="0"/>
              <a:t>25.06.24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9A2201-7719-6994-2B86-16AE692E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FEC9F-3E9D-C011-668A-6E6F556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2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EAE44B-EE84-A1B7-31FB-922B9163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0535-BCC0-4BDD-816D-F15ECA93A732}" type="datetime1">
              <a:rPr lang="ru-RU" smtClean="0"/>
              <a:t>25.06.24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2E85C4-EF5A-8E43-0664-C599400E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F2DF2-30BF-B750-C64C-398A9DFD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78320-69BF-7E61-C575-932EF14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09923-5235-BBAF-9175-60A8D9AF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5082D8-80C9-C177-D066-CC2FBBF7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E4F1D-9C2C-3893-34EE-33D0BB23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87B1-617F-4950-971D-C11041845937}" type="datetime1">
              <a:rPr lang="ru-RU" smtClean="0"/>
              <a:t>25.06.24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0705D3-994F-B3C2-78CB-4554AB9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7DEF9-6FE7-88F9-14A8-5B298B4B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3908E-D95C-A811-AF48-EC80D4B8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9950DB-5AF7-786D-CEE3-01F86E27C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64EF6-CAE0-6997-48A0-4CA060D3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BA6BD-0198-ECC8-3328-A6CC1B2E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9169-3F25-4887-8C4D-F9A10705599F}" type="datetime1">
              <a:rPr lang="ru-RU" smtClean="0"/>
              <a:t>25.06.24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93AF9-91C1-F893-4747-F1075FFC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015848-BD1C-3A97-C03A-C96D51A6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26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E4136-11F2-8B7F-CDD4-FA0B356E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027AFE-9AAF-EC1F-26C0-C99DF5A8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2F37F-DEC7-33EA-3DF2-DE61AFD8E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DF642-0AAA-4995-8BC1-23047A63431C}" type="datetime1">
              <a:rPr lang="ru-RU" smtClean="0"/>
              <a:t>25.06.24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37CEE-D6CF-A94B-1620-56B4AE1B7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16BB7-C46E-8C49-3112-23A01D1B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6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A4585E-6EE4-FAF8-0211-7F42E42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Picture 60" descr="znak">
            <a:extLst>
              <a:ext uri="{FF2B5EF4-FFF2-40B4-BE49-F238E27FC236}">
                <a16:creationId xmlns:a16="http://schemas.microsoft.com/office/drawing/2014/main" id="{593C8BE9-E808-845D-AA76-41D51DC7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3" y="8514"/>
            <a:ext cx="820738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53260C35-3319-67D5-8CE2-8130113D534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2992258"/>
            <a:ext cx="12192000" cy="792092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«Информационное обеспечение виртуального тренажера для обучения управлению процессом получения твердых сплавов»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D358258-3A1D-2FD6-4327-3C5AF0DDB33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738779" y="6485612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2024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2F2FC09-8116-3CB9-2452-33F6F154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696" y="46037"/>
            <a:ext cx="849788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Санкт-Петербургский государственный технологический институт (технический университет)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37193C7-605D-BA9B-060A-AE437B0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28" y="2693136"/>
            <a:ext cx="115639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r>
              <a:rPr lang="en-US" altLang="ru-RU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33CC4F-4BAC-2DCA-4121-25036FE1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21" y="720725"/>
            <a:ext cx="962894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УГНС 09.00.00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09.03.01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 программы: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системы обработки информации и управления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подготовки: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обучения: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очная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управления</a:t>
            </a:r>
          </a:p>
          <a:p>
            <a:pPr eaLnBrk="1" hangingPunct="1">
              <a:defRPr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автоматизированного проектирования и управления</a:t>
            </a:r>
          </a:p>
        </p:txBody>
      </p:sp>
      <p:sp>
        <p:nvSpPr>
          <p:cNvPr id="23" name="Rectangle 1222">
            <a:extLst>
              <a:ext uri="{FF2B5EF4-FFF2-40B4-BE49-F238E27FC236}">
                <a16:creationId xmlns:a16="http://schemas.microsoft.com/office/drawing/2014/main" id="{A8F115F8-089C-B08C-02BE-F73B9380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546" y="282733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4" name="Rectangle 1224">
            <a:extLst>
              <a:ext uri="{FF2B5EF4-FFF2-40B4-BE49-F238E27FC236}">
                <a16:creationId xmlns:a16="http://schemas.microsoft.com/office/drawing/2014/main" id="{9E9339C8-7FB2-1C44-3A22-F7F3E27C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546" y="282733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D401B8D-87D2-7B77-23DA-B9C3CF30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71" y="460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570C720-5C09-D37B-D709-209EC538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871" y="4603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7" name="Group 58">
            <a:extLst>
              <a:ext uri="{FF2B5EF4-FFF2-40B4-BE49-F238E27FC236}">
                <a16:creationId xmlns:a16="http://schemas.microsoft.com/office/drawing/2014/main" id="{EF29981D-27D4-DBA1-22AE-5FA3364D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18901"/>
              </p:ext>
            </p:extLst>
          </p:nvPr>
        </p:nvGraphicFramePr>
        <p:xfrm>
          <a:off x="0" y="3858746"/>
          <a:ext cx="12192000" cy="1426278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5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Обучающийся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Колесникова Алина Владимировна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Ст. преподаватель 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Федин Алексей Константинович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Консультант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Доц. </a:t>
                      </a:r>
                      <a:r>
                        <a:rPr lang="ru-RU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Иван Григорьевич Корниенко</a:t>
                      </a:r>
                      <a:r>
                        <a:rPr lang="en-US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Доц.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канд. техн. наук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доц. </a:t>
                      </a:r>
                      <a:r>
                        <a:rPr lang="ru-RU" sz="14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Фищев Валентин Николаевич</a:t>
                      </a:r>
                    </a:p>
                    <a:p>
                      <a:endParaRPr lang="ru-RU" sz="1400" b="1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Picture 108" descr="Логотип_САПРиУ">
            <a:extLst>
              <a:ext uri="{FF2B5EF4-FFF2-40B4-BE49-F238E27FC236}">
                <a16:creationId xmlns:a16="http://schemas.microsoft.com/office/drawing/2014/main" id="{4D3A35CB-7FC8-11AC-8E7D-F781D7F2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0938165" y="144318"/>
            <a:ext cx="82708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0A25A-D82F-379C-3872-7270B7F18373}"/>
              </a:ext>
            </a:extLst>
          </p:cNvPr>
          <p:cNvSpPr txBox="1"/>
          <p:nvPr/>
        </p:nvSpPr>
        <p:spPr>
          <a:xfrm>
            <a:off x="0" y="523085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выполнена в рамках прикладной НИР «Разработка и апробация модуля образовательной программы повышения квалификации специалистов в области автоматизированной обработки информации и управления производством наноструктурированных керамических материалов и покрытий (в режиме e-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)» по договору с Национальным фондом подготовки кадров от 09.04.2012 № 03/04/С-2011-физ 2012-36</a:t>
            </a: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alt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диаграмма, рисунок, зарисовка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785A377E-4E5B-D885-003F-F9ABD560B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80" y="572908"/>
            <a:ext cx="4439918" cy="5227680"/>
          </a:xfrm>
          <a:prstGeom prst="rect">
            <a:avLst/>
          </a:prstGeom>
        </p:spPr>
      </p:pic>
      <p:pic>
        <p:nvPicPr>
          <p:cNvPr id="6" name="Объект 5" descr="Изображение выглядит как текст, Шрифт, графический дизай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DF89D7-14CC-A56F-A012-AB3C0037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543"/>
            <a:ext cx="8199119" cy="586054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BE026-9652-D506-2379-DC5CAB20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E5809-3EBD-7494-E633-E22892961C16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базы данных характеристик процесса спекания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9E0D9-E9C8-6678-1751-F4A0A53C425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2" name="Picture 6" descr="Логотип_САПРиУ">
            <a:extLst>
              <a:ext uri="{FF2B5EF4-FFF2-40B4-BE49-F238E27FC236}">
                <a16:creationId xmlns:a16="http://schemas.microsoft.com/office/drawing/2014/main" id="{D09A565B-426B-2D3C-FC63-1EE540FB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0" descr="znak">
            <a:extLst>
              <a:ext uri="{FF2B5EF4-FFF2-40B4-BE49-F238E27FC236}">
                <a16:creationId xmlns:a16="http://schemas.microsoft.com/office/drawing/2014/main" id="{94B4D6F2-72BA-3770-AEBE-63E196E7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0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91C0-314B-E88C-82F5-D7EB0AA3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34961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 модель базы данных характеристик процесса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спекания</a:t>
            </a:r>
            <a:endParaRPr lang="ru-RU" sz="27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F2695-5EE1-8824-94BF-512D5F98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62F16-4C0C-056D-2534-DF16CB57407F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AC4ABF5C-EF6B-148F-4AD1-3A7E2903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B7E8A851-E956-F203-14DE-C398C38B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699FD73B-1D83-D13A-0147-438B6B3DA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21"/>
            <a:ext cx="12192000" cy="59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B87A258-6B8D-1328-0383-0B55E21C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69"/>
            <a:ext cx="12192000" cy="54768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библиотеки математических моделей для оценки показателей качества твердых сплавов</a:t>
            </a:r>
            <a:endParaRPr lang="ru-RU" sz="2400" b="1" dirty="0"/>
          </a:p>
        </p:txBody>
      </p:sp>
      <p:graphicFrame>
        <p:nvGraphicFramePr>
          <p:cNvPr id="12" name="Объект 6">
            <a:extLst>
              <a:ext uri="{FF2B5EF4-FFF2-40B4-BE49-F238E27FC236}">
                <a16:creationId xmlns:a16="http://schemas.microsoft.com/office/drawing/2014/main" id="{7F0A60B9-E348-D654-97EB-0F49614C3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1230"/>
              </p:ext>
            </p:extLst>
          </p:nvPr>
        </p:nvGraphicFramePr>
        <p:xfrm>
          <a:off x="126324" y="622693"/>
          <a:ext cx="11937994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74">
                  <a:extLst>
                    <a:ext uri="{9D8B030D-6E8A-4147-A177-3AD203B41FA5}">
                      <a16:colId xmlns:a16="http://schemas.microsoft.com/office/drawing/2014/main" val="2598939518"/>
                    </a:ext>
                  </a:extLst>
                </a:gridCol>
                <a:gridCol w="1850800">
                  <a:extLst>
                    <a:ext uri="{9D8B030D-6E8A-4147-A177-3AD203B41FA5}">
                      <a16:colId xmlns:a16="http://schemas.microsoft.com/office/drawing/2014/main" val="3908910763"/>
                    </a:ext>
                  </a:extLst>
                </a:gridCol>
                <a:gridCol w="2126075">
                  <a:extLst>
                    <a:ext uri="{9D8B030D-6E8A-4147-A177-3AD203B41FA5}">
                      <a16:colId xmlns:a16="http://schemas.microsoft.com/office/drawing/2014/main" val="3236477946"/>
                    </a:ext>
                  </a:extLst>
                </a:gridCol>
                <a:gridCol w="4303525">
                  <a:extLst>
                    <a:ext uri="{9D8B030D-6E8A-4147-A177-3AD203B41FA5}">
                      <a16:colId xmlns:a16="http://schemas.microsoft.com/office/drawing/2014/main" val="955446973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1443452609"/>
                    </a:ext>
                  </a:extLst>
                </a:gridCol>
              </a:tblGrid>
              <a:tr h="79220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 качества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материала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печи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Уравнение модели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Диапазоны режимных параметров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08702"/>
                  </a:ext>
                </a:extLst>
              </a:tr>
              <a:tr h="92581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en-US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28438"/>
                  </a:ext>
                </a:extLst>
              </a:tr>
              <a:tr h="86752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поперечном изгибе σ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PgT+b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800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МПа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МПа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082089"/>
                  </a:ext>
                </a:extLst>
              </a:tr>
              <a:tr h="938911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Остаточная пористость 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=1550 °С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=1800 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=3600 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363242"/>
                  </a:ext>
                </a:extLst>
              </a:tr>
              <a:tr h="1173638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Твердость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PVA Tepla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8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=3000 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=4200 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=1200 °С</a:t>
                      </a:r>
                    </a:p>
                    <a:p>
                      <a:pPr algn="l"/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=1400 °С</a:t>
                      </a:r>
                    </a:p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038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46840E-9149-811A-C8FB-404B3D9171AD}"/>
              </a:ext>
            </a:extLst>
          </p:cNvPr>
          <p:cNvSpPr txBox="1"/>
          <p:nvPr/>
        </p:nvSpPr>
        <p:spPr>
          <a:xfrm>
            <a:off x="828868" y="6300235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4" name="Picture 6" descr="Логотип_САПРиУ">
            <a:extLst>
              <a:ext uri="{FF2B5EF4-FFF2-40B4-BE49-F238E27FC236}">
                <a16:creationId xmlns:a16="http://schemas.microsoft.com/office/drawing/2014/main" id="{AC894C7B-46E7-9283-41B3-BF72918E6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0" descr="znak">
            <a:extLst>
              <a:ext uri="{FF2B5EF4-FFF2-40B4-BE49-F238E27FC236}">
                <a16:creationId xmlns:a16="http://schemas.microsoft.com/office/drawing/2014/main" id="{9F409F30-68C1-DB1C-5A38-82348CB7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9B530D2A-6675-A5FB-2269-327CA99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E0E72C-7B2E-4139-9186-1DA8409D965F}" type="slidenum">
              <a:rPr lang="ru-RU" smtClean="0"/>
              <a:t>12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2741-5190-305F-9305-6825292FF098}"/>
              </a:ext>
            </a:extLst>
          </p:cNvPr>
          <p:cNvSpPr txBox="1"/>
          <p:nvPr/>
        </p:nvSpPr>
        <p:spPr>
          <a:xfrm>
            <a:off x="0" y="5697056"/>
            <a:ext cx="12120880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7675" algn="just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Компьютерные технологии моделирования процессов получения высокотемпературных наноструктурированных материалов : учебное пособие / Т. Б. Чистякова, А. Н. Полосин, И. В. Новожилова, Л. В. Гольцева ; Минобрнауки России, Санкт-Петербургский государственный технологический институт (технический университет), кафедра систем автоматизированного проектирования и управления. – Санкт-Петербург : СПбГТИ(ТУ), 2013. – 223 с.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880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660D-8581-159C-6CED-3482E43F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24"/>
            <a:ext cx="10515600" cy="495341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создания базы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0E36504-6E2D-89F7-277A-7A395F162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75526"/>
              </p:ext>
            </p:extLst>
          </p:nvPr>
        </p:nvGraphicFramePr>
        <p:xfrm>
          <a:off x="508000" y="680720"/>
          <a:ext cx="11145520" cy="54125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61194">
                  <a:extLst>
                    <a:ext uri="{9D8B030D-6E8A-4147-A177-3AD203B41FA5}">
                      <a16:colId xmlns:a16="http://schemas.microsoft.com/office/drawing/2014/main" val="2973898154"/>
                    </a:ext>
                  </a:extLst>
                </a:gridCol>
                <a:gridCol w="3122240">
                  <a:extLst>
                    <a:ext uri="{9D8B030D-6E8A-4147-A177-3AD203B41FA5}">
                      <a16:colId xmlns:a16="http://schemas.microsoft.com/office/drawing/2014/main" val="708410360"/>
                    </a:ext>
                  </a:extLst>
                </a:gridCol>
                <a:gridCol w="2777042">
                  <a:extLst>
                    <a:ext uri="{9D8B030D-6E8A-4147-A177-3AD203B41FA5}">
                      <a16:colId xmlns:a16="http://schemas.microsoft.com/office/drawing/2014/main" val="1377026280"/>
                    </a:ext>
                  </a:extLst>
                </a:gridCol>
                <a:gridCol w="2385044">
                  <a:extLst>
                    <a:ext uri="{9D8B030D-6E8A-4147-A177-3AD203B41FA5}">
                      <a16:colId xmlns:a16="http://schemas.microsoft.com/office/drawing/2014/main" val="647444984"/>
                    </a:ext>
                  </a:extLst>
                </a:gridCol>
              </a:tblGrid>
              <a:tr h="608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Microsoft Access</a:t>
                      </a:r>
                      <a:endParaRPr kumimoji="0" lang="ru-RU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590884"/>
                  </a:ext>
                </a:extLst>
              </a:tr>
              <a:tr h="994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 возможное количество полей в таблице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размером базы данных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007690"/>
                  </a:ext>
                </a:extLst>
              </a:tr>
              <a:tr h="735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распространение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Входит в пакет 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Microsoft Office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365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174530"/>
                  </a:ext>
                </a:extLst>
              </a:tr>
              <a:tr h="51847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Кроссплатформенность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7588687"/>
                  </a:ext>
                </a:extLst>
              </a:tr>
              <a:tr h="6908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запросов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729429"/>
                  </a:ext>
                </a:extLst>
              </a:tr>
              <a:tr h="869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объем 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ru-RU" sz="1800" kern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ТиБ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</a:t>
                      </a:r>
                      <a:r>
                        <a:rPr lang="ru-RU" sz="1800" kern="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байт)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ГБ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объемом ВЗУ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586137"/>
                  </a:ext>
                </a:extLst>
              </a:tr>
              <a:tr h="9947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Встраиваемая СУБД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646651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607159-C751-B65C-9181-F980B9DA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9FAC5-1F56-DBC7-7916-D604145D8744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A3B39714-7EEB-E151-025A-EC020EF1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2B03E1CF-E9C4-B51F-5709-4E2DB0E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68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83B08-18F0-DB91-C28B-95154B2C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2656"/>
            <a:ext cx="12192000" cy="54768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алгоритмов </a:t>
            </a:r>
            <a:r>
              <a:rPr lang="ru-RU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формирования сценариев и протоколов обучения управлению процессом получения твердых сплавов</a:t>
            </a:r>
            <a:br>
              <a:rPr lang="ru-RU" alt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2C74E-C93C-F1E5-1B53-1E9E3DB9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A0849-D815-B824-D9D7-523FDD90F7F9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B24052BE-6DE2-07B1-6A07-A836D11E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86367C0E-359A-C508-854D-2E8DA81C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EDFD94-CCAF-8DF0-008E-C08CABFD4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832"/>
            <a:ext cx="8442960" cy="553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B612938-63EB-2AD6-0125-8F80795B0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782816"/>
            <a:ext cx="5608314" cy="55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79D06-B43A-30C6-3E73-980B05EE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1902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UML-диаграммы вариантов использования для различных категорий пользователей</a:t>
            </a:r>
            <a:endParaRPr lang="ru-RU" sz="3200" b="1" dirty="0">
              <a:highlight>
                <a:srgbClr val="FFFF00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BEE740-A348-6A27-0C50-E9BAD56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46513-E2E0-DF49-F75F-3D694956BDF3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658AED66-6D48-4CA0-331F-171B536B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5F1AE31D-D25A-E5C7-A98D-F2662536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6B0F472-4D5E-6E5F-E87B-02F89493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533400"/>
            <a:ext cx="11826228" cy="5751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74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6D1ED-D2B8-B626-7B26-693C47C1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79"/>
            <a:ext cx="10515600" cy="4760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комплекса</a:t>
            </a:r>
            <a:endParaRPr lang="ru-RU" sz="3600" dirty="0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8229FE6-0D85-2A7D-25B4-F0FFE8C36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81" y="667471"/>
            <a:ext cx="5554437" cy="5554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DFBCE-DD62-2712-E052-9218F05784B7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893553D3-2F43-ECDB-F56F-4C0FACC6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909970A2-B039-9F22-3CC4-5D8B11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922DD1-3206-0FCF-098A-38A64388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1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1386A-ADA1-1422-D5E1-BB41BA09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97" y="0"/>
            <a:ext cx="12284597" cy="449263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интерфейсов с результатами тестирования виртуального тренажера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7759D6-01C7-C3AA-15EE-CC0ADD4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2C364-4CFB-97E9-0445-8E221A840968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185E16F4-887A-2A46-640E-3DAB6FB6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12A84244-726E-48B1-46F5-6F75E292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D605A5-851B-67B8-D0C6-31645A079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62"/>
          <a:stretch/>
        </p:blipFill>
        <p:spPr>
          <a:xfrm>
            <a:off x="40052" y="433049"/>
            <a:ext cx="6015896" cy="2857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9B751A8-2318-A12A-EF8E-A84F51C5D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0" y="3346242"/>
            <a:ext cx="5183660" cy="301010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951DE62-132E-E5FE-2279-8DE5CBFFE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3048"/>
            <a:ext cx="6096000" cy="59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114C9-CB7D-0BD8-81CC-CF3E8FD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08873" cy="547687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виртуального тренажера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1ED88-D95B-3E6A-7623-1547CBC6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508A4-70B7-6DB6-F754-29EAE959B10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F464DE1B-0B32-1876-F1E9-ACF7E2EA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3536AD59-B448-925B-C4B8-2D23AA6B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ED9BD98-9B58-ABA5-1543-EF2018FC3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024771"/>
              </p:ext>
            </p:extLst>
          </p:nvPr>
        </p:nvGraphicFramePr>
        <p:xfrm>
          <a:off x="0" y="462811"/>
          <a:ext cx="6095999" cy="295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0C64943-8ACF-BCC8-159C-D88BA217D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987006"/>
              </p:ext>
            </p:extLst>
          </p:nvPr>
        </p:nvGraphicFramePr>
        <p:xfrm>
          <a:off x="6096001" y="462812"/>
          <a:ext cx="6096000" cy="295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EE3A3E7-D32D-D6CB-6B55-898841E7C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530879"/>
              </p:ext>
            </p:extLst>
          </p:nvPr>
        </p:nvGraphicFramePr>
        <p:xfrm>
          <a:off x="6096000" y="3364359"/>
          <a:ext cx="6096000" cy="2983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7BC0BB7-4040-49FE-8CBF-AB53EBD7D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173599"/>
              </p:ext>
            </p:extLst>
          </p:nvPr>
        </p:nvGraphicFramePr>
        <p:xfrm>
          <a:off x="0" y="3364359"/>
          <a:ext cx="6231118" cy="295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0411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0E79B-1F40-1042-4627-1E0B4FAE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программного и аппаратного обеспечений</a:t>
            </a:r>
            <a:endParaRPr lang="ru-RU" sz="32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0111E-23A6-C371-23D5-1F826BD1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84B69-4070-2603-517A-1EDEDCA56B3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E81114AD-B2CF-B571-4737-DB2EB880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ED3E0C40-8F73-924C-E434-E8DF0B08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5F9E04A5-D19B-63E3-C2CA-7E878E98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42393"/>
              </p:ext>
            </p:extLst>
          </p:nvPr>
        </p:nvGraphicFramePr>
        <p:xfrm>
          <a:off x="182886" y="590309"/>
          <a:ext cx="5913114" cy="55961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023354">
                  <a:extLst>
                    <a:ext uri="{9D8B030D-6E8A-4147-A177-3AD203B41FA5}">
                      <a16:colId xmlns:a16="http://schemas.microsoft.com/office/drawing/2014/main" val="4196947927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3491761942"/>
                    </a:ext>
                  </a:extLst>
                </a:gridCol>
              </a:tblGrid>
              <a:tr h="38416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981449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разработки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Visual Studio 2022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857949"/>
                  </a:ext>
                </a:extLst>
              </a:tr>
              <a:tr h="55944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программирования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ООП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430514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21150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240723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выходных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420076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методов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254211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995838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описания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288638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таблиц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554209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данных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INT, TEXT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287797"/>
                  </a:ext>
                </a:extLst>
              </a:tr>
              <a:tr h="367899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отношений между таблицами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Один-ко-многим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один-к-одному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85870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базы данных, КБ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10862"/>
                  </a:ext>
                </a:extLst>
              </a:tr>
              <a:tr h="38416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исполняемого файла,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0190"/>
                  </a:ext>
                </a:extLst>
              </a:tr>
            </a:tbl>
          </a:graphicData>
        </a:graphic>
      </p:graphicFrame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2CABD46C-9B67-808C-EF1D-C38C7C705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577389"/>
              </p:ext>
            </p:extLst>
          </p:nvPr>
        </p:nvGraphicFramePr>
        <p:xfrm>
          <a:off x="6213114" y="590310"/>
          <a:ext cx="5796000" cy="55372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930886">
                  <a:extLst>
                    <a:ext uri="{9D8B030D-6E8A-4147-A177-3AD203B41FA5}">
                      <a16:colId xmlns:a16="http://schemas.microsoft.com/office/drawing/2014/main" val="742421095"/>
                    </a:ext>
                  </a:extLst>
                </a:gridCol>
                <a:gridCol w="2865114">
                  <a:extLst>
                    <a:ext uri="{9D8B030D-6E8A-4147-A177-3AD203B41FA5}">
                      <a16:colId xmlns:a16="http://schemas.microsoft.com/office/drawing/2014/main" val="82854347"/>
                    </a:ext>
                  </a:extLst>
                </a:gridCol>
              </a:tblGrid>
              <a:tr h="26729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810723"/>
                  </a:ext>
                </a:extLst>
              </a:tr>
              <a:tr h="3017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ЭВМ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Персональный компьютер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165564"/>
                  </a:ext>
                </a:extLst>
              </a:tr>
              <a:tr h="3520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Тактовая частота процессора, ГГц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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3,3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240157"/>
                  </a:ext>
                </a:extLst>
              </a:tr>
              <a:tr h="3339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оперативной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03031"/>
                  </a:ext>
                </a:extLst>
              </a:tr>
              <a:tr h="8610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внешней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 (Включает размер исполняемого файла и размер подключенных библиотек)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003378"/>
                  </a:ext>
                </a:extLst>
              </a:tr>
              <a:tr h="11923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и характеристика периферийных устройств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 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PnP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(видеоадаптер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24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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1920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 пикселей);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000065"/>
                  </a:ext>
                </a:extLst>
              </a:tr>
              <a:tr h="28831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версии не ниже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166624"/>
                  </a:ext>
                </a:extLst>
              </a:tr>
              <a:tr h="11578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Прикладное программное обеспечение, необходимое для функционирования программного комплекса 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версии не ниже 6.0.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327747"/>
                  </a:ext>
                </a:extLst>
              </a:tr>
              <a:tr h="7827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гарнитура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Гарнитура виртуальной реальности 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Oculus Quest</a:t>
                      </a: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Контроллер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Oculus Touch - 2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80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1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F120A94-BA29-B7E1-E140-C3C270E5DC16}"/>
              </a:ext>
            </a:extLst>
          </p:cNvPr>
          <p:cNvSpPr txBox="1">
            <a:spLocks/>
          </p:cNvSpPr>
          <p:nvPr/>
        </p:nvSpPr>
        <p:spPr>
          <a:xfrm>
            <a:off x="838200" y="9207"/>
            <a:ext cx="10515600" cy="51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C43C3CA-095D-8A85-CFF6-495DB4E630E5}"/>
              </a:ext>
            </a:extLst>
          </p:cNvPr>
          <p:cNvSpPr txBox="1">
            <a:spLocks/>
          </p:cNvSpPr>
          <p:nvPr/>
        </p:nvSpPr>
        <p:spPr>
          <a:xfrm>
            <a:off x="81023" y="439838"/>
            <a:ext cx="12026095" cy="5916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твердые сплавы получаются из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4 видов материалов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карбидов: вольфрама, титана, тантала, хрома, связанных кобальтовой или никелевой металлической связкой,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5 видов печей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получения твердых сплавов: печи для обжига керамики (металлокерамики), вакуумные печи, электрические печи, муфельные печи и шахтные печи,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марок печей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спекания твердых сплавов может достигать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нескольких десятков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, так как различные производители предлагают разнообразные модели с уникальными характеристиками и возможностями,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номенклатура марок твердых сплавов только у одного производителя может доходить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до 50 и более. 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рассматривать большое количество производителей, </a:t>
            </a:r>
            <a:r>
              <a:rPr lang="ru-RU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марок становится практически безграничным</a:t>
            </a:r>
            <a:r>
              <a:rPr lang="en-US" sz="8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[1]</a:t>
            </a:r>
            <a:r>
              <a:rPr lang="ru-RU" sz="80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основных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показателей качества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сплава: плотность </a:t>
            </a:r>
            <a:r>
              <a:rPr lang="ru-RU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8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], прочность при поперечном изгибе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[МПа], твердость по Роквеллу </a:t>
            </a:r>
            <a:r>
              <a:rPr lang="en-US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], остаточная пористость твердого сплава П [%],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80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зерна, м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[1-3]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такого большого количес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тва марок твердых сплавов и печей необходимо создать 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гибкую и перенастраиваемую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разные типы материалов и марок печей систему. </a:t>
            </a:r>
          </a:p>
          <a:p>
            <a:pPr algn="just"/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Обзор аналогов (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«Внепечная обработка стали»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«Газовщик доменной печи»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«ТРЕК»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подтвердил отсутствие таких систем на рынке, что делает 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актуальной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разработку виртуального тренажера </a:t>
            </a: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обучения управлению процессом получения твердых сплавов, которая поддерживает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безопасность, эффективность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ускоренное развитие профессиональных навыков </a:t>
            </a: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персонала в данной области.</a:t>
            </a:r>
          </a:p>
          <a:p>
            <a:pPr indent="173038" algn="just">
              <a:buAutoNum type="arabicPeriod"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марки твердых сплавов для токарной обработки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сайт. – </a:t>
            </a:r>
            <a:r>
              <a:rPr lang="ru-RU" sz="4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Москва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2024 – . – URL: 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https://stanko-arena.ru/article/universalnye-marki-tverdykh-splavov-dlya-tokarnoy-obrabotki.html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20.05.2024).</a:t>
            </a:r>
            <a:endParaRPr lang="en-US" sz="4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73038" algn="just">
              <a:buFont typeface="Arial" panose="020B0604020202020204" pitchFamily="34" charset="0"/>
              <a:buAutoNum type="arabicPeriod"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Румянцев П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автоматизированных обучающих систем для повышения эффективности обучения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П. Румянцев,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Чакрян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Теория и практика общественного развития. 2014. №19 </a:t>
            </a:r>
            <a:r>
              <a:rPr lang="ru-RU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. –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https://cyberleninka.ru/article/n/ispolzovanie-avtomatizirovannyh-obuchayuschih-sistem-dlya-povysheniya-effektivnosti-obucheniya (дата обращения: 20.05.2024).</a:t>
            </a:r>
          </a:p>
          <a:p>
            <a:pPr marL="914400" indent="-914400" algn="just">
              <a:buAutoNum type="arabicPeriod"/>
            </a:pPr>
            <a:endParaRPr lang="en-US" sz="4400" kern="1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0AC98-5132-1B18-B8DC-E2BC9AF5142A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3" name="Picture 6" descr="Логотип_САПРиУ">
            <a:extLst>
              <a:ext uri="{FF2B5EF4-FFF2-40B4-BE49-F238E27FC236}">
                <a16:creationId xmlns:a16="http://schemas.microsoft.com/office/drawing/2014/main" id="{C68226C0-066A-E6DE-08B5-BE2747DA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0" descr="znak">
            <a:extLst>
              <a:ext uri="{FF2B5EF4-FFF2-40B4-BE49-F238E27FC236}">
                <a16:creationId xmlns:a16="http://schemas.microsoft.com/office/drawing/2014/main" id="{EA2F7CA1-DA46-D7F0-0B7D-3C31648C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8F53CC-000A-D2AE-F911-11AC2B26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8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D9489-36AF-ED47-4B4C-E8E2F45B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65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09371-4021-B799-E16F-880BEAC4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7" y="725864"/>
            <a:ext cx="11630422" cy="563048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Составлено формализованное описание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сформулирована задача обучения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азработана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структура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состоящая из подсистемы формирования сценариев и протоколов обучения, подсистемы погружения в виртуальное пространство, информационной подсистемы и подсистемы исследования процесса спекания;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оздано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включающего базу данных математических моделей для оценки качества твердых сплавов и базу данных учетных записей пользователей с возможностью создания сценариев и протоколов обучения;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интерактивн</a:t>
            </a:r>
            <a:r>
              <a:rPr lang="ru-RU" sz="8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ая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3D модель пульта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позволяет варьировать режимные параметры процесса спекания, создан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интерфейсов пользователей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печи), позволяющего вводить варьируемые параметры в виртуальной среде обучения</a:t>
            </a:r>
            <a:r>
              <a:rPr lang="ru-RU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интерфейса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инструктора, позволяющего формировать сценарий и протокол обучения для обучаемых и администратора, позволяющего редактировать базу данных математических моделей и учетных записей пользователей;</a:t>
            </a:r>
          </a:p>
          <a:p>
            <a:pPr marL="342900" lvl="0" indent="-342900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</a:t>
            </a:r>
            <a:r>
              <a:rPr lang="ru-RU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Tepla, подтвердившее работоспособность программного комплекса для данного класса объектов.</a:t>
            </a:r>
          </a:p>
          <a:p>
            <a:pPr>
              <a:lnSpc>
                <a:spcPct val="80000"/>
              </a:lnSpc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212FBF-447E-EB9F-5934-4A1B02D3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BBE50-1B42-9310-31EA-4E946743C9DB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F21103A3-02F7-0433-E508-2F444EC9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D3A152EB-0440-8F46-917F-F29349C7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21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342F5-BE63-269D-C986-A9AC0A39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11"/>
            <a:ext cx="10515600" cy="60656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 по 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DD5E6-9705-7FB8-40C8-066099EB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080654"/>
            <a:ext cx="11490960" cy="5075830"/>
          </a:xfrm>
        </p:spPr>
        <p:txBody>
          <a:bodyPr>
            <a:normAutofit/>
          </a:bodyPr>
          <a:lstStyle/>
          <a:p>
            <a:pPr marL="0" indent="442913" algn="just">
              <a:buFont typeface="+mj-lt"/>
              <a:buAutoNum type="arabicPeriod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Колесникова, А.В. Архитектура виртуального тренажера для обучения управлению процессом получения твердых сплавов / А. В. Колесникова, Д. Ю. Шишко, А. К. Федин // Сборник тезисов научной конференции «Традиции и инновации» СПбГТИ(ТУ),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ноября 2023 г. – Санкт-Петербург. : СПбГТИ(ТУ),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С.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296-297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ISBN 978-5-905240-93-5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2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76C50-585F-9A8A-936D-F1A2407A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B9CB9-A743-31CE-39D3-8FB1325D40D6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2ECCFB75-2574-3B90-FCAD-C434DF4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363A24E2-C6D6-B589-53F4-E582341E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8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8D92-4604-0DC4-520C-F1312583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7265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3D093-7EFC-7308-657E-87C4A2FE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8" y="572655"/>
            <a:ext cx="12801599" cy="5712435"/>
          </a:xfrm>
        </p:spPr>
        <p:txBody>
          <a:bodyPr numCol="3">
            <a:noAutofit/>
          </a:bodyPr>
          <a:lstStyle/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входных параметров 1-й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начальная температура материала, ˚C;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пористость материала до спекания,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начальный средний диаметр зерна,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δ – толщина поверхностного слоя зерна,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плотность компактного (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беспористого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материала, кг/м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σ – удельная поверхностная энергия, Дж/м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возмущающих воздействий на 1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содержание примесей в прессовке;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управляющих воздействий на 1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температура в конце j-го этапа неизотермического спекания, ˚С;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τ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длительность j-го этапа неизотермического спекания, с;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выходных параметров 1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остаточная пористость на 1-й стадии процесса,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средний диаметр зерна на 1-й стадии процесса,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плотность материала на 1-й стадии процесса синтеза , кг/м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прочность твердого сплава при поперечном изгибе, МПа;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– твердость сплава (по Роквеллу), ед.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входных параметров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начальный средний радиус поры, м;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η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начальная вязкость материала, </a:t>
            </a: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Па·с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возмущающих воздействий на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∆U – перепады напряжения в электрической цепи, В;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содержание примесей в инертном газе,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управляющих воздействий на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температура изотермической выдержки на стадии жидкофазного спекания, ˚С;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давление инертного газа вокруг материала, Па;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вектор выходных параметров 2 стадии процесса спекания;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остаточная пористость на 2-й стадии процесса, %;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средний размер зерна на 2-й стадии процесса, м;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Ρ</a:t>
            </a:r>
            <a:r>
              <a:rPr lang="ru-RU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плотность материала на 2-й стадии процесса, кг/м</a:t>
            </a:r>
            <a:r>
              <a:rPr lang="ru-RU" sz="1100" kern="100" baseline="30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1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тип материала;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марка печи;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показатели качества;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СУБД – система управления базами данных;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ММ – математическая модель;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ЭВМ – электронная вычислительная машина;</a:t>
            </a: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БД – база данных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UML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унифицированный язык моделирования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1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388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VR</a:t>
            </a:r>
            <a:r>
              <a:rPr lang="ru-RU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Виртуальная реальность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sz="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7FDD6-646F-C061-10CC-8B90188C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909"/>
            <a:ext cx="2743200" cy="365125"/>
          </a:xfrm>
        </p:spPr>
        <p:txBody>
          <a:bodyPr/>
          <a:lstStyle/>
          <a:p>
            <a:fld id="{5E09CC6C-5133-4D8F-A6BC-F0A58B6CE1E5}" type="slidenum">
              <a:rPr lang="ru-RU" smtClean="0"/>
              <a:t>22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C7E00-BAD5-83CA-AF84-9DC1E754680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EA7FE15E-C7CA-047A-F880-1F5A0835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6D9D498B-968A-25FB-B1A7-F37D7BED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4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AF0AD-0EE0-7B83-3552-C9D721BD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663" y="1913148"/>
            <a:ext cx="5682673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1DFD0-A44C-515B-BE25-10824E44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5543"/>
            <a:ext cx="10515600" cy="17272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404 группы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 Алина Владимировна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akolesnikova403@mso365.technolog.edu.ru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7D4C3-E850-E1DE-161A-F587B1F7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6359F-5D97-D225-F87A-1B4E54AA9CE1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07A6C638-25FA-E445-FC6F-9619348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64681A52-D980-1E4D-8636-5E15BE42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381794E-4890-1672-10A7-C7ED369E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23" y="2856405"/>
            <a:ext cx="2635280" cy="19764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A1ADC8-765B-16AB-0B32-A49745384CC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5322" y="1"/>
            <a:ext cx="11960137" cy="72510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сырья, оборудования, технологических режимов и продукции процесса спекания керамических материалов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10EC3C-BAF3-0BEE-A667-2704D5EA39A0}"/>
              </a:ext>
            </a:extLst>
          </p:cNvPr>
          <p:cNvSpPr/>
          <p:nvPr/>
        </p:nvSpPr>
        <p:spPr>
          <a:xfrm>
            <a:off x="182886" y="725107"/>
            <a:ext cx="11808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Спекание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при определенных температурах, когда элементы решетки становятся подвижными и могут переходить между вакансиями, с целью получения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твёрдых сплавов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сверхвысокой твёрдостью и износостойкостью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Требования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предъявляемые к качеству твердого сплава: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D562F35-5209-58CE-5573-9D4B784D3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9" b="13641"/>
          <a:stretch>
            <a:fillRect/>
          </a:stretch>
        </p:blipFill>
        <p:spPr bwMode="auto">
          <a:xfrm>
            <a:off x="2435291" y="2834875"/>
            <a:ext cx="197358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C90513-68C6-CF4D-817F-331CE7A3DE31}"/>
              </a:ext>
            </a:extLst>
          </p:cNvPr>
          <p:cNvSpPr txBox="1"/>
          <p:nvPr/>
        </p:nvSpPr>
        <p:spPr>
          <a:xfrm>
            <a:off x="2112065" y="5091932"/>
            <a:ext cx="24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Вакуумно-компрессионная печь садочного типа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4AEB4-2C42-E1A1-B49B-117F14CF1AF5}"/>
              </a:ext>
            </a:extLst>
          </p:cNvPr>
          <p:cNvSpPr txBox="1"/>
          <p:nvPr/>
        </p:nvSpPr>
        <p:spPr>
          <a:xfrm>
            <a:off x="7135590" y="2720727"/>
            <a:ext cx="5056410" cy="130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показателями качества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 являются: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плотность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16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прочность при поперечном изгибе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[МПа];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твердость по Роквеллу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6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остаточная пористость твердого сплава П [%];</a:t>
            </a:r>
          </a:p>
          <a:p>
            <a:pPr marL="342900" lvl="0" indent="-342900" algn="just">
              <a:lnSpc>
                <a:spcPct val="70000"/>
              </a:lnSpc>
              <a:buFont typeface="Swis721 BT"/>
              <a:buChar char="−"/>
              <a:tabLst>
                <a:tab pos="45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 </a:t>
            </a:r>
            <a:r>
              <a:rPr lang="de-DE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37EA290-635B-AD95-6D81-2F0705EF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9" y="3311501"/>
            <a:ext cx="2011777" cy="13585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B6FD62-58F6-4D89-11CC-C8BE33A294AA}"/>
              </a:ext>
            </a:extLst>
          </p:cNvPr>
          <p:cNvSpPr txBox="1"/>
          <p:nvPr/>
        </p:nvSpPr>
        <p:spPr>
          <a:xfrm>
            <a:off x="462036" y="4615483"/>
            <a:ext cx="129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WC-Ni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16D93-CFBE-4A59-0677-E337AF6F59AB}"/>
              </a:ext>
            </a:extLst>
          </p:cNvPr>
          <p:cNvSpPr txBox="1"/>
          <p:nvPr/>
        </p:nvSpPr>
        <p:spPr>
          <a:xfrm>
            <a:off x="4826529" y="4610804"/>
            <a:ext cx="240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твердые сплавы</a:t>
            </a:r>
          </a:p>
        </p:txBody>
      </p: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9ADE98C9-36D5-691C-D240-95837652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99110"/>
              </p:ext>
            </p:extLst>
          </p:nvPr>
        </p:nvGraphicFramePr>
        <p:xfrm>
          <a:off x="347708" y="1431094"/>
          <a:ext cx="11479178" cy="12769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89204">
                  <a:extLst>
                    <a:ext uri="{9D8B030D-6E8A-4147-A177-3AD203B41FA5}">
                      <a16:colId xmlns:a16="http://schemas.microsoft.com/office/drawing/2014/main" val="871528638"/>
                    </a:ext>
                  </a:extLst>
                </a:gridCol>
                <a:gridCol w="809461">
                  <a:extLst>
                    <a:ext uri="{9D8B030D-6E8A-4147-A177-3AD203B41FA5}">
                      <a16:colId xmlns:a16="http://schemas.microsoft.com/office/drawing/2014/main" val="1335066358"/>
                    </a:ext>
                  </a:extLst>
                </a:gridCol>
                <a:gridCol w="1641904">
                  <a:extLst>
                    <a:ext uri="{9D8B030D-6E8A-4147-A177-3AD203B41FA5}">
                      <a16:colId xmlns:a16="http://schemas.microsoft.com/office/drawing/2014/main" val="503413555"/>
                    </a:ext>
                  </a:extLst>
                </a:gridCol>
                <a:gridCol w="1017981">
                  <a:extLst>
                    <a:ext uri="{9D8B030D-6E8A-4147-A177-3AD203B41FA5}">
                      <a16:colId xmlns:a16="http://schemas.microsoft.com/office/drawing/2014/main" val="1084903151"/>
                    </a:ext>
                  </a:extLst>
                </a:gridCol>
                <a:gridCol w="1141136">
                  <a:extLst>
                    <a:ext uri="{9D8B030D-6E8A-4147-A177-3AD203B41FA5}">
                      <a16:colId xmlns:a16="http://schemas.microsoft.com/office/drawing/2014/main" val="3331000753"/>
                    </a:ext>
                  </a:extLst>
                </a:gridCol>
                <a:gridCol w="1022924">
                  <a:extLst>
                    <a:ext uri="{9D8B030D-6E8A-4147-A177-3AD203B41FA5}">
                      <a16:colId xmlns:a16="http://schemas.microsoft.com/office/drawing/2014/main" val="639814858"/>
                    </a:ext>
                  </a:extLst>
                </a:gridCol>
                <a:gridCol w="1572072">
                  <a:extLst>
                    <a:ext uri="{9D8B030D-6E8A-4147-A177-3AD203B41FA5}">
                      <a16:colId xmlns:a16="http://schemas.microsoft.com/office/drawing/2014/main" val="3031798551"/>
                    </a:ext>
                  </a:extLst>
                </a:gridCol>
                <a:gridCol w="1442861">
                  <a:extLst>
                    <a:ext uri="{9D8B030D-6E8A-4147-A177-3AD203B41FA5}">
                      <a16:colId xmlns:a16="http://schemas.microsoft.com/office/drawing/2014/main" val="2595752480"/>
                    </a:ext>
                  </a:extLst>
                </a:gridCol>
                <a:gridCol w="1341635">
                  <a:extLst>
                    <a:ext uri="{9D8B030D-6E8A-4147-A177-3AD203B41FA5}">
                      <a16:colId xmlns:a16="http://schemas.microsoft.com/office/drawing/2014/main" val="3164480893"/>
                    </a:ext>
                  </a:extLst>
                </a:gridCol>
              </a:tblGrid>
              <a:tr h="43985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сплава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сплава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Состав, % </a:t>
                      </a:r>
                      <a:r>
                        <a:rPr lang="ru-RU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Предельная пористость,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</a:t>
                      </a:r>
                      <a:r>
                        <a:rPr lang="ru-RU" sz="11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Роквеллу, ед.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Виккерсу, ГПа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 прочности при изгибе, МПа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6719589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Вольфрамо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-никелевый сплав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СВН8</a:t>
                      </a:r>
                      <a:endParaRPr lang="ru-RU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«Вириал» (Санкт-Петербург)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 – 92,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 – 8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0, 2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14 700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88, 5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12, 5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2 400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3774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61BF76-7FFE-F86A-0AF9-EED657C3D453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DAB10ADB-39D0-61C1-EC85-41AAC2F0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E6AEE7C9-C1AE-B20C-2434-03210B44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3C618D9-B802-5CAC-0146-B3DB1369B9AE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 flipV="1">
            <a:off x="2135566" y="3987400"/>
            <a:ext cx="299725" cy="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1A123B1-CD57-50F6-23E8-4E40D0655A2C}"/>
              </a:ext>
            </a:extLst>
          </p:cNvPr>
          <p:cNvCxnSpPr/>
          <p:nvPr/>
        </p:nvCxnSpPr>
        <p:spPr>
          <a:xfrm>
            <a:off x="4426140" y="3990772"/>
            <a:ext cx="332464" cy="1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1A585767-C4D8-8372-2A61-7F6B860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дизайн, оригами, диаграмма&#10;&#10;Автоматически созданное описание с низким доверительным уровнем">
            <a:extLst>
              <a:ext uri="{FF2B5EF4-FFF2-40B4-BE49-F238E27FC236}">
                <a16:creationId xmlns:a16="http://schemas.microsoft.com/office/drawing/2014/main" id="{C0EA33D7-7A8F-DBE1-F80C-154BF5E13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47" y="4089349"/>
            <a:ext cx="2928695" cy="2202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AE0C-1794-D4ED-748E-6AB40096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59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Интеллект-карта модели управления процессом получения твердых сплавов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7C65A-F518-086F-96DC-49C0731B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E6A7B-31CE-B398-DDE9-886495CDD2ED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5DA696E0-6658-CB15-A0D2-563C6F19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04F18CDE-2BFC-FECE-64E5-85090A77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E9AAC2B-78CB-943B-A7F6-5E01AA9366A1}"/>
              </a:ext>
            </a:extLst>
          </p:cNvPr>
          <p:cNvGrpSpPr/>
          <p:nvPr/>
        </p:nvGrpSpPr>
        <p:grpSpPr>
          <a:xfrm>
            <a:off x="1" y="713832"/>
            <a:ext cx="12191999" cy="5535630"/>
            <a:chOff x="1" y="713832"/>
            <a:chExt cx="12192000" cy="5535630"/>
          </a:xfrm>
        </p:grpSpPr>
        <p:pic>
          <p:nvPicPr>
            <p:cNvPr id="18" name="Рисунок 17" descr="Изображение выглядит как текст, диаграмма, Шрифт, линия&#10;&#10;Автоматически созданное описание">
              <a:extLst>
                <a:ext uri="{FF2B5EF4-FFF2-40B4-BE49-F238E27FC236}">
                  <a16:creationId xmlns:a16="http://schemas.microsoft.com/office/drawing/2014/main" id="{DF5789B7-A738-273B-E732-6401AD716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713832"/>
              <a:ext cx="12192000" cy="5535630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5092DDC-7DC1-29BD-C63F-1D7948997EF8}"/>
                </a:ext>
              </a:extLst>
            </p:cNvPr>
            <p:cNvSpPr/>
            <p:nvPr/>
          </p:nvSpPr>
          <p:spPr>
            <a:xfrm>
              <a:off x="9953625" y="1420576"/>
              <a:ext cx="57150" cy="914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213B0F-BF31-6297-581A-E0BC33A63836}"/>
                </a:ext>
              </a:extLst>
            </p:cNvPr>
            <p:cNvSpPr txBox="1"/>
            <p:nvPr/>
          </p:nvSpPr>
          <p:spPr>
            <a:xfrm>
              <a:off x="9854705" y="131741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dirty="0">
                  <a:solidFill>
                    <a:srgbClr val="393939"/>
                  </a:solidFill>
                </a:rPr>
                <a:t>е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8B6D5B0-F627-2955-059A-3E5F9D452453}"/>
                </a:ext>
              </a:extLst>
            </p:cNvPr>
            <p:cNvSpPr/>
            <p:nvPr/>
          </p:nvSpPr>
          <p:spPr>
            <a:xfrm>
              <a:off x="9955530" y="2042160"/>
              <a:ext cx="81915" cy="1066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ECB9A1-AF69-DE09-9541-09CFD7277208}"/>
                </a:ext>
              </a:extLst>
            </p:cNvPr>
            <p:cNvSpPr txBox="1"/>
            <p:nvPr/>
          </p:nvSpPr>
          <p:spPr>
            <a:xfrm>
              <a:off x="9863861" y="1962715"/>
              <a:ext cx="27096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100" dirty="0">
                  <a:solidFill>
                    <a:srgbClr val="393939"/>
                  </a:solidFill>
                </a:rPr>
                <a:t>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76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5206E-9E69-E033-E0C2-891B675A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105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02DD2-0C24-84C4-64A1-0A4AD0C5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6" y="542314"/>
            <a:ext cx="11826228" cy="58140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эффективности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практико-ориентированного обучения оператора печи управлению процессом получения твердых сплавов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счет разработки информационного обеспечения виртуального тренажера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позволяющего на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 библиотеки математических моделей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оценки качества твердых сплавов и интерактивной виртуальной 3D модели пульта управления вакуумно-компрессионной печью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навыки выбора управляющих воздействий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процесс спекания, обеспечивающих заданное качество твердых сплавов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различных типов материалов и марок печей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 соответствии со сформированными инструктором сценариями обучения).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оставить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формализованное описание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задачу обучения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функциональную структуру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базу данных характеристик процесса спекания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интерактивную 3D модель пульта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остроить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структуру интерфейсов пользователей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печи), инструктора, специалиста по математическому обеспечению и администратора;</a:t>
            </a:r>
          </a:p>
          <a:p>
            <a:pPr marL="342900" lvl="0" indent="-342900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133AE-D7F3-E542-B7C2-0A5ECEF8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F9250-48A5-2F04-38CD-2205D303BD1E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1FE1BD6A-A79D-E0D2-37B4-9640EE284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08F2CCA2-D637-EC32-852F-06C5C149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1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6555B-5431-6596-4B35-A717754F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11795760" cy="9459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тренажеров для обучения управленческого производственного персонала химико-технологических процессам</a:t>
            </a:r>
            <a:endParaRPr lang="ru-RU" sz="5400" b="1" dirty="0">
              <a:highlight>
                <a:srgbClr val="FFFF00"/>
              </a:highligh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92ED47E-7B25-45F6-51C3-47558A2A6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03186"/>
              </p:ext>
            </p:extLst>
          </p:nvPr>
        </p:nvGraphicFramePr>
        <p:xfrm>
          <a:off x="182880" y="945911"/>
          <a:ext cx="11826233" cy="3954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551">
                  <a:extLst>
                    <a:ext uri="{9D8B030D-6E8A-4147-A177-3AD203B41FA5}">
                      <a16:colId xmlns:a16="http://schemas.microsoft.com/office/drawing/2014/main" val="3961848538"/>
                    </a:ext>
                  </a:extLst>
                </a:gridCol>
                <a:gridCol w="2692953">
                  <a:extLst>
                    <a:ext uri="{9D8B030D-6E8A-4147-A177-3AD203B41FA5}">
                      <a16:colId xmlns:a16="http://schemas.microsoft.com/office/drawing/2014/main" val="390927962"/>
                    </a:ext>
                  </a:extLst>
                </a:gridCol>
                <a:gridCol w="3912950">
                  <a:extLst>
                    <a:ext uri="{9D8B030D-6E8A-4147-A177-3AD203B41FA5}">
                      <a16:colId xmlns:a16="http://schemas.microsoft.com/office/drawing/2014/main" val="708375515"/>
                    </a:ext>
                  </a:extLst>
                </a:gridCol>
                <a:gridCol w="2367779">
                  <a:extLst>
                    <a:ext uri="{9D8B030D-6E8A-4147-A177-3AD203B41FA5}">
                      <a16:colId xmlns:a16="http://schemas.microsoft.com/office/drawing/2014/main" val="2617964505"/>
                    </a:ext>
                  </a:extLst>
                </a:gridCol>
              </a:tblGrid>
              <a:tr h="901592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«Внепечная обработка стали»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«Газовщик доменной печи»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Тренажерный комплекс «ТРЕК»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95784"/>
                  </a:ext>
                </a:extLst>
              </a:tr>
              <a:tr h="555158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Тестовая проверка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636847"/>
                  </a:ext>
                </a:extLst>
              </a:tr>
              <a:tr h="74589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настройки сценария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 сценария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54528"/>
                  </a:ext>
                </a:extLst>
              </a:tr>
              <a:tr h="797213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протокола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553976"/>
                  </a:ext>
                </a:extLst>
              </a:tr>
              <a:tr h="58741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моделирования нештатных ситуаций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957095"/>
                  </a:ext>
                </a:extLst>
              </a:tr>
              <a:tr h="367315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«Югра-АСУ» (Россия)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408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DE4D11-0BC6-DF6E-13D7-CDEE66EE3CAD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11" name="Picture 6" descr="Логотип_САПРиУ">
            <a:extLst>
              <a:ext uri="{FF2B5EF4-FFF2-40B4-BE49-F238E27FC236}">
                <a16:creationId xmlns:a16="http://schemas.microsoft.com/office/drawing/2014/main" id="{2A261F12-D325-7775-885B-B6EF077F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0" descr="znak">
            <a:extLst>
              <a:ext uri="{FF2B5EF4-FFF2-40B4-BE49-F238E27FC236}">
                <a16:creationId xmlns:a16="http://schemas.microsoft.com/office/drawing/2014/main" id="{8B48320E-99EB-3FBC-CDEB-5C3E4D84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C049B0F-72B1-4FA5-DCAF-AE68F4F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DC017-3A80-17BB-E773-8D409724D447}"/>
              </a:ext>
            </a:extLst>
          </p:cNvPr>
          <p:cNvSpPr txBox="1"/>
          <p:nvPr/>
        </p:nvSpPr>
        <p:spPr>
          <a:xfrm>
            <a:off x="91436" y="5115540"/>
            <a:ext cx="120091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Тренажер-симулятор «Внепечная обработка стали» : сайт. – Россия, 2024 –    . – URL: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portfolio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severstal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trenazher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29.04.2024).</a:t>
            </a:r>
          </a:p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Тренажер-симулятор "Газовщик доменной печи" : сайт. – Россия, 2024 –    . –  URL: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portfolio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metinvest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trenazheri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domennaya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pech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29.04.2024).</a:t>
            </a:r>
          </a:p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Тренажерный комплекс «Трек» : сайт. – Россия, 2024 –    . –  URL: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yugra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trek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30.04.2024).</a:t>
            </a:r>
          </a:p>
        </p:txBody>
      </p:sp>
    </p:spTree>
    <p:extLst>
      <p:ext uri="{BB962C8B-B14F-4D97-AF65-F5344CB8AC3E}">
        <p14:creationId xmlns:p14="http://schemas.microsoft.com/office/powerpoint/2010/main" val="2007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B817C-DE2E-5632-A791-C38D6850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7877"/>
          </a:xfrm>
        </p:spPr>
        <p:txBody>
          <a:bodyPr>
            <a:noAutofit/>
          </a:bodyPr>
          <a:lstStyle/>
          <a:p>
            <a:pPr algn="ctr"/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описание процесса получения твердых сплавов как объекта управления, п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задачи обучения</a:t>
            </a:r>
            <a:endParaRPr lang="ru-RU" sz="2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86CF2-DD2C-9D81-F82A-5D4D4CE0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1BFD-54B6-28CA-3E64-A473029FACD6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4C61A5C4-A475-4C3F-5B2E-A4DCA5C3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288DAC4A-7B66-5516-CD15-9AFFD216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CA715-54B6-8E8E-E8C0-258F7CE389FB}"/>
              </a:ext>
            </a:extLst>
          </p:cNvPr>
          <p:cNvSpPr txBox="1"/>
          <p:nvPr/>
        </p:nvSpPr>
        <p:spPr>
          <a:xfrm>
            <a:off x="137516" y="4166930"/>
            <a:ext cx="1187159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Для заданных инструктором в сценарии обучения входных параметров процесса спекания </a:t>
            </a:r>
            <a:r>
              <a:rPr lang="ru-RU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Х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варьированием управляющих воздействий </a:t>
            </a:r>
            <a:r>
              <a:rPr lang="en-US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в регламентных диапазонах </a:t>
            </a:r>
            <a:r>
              <a:rPr lang="en-US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ϵ[</a:t>
            </a:r>
            <a:r>
              <a:rPr lang="en-US" sz="1700" i="1" kern="1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en-US" sz="1700" kern="100" baseline="30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min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, </a:t>
            </a:r>
            <a:r>
              <a:rPr lang="en-US" sz="1700" i="1" kern="1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en-US" sz="1700" kern="100" baseline="30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max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] по математической модели найти такие их значения, которые обеспечивают требуемое качество твердого сплава: </a:t>
            </a:r>
          </a:p>
          <a:p>
            <a:pPr algn="ctr">
              <a:tabLst>
                <a:tab pos="540385" algn="l"/>
              </a:tabLst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 ≤ </a:t>
            </a:r>
            <a:r>
              <a:rPr lang="ru-RU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7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17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en-US" sz="1700" dirty="0"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7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1700" dirty="0">
                <a:effectLst/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sz="17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7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где </a:t>
            </a:r>
            <a:r>
              <a:rPr lang="ru-RU" sz="1700" kern="1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П</a:t>
            </a:r>
            <a:r>
              <a:rPr lang="ru-RU" sz="1700" kern="100" baseline="30000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</a:t>
            </a:r>
            <a:r>
              <a:rPr lang="ru-RU" sz="1700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 заданная остаточная пористость твердого сплава, %;</a:t>
            </a:r>
          </a:p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en-US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sym typeface="Symbol" panose="05050102010706020507" pitchFamily="18" charset="2"/>
              </a:rPr>
              <a:t></a:t>
            </a:r>
            <a:r>
              <a:rPr lang="ru-RU" sz="1700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  заданная инструктором плотность сплава, кг/м</a:t>
            </a:r>
            <a:r>
              <a:rPr lang="ru-RU" sz="1700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3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;</a:t>
            </a:r>
          </a:p>
          <a:p>
            <a:pPr indent="450215" algn="just"/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sym typeface="Symbol" panose="05050102010706020507" pitchFamily="18" charset="2"/>
              </a:rPr>
              <a:t></a:t>
            </a:r>
            <a:r>
              <a:rPr lang="en-US" sz="1700" i="1" kern="100" baseline="-25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b</a:t>
            </a:r>
            <a:r>
              <a:rPr lang="ru-RU" sz="1700" i="1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  заданная инструктором прочность твердого сплава при поперечном изгибе, МПа;</a:t>
            </a:r>
          </a:p>
          <a:p>
            <a:pPr indent="450215" algn="just"/>
            <a:r>
              <a:rPr lang="ru-RU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en-US" sz="1700" i="1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H</a:t>
            </a:r>
            <a:r>
              <a:rPr lang="en-US" sz="1700" i="1" kern="100" baseline="-25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R</a:t>
            </a:r>
            <a:r>
              <a:rPr lang="ru-RU" sz="1700" i="1" kern="100" baseline="300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з   </a:t>
            </a:r>
            <a:r>
              <a:rPr lang="ru-RU" sz="1700" kern="100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– заданная инструктором твердость сплава (по Роквеллу), ед</a:t>
            </a:r>
            <a:r>
              <a:rPr lang="ru-RU" sz="17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.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AE7573-38C3-2C4C-69C9-7EC2A384B6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/>
          <a:stretch/>
        </p:blipFill>
        <p:spPr bwMode="auto">
          <a:xfrm>
            <a:off x="974691" y="837877"/>
            <a:ext cx="10680930" cy="3323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48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33C1E9-11D4-4D93-BEF0-08D108AD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FCEC1-6500-1926-27A4-07D903A558F2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F20417F8-7351-F5DC-B26D-BB94187B1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508539CA-69AD-968E-5DC4-08130A4A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 descr="Изображение выглядит как текст, диаграмма, Параллельный, План&#10;&#10;Автоматически созданное описание">
            <a:extLst>
              <a:ext uri="{FF2B5EF4-FFF2-40B4-BE49-F238E27FC236}">
                <a16:creationId xmlns:a16="http://schemas.microsoft.com/office/drawing/2014/main" id="{6800C9A9-42DE-7E5E-716F-7E71A3005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452"/>
            <a:ext cx="12009114" cy="572163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C389F4-E265-6587-268C-0AE4B3422267}"/>
              </a:ext>
            </a:extLst>
          </p:cNvPr>
          <p:cNvSpPr/>
          <p:nvPr/>
        </p:nvSpPr>
        <p:spPr>
          <a:xfrm>
            <a:off x="8257080" y="791852"/>
            <a:ext cx="2776680" cy="2266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20220D-7E9A-537E-518B-4CC65F428CC9}"/>
              </a:ext>
            </a:extLst>
          </p:cNvPr>
          <p:cNvSpPr/>
          <p:nvPr/>
        </p:nvSpPr>
        <p:spPr>
          <a:xfrm>
            <a:off x="254000" y="934720"/>
            <a:ext cx="2685245" cy="3559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6909-0FD0-1BBE-1389-01E6905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267667"/>
          </a:xfrm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виртуального тренажера для обучения управлению процессом получения твердых сплавов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5830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к, Шрифт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9CB90675-A524-E91B-645F-F9950A4F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6" y="599440"/>
            <a:ext cx="11594969" cy="5756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5D593-58FA-1C86-59EA-6AA8036B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7687"/>
          </a:xfrm>
        </p:spPr>
        <p:txBody>
          <a:bodyPr>
            <a:noAutofit/>
          </a:bodyPr>
          <a:lstStyle/>
          <a:p>
            <a:pPr algn="ctr"/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информационной подсистемы виртуального тренажера для обучения управлению процессом получения твердых сплавов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6FB42-F06B-6A24-E35C-7A1975D0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0F5BE-60B5-19C7-C46E-3DC9CE619F4C}"/>
              </a:ext>
            </a:extLst>
          </p:cNvPr>
          <p:cNvSpPr txBox="1"/>
          <p:nvPr/>
        </p:nvSpPr>
        <p:spPr>
          <a:xfrm>
            <a:off x="838200" y="6285091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400" dirty="0"/>
          </a:p>
        </p:txBody>
      </p:sp>
      <p:pic>
        <p:nvPicPr>
          <p:cNvPr id="8" name="Picture 6" descr="Логотип_САПРиУ">
            <a:extLst>
              <a:ext uri="{FF2B5EF4-FFF2-40B4-BE49-F238E27FC236}">
                <a16:creationId xmlns:a16="http://schemas.microsoft.com/office/drawing/2014/main" id="{EC4296D5-6581-F4D4-5BD4-076E5304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11469364" y="6320333"/>
            <a:ext cx="5397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" descr="znak">
            <a:extLst>
              <a:ext uri="{FF2B5EF4-FFF2-40B4-BE49-F238E27FC236}">
                <a16:creationId xmlns:a16="http://schemas.microsoft.com/office/drawing/2014/main" id="{3252A336-9108-D3EA-7034-7AF857EA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6" y="6221908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37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2858</Words>
  <Application>Microsoft Office PowerPoint</Application>
  <PresentationFormat>Широкоэкранный</PresentationFormat>
  <Paragraphs>353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Swis721 BT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Интеллект-карта модели управления процессом получения твердых сплавов</vt:lpstr>
      <vt:lpstr>Цель и задачи</vt:lpstr>
      <vt:lpstr>Обзор тренажеров для обучения управленческого производственного персонала химико-технологических процессам</vt:lpstr>
      <vt:lpstr>Формализованное описание процесса получения твердых сплавов как объекта управления, постановка задачи обучения</vt:lpstr>
      <vt:lpstr>Функциональная структура виртуального тренажера для обучения управлению процессом получения твердых сплавов</vt:lpstr>
      <vt:lpstr>Функциональная структура информационной подсистемы виртуального тренажера для обучения управлению процессом получения твердых сплавов</vt:lpstr>
      <vt:lpstr>Презентация PowerPoint</vt:lpstr>
      <vt:lpstr>Даталогическая модель базы данных характеристик процесса спекания</vt:lpstr>
      <vt:lpstr>Структура библиотеки математических моделей для оценки показателей качества твердых сплавов</vt:lpstr>
      <vt:lpstr>Программное обеспечение для создания базы данных</vt:lpstr>
      <vt:lpstr>Блок-схема алгоритмов формирования сценариев и протоколов обучения управлению процессом получения твердых сплавов </vt:lpstr>
      <vt:lpstr>UML-диаграммы вариантов использования для различных категорий пользователей</vt:lpstr>
      <vt:lpstr>Структура программного комплекса</vt:lpstr>
      <vt:lpstr>Примеры интерфейсов с результатами тестирования виртуального тренажера</vt:lpstr>
      <vt:lpstr>Результаты тестирования виртуального тренажера</vt:lpstr>
      <vt:lpstr>Характеристика программного и аппаратного обеспечений</vt:lpstr>
      <vt:lpstr>Выводы</vt:lpstr>
      <vt:lpstr>Публикации по теме</vt:lpstr>
      <vt:lpstr>Условные обозначения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Колесникова</dc:creator>
  <cp:lastModifiedBy>Алина Колесникова</cp:lastModifiedBy>
  <cp:revision>139</cp:revision>
  <dcterms:created xsi:type="dcterms:W3CDTF">2024-02-25T19:30:04Z</dcterms:created>
  <dcterms:modified xsi:type="dcterms:W3CDTF">2024-06-24T21:15:11Z</dcterms:modified>
</cp:coreProperties>
</file>