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01" r:id="rId2"/>
    <p:sldId id="256" r:id="rId3"/>
    <p:sldId id="264" r:id="rId4"/>
    <p:sldId id="323" r:id="rId5"/>
    <p:sldId id="303" r:id="rId6"/>
    <p:sldId id="257" r:id="rId7"/>
    <p:sldId id="304" r:id="rId8"/>
    <p:sldId id="305" r:id="rId9"/>
    <p:sldId id="313" r:id="rId10"/>
    <p:sldId id="320" r:id="rId11"/>
    <p:sldId id="317" r:id="rId12"/>
    <p:sldId id="321" r:id="rId13"/>
    <p:sldId id="322" r:id="rId14"/>
    <p:sldId id="307" r:id="rId15"/>
    <p:sldId id="324" r:id="rId16"/>
    <p:sldId id="308" r:id="rId17"/>
    <p:sldId id="300" r:id="rId18"/>
    <p:sldId id="309" r:id="rId19"/>
    <p:sldId id="310" r:id="rId20"/>
    <p:sldId id="325" r:id="rId21"/>
    <p:sldId id="316" r:id="rId22"/>
    <p:sldId id="311" r:id="rId23"/>
    <p:sldId id="314" r:id="rId24"/>
    <p:sldId id="291" r:id="rId25"/>
    <p:sldId id="319" r:id="rId26"/>
    <p:sldId id="29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8DB"/>
    <a:srgbClr val="00F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График изменения плотности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Плотность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4.2677301524079919E-2"/>
                  <c:y val="-0.1085429321334833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06-42DD-8434-2B4E04DD6D0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Лист1!$A$2:$A$17</c:f>
              <c:numCache>
                <c:formatCode>General</c:formatCode>
                <c:ptCount val="1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14.2624</c:v>
                </c:pt>
                <c:pt idx="1">
                  <c:v>14.2624</c:v>
                </c:pt>
                <c:pt idx="2">
                  <c:v>14.7049</c:v>
                </c:pt>
                <c:pt idx="3">
                  <c:v>14.7049</c:v>
                </c:pt>
                <c:pt idx="4">
                  <c:v>15.0754</c:v>
                </c:pt>
                <c:pt idx="5">
                  <c:v>15.0754</c:v>
                </c:pt>
                <c:pt idx="6">
                  <c:v>15.373900000000001</c:v>
                </c:pt>
                <c:pt idx="7">
                  <c:v>15.373900000000001</c:v>
                </c:pt>
                <c:pt idx="8">
                  <c:v>15.6004</c:v>
                </c:pt>
                <c:pt idx="9">
                  <c:v>15.6004</c:v>
                </c:pt>
                <c:pt idx="10">
                  <c:v>15.6004</c:v>
                </c:pt>
                <c:pt idx="11">
                  <c:v>15.6004</c:v>
                </c:pt>
                <c:pt idx="12">
                  <c:v>15.6004</c:v>
                </c:pt>
                <c:pt idx="13">
                  <c:v>15.6004</c:v>
                </c:pt>
                <c:pt idx="14">
                  <c:v>15.6004</c:v>
                </c:pt>
                <c:pt idx="15">
                  <c:v>15.6004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06-42DD-8434-2B4E04DD6D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1332816"/>
        <c:axId val="1541336176"/>
      </c:lineChart>
      <c:catAx>
        <c:axId val="154133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</a:t>
                </a:r>
                <a:r>
                  <a:rPr lang="en-US"/>
                  <a:t>,</a:t>
                </a:r>
                <a:r>
                  <a:rPr lang="en-US" baseline="0"/>
                  <a:t> </a:t>
                </a:r>
                <a:r>
                  <a:rPr lang="ru-RU" baseline="0"/>
                  <a:t>мин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1336176"/>
        <c:crosses val="autoZero"/>
        <c:auto val="1"/>
        <c:lblAlgn val="ctr"/>
        <c:lblOffset val="100"/>
        <c:noMultiLvlLbl val="0"/>
      </c:catAx>
      <c:valAx>
        <c:axId val="1541336176"/>
        <c:scaling>
          <c:orientation val="minMax"/>
          <c:min val="14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Плотность, кг/см</a:t>
                </a:r>
                <a:r>
                  <a:rPr lang="ru-RU" baseline="30000"/>
                  <a:t>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4133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п</a:t>
            </a:r>
            <a:r>
              <a:rPr lang="ru-RU"/>
              <a:t>рочности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Прочность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6.916327840787502E-2"/>
                  <c:y val="-0.1193251722440944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43-4223-A70C-F46F86B9C45A}"/>
                </c:ext>
              </c:extLst>
            </c:dLbl>
            <c:dLbl>
              <c:idx val="4"/>
              <c:layout>
                <c:manualLayout>
                  <c:x val="-6.0603466723732076E-2"/>
                  <c:y val="-0.1063043389107611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43-4223-A70C-F46F86B9C45A}"/>
                </c:ext>
              </c:extLst>
            </c:dLbl>
            <c:dLbl>
              <c:idx val="6"/>
              <c:layout>
                <c:manualLayout>
                  <c:x val="-5.8463513802696342E-2"/>
                  <c:y val="-0.114984894466316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43-4223-A70C-F46F86B9C45A}"/>
                </c:ext>
              </c:extLst>
            </c:dLbl>
            <c:dLbl>
              <c:idx val="8"/>
              <c:layout>
                <c:manualLayout>
                  <c:x val="-7.3443184249946586E-2"/>
                  <c:y val="-9.76237833552055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43-4223-A70C-F46F86B9C45A}"/>
                </c:ext>
              </c:extLst>
            </c:dLbl>
            <c:dLbl>
              <c:idx val="10"/>
              <c:layout>
                <c:manualLayout>
                  <c:x val="-5.2043655039589132E-2"/>
                  <c:y val="5.86262166447943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43-4223-A70C-F46F86B9C45A}"/>
                </c:ext>
              </c:extLst>
            </c:dLbl>
            <c:dLbl>
              <c:idx val="12"/>
              <c:layout>
                <c:manualLayout>
                  <c:x val="-4.7763749197517656E-2"/>
                  <c:y val="5.42859388670166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43-4223-A70C-F46F86B9C45A}"/>
                </c:ext>
              </c:extLst>
            </c:dLbl>
            <c:dLbl>
              <c:idx val="14"/>
              <c:layout>
                <c:manualLayout>
                  <c:x val="-4.990370211855339E-2"/>
                  <c:y val="5.86262166447943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43-4223-A70C-F46F86B9C45A}"/>
                </c:ext>
              </c:extLst>
            </c:dLbl>
            <c:dLbl>
              <c:idx val="16"/>
              <c:layout>
                <c:manualLayout>
                  <c:x val="-2.0848870458708334E-2"/>
                  <c:y val="5.42859388670166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43-4223-A70C-F46F86B9C45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Лист1!$A$2:$A$18</c:f>
              <c:numCache>
                <c:formatCode>General</c:formatCode>
                <c:ptCount val="17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</c:numCache>
            </c:numRef>
          </c:cat>
          <c:val>
            <c:numRef>
              <c:f>Лист1!$B$2:$B$18</c:f>
              <c:numCache>
                <c:formatCode>General</c:formatCode>
                <c:ptCount val="17"/>
                <c:pt idx="1">
                  <c:v>2485.8000000000102</c:v>
                </c:pt>
                <c:pt idx="2">
                  <c:v>2485.8000000000102</c:v>
                </c:pt>
                <c:pt idx="3">
                  <c:v>3748.74999999999</c:v>
                </c:pt>
                <c:pt idx="4">
                  <c:v>3748.74999999999</c:v>
                </c:pt>
                <c:pt idx="5">
                  <c:v>4810.3999999999896</c:v>
                </c:pt>
                <c:pt idx="6">
                  <c:v>4810.3999999999896</c:v>
                </c:pt>
                <c:pt idx="7">
                  <c:v>5670.75</c:v>
                </c:pt>
                <c:pt idx="8">
                  <c:v>5670.75</c:v>
                </c:pt>
                <c:pt idx="9">
                  <c:v>6329.8000000000202</c:v>
                </c:pt>
                <c:pt idx="10">
                  <c:v>6329.8000000000202</c:v>
                </c:pt>
                <c:pt idx="11">
                  <c:v>6329.8000000000202</c:v>
                </c:pt>
                <c:pt idx="12">
                  <c:v>6329.8000000000202</c:v>
                </c:pt>
                <c:pt idx="13">
                  <c:v>6329.8000000000202</c:v>
                </c:pt>
                <c:pt idx="14">
                  <c:v>6329.8000000000202</c:v>
                </c:pt>
                <c:pt idx="15">
                  <c:v>6329.8000000000202</c:v>
                </c:pt>
                <c:pt idx="16">
                  <c:v>6329.8000000000202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343-4223-A70C-F46F86B9C45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in val="2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Прочность, МПа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пористости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Пористость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3"/>
              <c:layout>
                <c:manualLayout>
                  <c:x val="-3.6040663456393951E-2"/>
                  <c:y val="5.69935878268381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0CB-4E59-86EB-0B1358700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Лист1!$A$2:$A$17</c:f>
              <c:numCache>
                <c:formatCode>General</c:formatCode>
                <c:ptCount val="1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7.76</c:v>
                </c:pt>
                <c:pt idx="1">
                  <c:v>7.6924999999999999</c:v>
                </c:pt>
                <c:pt idx="2">
                  <c:v>7.1062000000000003</c:v>
                </c:pt>
                <c:pt idx="3">
                  <c:v>6.89</c:v>
                </c:pt>
                <c:pt idx="4">
                  <c:v>6.46</c:v>
                </c:pt>
                <c:pt idx="5">
                  <c:v>6.0525000000000002</c:v>
                </c:pt>
                <c:pt idx="6">
                  <c:v>5.7911999999999999</c:v>
                </c:pt>
                <c:pt idx="7">
                  <c:v>5.165</c:v>
                </c:pt>
                <c:pt idx="8">
                  <c:v>5.0999999999999996</c:v>
                </c:pt>
                <c:pt idx="9">
                  <c:v>4.2424999999999997</c:v>
                </c:pt>
                <c:pt idx="10">
                  <c:v>3.25</c:v>
                </c:pt>
                <c:pt idx="11">
                  <c:v>2.1225000000000001</c:v>
                </c:pt>
                <c:pt idx="12">
                  <c:v>0.86</c:v>
                </c:pt>
                <c:pt idx="13">
                  <c:v>-2.0699999999999998</c:v>
                </c:pt>
                <c:pt idx="14">
                  <c:v>-0.53749999999999998</c:v>
                </c:pt>
                <c:pt idx="15">
                  <c:v>3.7699999999999997E-2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CB-4E59-86EB-0B13587005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Пористость</a:t>
                </a:r>
                <a:r>
                  <a:rPr lang="en-US"/>
                  <a:t>,</a:t>
                </a:r>
                <a:r>
                  <a:rPr lang="en-US" baseline="0"/>
                  <a:t> </a:t>
                </a:r>
                <a:r>
                  <a:rPr lang="ru-RU" baseline="0"/>
                  <a:t>%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График изменения твердости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Твердость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6501533855582631E-2"/>
                  <c:y val="-0.117693996699166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48-415D-BF4F-A0CE3EA264B3}"/>
                </c:ext>
              </c:extLst>
            </c:dLbl>
            <c:dLbl>
              <c:idx val="2"/>
              <c:layout>
                <c:manualLayout>
                  <c:x val="2.1669787019322019E-2"/>
                  <c:y val="-2.247417176961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48-415D-BF4F-A0CE3EA264B3}"/>
                </c:ext>
              </c:extLst>
            </c:dLbl>
            <c:dLbl>
              <c:idx val="9"/>
              <c:layout>
                <c:manualLayout>
                  <c:x val="-4.3270502312530705E-2"/>
                  <c:y val="0.1085294566711017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48-415D-BF4F-A0CE3EA264B3}"/>
                </c:ext>
              </c:extLst>
            </c:dLbl>
            <c:dLbl>
              <c:idx val="14"/>
              <c:layout>
                <c:manualLayout>
                  <c:x val="-5.1795651502641454E-2"/>
                  <c:y val="6.69782101337055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48-415D-BF4F-A0CE3EA264B3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Лист1!$A$2:$A$18</c:f>
              <c:numCache>
                <c:formatCode>General</c:formatCode>
                <c:ptCount val="17"/>
                <c:pt idx="1">
                  <c:v>0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  <c:pt idx="12">
                  <c:v>110</c:v>
                </c:pt>
                <c:pt idx="13">
                  <c:v>120</c:v>
                </c:pt>
                <c:pt idx="14">
                  <c:v>130</c:v>
                </c:pt>
                <c:pt idx="15">
                  <c:v>140</c:v>
                </c:pt>
                <c:pt idx="16">
                  <c:v>150</c:v>
                </c:pt>
              </c:numCache>
            </c:numRef>
          </c:cat>
          <c:val>
            <c:numRef>
              <c:f>Лист1!$B$2:$B$18</c:f>
              <c:numCache>
                <c:formatCode>General</c:formatCode>
                <c:ptCount val="17"/>
                <c:pt idx="1">
                  <c:v>92.694599999999994</c:v>
                </c:pt>
                <c:pt idx="2">
                  <c:v>92.665750000000003</c:v>
                </c:pt>
                <c:pt idx="3">
                  <c:v>93.687606250000002</c:v>
                </c:pt>
                <c:pt idx="4">
                  <c:v>93.612724999999998</c:v>
                </c:pt>
                <c:pt idx="5">
                  <c:v>94.455500000000001</c:v>
                </c:pt>
                <c:pt idx="6">
                  <c:v>94.333500000000001</c:v>
                </c:pt>
                <c:pt idx="7">
                  <c:v>94.996781249999998</c:v>
                </c:pt>
                <c:pt idx="8">
                  <c:v>94.826800000000006</c:v>
                </c:pt>
                <c:pt idx="9">
                  <c:v>95.310400000000001</c:v>
                </c:pt>
                <c:pt idx="10">
                  <c:v>95.091800000000006</c:v>
                </c:pt>
                <c:pt idx="11">
                  <c:v>94.827699999999993</c:v>
                </c:pt>
                <c:pt idx="12">
                  <c:v>94.518100000000004</c:v>
                </c:pt>
                <c:pt idx="13">
                  <c:v>94.162999999999997</c:v>
                </c:pt>
                <c:pt idx="14">
                  <c:v>93.316299999999998</c:v>
                </c:pt>
                <c:pt idx="15">
                  <c:v>93.7624</c:v>
                </c:pt>
                <c:pt idx="16">
                  <c:v>93.928100000000001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48-415D-BF4F-A0CE3EA264B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512736"/>
        <c:axId val="57514656"/>
      </c:lineChart>
      <c:catAx>
        <c:axId val="5751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4656"/>
        <c:crosses val="autoZero"/>
        <c:auto val="1"/>
        <c:lblAlgn val="ctr"/>
        <c:lblOffset val="100"/>
        <c:noMultiLvlLbl val="0"/>
      </c:catAx>
      <c:valAx>
        <c:axId val="57514656"/>
        <c:scaling>
          <c:orientation val="minMax"/>
          <c:min val="9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Твердость</a:t>
                </a:r>
                <a:r>
                  <a:rPr lang="en-US"/>
                  <a:t>,</a:t>
                </a:r>
                <a:r>
                  <a:rPr lang="ru-RU"/>
                  <a:t> ед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512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70523-2607-4373-8CDA-4197694FD8E3}" type="datetimeFigureOut">
              <a:rPr lang="ru-RU" smtClean="0"/>
              <a:t>13.06.24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C665-8FFD-44C0-A0F1-D47A67F4E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Концептуальная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6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C665-8FFD-44C0-A0F1-D47A67F4E3D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0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E7B5-584E-4BA0-B6E5-D2E939A203E6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1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FB29-4393-47EE-AF64-917E00A4119E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88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305-4028-4630-A25A-D858C3629B8C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31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95C-1E6B-4A66-A86B-4E3D7F557B92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3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DCDC-1A1B-4AC2-A0C0-0BF6CA133582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7109-3230-46CE-B609-1343BC3E589E}" type="datetime1">
              <a:rPr lang="ru-RU" smtClean="0"/>
              <a:t>13.06.24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98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416-D5B5-4D81-8356-EACA247018FE}" type="datetime1">
              <a:rPr lang="ru-RU" smtClean="0"/>
              <a:t>13.06.24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5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EC08-539C-4807-9359-87E2CF9F656B}" type="datetime1">
              <a:rPr lang="ru-RU" smtClean="0"/>
              <a:t>13.06.24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82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0535-BCC0-4BDD-816D-F15ECA93A732}" type="datetime1">
              <a:rPr lang="ru-RU" smtClean="0"/>
              <a:t>13.06.24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6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87B1-617F-4950-971D-C11041845937}" type="datetime1">
              <a:rPr lang="ru-RU" smtClean="0"/>
              <a:t>13.06.24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6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9169-3F25-4887-8C4D-F9A10705599F}" type="datetime1">
              <a:rPr lang="ru-RU" smtClean="0"/>
              <a:t>13.06.24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7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DF642-0AAA-4995-8BC1-23047A63431C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CC6C-5133-4D8F-A6BC-F0A58B6C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3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A4585E-6EE4-FAF8-0211-7F42E42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Picture 60" descr="znak">
            <a:extLst>
              <a:ext uri="{FF2B5EF4-FFF2-40B4-BE49-F238E27FC236}">
                <a16:creationId xmlns:a16="http://schemas.microsoft.com/office/drawing/2014/main" id="{593C8BE9-E808-845D-AA76-41D51DC7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0" y="246373"/>
            <a:ext cx="615554" cy="77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53260C35-3319-67D5-8CE2-8130113D534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0" y="3101444"/>
            <a:ext cx="9144000" cy="594069"/>
          </a:xfrm>
          <a:prstGeom prst="rect">
            <a:avLst/>
          </a:prstGeom>
        </p:spPr>
        <p:txBody>
          <a:bodyPr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«Информационное обеспечение виртуального тренажера для обучения управлению процессом получения твердых сплавов»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D358258-3A1D-2FD6-4327-3C5AF0DDB33E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294254" y="6169178"/>
            <a:ext cx="6858000" cy="16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2024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22F2FC09-8116-3CB9-2452-33F6F154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40" y="274517"/>
            <a:ext cx="6373416" cy="62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7175" indent="-257175"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050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marL="257175" indent="-257175"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высшего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900" dirty="0">
                <a:latin typeface="Times New Roman" pitchFamily="18" charset="0"/>
                <a:cs typeface="Times New Roman" pitchFamily="18" charset="0"/>
              </a:rPr>
              <a:t>образования                                                    </a:t>
            </a:r>
            <a:r>
              <a:rPr lang="ru-RU" sz="1050" dirty="0">
                <a:latin typeface="Times New Roman" pitchFamily="18" charset="0"/>
                <a:cs typeface="Times New Roman" pitchFamily="18" charset="0"/>
              </a:rPr>
              <a:t>Санкт-Петербургский государственный технологический институт (технический университет)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37193C7-605D-BA9B-060A-AE437B0E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95" y="2604370"/>
            <a:ext cx="867294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</a:t>
            </a:r>
            <a:r>
              <a:rPr lang="en-US" altLang="ru-RU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33CC4F-4BAC-2DCA-4121-25036FE1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85" y="780531"/>
            <a:ext cx="722170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УГНС 09.00.00 </a:t>
            </a: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defRPr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09.03.01 </a:t>
            </a: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«Информатика и вычислительная техника»</a:t>
            </a:r>
          </a:p>
          <a:p>
            <a:pPr eaLnBrk="1" hangingPunct="1">
              <a:defRPr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Направленность программы: </a:t>
            </a: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Автоматизированные системы обработки информации и управления</a:t>
            </a:r>
          </a:p>
          <a:p>
            <a:pPr eaLnBrk="1" hangingPunct="1">
              <a:defRPr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подготовки: </a:t>
            </a: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</a:t>
            </a:r>
          </a:p>
          <a:p>
            <a:pPr eaLnBrk="1" hangingPunct="1">
              <a:defRPr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обучения:</a:t>
            </a: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очная</a:t>
            </a:r>
          </a:p>
          <a:p>
            <a:pPr eaLnBrk="1" hangingPunct="1">
              <a:defRPr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технологий и управления</a:t>
            </a:r>
          </a:p>
          <a:p>
            <a:pPr eaLnBrk="1" hangingPunct="1">
              <a:defRPr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alt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автоматизированного проектирования и управления</a:t>
            </a:r>
          </a:p>
        </p:txBody>
      </p:sp>
      <p:sp>
        <p:nvSpPr>
          <p:cNvPr id="23" name="Rectangle 1222">
            <a:extLst>
              <a:ext uri="{FF2B5EF4-FFF2-40B4-BE49-F238E27FC236}">
                <a16:creationId xmlns:a16="http://schemas.microsoft.com/office/drawing/2014/main" id="{A8F115F8-089C-B08C-02BE-F73B9380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60" y="2955087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sp>
        <p:nvSpPr>
          <p:cNvPr id="24" name="Rectangle 1224">
            <a:extLst>
              <a:ext uri="{FF2B5EF4-FFF2-40B4-BE49-F238E27FC236}">
                <a16:creationId xmlns:a16="http://schemas.microsoft.com/office/drawing/2014/main" id="{9E9339C8-7FB2-1C44-3A22-F7F3E27C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60" y="2955087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FD401B8D-87D2-7B77-23DA-B9C3CF30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22" y="12447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570C720-5C09-D37B-D709-209EC538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22" y="12447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graphicFrame>
        <p:nvGraphicFramePr>
          <p:cNvPr id="27" name="Group 58">
            <a:extLst>
              <a:ext uri="{FF2B5EF4-FFF2-40B4-BE49-F238E27FC236}">
                <a16:creationId xmlns:a16="http://schemas.microsoft.com/office/drawing/2014/main" id="{EF29981D-27D4-DBA1-22AE-5FA3364D1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9648"/>
              </p:ext>
            </p:extLst>
          </p:nvPr>
        </p:nvGraphicFramePr>
        <p:xfrm>
          <a:off x="20768" y="3864647"/>
          <a:ext cx="9144000" cy="96605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5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Обучающийся</a:t>
                      </a:r>
                    </a:p>
                  </a:txBody>
                  <a:tcPr marL="68580" marR="68580" marT="34267" marB="3426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</a:t>
                      </a:r>
                      <a:r>
                        <a:rPr kumimoji="0" lang="en-US" alt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r>
                        <a:rPr kumimoji="0" lang="en-US" alt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ru-RU" altLang="ru-RU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Колесникова Алина Владимировна</a:t>
                      </a:r>
                    </a:p>
                  </a:txBody>
                  <a:tcPr marL="68580" marR="68580" marT="34267" marB="34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L="68580" marR="68580" marT="34267" marB="3426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ru-RU" altLang="ru-R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Ст. преподаватель </a:t>
                      </a:r>
                      <a:r>
                        <a:rPr kumimoji="0" lang="ru-RU" altLang="ru-RU" sz="11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Федин Алексей Константинович</a:t>
                      </a:r>
                    </a:p>
                  </a:txBody>
                  <a:tcPr marL="68580" marR="68580" marT="34267" marB="342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ru-RU" altLang="ru-RU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Консультанты</a:t>
                      </a:r>
                    </a:p>
                  </a:txBody>
                  <a:tcPr marL="68580" marR="68580" marT="34267" marB="3426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Доцент </a:t>
                      </a:r>
                      <a:r>
                        <a:rPr lang="ru-RU" sz="11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Иван Григорьевич Корниенко</a:t>
                      </a:r>
                    </a:p>
                  </a:txBody>
                  <a:tcPr marL="68580" marR="68580" marT="34267" marB="342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Picture 108" descr="Логотип_САПРиУ">
            <a:extLst>
              <a:ext uri="{FF2B5EF4-FFF2-40B4-BE49-F238E27FC236}">
                <a16:creationId xmlns:a16="http://schemas.microsoft.com/office/drawing/2014/main" id="{4D3A35CB-7FC8-11AC-8E7D-F781D7F2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193792" y="348226"/>
            <a:ext cx="620315" cy="51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30A25A-D82F-379C-3872-7270B7F18373}"/>
              </a:ext>
            </a:extLst>
          </p:cNvPr>
          <p:cNvSpPr txBox="1"/>
          <p:nvPr/>
        </p:nvSpPr>
        <p:spPr>
          <a:xfrm>
            <a:off x="10938" y="5290904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выполнена в рамках прикладной НИР «Разработка и апробация модуля образовательной программы повышения квалификации специалистов в области автоматизированной обработки информации и управления производством наноструктурированных керамических материалов и покрытий (в режиме e-</a:t>
            </a:r>
            <a:r>
              <a:rPr lang="ru-RU" sz="13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)» по договору с Национальным фондом подготовки кадров от 09.04.2012 № 03/04/С-2011-физ 2012-36</a:t>
            </a:r>
            <a:r>
              <a:rPr lang="ru-RU" alt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altLang="ru-RU" sz="105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Шрифт, графический дизай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CDF89D7-14CC-A56F-A012-AB3C0037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11"/>
            <a:ext cx="6371277" cy="592144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7BE026-9652-D506-2379-DC5CAB20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E5809-3EBD-7494-E633-E22892961C16}"/>
              </a:ext>
            </a:extLst>
          </p:cNvPr>
          <p:cNvSpPr txBox="1"/>
          <p:nvPr/>
        </p:nvSpPr>
        <p:spPr>
          <a:xfrm>
            <a:off x="0" y="44354"/>
            <a:ext cx="9144000" cy="607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модель базы данных характеристик процесса спекания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350" dirty="0"/>
          </a:p>
        </p:txBody>
      </p:sp>
      <p:pic>
        <p:nvPicPr>
          <p:cNvPr id="7" name="Рисунок 6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E9FBFCA-407F-FFA4-86AC-29B3D14E0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52" y="434911"/>
            <a:ext cx="3410147" cy="31944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56863E-5CEC-6C9F-213F-76E1F3896BB8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3" name="Picture 6" descr="Логотип_САПРиУ">
            <a:extLst>
              <a:ext uri="{FF2B5EF4-FFF2-40B4-BE49-F238E27FC236}">
                <a16:creationId xmlns:a16="http://schemas.microsoft.com/office/drawing/2014/main" id="{F247B218-7BB0-23EE-F104-A615C5E6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0" descr="znak">
            <a:extLst>
              <a:ext uri="{FF2B5EF4-FFF2-40B4-BE49-F238E27FC236}">
                <a16:creationId xmlns:a16="http://schemas.microsoft.com/office/drawing/2014/main" id="{A1882AAF-0CBC-08EA-ED89-0DD34C538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0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91C0-314B-E88C-82F5-D7EB0AA3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221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0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 модель базы данных характеристик процесса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спекания</a:t>
            </a:r>
            <a:endParaRPr lang="ru-RU" sz="2025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F2695-5EE1-8824-94BF-512D5F98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E1CC53-F4A6-E2FE-89DF-FA41A998C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38"/>
            <a:ext cx="9144000" cy="59722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5685EE-34AD-9BB5-7463-4073C5993C3A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DD679A6E-D09C-6B3A-256E-4CAE3F493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840CBBCD-C133-5187-CC46-BAD195E1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84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0" descr="znak">
            <a:extLst>
              <a:ext uri="{FF2B5EF4-FFF2-40B4-BE49-F238E27FC236}">
                <a16:creationId xmlns:a16="http://schemas.microsoft.com/office/drawing/2014/main" id="{1BA2768B-2288-ACA0-6E91-7CA7D5556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B87A258-6B8D-1328-0383-0B55E21C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07"/>
            <a:ext cx="9144000" cy="410765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библиотеки математических моделей для оценки показателей качества твердых сплавов</a:t>
            </a:r>
            <a:endParaRPr lang="ru-RU" sz="1800" b="1" dirty="0"/>
          </a:p>
        </p:txBody>
      </p:sp>
      <p:graphicFrame>
        <p:nvGraphicFramePr>
          <p:cNvPr id="12" name="Объект 6">
            <a:extLst>
              <a:ext uri="{FF2B5EF4-FFF2-40B4-BE49-F238E27FC236}">
                <a16:creationId xmlns:a16="http://schemas.microsoft.com/office/drawing/2014/main" id="{7F0A60B9-E348-D654-97EB-0F49614C3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483922"/>
              </p:ext>
            </p:extLst>
          </p:nvPr>
        </p:nvGraphicFramePr>
        <p:xfrm>
          <a:off x="137165" y="465944"/>
          <a:ext cx="8869672" cy="5252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858">
                  <a:extLst>
                    <a:ext uri="{9D8B030D-6E8A-4147-A177-3AD203B41FA5}">
                      <a16:colId xmlns:a16="http://schemas.microsoft.com/office/drawing/2014/main" val="2598939518"/>
                    </a:ext>
                  </a:extLst>
                </a:gridCol>
                <a:gridCol w="962581">
                  <a:extLst>
                    <a:ext uri="{9D8B030D-6E8A-4147-A177-3AD203B41FA5}">
                      <a16:colId xmlns:a16="http://schemas.microsoft.com/office/drawing/2014/main" val="3908910763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3236477946"/>
                    </a:ext>
                  </a:extLst>
                </a:gridCol>
                <a:gridCol w="3044857">
                  <a:extLst>
                    <a:ext uri="{9D8B030D-6E8A-4147-A177-3AD203B41FA5}">
                      <a16:colId xmlns:a16="http://schemas.microsoft.com/office/drawing/2014/main" val="955446973"/>
                    </a:ext>
                  </a:extLst>
                </a:gridCol>
                <a:gridCol w="1687398">
                  <a:extLst>
                    <a:ext uri="{9D8B030D-6E8A-4147-A177-3AD203B41FA5}">
                      <a16:colId xmlns:a16="http://schemas.microsoft.com/office/drawing/2014/main" val="605893632"/>
                    </a:ext>
                  </a:extLst>
                </a:gridCol>
                <a:gridCol w="1220297">
                  <a:extLst>
                    <a:ext uri="{9D8B030D-6E8A-4147-A177-3AD203B41FA5}">
                      <a16:colId xmlns:a16="http://schemas.microsoft.com/office/drawing/2014/main" val="1443452609"/>
                    </a:ext>
                  </a:extLst>
                </a:gridCol>
              </a:tblGrid>
              <a:tr h="80537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 качества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материала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печи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Уравнение модели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[1]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коэффициентов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Диапазоны режимных параметров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9208702"/>
                  </a:ext>
                </a:extLst>
              </a:tr>
              <a:tr h="940795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</a:t>
                      </a:r>
                      <a:r>
                        <a:rPr lang="en-US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i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en-US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-17,46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04293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=1,5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=-1,4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=-5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12228438"/>
                  </a:ext>
                </a:extLst>
              </a:tr>
              <a:tr h="1193145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поперечном изгибе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PgT+b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58231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673,2</a:t>
                      </a: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81,76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0,9453</a:t>
                      </a: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13,10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0,02666</a:t>
                      </a: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0,0184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МПа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МПа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</a:t>
                      </a:r>
                      <a:r>
                        <a:rPr lang="en-US" sz="12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16082089"/>
                  </a:ext>
                </a:extLst>
              </a:tr>
              <a:tr h="109371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Остаточная пористость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П=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=199,4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=-0,2765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=-4,486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=0,0062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=9,6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=0,0449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=-6,2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=1550 °С</a:t>
                      </a:r>
                    </a:p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=1800 с</a:t>
                      </a:r>
                    </a:p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=3600 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72363242"/>
                  </a:ext>
                </a:extLst>
              </a:tr>
              <a:tr h="109371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Твердость 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=14,64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=0,01683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=0,1033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=0,00012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=-0,00014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=-3,4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=-9,7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=3000 с</a:t>
                      </a:r>
                    </a:p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=4200 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=1200 °С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=1400 °С</a:t>
                      </a:r>
                    </a:p>
                    <a:p>
                      <a:pPr algn="l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10038092"/>
                  </a:ext>
                </a:extLst>
              </a:tr>
            </a:tbl>
          </a:graphicData>
        </a:graphic>
      </p:graphicFrame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9B530D2A-6675-A5FB-2269-327CA990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4"/>
            <a:ext cx="2057400" cy="273844"/>
          </a:xfrm>
        </p:spPr>
        <p:txBody>
          <a:bodyPr/>
          <a:lstStyle/>
          <a:p>
            <a:fld id="{4AE0E72C-7B2E-4139-9186-1DA8409D965F}" type="slidenum">
              <a:rPr lang="ru-RU" smtClean="0"/>
              <a:t>12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2741-5190-305F-9305-6825292FF098}"/>
              </a:ext>
            </a:extLst>
          </p:cNvPr>
          <p:cNvSpPr txBox="1"/>
          <p:nvPr/>
        </p:nvSpPr>
        <p:spPr>
          <a:xfrm>
            <a:off x="0" y="5701783"/>
            <a:ext cx="9090660" cy="637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35756" algn="just">
              <a:lnSpc>
                <a:spcPct val="8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11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Компьютерные технологии моделирования процессов получения высокотемпературных наноструктурированных материалов : учебное пособие / Т. Б. Чистякова, А. Н. Полосин, И. В. Новожилова, Л. В. Гольцева ; Минобрнауки России, Санкт-Петербургский государственный технологический институт (технический университет), кафедра систем автоматизированного проектирования и управления. – Санкт-Петербург : СПбГТИ(ТУ), 2013. – 223 с.</a:t>
            </a:r>
            <a:endParaRPr lang="ru-RU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F3981-1E7D-619A-0A49-C00A6E407E10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4" name="Picture 6" descr="Логотип_САПРиУ">
            <a:extLst>
              <a:ext uri="{FF2B5EF4-FFF2-40B4-BE49-F238E27FC236}">
                <a16:creationId xmlns:a16="http://schemas.microsoft.com/office/drawing/2014/main" id="{56E4D461-F349-CE58-EC9A-92597AC0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0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660D-8581-159C-6CED-3482E43F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3" y="67159"/>
            <a:ext cx="7886700" cy="371506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создания базы данных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0E36504-6E2D-89F7-277A-7A395F162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506751"/>
              </p:ext>
            </p:extLst>
          </p:nvPr>
        </p:nvGraphicFramePr>
        <p:xfrm>
          <a:off x="137163" y="438665"/>
          <a:ext cx="8761738" cy="57519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49248">
                  <a:extLst>
                    <a:ext uri="{9D8B030D-6E8A-4147-A177-3AD203B41FA5}">
                      <a16:colId xmlns:a16="http://schemas.microsoft.com/office/drawing/2014/main" val="2973898154"/>
                    </a:ext>
                  </a:extLst>
                </a:gridCol>
                <a:gridCol w="2454461">
                  <a:extLst>
                    <a:ext uri="{9D8B030D-6E8A-4147-A177-3AD203B41FA5}">
                      <a16:colId xmlns:a16="http://schemas.microsoft.com/office/drawing/2014/main" val="708410360"/>
                    </a:ext>
                  </a:extLst>
                </a:gridCol>
                <a:gridCol w="2183094">
                  <a:extLst>
                    <a:ext uri="{9D8B030D-6E8A-4147-A177-3AD203B41FA5}">
                      <a16:colId xmlns:a16="http://schemas.microsoft.com/office/drawing/2014/main" val="1377026280"/>
                    </a:ext>
                  </a:extLst>
                </a:gridCol>
                <a:gridCol w="1874935">
                  <a:extLst>
                    <a:ext uri="{9D8B030D-6E8A-4147-A177-3AD203B41FA5}">
                      <a16:colId xmlns:a16="http://schemas.microsoft.com/office/drawing/2014/main" val="647444984"/>
                    </a:ext>
                  </a:extLst>
                </a:gridCol>
              </a:tblGrid>
              <a:tr h="699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Calibri" panose="020F0502020204030204" pitchFamily="34" charset="0"/>
                        </a:rPr>
                        <a:t>Microsoft Access</a:t>
                      </a:r>
                      <a:endParaRPr kumimoji="0" lang="ru-RU" altLang="ru-R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4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25590884"/>
                  </a:ext>
                </a:extLst>
              </a:tr>
              <a:tr h="11116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 возможное количество полей в таблице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размером базы данных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4096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984007690"/>
                  </a:ext>
                </a:extLst>
              </a:tr>
              <a:tr h="7336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Бесплатное распространение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Входит в пакет 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Microsoft Office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365</a:t>
                      </a:r>
                      <a:endParaRPr lang="ru-RU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35174530"/>
                  </a:ext>
                </a:extLst>
              </a:tr>
              <a:tr h="5499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Кроссплатформенность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667588687"/>
                  </a:ext>
                </a:extLst>
              </a:tr>
              <a:tr h="6894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запросов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539729429"/>
                  </a:ext>
                </a:extLst>
              </a:tr>
              <a:tr h="8680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объем 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 </a:t>
                      </a:r>
                      <a:r>
                        <a:rPr lang="ru-RU" sz="1800" kern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ТиБ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(2</a:t>
                      </a:r>
                      <a:r>
                        <a:rPr lang="ru-RU" sz="1800" kern="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байт)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ГБ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 объемом ВЗУ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754586137"/>
                  </a:ext>
                </a:extLst>
              </a:tr>
              <a:tr h="9926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Встраиваемая СУБД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326466512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607159-C751-B65C-9181-F980B9DA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2AD71-55E7-FA9D-FB84-51CDD7622BC8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0D3CB05E-21C2-EEFA-1681-EFA70F3B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17C0D7F2-79E6-5E09-4626-442C0FDC0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68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83B08-18F0-DB91-C28B-95154B2C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41"/>
            <a:ext cx="9144000" cy="823071"/>
          </a:xfrm>
        </p:spPr>
        <p:txBody>
          <a:bodyPr>
            <a:normAutofit/>
          </a:bodyPr>
          <a:lstStyle/>
          <a:p>
            <a:pPr algn="ctr"/>
            <a:r>
              <a:rPr lang="ru-RU" altLang="ru-RU" sz="2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алгоритма </a:t>
            </a:r>
            <a:r>
              <a:rPr lang="ru-RU" sz="2325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формирования сценариев обучения управлению процессом получения твердых сплавов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2C74E-C93C-F1E5-1B53-1E9E3DB9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42162BC-642D-11FE-82D8-65BFBBC39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5" y="944989"/>
            <a:ext cx="8482821" cy="5260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C9317-064B-7637-5CCA-9C3D5C96CAA4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9B76AF29-2C3C-9E9C-E1DB-F13BB4BC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CA0B2001-C1B7-8BC6-977E-5DE26645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79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3AAE5B-453F-6090-06C1-0F1A1781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15</a:t>
            </a:fld>
            <a:endParaRPr lang="ru-RU"/>
          </a:p>
        </p:txBody>
      </p:sp>
      <p:pic>
        <p:nvPicPr>
          <p:cNvPr id="12" name="Объект 11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1F5CA72-9979-3A4D-FEBE-2E8A2A206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23" y="908978"/>
            <a:ext cx="5298159" cy="504004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6F63163-B00F-E0C5-9F71-B8FF7A81736A}"/>
              </a:ext>
            </a:extLst>
          </p:cNvPr>
          <p:cNvSpPr txBox="1">
            <a:spLocks/>
          </p:cNvSpPr>
          <p:nvPr/>
        </p:nvSpPr>
        <p:spPr>
          <a:xfrm>
            <a:off x="0" y="25341"/>
            <a:ext cx="9144000" cy="82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2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алгоритма </a:t>
            </a:r>
            <a:r>
              <a:rPr lang="ru-RU" sz="2325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формирования протоколов обучения управлению процессом получения твердых сплавов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E68EE-10BC-DF55-31E0-D751A05C6540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7" name="Picture 6" descr="Логотип_САПРиУ">
            <a:extLst>
              <a:ext uri="{FF2B5EF4-FFF2-40B4-BE49-F238E27FC236}">
                <a16:creationId xmlns:a16="http://schemas.microsoft.com/office/drawing/2014/main" id="{6B840D2A-8CF8-2598-3DAE-A6F223B3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" descr="znak">
            <a:extLst>
              <a:ext uri="{FF2B5EF4-FFF2-40B4-BE49-F238E27FC236}">
                <a16:creationId xmlns:a16="http://schemas.microsoft.com/office/drawing/2014/main" id="{45747E0F-9886-E5A3-B26B-B221EB3D9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4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79D06-B43A-30C6-3E73-980B05EE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3823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UML-диаграммы вариантов использования для различных категорий пользователей</a:t>
            </a:r>
            <a:endParaRPr lang="ru-RU" sz="2400" b="1" dirty="0">
              <a:highlight>
                <a:srgbClr val="FFFF00"/>
              </a:highlight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BEE740-A348-6A27-0C50-E9BAD56E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6B0F472-4D5E-6E5F-E87B-02F894932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4" y="703823"/>
            <a:ext cx="8869671" cy="52256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F33A7-559F-7933-B8F6-F7239E8B8947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B31E1747-E997-B0E2-46C6-19FE01D72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E755C0CF-7180-22E5-381E-B25415C6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74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6D1ED-D2B8-B626-7B26-693C47C1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3" y="0"/>
            <a:ext cx="7886700" cy="357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комплекса</a:t>
            </a:r>
            <a:endParaRPr lang="ru-RU" sz="2700" dirty="0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8229FE6-0D85-2A7D-25B4-F0FFE8C36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6" y="373852"/>
            <a:ext cx="5900768" cy="5900768"/>
          </a:xfr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922DD1-3206-0FCF-098A-38A64388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17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5D338-64B9-3497-4213-3647985ADDFC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4" name="Picture 6" descr="Логотип_САПРиУ">
            <a:extLst>
              <a:ext uri="{FF2B5EF4-FFF2-40B4-BE49-F238E27FC236}">
                <a16:creationId xmlns:a16="http://schemas.microsoft.com/office/drawing/2014/main" id="{E486E933-1102-5256-9087-7951F0BE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ECBA17A8-9B97-966D-CE4B-C2008ECB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11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58856-FE94-DF45-FF0D-821D2FCE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24"/>
            <a:ext cx="9145732" cy="33963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для тестирования программного комплекса</a:t>
            </a:r>
            <a:endParaRPr lang="ru-RU" sz="21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9C560-2FD3-C6F6-3301-341FB25F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18</a:t>
            </a:fld>
            <a:endParaRPr lang="ru-RU"/>
          </a:p>
        </p:txBody>
      </p:sp>
      <p:sp>
        <p:nvSpPr>
          <p:cNvPr id="7" name="Номер слайда 7">
            <a:extLst>
              <a:ext uri="{FF2B5EF4-FFF2-40B4-BE49-F238E27FC236}">
                <a16:creationId xmlns:a16="http://schemas.microsoft.com/office/drawing/2014/main" id="{2ABDCE4C-7443-9CBF-008D-C186A02B4C2C}"/>
              </a:ext>
            </a:extLst>
          </p:cNvPr>
          <p:cNvSpPr txBox="1">
            <a:spLocks/>
          </p:cNvSpPr>
          <p:nvPr/>
        </p:nvSpPr>
        <p:spPr>
          <a:xfrm>
            <a:off x="6457950" y="562451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0E72C-7B2E-4139-9186-1DA8409D965F}" type="slidenum">
              <a:rPr lang="ru-RU" sz="900"/>
              <a:pPr/>
              <a:t>18</a:t>
            </a:fld>
            <a:endParaRPr lang="ru-RU" sz="900"/>
          </a:p>
        </p:txBody>
      </p:sp>
      <p:graphicFrame>
        <p:nvGraphicFramePr>
          <p:cNvPr id="10" name="Объект 6">
            <a:extLst>
              <a:ext uri="{FF2B5EF4-FFF2-40B4-BE49-F238E27FC236}">
                <a16:creationId xmlns:a16="http://schemas.microsoft.com/office/drawing/2014/main" id="{343EEB81-BB73-86B1-3B42-018105378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503483"/>
              </p:ext>
            </p:extLst>
          </p:nvPr>
        </p:nvGraphicFramePr>
        <p:xfrm>
          <a:off x="137165" y="465944"/>
          <a:ext cx="8869672" cy="564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7173">
                  <a:extLst>
                    <a:ext uri="{9D8B030D-6E8A-4147-A177-3AD203B41FA5}">
                      <a16:colId xmlns:a16="http://schemas.microsoft.com/office/drawing/2014/main" val="25989395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8910763"/>
                    </a:ext>
                  </a:extLst>
                </a:gridCol>
                <a:gridCol w="895547">
                  <a:extLst>
                    <a:ext uri="{9D8B030D-6E8A-4147-A177-3AD203B41FA5}">
                      <a16:colId xmlns:a16="http://schemas.microsoft.com/office/drawing/2014/main" val="3236477946"/>
                    </a:ext>
                  </a:extLst>
                </a:gridCol>
                <a:gridCol w="3044857">
                  <a:extLst>
                    <a:ext uri="{9D8B030D-6E8A-4147-A177-3AD203B41FA5}">
                      <a16:colId xmlns:a16="http://schemas.microsoft.com/office/drawing/2014/main" val="955446973"/>
                    </a:ext>
                  </a:extLst>
                </a:gridCol>
                <a:gridCol w="1687398">
                  <a:extLst>
                    <a:ext uri="{9D8B030D-6E8A-4147-A177-3AD203B41FA5}">
                      <a16:colId xmlns:a16="http://schemas.microsoft.com/office/drawing/2014/main" val="605893632"/>
                    </a:ext>
                  </a:extLst>
                </a:gridCol>
                <a:gridCol w="1220297">
                  <a:extLst>
                    <a:ext uri="{9D8B030D-6E8A-4147-A177-3AD203B41FA5}">
                      <a16:colId xmlns:a16="http://schemas.microsoft.com/office/drawing/2014/main" val="1443452609"/>
                    </a:ext>
                  </a:extLst>
                </a:gridCol>
              </a:tblGrid>
              <a:tr h="833691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показателя качества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материала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печи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Уравнение модели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Значения коэффициентов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Диапазоны режимных параметров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9208702"/>
                  </a:ext>
                </a:extLst>
              </a:tr>
              <a:tr h="1078498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∙T</a:t>
                      </a:r>
                      <a:r>
                        <a:rPr lang="en-US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i="1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en-US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-17,46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0622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04293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=1,5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=-1,4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=-5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 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12228438"/>
                  </a:ext>
                </a:extLst>
              </a:tr>
              <a:tr h="1245707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Прочность при поперечном изгибе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r>
                        <a:rPr lang="en-US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PgT+b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∙Pg∙T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+b</a:t>
                      </a:r>
                      <a:r>
                        <a:rPr lang="ru-RU" sz="1400" i="1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∙Pg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58231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673,2</a:t>
                      </a: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81,76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0,9453</a:t>
                      </a: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13,10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0,02666</a:t>
                      </a: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0,0184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МПа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2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=8 МПа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</a:t>
                      </a:r>
                      <a:r>
                        <a:rPr lang="en-US" sz="1200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=1500 °С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16082089"/>
                  </a:ext>
                </a:extLst>
              </a:tr>
              <a:tr h="1245707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Остаточная пористость 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П=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=199,4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=-0,2765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=-4,486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=0,0062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=9,6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=0,0449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–6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=-6,2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=1300 °С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=1550 °С</a:t>
                      </a:r>
                    </a:p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=1800 с</a:t>
                      </a:r>
                    </a:p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=3600 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72363242"/>
                  </a:ext>
                </a:extLst>
              </a:tr>
              <a:tr h="1245707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Твердость 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Порошковая прессовка, состоящая из карбида вольфрама и никеля 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Вакуумно-компрессионная печь </a:t>
                      </a:r>
                      <a:r>
                        <a:rPr lang="ru-RU" sz="1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PVA Tepla 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l"/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40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ru-RU" sz="1400" i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=14,64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=0,01683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=0,1033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=0,00012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=-0,00014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=-3,4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=-9,7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–7</a:t>
                      </a:r>
                      <a:r>
                        <a:rPr lang="ru-RU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=-4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2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2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=3000 с</a:t>
                      </a:r>
                    </a:p>
                    <a:p>
                      <a:pPr algn="l"/>
                      <a:r>
                        <a:rPr lang="ru-RU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sz="1200" i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=4200 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=1200 °С</a:t>
                      </a:r>
                    </a:p>
                    <a:p>
                      <a:pPr algn="l"/>
                      <a:r>
                        <a:rPr lang="en-US" sz="12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i="1" baseline="30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=1400 °С</a:t>
                      </a:r>
                    </a:p>
                    <a:p>
                      <a:pPr algn="l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100380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D031CEE-0086-3E35-0004-6366211FCB22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13" name="Picture 6" descr="Логотип_САПРиУ">
            <a:extLst>
              <a:ext uri="{FF2B5EF4-FFF2-40B4-BE49-F238E27FC236}">
                <a16:creationId xmlns:a16="http://schemas.microsoft.com/office/drawing/2014/main" id="{9F4394CC-A99B-9B4E-C45C-000E197DF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0" descr="znak">
            <a:extLst>
              <a:ext uri="{FF2B5EF4-FFF2-40B4-BE49-F238E27FC236}">
                <a16:creationId xmlns:a16="http://schemas.microsoft.com/office/drawing/2014/main" id="{97F69AC9-AD4B-FE25-1A08-9E6DFB6E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9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1386A-ADA1-1422-D5E1-BB41BA09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13448" cy="461913"/>
          </a:xfrm>
        </p:spPr>
        <p:txBody>
          <a:bodyPr>
            <a:noAutofit/>
          </a:bodyPr>
          <a:lstStyle/>
          <a:p>
            <a:pPr algn="ctr"/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интерфейсов с результатами тестирования виртуального тренажера</a:t>
            </a:r>
            <a:endParaRPr lang="ru-RU" sz="1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7759D6-01C7-C3AA-15EE-CC0ADD48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19</a:t>
            </a:fld>
            <a:endParaRPr lang="ru-RU"/>
          </a:p>
        </p:txBody>
      </p:sp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1DF6D5E-BADB-60FB-2F26-2E6CBEFC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50" y="392969"/>
            <a:ext cx="6730148" cy="3169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 descr="Изображение выглядит как текст, снимок экрана, 3D-модел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6BD02747-C85F-2878-3378-B08E3DAE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321" y="3688513"/>
            <a:ext cx="4261357" cy="24766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C8021-2305-8CB9-622F-42E98DDFBDA4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5" name="Picture 6" descr="Логотип_САПРиУ">
            <a:extLst>
              <a:ext uri="{FF2B5EF4-FFF2-40B4-BE49-F238E27FC236}">
                <a16:creationId xmlns:a16="http://schemas.microsoft.com/office/drawing/2014/main" id="{C1117E44-ECB6-06B2-1A01-CC51D24F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znak">
            <a:extLst>
              <a:ext uri="{FF2B5EF4-FFF2-40B4-BE49-F238E27FC236}">
                <a16:creationId xmlns:a16="http://schemas.microsoft.com/office/drawing/2014/main" id="{F4F396D5-0B59-13E6-4C0A-001B0B40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9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F120A94-BA29-B7E1-E140-C3C270E5DC16}"/>
              </a:ext>
            </a:extLst>
          </p:cNvPr>
          <p:cNvSpPr txBox="1">
            <a:spLocks/>
          </p:cNvSpPr>
          <p:nvPr/>
        </p:nvSpPr>
        <p:spPr>
          <a:xfrm>
            <a:off x="628650" y="71314"/>
            <a:ext cx="7886700" cy="383977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C43C3CA-095D-8A85-CFF6-495DB4E630E5}"/>
              </a:ext>
            </a:extLst>
          </p:cNvPr>
          <p:cNvSpPr txBox="1">
            <a:spLocks/>
          </p:cNvSpPr>
          <p:nvPr/>
        </p:nvSpPr>
        <p:spPr>
          <a:xfrm>
            <a:off x="60768" y="455291"/>
            <a:ext cx="9019571" cy="5773072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твердые сплавы получаются из 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4 видов материалов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 на основе карбидов: вольфрама, титана, тантала, хрома, связанных кобальтовой или никелевой металлической связкой,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5 видов печей 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получения твердых сплавов: печи для обжига керамики (металлокерамики), вакуумные печи, электрические печи, муфельные печи и шахтные печи, 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марок печей 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для спекания твердых сплавов может достигать 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нескольких десятков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, так как различные производители предлагают разнообразные модели с уникальными характеристиками и возможностями,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номенклатура марок твердых сплавов только у одного производителя может доходить 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до 50 и более. 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рассматривать большое количество производителей, 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количество марок становится практически безграничным</a:t>
            </a:r>
            <a:r>
              <a:rPr lang="en-US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[1]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</a:p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ru-RU" sz="7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 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основных </a:t>
            </a:r>
            <a:r>
              <a:rPr lang="ru-RU" sz="7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показателей качества 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сплава: плотность </a:t>
            </a:r>
            <a:r>
              <a:rPr lang="ru-RU" sz="7200" i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7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прочность при поперечном изгибе 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72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[МПа], твердость по Роквеллу </a:t>
            </a:r>
            <a:r>
              <a:rPr lang="en-US" sz="7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72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7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остаточная пористость твердого сплава П [%], 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%, </a:t>
            </a:r>
            <a:r>
              <a:rPr lang="de-DE" sz="7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72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зерна, м </a:t>
            </a: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[1-3]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такого большого количества марок твердых сплавов и печей необходимо создать </a:t>
            </a:r>
            <a:r>
              <a:rPr lang="ru-RU" sz="7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гибкую и перенастраиваемую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разные типы материалов и марок печей систему. </a:t>
            </a:r>
          </a:p>
          <a:p>
            <a:pPr algn="just"/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Обзор аналогов (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«Внепечная обработка стали»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«Газовщик доменной печи»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«ТРЕК»</a:t>
            </a:r>
            <a:r>
              <a:rPr lang="ru-RU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подтвердил отсутствие таких систем на рынке, что делает </a:t>
            </a:r>
            <a:r>
              <a:rPr lang="ru-RU" sz="7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актуальной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разработку виртуального тренажера 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обучения управлению процессом получения твердых сплавов, которая поддерживает 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безопасность, эффективность </a:t>
            </a:r>
            <a:r>
              <a:rPr lang="en-US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[2]</a:t>
            </a:r>
            <a:r>
              <a:rPr lang="ru-RU" sz="7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и ускоренное развитие профессиональных навыков </a:t>
            </a:r>
            <a:r>
              <a:rPr lang="ru-RU" sz="7200" dirty="0">
                <a:latin typeface="Times New Roman" panose="02020603050405020304" pitchFamily="18" charset="0"/>
                <a:ea typeface="Calibri" panose="020F0502020204030204" pitchFamily="34" charset="0"/>
              </a:rPr>
              <a:t>персонала в данной области.</a:t>
            </a:r>
          </a:p>
          <a:p>
            <a:pPr indent="129779" algn="just">
              <a:buAutoNum type="arabicPeriod"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марки твердых сплавов для токарной обработки </a:t>
            </a:r>
            <a:r>
              <a:rPr lang="ru-RU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сайт. – Москва, 2024 – . – URL: </a:t>
            </a: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https://stanko-arena.ru/article/universalnye-marki-tverdykh-splavov-dlya-tokarnoy-obrabotki.html</a:t>
            </a:r>
            <a:r>
              <a:rPr lang="ru-RU" sz="4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(дата обращения 20.05.2024).</a:t>
            </a:r>
            <a:endParaRPr lang="en-US" sz="4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129779" algn="just">
              <a:buFont typeface="Arial" panose="020B0604020202020204" pitchFamily="34" charset="0"/>
              <a:buAutoNum type="arabicPeriod"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Румянцев П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Использование автоматизированных обучающих систем для повышения эффективности обучения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П. Румянцев,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Чакрян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Теория и практика общественного развития. 2014. №19 </a:t>
            </a:r>
            <a:r>
              <a:rPr lang="ru-RU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. –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https://cyberleninka.ru/article/n/ispolzovanie-avtomatizirovannyh-obuchayuschih-sistem-dlya-povysheniya-effektivnosti-obucheniya (дата обращения: 20.05.2024).</a:t>
            </a:r>
          </a:p>
          <a:p>
            <a:pPr marL="685800" indent="-685800" algn="just">
              <a:buAutoNum type="arabicPeriod"/>
            </a:pPr>
            <a:endParaRPr lang="en-US" sz="3300" kern="100" dirty="0"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00AC98-5132-1B18-B8DC-E2BC9AF5142A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13" name="Picture 6" descr="Логотип_САПРиУ">
            <a:extLst>
              <a:ext uri="{FF2B5EF4-FFF2-40B4-BE49-F238E27FC236}">
                <a16:creationId xmlns:a16="http://schemas.microsoft.com/office/drawing/2014/main" id="{C68226C0-066A-E6DE-08B5-BE2747DA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0" descr="znak">
            <a:extLst>
              <a:ext uri="{FF2B5EF4-FFF2-40B4-BE49-F238E27FC236}">
                <a16:creationId xmlns:a16="http://schemas.microsoft.com/office/drawing/2014/main" id="{EA2F7CA1-DA46-D7F0-0B7D-3C31648C1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8F53CC-000A-D2AE-F911-11AC2B26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88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022F5-EFB0-2761-6214-3FFEB50F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0103"/>
          </a:xfrm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интерфейсов с результатами тестирования виртуального тренажера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89F05-037E-2D47-D8E6-35B3BA2F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20</a:t>
            </a:fld>
            <a:endParaRPr lang="ru-RU"/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F5C77C0A-D11B-CC74-4C34-66CC0D53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5" y="656177"/>
            <a:ext cx="8815181" cy="5545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83A6C-E8F6-50CC-BF1C-8EF92659F13C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B9ABC4B6-9D34-4229-99A4-9B5A885A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5FCE534B-3E61-C7EA-9E0B-1ECABD99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20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114C9-CB7D-0BD8-81CC-CF3E8FD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860"/>
            <a:ext cx="9081655" cy="410765"/>
          </a:xfrm>
        </p:spPr>
        <p:txBody>
          <a:bodyPr>
            <a:noAutofit/>
          </a:bodyPr>
          <a:lstStyle/>
          <a:p>
            <a:pPr algn="ctr"/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виртуального тренажера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1ED88-D95B-3E6A-7623-1547CBC6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ED9BD98-9B58-ABA5-1543-EF2018FC3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430191"/>
              </p:ext>
            </p:extLst>
          </p:nvPr>
        </p:nvGraphicFramePr>
        <p:xfrm>
          <a:off x="1" y="457625"/>
          <a:ext cx="4571999" cy="296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50C64943-8ACF-BCC8-159C-D88BA217D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414964"/>
              </p:ext>
            </p:extLst>
          </p:nvPr>
        </p:nvGraphicFramePr>
        <p:xfrm>
          <a:off x="4572001" y="457625"/>
          <a:ext cx="4572000" cy="296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EE3A3E7-D32D-D6CB-6B55-898841E7C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999104"/>
              </p:ext>
            </p:extLst>
          </p:nvPr>
        </p:nvGraphicFramePr>
        <p:xfrm>
          <a:off x="4572000" y="3380521"/>
          <a:ext cx="4572000" cy="2863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7BC0BB7-4040-49FE-8CBF-AB53EBD7D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807460"/>
              </p:ext>
            </p:extLst>
          </p:nvPr>
        </p:nvGraphicFramePr>
        <p:xfrm>
          <a:off x="1" y="3380519"/>
          <a:ext cx="4571999" cy="286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9CB79A-4152-F034-5AD0-88F36FECEBA1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5" name="Picture 6" descr="Логотип_САПРиУ">
            <a:extLst>
              <a:ext uri="{FF2B5EF4-FFF2-40B4-BE49-F238E27FC236}">
                <a16:creationId xmlns:a16="http://schemas.microsoft.com/office/drawing/2014/main" id="{5B940748-C332-F207-46C1-F71E2B1FE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znak">
            <a:extLst>
              <a:ext uri="{FF2B5EF4-FFF2-40B4-BE49-F238E27FC236}">
                <a16:creationId xmlns:a16="http://schemas.microsoft.com/office/drawing/2014/main" id="{F191FD51-680F-73F3-5A8C-DD99A061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11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0E79B-1F40-1042-4627-1E0B4FAE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510778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программного и аппаратного обеспечений</a:t>
            </a:r>
            <a:endParaRPr lang="ru-RU" sz="2400" b="1" dirty="0"/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5F9E04A5-D19B-63E3-C2CA-7E878E981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1337"/>
              </p:ext>
            </p:extLst>
          </p:nvPr>
        </p:nvGraphicFramePr>
        <p:xfrm>
          <a:off x="137164" y="510777"/>
          <a:ext cx="4434836" cy="57332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766292">
                  <a:extLst>
                    <a:ext uri="{9D8B030D-6E8A-4147-A177-3AD203B41FA5}">
                      <a16:colId xmlns:a16="http://schemas.microsoft.com/office/drawing/2014/main" val="4196947927"/>
                    </a:ext>
                  </a:extLst>
                </a:gridCol>
                <a:gridCol w="1668544">
                  <a:extLst>
                    <a:ext uri="{9D8B030D-6E8A-4147-A177-3AD203B41FA5}">
                      <a16:colId xmlns:a16="http://schemas.microsoft.com/office/drawing/2014/main" val="3491761942"/>
                    </a:ext>
                  </a:extLst>
                </a:gridCol>
              </a:tblGrid>
              <a:tr h="549204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74981449"/>
                  </a:ext>
                </a:extLst>
              </a:tr>
              <a:tr h="53147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Среда разработки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Visual Studio 2022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47857949"/>
                  </a:ext>
                </a:extLst>
              </a:tr>
              <a:tr h="25181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 программирования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ООП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909430514"/>
                  </a:ext>
                </a:extLst>
              </a:tr>
              <a:tr h="35352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 программирования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9121150"/>
                  </a:ext>
                </a:extLst>
              </a:tr>
              <a:tr h="289239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89240723"/>
                  </a:ext>
                </a:extLst>
              </a:tr>
              <a:tr h="53147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выходных переменных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47420076"/>
                  </a:ext>
                </a:extLst>
              </a:tr>
              <a:tr h="333462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методов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4254211"/>
                  </a:ext>
                </a:extLst>
              </a:tr>
              <a:tr h="34817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СУБД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82995838"/>
                  </a:ext>
                </a:extLst>
              </a:tr>
              <a:tr h="35046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описания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83288638"/>
                  </a:ext>
                </a:extLst>
              </a:tr>
              <a:tr h="35046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таблиц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25554209"/>
                  </a:ext>
                </a:extLst>
              </a:tr>
              <a:tr h="430251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данных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INT, TEXT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287797"/>
                  </a:ext>
                </a:extLst>
              </a:tr>
              <a:tr h="560746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Типы отношений между таблицами в базе данных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Один-ко-многим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885870"/>
                  </a:ext>
                </a:extLst>
              </a:tr>
              <a:tr h="30373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базы данных, КБ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232</a:t>
                      </a:r>
                    </a:p>
                  </a:txBody>
                  <a:tcPr marL="51435" marR="5143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10862"/>
                  </a:ext>
                </a:extLst>
              </a:tr>
              <a:tr h="549204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исполняемого файла,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019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F0111E-23A6-C371-23D5-1F826BD1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9" name="Объект 3">
            <a:extLst>
              <a:ext uri="{FF2B5EF4-FFF2-40B4-BE49-F238E27FC236}">
                <a16:creationId xmlns:a16="http://schemas.microsoft.com/office/drawing/2014/main" id="{2CABD46C-9B67-808C-EF1D-C38C7C705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363370"/>
              </p:ext>
            </p:extLst>
          </p:nvPr>
        </p:nvGraphicFramePr>
        <p:xfrm>
          <a:off x="4659836" y="510779"/>
          <a:ext cx="4347001" cy="571256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198165">
                  <a:extLst>
                    <a:ext uri="{9D8B030D-6E8A-4147-A177-3AD203B41FA5}">
                      <a16:colId xmlns:a16="http://schemas.microsoft.com/office/drawing/2014/main" val="742421095"/>
                    </a:ext>
                  </a:extLst>
                </a:gridCol>
                <a:gridCol w="2148836">
                  <a:extLst>
                    <a:ext uri="{9D8B030D-6E8A-4147-A177-3AD203B41FA5}">
                      <a16:colId xmlns:a16="http://schemas.microsoft.com/office/drawing/2014/main" val="82854347"/>
                    </a:ext>
                  </a:extLst>
                </a:gridCol>
              </a:tblGrid>
              <a:tr h="248792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  <a:endParaRPr lang="ru-RU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ru-RU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68810723"/>
                  </a:ext>
                </a:extLst>
              </a:tr>
              <a:tr h="28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ЭВМ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Персональный компьютер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29165564"/>
                  </a:ext>
                </a:extLst>
              </a:tr>
              <a:tr h="4123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Тактовая частота процессора, ГГц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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3,3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79240157"/>
                  </a:ext>
                </a:extLst>
              </a:tr>
              <a:tr h="4123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оперативной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2403031"/>
                  </a:ext>
                </a:extLst>
              </a:tr>
              <a:tr h="82461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Объем внешней памяти, МБ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 (Включает размер исполняемого файла и размер подключенных библиотек)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62003378"/>
                  </a:ext>
                </a:extLst>
              </a:tr>
              <a:tr h="11097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 и характеристика периферийных устройств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 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PnP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(видеоадаптер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3060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24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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1920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 пикселей);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клавиатура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USB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мышь.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73000065"/>
                  </a:ext>
                </a:extLst>
              </a:tr>
              <a:tr h="41230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версии не ниже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825166624"/>
                  </a:ext>
                </a:extLst>
              </a:tr>
              <a:tr h="8727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Прикладное программное обеспечение, необходимое для функционирования программного комплекса 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версии не ниже 8.0.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43327747"/>
                  </a:ext>
                </a:extLst>
              </a:tr>
              <a:tr h="10307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гарнитура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Гарнитура виртуальной реальности 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Oculus Quest</a:t>
                      </a:r>
                      <a:r>
                        <a:rPr lang="ru-RU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Контроллер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Oculus Touch - 2 </a:t>
                      </a:r>
                      <a:r>
                        <a:rPr lang="ru-RU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468048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3036B8-8479-0BB8-DA66-E44B02D624B9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10" name="Picture 6" descr="Логотип_САПРиУ">
            <a:extLst>
              <a:ext uri="{FF2B5EF4-FFF2-40B4-BE49-F238E27FC236}">
                <a16:creationId xmlns:a16="http://schemas.microsoft.com/office/drawing/2014/main" id="{6093F488-5E2E-2555-96A4-57537EB6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0" descr="znak">
            <a:extLst>
              <a:ext uri="{FF2B5EF4-FFF2-40B4-BE49-F238E27FC236}">
                <a16:creationId xmlns:a16="http://schemas.microsoft.com/office/drawing/2014/main" id="{520EA74E-730D-92E9-FDD9-1BBB22A7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12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D9489-36AF-ED47-4B4C-E8E2F45B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429491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09371-4021-B799-E16F-880BEAC4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5" y="429491"/>
            <a:ext cx="8752311" cy="5685763"/>
          </a:xfrm>
        </p:spPr>
        <p:txBody>
          <a:bodyPr>
            <a:normAutofit fontScale="32500" lnSpcReduction="20000"/>
          </a:bodyPr>
          <a:lstStyle/>
          <a:p>
            <a:pPr marL="257175" indent="-257175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составлено формализованное описание 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сформулирована задача обучения 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257175" indent="-257175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структура 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состоящая из подсистемы формирования сценариев и протоколов обучения, подсистемы погружения в виртуальное пространство, информационной подсистемы и подсистемы исследования процесса спекания;</a:t>
            </a:r>
          </a:p>
          <a:p>
            <a:pPr marL="257175" indent="-257175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создано </a:t>
            </a: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тренажера, включающего базу данных математических моделей для оценки качества твердых сплавов и базу данных учетных записей пользователей с возможностью создания сценариев и протоколов обучения;</a:t>
            </a:r>
          </a:p>
          <a:p>
            <a:pPr marL="257175" indent="-257175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интерактивная 3D модель пульта 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печью, которая позволяет варьировать режимные параметры процесса спекания, создан</a:t>
            </a: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257175" indent="-257175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</a:t>
            </a: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интерфейсов пользователей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печи), позволяющего вводить варьируемые параметры в виртуальной среде обучения, интерфейса инструктора, позволяющего формировать сценарий и протокол обучения для обучаемых и администратора, позволяющего редактировать базу данных математических моделей и учетных записей пользователей;</a:t>
            </a:r>
          </a:p>
          <a:p>
            <a:pPr marL="257175" indent="-257175" algn="just">
              <a:buSzPts val="1400"/>
              <a:buFont typeface="Times New Roman" panose="02020603050405020304" pitchFamily="18" charset="0"/>
              <a:buAutoNum type="arabicPeriod"/>
            </a:pP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</a:t>
            </a:r>
            <a:r>
              <a:rPr lang="ru-RU" sz="5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5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Tepla, подтвердившее работоспособность программного комплекса для данного класса объектов.</a:t>
            </a:r>
          </a:p>
          <a:p>
            <a:pPr>
              <a:lnSpc>
                <a:spcPct val="80000"/>
              </a:lnSpc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212FBF-447E-EB9F-5934-4A1B02D3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23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E1A82-A02B-3651-A53E-A2115D8F8E2B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8555060D-2FDE-BCD4-C098-15969C302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CA3DB49A-3031-CCA1-86B3-D4C63078E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21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342F5-BE63-269D-C986-A9AC0A39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3" y="75752"/>
            <a:ext cx="7886700" cy="4549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 по 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DD5E6-9705-7FB8-40C8-066099EB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00" y="791852"/>
            <a:ext cx="8757500" cy="3346515"/>
          </a:xfrm>
        </p:spPr>
        <p:txBody>
          <a:bodyPr>
            <a:normAutofit/>
          </a:bodyPr>
          <a:lstStyle/>
          <a:p>
            <a:pPr marL="0" indent="332185" algn="just">
              <a:buFont typeface="+mj-lt"/>
              <a:buAutoNum type="arabicPeriod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Колесникова, А.В. Архитектура виртуального тренажера для обучения управлению процессом получения твердых сплавов / А. В. Колесникова, Д. Ю. Шишко, А. К. Федин // Сборник тезисов научной конференции «Традиции и инновации» СПбГТИ(ТУ),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ноября 2023 г. – Санкт-Петербург. : СПбГТИ(ТУ),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С.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296-297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ISBN 978-5-905240-93-5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dirty="0"/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B76C50-585F-9A8A-936D-F1A2407A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24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B63C7-A07B-7615-916E-1CFC0C4D187D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12" name="Picture 6" descr="Логотип_САПРиУ">
            <a:extLst>
              <a:ext uri="{FF2B5EF4-FFF2-40B4-BE49-F238E27FC236}">
                <a16:creationId xmlns:a16="http://schemas.microsoft.com/office/drawing/2014/main" id="{4ED36C7C-A185-90A4-9808-D4C0CFE2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0" descr="znak">
            <a:extLst>
              <a:ext uri="{FF2B5EF4-FFF2-40B4-BE49-F238E27FC236}">
                <a16:creationId xmlns:a16="http://schemas.microsoft.com/office/drawing/2014/main" id="{53613E66-68E3-2B81-FA29-CBC2F32F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283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98D92-4604-0DC4-520C-F1312583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3" y="0"/>
            <a:ext cx="7886700" cy="429491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E3D093-7EFC-7308-657E-87C4A2FE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" y="329938"/>
            <a:ext cx="9053945" cy="5972243"/>
          </a:xfrm>
        </p:spPr>
        <p:txBody>
          <a:bodyPr numCol="3">
            <a:normAutofit lnSpcReduction="10000"/>
          </a:bodyPr>
          <a:lstStyle/>
          <a:p>
            <a:pPr marL="0" indent="0" algn="just" defTabSz="689372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 – вектор входных параметров 1-й стадии процесса спекания;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T0 – начальная температура материала, ˚C;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П0 – пористость материала до спекания, %;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L0 – начальный средний диаметр зерна, м;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 – толщина поверхностного слоя зерна, м;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ρ0 – плотность компактного (</a:t>
            </a:r>
            <a:r>
              <a:rPr lang="ru-RU" sz="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беспористого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материала, кг/м3;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 – удельная поверхностная энергия, Дж/м2;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 – вектор возмущающих воздействий на 1 стадии процесса спекания;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 – содержание примесей в прессовке;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U1 – вектор управляющих воздействий на 1 стадии процесса спекания;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температура в конце j-го этапа неизотермического спекания, ˚С;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τj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длительность j-го этапа неизотермического спекания, с;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Y1 – вектор выходных параметров 1 стадии процесса спекания;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П1 – остаточная пористость на 1-й стадии процесса, %;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L1 – средний диаметр зерна на 1-й стадии процесса, м;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ρ1 – плотность материала на 1-й стадии процесса синтеза, кг/м3;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– прочность твердого сплава при поперечном изгибе, МПа;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   – твердость сплава (по Роквеллу), ед.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X2 – вектор входных параметров 2 стадии процесса спекания;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Rρ0 – начальный средний радиус поры, м;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η0 – начальная вязкость материала, </a:t>
            </a:r>
            <a:r>
              <a:rPr lang="ru-RU" sz="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Па·с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 – вектор возмущающих воздействий на 2 стадии процесса спекания;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∆U – перепады напряжения в электрической цепи, В;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 – содержание примесей в инертном газе, %;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U2 – вектор управляющих воздействий на 2 стадии процесса спекания;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температура изотермической выдержки на стадии жидкофазного спекания, ˚С;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давление инертного газа вокруг материала, Па;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Y2 – вектор выходных параметров 2 стадии процесса спекания;</a:t>
            </a:r>
          </a:p>
          <a:p>
            <a:pPr marL="179388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П2 – остаточная пористость на 2-й стадии процесса, %;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L2 – средний размер зерна на 2-й стадии процесса, м;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Ρ2 – плотность материала на 2-й стадии процесса, кг/м3.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 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тип материала;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en-US" sz="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марка печи;</a:t>
            </a: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показатели качества;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СУБД – система управления базами данных;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ММ – математическая модель;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ЭВМ 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электронная вычислительная машина;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СУБД – система управления базами данных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БД – база данных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ММ – математическая модель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UML – 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унифицированный язык моделирования</a:t>
            </a: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 – 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 пользователя</a:t>
            </a: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 – 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 разработки </a:t>
            </a: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– Программное обеспечение</a:t>
            </a:r>
          </a:p>
          <a:p>
            <a:pPr marL="134541" indent="0" algn="just">
              <a:lnSpc>
                <a:spcPct val="150000"/>
              </a:lnSpc>
              <a:buNone/>
              <a:tabLst>
                <a:tab pos="405289" algn="l"/>
              </a:tabLst>
            </a:pPr>
            <a:r>
              <a:rPr lang="en-US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 – </a:t>
            </a:r>
            <a:r>
              <a:rPr lang="ru-RU" sz="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Виртуальная реальность</a:t>
            </a:r>
          </a:p>
          <a:p>
            <a:pPr marL="134541" indent="0" algn="just">
              <a:lnSpc>
                <a:spcPct val="80000"/>
              </a:lnSpc>
              <a:buNone/>
              <a:tabLst>
                <a:tab pos="405289" algn="l"/>
              </a:tabLst>
            </a:pPr>
            <a:endParaRPr lang="ru-RU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7FDD6-646F-C061-10CC-8B90188C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4623" y="6341560"/>
            <a:ext cx="2057400" cy="273844"/>
          </a:xfrm>
        </p:spPr>
        <p:txBody>
          <a:bodyPr/>
          <a:lstStyle/>
          <a:p>
            <a:fld id="{5E09CC6C-5133-4D8F-A6BC-F0A58B6CE1E5}" type="slidenum">
              <a:rPr lang="ru-RU" smtClean="0"/>
              <a:t>25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EC0E9-C403-C744-6064-D48B522995C3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12" name="Picture 6" descr="Логотип_САПРиУ">
            <a:extLst>
              <a:ext uri="{FF2B5EF4-FFF2-40B4-BE49-F238E27FC236}">
                <a16:creationId xmlns:a16="http://schemas.microsoft.com/office/drawing/2014/main" id="{789AE2F4-33BC-99CA-DD6A-1B5EAB45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0" descr="znak">
            <a:extLst>
              <a:ext uri="{FF2B5EF4-FFF2-40B4-BE49-F238E27FC236}">
                <a16:creationId xmlns:a16="http://schemas.microsoft.com/office/drawing/2014/main" id="{22DC5DB6-559E-D9BA-3D15-C27B5709F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314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AF0AD-0EE0-7B83-3552-C9D721BD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999" y="2292113"/>
            <a:ext cx="4262005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1DFD0-A44C-515B-BE25-10824E44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6407"/>
            <a:ext cx="7886700" cy="1295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404 группы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Колесникова Алина Владимировна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akolesnikova403@mso365.technolog.edu.ru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57D4C3-E850-E1DE-161A-F587B1F7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E72C-7B2E-4139-9186-1DA8409D965F}" type="slidenum">
              <a:rPr lang="ru-RU" smtClean="0"/>
              <a:t>26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A3531-2AD3-DC7B-3732-0791F15F2C65}"/>
              </a:ext>
            </a:extLst>
          </p:cNvPr>
          <p:cNvSpPr txBox="1"/>
          <p:nvPr/>
        </p:nvSpPr>
        <p:spPr>
          <a:xfrm>
            <a:off x="628650" y="6291407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5" name="Picture 6" descr="Логотип_САПРиУ">
            <a:extLst>
              <a:ext uri="{FF2B5EF4-FFF2-40B4-BE49-F238E27FC236}">
                <a16:creationId xmlns:a16="http://schemas.microsoft.com/office/drawing/2014/main" id="{5CD0BE9B-B974-FCE6-4E53-8D1119E6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znak">
            <a:extLst>
              <a:ext uri="{FF2B5EF4-FFF2-40B4-BE49-F238E27FC236}">
                <a16:creationId xmlns:a16="http://schemas.microsoft.com/office/drawing/2014/main" id="{9467EABF-E96C-3F11-2D80-899B836E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44019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2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381794E-4890-1672-10A7-C7ED369E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85" y="2561781"/>
            <a:ext cx="1976460" cy="14823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A1ADC8-765B-16AB-0B32-A49745384CC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60781" y="7857"/>
            <a:ext cx="8970103" cy="543830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сырья, оборудования, технологических режимов и продукции процесса спекания керамических материалов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710EC3C-BAF3-0BEE-A667-2704D5EA39A0}"/>
              </a:ext>
            </a:extLst>
          </p:cNvPr>
          <p:cNvSpPr/>
          <p:nvPr/>
        </p:nvSpPr>
        <p:spPr>
          <a:xfrm>
            <a:off x="128633" y="564400"/>
            <a:ext cx="88566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ru-RU" alt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Спекание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при определенных температурах, когда элементы решетки становятся подвижными и могут переходить между вакансиями, с целью получения 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твёрдых сплавов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сверхвысокой твёрдостью и износостойкостью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Требования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предъявляемые к качеству твердого сплава:</a:t>
            </a: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D562F35-5209-58CE-5573-9D4B784D3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29" b="13641"/>
          <a:stretch>
            <a:fillRect/>
          </a:stretch>
        </p:blipFill>
        <p:spPr bwMode="auto">
          <a:xfrm>
            <a:off x="3749536" y="2545633"/>
            <a:ext cx="1480185" cy="1728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C90513-68C6-CF4D-817F-331CE7A3DE31}"/>
              </a:ext>
            </a:extLst>
          </p:cNvPr>
          <p:cNvSpPr txBox="1"/>
          <p:nvPr/>
        </p:nvSpPr>
        <p:spPr>
          <a:xfrm>
            <a:off x="3507117" y="4238426"/>
            <a:ext cx="18086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B0503020000020004" pitchFamily="18" charset="-127"/>
              </a:rPr>
              <a:t>Вакуумно-компрессионная печь садочного типа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4AEB4-2C42-E1A1-B49B-117F14CF1AF5}"/>
              </a:ext>
            </a:extLst>
          </p:cNvPr>
          <p:cNvSpPr txBox="1"/>
          <p:nvPr/>
        </p:nvSpPr>
        <p:spPr>
          <a:xfrm>
            <a:off x="260781" y="4969333"/>
            <a:ext cx="3792308" cy="100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70000"/>
              </a:lnSpc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показателями качества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твердого сплава являются:</a:t>
            </a:r>
          </a:p>
          <a:p>
            <a:pPr marL="257175" indent="-257175" algn="just">
              <a:lnSpc>
                <a:spcPct val="70000"/>
              </a:lnSpc>
              <a:buFont typeface="Swis721 BT"/>
              <a:buChar char="−"/>
              <a:tabLst>
                <a:tab pos="342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плотность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[кг/м</a:t>
            </a:r>
            <a:r>
              <a:rPr lang="ru-RU" sz="12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257175" indent="-257175" algn="just">
              <a:lnSpc>
                <a:spcPct val="70000"/>
              </a:lnSpc>
              <a:buFont typeface="Swis721 BT"/>
              <a:buChar char="−"/>
              <a:tabLst>
                <a:tab pos="342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прочность при поперечном изгибе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2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[МПа];</a:t>
            </a:r>
          </a:p>
          <a:p>
            <a:pPr marL="257175" indent="-257175" algn="just">
              <a:lnSpc>
                <a:spcPct val="70000"/>
              </a:lnSpc>
              <a:buFont typeface="Swis721 BT"/>
              <a:buChar char="−"/>
              <a:tabLst>
                <a:tab pos="342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твердость по Роквеллу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2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ru-RU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ед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];</a:t>
            </a:r>
          </a:p>
          <a:p>
            <a:pPr marL="257175" indent="-257175" algn="just">
              <a:lnSpc>
                <a:spcPct val="70000"/>
              </a:lnSpc>
              <a:buFont typeface="Swis721 BT"/>
              <a:buChar char="−"/>
              <a:tabLst>
                <a:tab pos="342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остаточная пористость твердого сплава П [%];</a:t>
            </a:r>
          </a:p>
          <a:p>
            <a:pPr marL="257175" indent="-257175" algn="just">
              <a:lnSpc>
                <a:spcPct val="70000"/>
              </a:lnSpc>
              <a:buFont typeface="Swis721 BT"/>
              <a:buChar char="−"/>
              <a:tabLst>
                <a:tab pos="342900" algn="l"/>
              </a:tabLs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средний диаметр зерна </a:t>
            </a:r>
            <a:r>
              <a:rPr lang="de-DE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37EA290-635B-AD95-6D81-2F0705EF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910" y="2903103"/>
            <a:ext cx="1508833" cy="10189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B6FD62-58F6-4D89-11CC-C8BE33A294AA}"/>
              </a:ext>
            </a:extLst>
          </p:cNvPr>
          <p:cNvSpPr txBox="1"/>
          <p:nvPr/>
        </p:nvSpPr>
        <p:spPr>
          <a:xfrm>
            <a:off x="2269596" y="3881089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Сырье: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WC-Ni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16D93-CFBE-4A59-0677-E337AF6F59AB}"/>
              </a:ext>
            </a:extLst>
          </p:cNvPr>
          <p:cNvSpPr txBox="1"/>
          <p:nvPr/>
        </p:nvSpPr>
        <p:spPr>
          <a:xfrm>
            <a:off x="5542967" y="3877582"/>
            <a:ext cx="18517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твердые сплавы</a:t>
            </a:r>
          </a:p>
        </p:txBody>
      </p:sp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9ADE98C9-36D5-691C-D240-95837652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20250"/>
              </p:ext>
            </p:extLst>
          </p:nvPr>
        </p:nvGraphicFramePr>
        <p:xfrm>
          <a:off x="260781" y="1248478"/>
          <a:ext cx="8609384" cy="11763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16903">
                  <a:extLst>
                    <a:ext uri="{9D8B030D-6E8A-4147-A177-3AD203B41FA5}">
                      <a16:colId xmlns:a16="http://schemas.microsoft.com/office/drawing/2014/main" val="871528638"/>
                    </a:ext>
                  </a:extLst>
                </a:gridCol>
                <a:gridCol w="607096">
                  <a:extLst>
                    <a:ext uri="{9D8B030D-6E8A-4147-A177-3AD203B41FA5}">
                      <a16:colId xmlns:a16="http://schemas.microsoft.com/office/drawing/2014/main" val="1335066358"/>
                    </a:ext>
                  </a:extLst>
                </a:gridCol>
                <a:gridCol w="1231428">
                  <a:extLst>
                    <a:ext uri="{9D8B030D-6E8A-4147-A177-3AD203B41FA5}">
                      <a16:colId xmlns:a16="http://schemas.microsoft.com/office/drawing/2014/main" val="503413555"/>
                    </a:ext>
                  </a:extLst>
                </a:gridCol>
                <a:gridCol w="763486">
                  <a:extLst>
                    <a:ext uri="{9D8B030D-6E8A-4147-A177-3AD203B41FA5}">
                      <a16:colId xmlns:a16="http://schemas.microsoft.com/office/drawing/2014/main" val="1084903151"/>
                    </a:ext>
                  </a:extLst>
                </a:gridCol>
                <a:gridCol w="855852">
                  <a:extLst>
                    <a:ext uri="{9D8B030D-6E8A-4147-A177-3AD203B41FA5}">
                      <a16:colId xmlns:a16="http://schemas.microsoft.com/office/drawing/2014/main" val="3331000753"/>
                    </a:ext>
                  </a:extLst>
                </a:gridCol>
                <a:gridCol w="767193">
                  <a:extLst>
                    <a:ext uri="{9D8B030D-6E8A-4147-A177-3AD203B41FA5}">
                      <a16:colId xmlns:a16="http://schemas.microsoft.com/office/drawing/2014/main" val="639814858"/>
                    </a:ext>
                  </a:extLst>
                </a:gridCol>
                <a:gridCol w="1179054">
                  <a:extLst>
                    <a:ext uri="{9D8B030D-6E8A-4147-A177-3AD203B41FA5}">
                      <a16:colId xmlns:a16="http://schemas.microsoft.com/office/drawing/2014/main" val="3031798551"/>
                    </a:ext>
                  </a:extLst>
                </a:gridCol>
                <a:gridCol w="1082146">
                  <a:extLst>
                    <a:ext uri="{9D8B030D-6E8A-4147-A177-3AD203B41FA5}">
                      <a16:colId xmlns:a16="http://schemas.microsoft.com/office/drawing/2014/main" val="2595752480"/>
                    </a:ext>
                  </a:extLst>
                </a:gridCol>
                <a:gridCol w="1006226">
                  <a:extLst>
                    <a:ext uri="{9D8B030D-6E8A-4147-A177-3AD203B41FA5}">
                      <a16:colId xmlns:a16="http://schemas.microsoft.com/office/drawing/2014/main" val="3164480893"/>
                    </a:ext>
                  </a:extLst>
                </a:gridCol>
              </a:tblGrid>
              <a:tr h="590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сплава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Марка сплава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Состав, % </a:t>
                      </a:r>
                      <a:r>
                        <a:rPr lang="ru-RU" sz="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</a:t>
                      </a: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Предельная пористость,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Плотность, кг/м</a:t>
                      </a:r>
                      <a:r>
                        <a:rPr lang="ru-RU" sz="8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Роквеллу, ед.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Минимально допустимая твердость по Виккерсу, ГПа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Предел прочности при изгибе, МПа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116719589"/>
                  </a:ext>
                </a:extLst>
              </a:tr>
              <a:tr h="36733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Вольфрамо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-никелевый сплав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СВН8</a:t>
                      </a:r>
                      <a:endParaRPr lang="ru-RU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ООО «Вириал» (Санкт-Петербург)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 – 92,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 – 8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0, 2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14 700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88, 5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12, 5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2 400</a:t>
                      </a:r>
                      <a:endParaRPr lang="ru-RU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765377403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3C618D9-B802-5CAC-0146-B3DB1369B9AE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24744" y="3410027"/>
            <a:ext cx="224794" cy="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1A123B1-CD57-50F6-23E8-4E40D0655A2C}"/>
              </a:ext>
            </a:extLst>
          </p:cNvPr>
          <p:cNvCxnSpPr/>
          <p:nvPr/>
        </p:nvCxnSpPr>
        <p:spPr>
          <a:xfrm>
            <a:off x="5242673" y="3412558"/>
            <a:ext cx="249348" cy="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1A585767-C4D8-8372-2A61-7F6B860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дизайн, оригами, диаграмма&#10;&#10;Автоматически созданное описание с низким доверительным уровнем">
            <a:extLst>
              <a:ext uri="{FF2B5EF4-FFF2-40B4-BE49-F238E27FC236}">
                <a16:creationId xmlns:a16="http://schemas.microsoft.com/office/drawing/2014/main" id="{C0EA33D7-7A8F-DBE1-F80C-154BF5E13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71" y="4534603"/>
            <a:ext cx="2196521" cy="1651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448CA3-BE40-2992-FFBE-191D02A48E0C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10" name="Picture 6" descr="Логотип_САПРиУ">
            <a:extLst>
              <a:ext uri="{FF2B5EF4-FFF2-40B4-BE49-F238E27FC236}">
                <a16:creationId xmlns:a16="http://schemas.microsoft.com/office/drawing/2014/main" id="{0DCFDE4A-72FD-1332-1285-268BF8FC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0" descr="znak">
            <a:extLst>
              <a:ext uri="{FF2B5EF4-FFF2-40B4-BE49-F238E27FC236}">
                <a16:creationId xmlns:a16="http://schemas.microsoft.com/office/drawing/2014/main" id="{ABFC51D5-124A-5671-056E-97025D0D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AE0C-1794-D4ED-748E-6AB40096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199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Интеллект-карта модели управления процессом получения твердых сплавов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7C65A-F518-086F-96DC-49C0731B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4</a:t>
            </a:fld>
            <a:endParaRPr lang="ru-RU"/>
          </a:p>
        </p:txBody>
      </p:sp>
      <p:pic>
        <p:nvPicPr>
          <p:cNvPr id="18" name="Рисунок 17" descr="Изображение выглядит как текст, диаграмм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F5789B7-A738-273B-E732-6401AD71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1998"/>
            <a:ext cx="9144000" cy="5514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2FF52D-4623-FA10-A493-3516B0090D83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5" name="Picture 6" descr="Логотип_САПРиУ">
            <a:extLst>
              <a:ext uri="{FF2B5EF4-FFF2-40B4-BE49-F238E27FC236}">
                <a16:creationId xmlns:a16="http://schemas.microsoft.com/office/drawing/2014/main" id="{21DF82F6-E3DF-6991-B3A8-B2BFB7FBF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znak">
            <a:extLst>
              <a:ext uri="{FF2B5EF4-FFF2-40B4-BE49-F238E27FC236}">
                <a16:creationId xmlns:a16="http://schemas.microsoft.com/office/drawing/2014/main" id="{5D949D9A-C55F-B263-39EB-7222873F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76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5206E-9E69-E033-E0C2-891B675A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353291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02DD2-0C24-84C4-64A1-0A4AD0C5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5" y="353291"/>
            <a:ext cx="8869671" cy="587507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эффективности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практико-ориентированного обучения оператора печи управлению процессом получения твердых сплавов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 счет разработки информационного обеспечения виртуального тренажера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позволяющего на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основе базы данных математических моделей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оценки качества твердых сплавов и интерактивной виртуальной 3D модели пульта управления вакуумно-компрессионной печью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сформировать навыки выбора управляющих воздействий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процесс спекания, обеспечивающих заданное качество твердых сплавов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различных типов материалов и марок печей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(в соответствии со сформированными инструктором сценариями обучения).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автоматизированной информационной системы – </a:t>
            </a:r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обучающая система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</a:p>
          <a:p>
            <a:pPr marL="257175" indent="-257175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составить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формализованное описание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получения твердых сплавов как объекта управления и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задачу обучения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 процессом получения твердых сплавов;</a:t>
            </a:r>
          </a:p>
          <a:p>
            <a:pPr marL="257175" indent="-257175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функциональную структуру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виртуального тренажера;</a:t>
            </a:r>
          </a:p>
          <a:p>
            <a:pPr marL="257175" indent="-257175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базу данных характеристик процесса спекания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57175" indent="-257175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интерактивную 3D модель пульта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вакуумно-компрессионной печью, построить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формирования сценариев и  протоколов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обучения управлению процессом получения твердых сплавов;</a:t>
            </a:r>
          </a:p>
          <a:p>
            <a:pPr marL="257175" indent="-257175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структуру интерфейсов пользователей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обучаемого (оператора печи), инструктора, специалиста по математическому обеспечению и администратора;</a:t>
            </a:r>
          </a:p>
          <a:p>
            <a:pPr marL="257175" indent="-257175">
              <a:lnSpc>
                <a:spcPct val="100000"/>
              </a:lnSpc>
              <a:buSzPts val="1400"/>
              <a:buFont typeface="Times New Roman" panose="02020603050405020304" pitchFamily="18" charset="0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</a:t>
            </a:r>
            <a:r>
              <a:rPr lang="ru-RU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работы виртуального тренажера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примере формирования сценариев обучения и формирования протоколов обучения для спекания системы WC–Ni в вакуумно-компрессионной печи PVA Tepla.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6133AE-D7F3-E542-B7C2-0A5ECEF8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21E24-43F9-ED36-8E2F-F58ADAD94FB9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9" name="Picture 6" descr="Логотип_САПРиУ">
            <a:extLst>
              <a:ext uri="{FF2B5EF4-FFF2-40B4-BE49-F238E27FC236}">
                <a16:creationId xmlns:a16="http://schemas.microsoft.com/office/drawing/2014/main" id="{5DD6B1B6-9BBD-2F37-46C0-F938BA90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" descr="znak">
            <a:extLst>
              <a:ext uri="{FF2B5EF4-FFF2-40B4-BE49-F238E27FC236}">
                <a16:creationId xmlns:a16="http://schemas.microsoft.com/office/drawing/2014/main" id="{457D2CAC-66C7-4CB4-87DC-14D02E6F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1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6555B-5431-6596-4B35-A717754F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5" y="63950"/>
            <a:ext cx="8846820" cy="709434"/>
          </a:xfrm>
        </p:spPr>
        <p:txBody>
          <a:bodyPr>
            <a:normAutofit/>
          </a:bodyPr>
          <a:lstStyle/>
          <a:p>
            <a:pPr algn="ctr"/>
            <a:r>
              <a:rPr lang="ru-RU" sz="21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Обзор тренажеров для обучения управленческого производственного персонала химико-технологических процессам</a:t>
            </a:r>
            <a:endParaRPr lang="ru-RU" sz="4050" b="1" dirty="0">
              <a:highlight>
                <a:srgbClr val="FFFF00"/>
              </a:highligh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92ED47E-7B25-45F6-51C3-47558A2A6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501455"/>
              </p:ext>
            </p:extLst>
          </p:nvPr>
        </p:nvGraphicFramePr>
        <p:xfrm>
          <a:off x="137160" y="773385"/>
          <a:ext cx="8869675" cy="4570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455">
                  <a:extLst>
                    <a:ext uri="{9D8B030D-6E8A-4147-A177-3AD203B41FA5}">
                      <a16:colId xmlns:a16="http://schemas.microsoft.com/office/drawing/2014/main" val="3961848538"/>
                    </a:ext>
                  </a:extLst>
                </a:gridCol>
                <a:gridCol w="2108673">
                  <a:extLst>
                    <a:ext uri="{9D8B030D-6E8A-4147-A177-3AD203B41FA5}">
                      <a16:colId xmlns:a16="http://schemas.microsoft.com/office/drawing/2014/main" val="390927962"/>
                    </a:ext>
                  </a:extLst>
                </a:gridCol>
                <a:gridCol w="2934713">
                  <a:extLst>
                    <a:ext uri="{9D8B030D-6E8A-4147-A177-3AD203B41FA5}">
                      <a16:colId xmlns:a16="http://schemas.microsoft.com/office/drawing/2014/main" val="708375515"/>
                    </a:ext>
                  </a:extLst>
                </a:gridCol>
                <a:gridCol w="1775834">
                  <a:extLst>
                    <a:ext uri="{9D8B030D-6E8A-4147-A177-3AD203B41FA5}">
                      <a16:colId xmlns:a16="http://schemas.microsoft.com/office/drawing/2014/main" val="2617964505"/>
                    </a:ext>
                  </a:extLst>
                </a:gridCol>
              </a:tblGrid>
              <a:tr h="96527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«Внепечная обработка стали»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Тренажер-симулятор </a:t>
                      </a:r>
                      <a:b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«Газовщик доменной печи»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Тренажерный комплекс «ТРЕК»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[3]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0595784"/>
                  </a:ext>
                </a:extLst>
              </a:tr>
              <a:tr h="594374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Тестовая проверка знаний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10636847"/>
                  </a:ext>
                </a:extLst>
              </a:tr>
              <a:tr h="910795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настройки сценария обучения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 сценария на выявление и ликвидацию расстройств хода доменной печи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5754528"/>
                  </a:ext>
                </a:extLst>
              </a:tr>
              <a:tr h="665044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протокола обучения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61553976"/>
                  </a:ext>
                </a:extLst>
              </a:tr>
              <a:tr h="592377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моделирования нештатных ситуаций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957095"/>
                  </a:ext>
                </a:extLst>
              </a:tr>
              <a:tr h="393262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Sike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(Россия)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«Югра-АСУ» (Россия)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70408907"/>
                  </a:ext>
                </a:extLst>
              </a:tr>
            </a:tbl>
          </a:graphicData>
        </a:graphic>
      </p:graphicFrame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C049B0F-72B1-4FA5-DCAF-AE68F4F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DC017-3A80-17BB-E773-8D409724D447}"/>
              </a:ext>
            </a:extLst>
          </p:cNvPr>
          <p:cNvSpPr txBox="1"/>
          <p:nvPr/>
        </p:nvSpPr>
        <p:spPr>
          <a:xfrm>
            <a:off x="80005" y="5359701"/>
            <a:ext cx="900684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Тренажер-симулятор «Внепечная обработка стали» : сайт. – Россия, 2024 –    . – URL: 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sike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portfolio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severstal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trenazher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vos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29.04.2024).</a:t>
            </a:r>
          </a:p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Тренажер-симулятор "Газовщик доменной печи" : сайт. – Россия, 2024 –    . –  URL: 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sike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portfolio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metinvest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trenazheri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domennaya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pech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29.04.2024).</a:t>
            </a:r>
          </a:p>
          <a:p>
            <a:pPr lvl="0" algn="l">
              <a:buSzPts val="1400"/>
              <a:buFont typeface="Times New Roman" panose="02020603050405020304" pitchFamily="18" charset="0"/>
              <a:buAutoNum type="arabicPeriod"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Тренажерный комплекс «Трек» : сайт. – Россия, 2024 –    . –  URL: 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yugra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05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asu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trek</a:t>
            </a: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 30.04.2024).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4B637-3C18-5436-89DB-9699B38C296D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6" name="Picture 6" descr="Логотип_САПРиУ">
            <a:extLst>
              <a:ext uri="{FF2B5EF4-FFF2-40B4-BE49-F238E27FC236}">
                <a16:creationId xmlns:a16="http://schemas.microsoft.com/office/drawing/2014/main" id="{DBEFD7E2-2364-0427-B80E-373328CD5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0" descr="znak">
            <a:extLst>
              <a:ext uri="{FF2B5EF4-FFF2-40B4-BE49-F238E27FC236}">
                <a16:creationId xmlns:a16="http://schemas.microsoft.com/office/drawing/2014/main" id="{81CFB4BC-D198-6720-1881-A938503F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B817C-DE2E-5632-A791-C38D6850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8408"/>
          </a:xfrm>
        </p:spPr>
        <p:txBody>
          <a:bodyPr>
            <a:noAutofit/>
          </a:bodyPr>
          <a:lstStyle/>
          <a:p>
            <a:pPr algn="ctr"/>
            <a:r>
              <a:rPr lang="ru-RU" alt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описание процесса получения твердых сплавов как объекта управления, п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остановка задачи обучения</a:t>
            </a:r>
            <a:endParaRPr lang="ru-RU" sz="21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86CF2-DD2C-9D81-F82A-5D4D4CE0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CA715-54B6-8E8E-E8C0-258F7CE389FB}"/>
              </a:ext>
            </a:extLst>
          </p:cNvPr>
          <p:cNvSpPr txBox="1"/>
          <p:nvPr/>
        </p:nvSpPr>
        <p:spPr>
          <a:xfrm>
            <a:off x="0" y="3949551"/>
            <a:ext cx="9144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37661" algn="just"/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Для заданных инструктором в сценарии обучения входных параметров процесса спекания </a:t>
            </a:r>
            <a:r>
              <a:rPr lang="ru-RU" sz="1600" i="1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Х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 варьированием режимных параметров </a:t>
            </a:r>
            <a:r>
              <a:rPr lang="en-US" sz="1600" i="1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 в регламентных диапазонах </a:t>
            </a:r>
            <a:r>
              <a:rPr lang="en-US" sz="1600" i="1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ϵ[</a:t>
            </a:r>
            <a:r>
              <a:rPr lang="en-US" sz="1600" i="1" kern="100" dirty="0" err="1"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en-US" sz="1600" kern="100" baseline="30000" dirty="0" err="1">
                <a:latin typeface="Times New Roman" panose="02020603050405020304" pitchFamily="18" charset="0"/>
                <a:ea typeface="Calibri Light" panose="020F0302020204030204" pitchFamily="34" charset="0"/>
              </a:rPr>
              <a:t>min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, </a:t>
            </a:r>
            <a:r>
              <a:rPr lang="en-US" sz="1600" i="1" kern="100" dirty="0" err="1">
                <a:latin typeface="Times New Roman" panose="02020603050405020304" pitchFamily="18" charset="0"/>
                <a:ea typeface="Calibri Light" panose="020F0302020204030204" pitchFamily="34" charset="0"/>
              </a:rPr>
              <a:t>U</a:t>
            </a:r>
            <a:r>
              <a:rPr lang="en-US" sz="1600" kern="100" baseline="30000" dirty="0" err="1">
                <a:latin typeface="Times New Roman" panose="02020603050405020304" pitchFamily="18" charset="0"/>
                <a:ea typeface="Calibri Light" panose="020F0302020204030204" pitchFamily="34" charset="0"/>
              </a:rPr>
              <a:t>max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] по математической модели найти такие их значения, которые обеспечивают требуемое качество твердого сплава: </a:t>
            </a:r>
          </a:p>
          <a:p>
            <a:pPr algn="ctr">
              <a:tabLst>
                <a:tab pos="405289" algn="l"/>
              </a:tabLs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 ≤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1600" baseline="30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16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1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16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1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1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³</a:t>
            </a:r>
            <a:r>
              <a:rPr lang="en-US" sz="1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sz="1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16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indent="337661" algn="just"/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где </a:t>
            </a:r>
            <a:r>
              <a:rPr lang="ru-RU" sz="1600" kern="100" dirty="0" err="1">
                <a:latin typeface="Times New Roman" panose="02020603050405020304" pitchFamily="18" charset="0"/>
                <a:ea typeface="Calibri Light" panose="020F0302020204030204" pitchFamily="34" charset="0"/>
              </a:rPr>
              <a:t>П</a:t>
            </a:r>
            <a:r>
              <a:rPr lang="ru-RU" sz="1600" kern="100" baseline="30000" dirty="0" err="1">
                <a:latin typeface="Times New Roman" panose="02020603050405020304" pitchFamily="18" charset="0"/>
                <a:ea typeface="Calibri Light" panose="020F0302020204030204" pitchFamily="34" charset="0"/>
              </a:rPr>
              <a:t>з</a:t>
            </a:r>
            <a:r>
              <a:rPr lang="ru-RU" sz="1600" kern="100" baseline="30000" dirty="0">
                <a:latin typeface="Times New Roman" panose="02020603050405020304" pitchFamily="18" charset="0"/>
                <a:ea typeface="Calibri Light" panose="020F0302020204030204" pitchFamily="34" charset="0"/>
              </a:rPr>
              <a:t> 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– заданная остаточная пористость твердого сплава, %;</a:t>
            </a:r>
          </a:p>
          <a:p>
            <a:pPr indent="337661" algn="just"/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en-US" sz="1600" kern="100" dirty="0">
                <a:latin typeface="Times New Roman" panose="02020603050405020304" pitchFamily="18" charset="0"/>
                <a:ea typeface="Calibri Light" panose="020F0302020204030204" pitchFamily="34" charset="0"/>
                <a:sym typeface="Symbol" panose="05050102010706020507" pitchFamily="18" charset="2"/>
              </a:rPr>
              <a:t></a:t>
            </a:r>
            <a:r>
              <a:rPr lang="ru-RU" sz="1600" kern="100" baseline="30000" dirty="0">
                <a:latin typeface="Times New Roman" panose="02020603050405020304" pitchFamily="18" charset="0"/>
                <a:ea typeface="Calibri Light" panose="020F0302020204030204" pitchFamily="34" charset="0"/>
              </a:rPr>
              <a:t>з 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–  заданная инструктором плотность сплава, кг/м</a:t>
            </a:r>
            <a:r>
              <a:rPr lang="ru-RU" sz="1600" kern="100" baseline="30000" dirty="0">
                <a:latin typeface="Times New Roman" panose="02020603050405020304" pitchFamily="18" charset="0"/>
                <a:ea typeface="Calibri Light" panose="020F0302020204030204" pitchFamily="34" charset="0"/>
              </a:rPr>
              <a:t>3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;</a:t>
            </a:r>
          </a:p>
          <a:p>
            <a:pPr indent="337661" algn="just"/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  <a:sym typeface="Symbol" panose="05050102010706020507" pitchFamily="18" charset="2"/>
              </a:rPr>
              <a:t></a:t>
            </a:r>
            <a:r>
              <a:rPr lang="en-US" sz="1600" i="1" kern="100" baseline="-25000" dirty="0">
                <a:latin typeface="Times New Roman" panose="02020603050405020304" pitchFamily="18" charset="0"/>
                <a:ea typeface="Calibri Light" panose="020F0302020204030204" pitchFamily="34" charset="0"/>
              </a:rPr>
              <a:t>b</a:t>
            </a:r>
            <a:r>
              <a:rPr lang="ru-RU" sz="1600" i="1" kern="100" baseline="30000" dirty="0">
                <a:latin typeface="Times New Roman" panose="02020603050405020304" pitchFamily="18" charset="0"/>
                <a:ea typeface="Calibri Light" panose="020F0302020204030204" pitchFamily="34" charset="0"/>
              </a:rPr>
              <a:t>з 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–  заданная инструктором прочность твердого сплава при поперечном изгибе, МПа;</a:t>
            </a:r>
          </a:p>
          <a:p>
            <a:pPr indent="337661" algn="just"/>
            <a:r>
              <a:rPr lang="ru-RU" sz="1600" i="1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       </a:t>
            </a:r>
            <a:r>
              <a:rPr lang="en-US" sz="1600" i="1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H</a:t>
            </a:r>
            <a:r>
              <a:rPr lang="en-US" sz="1600" i="1" kern="100" baseline="-25000" dirty="0">
                <a:latin typeface="Times New Roman" panose="02020603050405020304" pitchFamily="18" charset="0"/>
                <a:ea typeface="Calibri Light" panose="020F0302020204030204" pitchFamily="34" charset="0"/>
              </a:rPr>
              <a:t>R</a:t>
            </a:r>
            <a:r>
              <a:rPr lang="ru-RU" sz="1600" i="1" kern="100" baseline="30000" dirty="0">
                <a:latin typeface="Times New Roman" panose="02020603050405020304" pitchFamily="18" charset="0"/>
                <a:ea typeface="Calibri Light" panose="020F0302020204030204" pitchFamily="34" charset="0"/>
              </a:rPr>
              <a:t>з   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– заданная инструктором твердость сплава (по Роквеллу), </a:t>
            </a:r>
            <a:r>
              <a:rPr lang="ru-RU" sz="1600" kern="100" dirty="0" err="1">
                <a:latin typeface="Times New Roman" panose="02020603050405020304" pitchFamily="18" charset="0"/>
                <a:ea typeface="Calibri Light" panose="020F0302020204030204" pitchFamily="34" charset="0"/>
              </a:rPr>
              <a:t>ед</a:t>
            </a:r>
            <a:r>
              <a:rPr lang="ru-RU" sz="1600" kern="100" dirty="0">
                <a:latin typeface="Times New Roman" panose="02020603050405020304" pitchFamily="18" charset="0"/>
                <a:ea typeface="Calibri Light" panose="020F0302020204030204" pitchFamily="34" charset="0"/>
              </a:rPr>
              <a:t>;</a:t>
            </a:r>
          </a:p>
          <a:p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AE7573-38C3-2C4C-69C9-7EC2A384B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/>
          <a:stretch/>
        </p:blipFill>
        <p:spPr bwMode="auto">
          <a:xfrm>
            <a:off x="299090" y="628408"/>
            <a:ext cx="8705178" cy="33211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57723-273A-61FC-44E8-E4E3DA85F51C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10" name="Picture 6" descr="Логотип_САПРиУ">
            <a:extLst>
              <a:ext uri="{FF2B5EF4-FFF2-40B4-BE49-F238E27FC236}">
                <a16:creationId xmlns:a16="http://schemas.microsoft.com/office/drawing/2014/main" id="{B081227A-77AD-1E43-3576-BC970D0EB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0" descr="znak">
            <a:extLst>
              <a:ext uri="{FF2B5EF4-FFF2-40B4-BE49-F238E27FC236}">
                <a16:creationId xmlns:a16="http://schemas.microsoft.com/office/drawing/2014/main" id="{5F1121AA-125B-CF36-B9F1-CDAF19468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48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6909-0FD0-1BBE-1389-01E6905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87"/>
            <a:ext cx="9144000" cy="554450"/>
          </a:xfrm>
        </p:spPr>
        <p:txBody>
          <a:bodyPr>
            <a:noAutofit/>
          </a:bodyPr>
          <a:lstStyle/>
          <a:p>
            <a:pPr algn="ctr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виртуального тренажера для обучения управлению процессом получения твердых сплавов</a:t>
            </a: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33C1E9-11D4-4D93-BEF0-08D108AD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8</a:t>
            </a:fld>
            <a:endParaRPr lang="ru-RU"/>
          </a:p>
        </p:txBody>
      </p:sp>
      <p:pic>
        <p:nvPicPr>
          <p:cNvPr id="14" name="Рисунок 13" descr="Изображение выглядит как текст, диаграмма, Параллельный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5CE1F62-B218-2103-3E42-085AE3DAB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23"/>
            <a:ext cx="9144000" cy="5688439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C389F4-E265-6587-268C-0AE4B3422267}"/>
              </a:ext>
            </a:extLst>
          </p:cNvPr>
          <p:cNvSpPr/>
          <p:nvPr/>
        </p:nvSpPr>
        <p:spPr>
          <a:xfrm>
            <a:off x="5949569" y="712719"/>
            <a:ext cx="2795583" cy="2341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20220D-7E9A-537E-518B-4CC65F428CC9}"/>
              </a:ext>
            </a:extLst>
          </p:cNvPr>
          <p:cNvSpPr/>
          <p:nvPr/>
        </p:nvSpPr>
        <p:spPr>
          <a:xfrm>
            <a:off x="137165" y="914400"/>
            <a:ext cx="2082509" cy="346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A5047-9F81-6BC5-ED3A-A2A09FBF36CD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5" name="Picture 6" descr="Логотип_САПРиУ">
            <a:extLst>
              <a:ext uri="{FF2B5EF4-FFF2-40B4-BE49-F238E27FC236}">
                <a16:creationId xmlns:a16="http://schemas.microsoft.com/office/drawing/2014/main" id="{5886BD37-030E-4DE3-A6AD-52E9A0FD6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0" descr="znak">
            <a:extLst>
              <a:ext uri="{FF2B5EF4-FFF2-40B4-BE49-F238E27FC236}">
                <a16:creationId xmlns:a16="http://schemas.microsoft.com/office/drawing/2014/main" id="{1B479AB9-70E1-E4A8-B2D1-88B52D65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30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5D593-58FA-1C86-59EA-6AA8036B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76238"/>
          </a:xfrm>
        </p:spPr>
        <p:txBody>
          <a:bodyPr>
            <a:noAutofit/>
          </a:bodyPr>
          <a:lstStyle/>
          <a:p>
            <a:pPr algn="ctr"/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структура виртуального тренажера для обучения управлению процессом получения твердых сплавов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6FB42-F06B-6A24-E35C-7A1975D0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CC6C-5133-4D8F-A6BC-F0A58B6CE1E5}" type="slidenum">
              <a:rPr lang="ru-RU" smtClean="0"/>
              <a:t>9</a:t>
            </a:fld>
            <a:endParaRPr lang="ru-RU"/>
          </a:p>
        </p:txBody>
      </p:sp>
      <p:pic>
        <p:nvPicPr>
          <p:cNvPr id="17" name="Рисунок 16" descr="Изображение выглядит как текст, снимок экрана, Шрифт, Печать&#10;&#10;Автоматически созданное описание">
            <a:extLst>
              <a:ext uri="{FF2B5EF4-FFF2-40B4-BE49-F238E27FC236}">
                <a16:creationId xmlns:a16="http://schemas.microsoft.com/office/drawing/2014/main" id="{6212E832-6E2C-4B2A-5142-8106FA4F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838"/>
            <a:ext cx="9070943" cy="5818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A1BAD5-656F-D711-6F7D-AC0ECA4DEC08}"/>
              </a:ext>
            </a:extLst>
          </p:cNvPr>
          <p:cNvSpPr txBox="1"/>
          <p:nvPr/>
        </p:nvSpPr>
        <p:spPr>
          <a:xfrm>
            <a:off x="628650" y="6275751"/>
            <a:ext cx="78867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5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Информационное обеспечение виртуального тренажера для обучения управлению процессом получения твердых сплавов</a:t>
            </a:r>
            <a:endParaRPr lang="ru-RU" sz="1050" dirty="0"/>
          </a:p>
        </p:txBody>
      </p:sp>
      <p:pic>
        <p:nvPicPr>
          <p:cNvPr id="5" name="Picture 6" descr="Логотип_САПРиУ">
            <a:extLst>
              <a:ext uri="{FF2B5EF4-FFF2-40B4-BE49-F238E27FC236}">
                <a16:creationId xmlns:a16="http://schemas.microsoft.com/office/drawing/2014/main" id="{4ACC9139-799D-5EE7-8213-2888A2B4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10747" r="34196" b="37616"/>
          <a:stretch>
            <a:fillRect/>
          </a:stretch>
        </p:blipFill>
        <p:spPr bwMode="auto">
          <a:xfrm>
            <a:off x="8602023" y="6302181"/>
            <a:ext cx="404813" cy="33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0" descr="znak">
            <a:extLst>
              <a:ext uri="{FF2B5EF4-FFF2-40B4-BE49-F238E27FC236}">
                <a16:creationId xmlns:a16="http://schemas.microsoft.com/office/drawing/2014/main" id="{5897AB70-0C79-7524-2105-29F4C0A17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" y="6228363"/>
            <a:ext cx="323850" cy="4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37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3407</TotalTime>
  <Words>3520</Words>
  <Application>Microsoft Office PowerPoint</Application>
  <PresentationFormat>Экран (4:3)</PresentationFormat>
  <Paragraphs>482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Swis721 BT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Интеллект-карта модели управления процессом получения твердых сплавов</vt:lpstr>
      <vt:lpstr>Цель и задачи</vt:lpstr>
      <vt:lpstr>Обзор тренажеров для обучения управленческого производственного персонала химико-технологических процессам</vt:lpstr>
      <vt:lpstr>Формализованное описание процесса получения твердых сплавов как объекта управления, постановка задачи обучения</vt:lpstr>
      <vt:lpstr>Функциональная структура виртуального тренажера для обучения управлению процессом получения твердых сплавов</vt:lpstr>
      <vt:lpstr>Функциональная структура виртуального тренажера для обучения управлению процессом получения твердых сплавов</vt:lpstr>
      <vt:lpstr>Презентация PowerPoint</vt:lpstr>
      <vt:lpstr>Даталогическая модель базы данных характеристик процесса спекания</vt:lpstr>
      <vt:lpstr>Структура библиотеки математических моделей для оценки показателей качества твердых сплавов</vt:lpstr>
      <vt:lpstr>Программное обеспечение для создания базы данных</vt:lpstr>
      <vt:lpstr>Блок-схема алгоритма формирования сценариев обучения управлению процессом получения твердых сплавов</vt:lpstr>
      <vt:lpstr>Презентация PowerPoint</vt:lpstr>
      <vt:lpstr>UML-диаграммы вариантов использования для различных категорий пользователей</vt:lpstr>
      <vt:lpstr>Структура программного комплекса</vt:lpstr>
      <vt:lpstr>Исходные данные для тестирования программного комплекса</vt:lpstr>
      <vt:lpstr>Примеры интерфейсов с результатами тестирования виртуального тренажера</vt:lpstr>
      <vt:lpstr>Примеры интерфейсов с результатами тестирования виртуального тренажера</vt:lpstr>
      <vt:lpstr>Результаты тестирования виртуального тренажера</vt:lpstr>
      <vt:lpstr>Характеристика программного и аппаратного обеспечений</vt:lpstr>
      <vt:lpstr>Выводы</vt:lpstr>
      <vt:lpstr>Публикации по теме</vt:lpstr>
      <vt:lpstr>Условные обозначения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Колесникова</dc:creator>
  <cp:lastModifiedBy>Алина Колесникова</cp:lastModifiedBy>
  <cp:revision>108</cp:revision>
  <dcterms:created xsi:type="dcterms:W3CDTF">2024-02-25T19:30:04Z</dcterms:created>
  <dcterms:modified xsi:type="dcterms:W3CDTF">2024-06-13T19:49:06Z</dcterms:modified>
</cp:coreProperties>
</file>