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Montserrat"/>
      <p:regular r:id="rId38"/>
      <p:bold r:id="rId39"/>
      <p:italic r:id="rId40"/>
      <p:boldItalic r:id="rId41"/>
    </p:embeddedFont>
    <p:embeddedFont>
      <p:font typeface="Old Standard TT"/>
      <p:regular r:id="rId42"/>
      <p:bold r:id="rId43"/>
      <p: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italic.fntdata"/><Relationship Id="rId20" Type="http://schemas.openxmlformats.org/officeDocument/2006/relationships/slide" Target="slides/slide15.xml"/><Relationship Id="rId42" Type="http://schemas.openxmlformats.org/officeDocument/2006/relationships/font" Target="fonts/OldStandardTT-regular.fntdata"/><Relationship Id="rId41" Type="http://schemas.openxmlformats.org/officeDocument/2006/relationships/font" Target="fonts/Montserrat-boldItalic.fntdata"/><Relationship Id="rId22" Type="http://schemas.openxmlformats.org/officeDocument/2006/relationships/slide" Target="slides/slide17.xml"/><Relationship Id="rId44" Type="http://schemas.openxmlformats.org/officeDocument/2006/relationships/font" Target="fonts/OldStandardTT-italic.fntdata"/><Relationship Id="rId21" Type="http://schemas.openxmlformats.org/officeDocument/2006/relationships/slide" Target="slides/slide16.xml"/><Relationship Id="rId43" Type="http://schemas.openxmlformats.org/officeDocument/2006/relationships/font" Target="fonts/OldStandardTT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bold.fntdata"/><Relationship Id="rId16" Type="http://schemas.openxmlformats.org/officeDocument/2006/relationships/slide" Target="slides/slide11.xml"/><Relationship Id="rId38" Type="http://schemas.openxmlformats.org/officeDocument/2006/relationships/font" Target="fonts/Montserrat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0dee65dd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0dee65dd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9f105076a6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9f105076a6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f0dee65dd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f0dee65dd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f0dee65ddc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f0dee65ddc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f0dee65ddc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f0dee65ddc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f0dee65ddc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f0dee65ddc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f0dee65ddc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f0dee65ddc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f0dee65ddc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f0dee65ddc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f0dee65ddc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f0dee65ddc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29f105076a6_0_1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29f105076a6_0_1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9f105076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9f105076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1f0dee65ddc_0_6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1f0dee65ddc_0_6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29f105076a6_0_14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29f105076a6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29f105076a6_0_19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29f105076a6_0_19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f0dee65ddc_0_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f0dee65ddc_0_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g1f0dee65ddc_0_7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6" name="Google Shape;1136;g1f0dee65ddc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29f105076a6_0_1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3" name="Google Shape;1193;g29f105076a6_0_1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g1f0dee65ddc_0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9" name="Google Shape;1199;g1f0dee65ddc_0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g29f105076a6_0_2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5" name="Google Shape;1205;g29f105076a6_0_2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g29f105076a6_0_2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1" name="Google Shape;1211;g29f105076a6_0_2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1f0dee65ddc_0_8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1f0dee65ddc_0_8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8bf4c99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8bf4c99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0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29f105076a6_0_2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29f105076a6_0_2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1f0dee65ddc_0_9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1f0dee65ddc_0_9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8" name="Shape 1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9" name="Google Shape;1469;g29f105076a6_0_2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0" name="Google Shape;1470;g29f105076a6_0_2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f105076a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f105076a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f105076a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9f105076a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0dee65dd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0dee65dd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f105076a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f105076a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9f105076a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9f105076a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f105076a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f105076a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лекции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82352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523482" y="-105700"/>
            <a:ext cx="2097050" cy="1742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1 колонка текста">
  <p:cSld name="ONE_COLUMN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дпись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1800"/>
              <a:buNone/>
              <a:defRPr>
                <a:solidFill>
                  <a:srgbClr val="FFEB00"/>
                </a:solidFill>
              </a:defRPr>
            </a:lvl1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Большое число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екции с названием и описанием">
  <p:cSld name="SECTION_TITLE_AND_DESCRIPTIO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●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Montserrat"/>
              <a:buChar char="○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Montserrat"/>
              <a:buChar char="■"/>
              <a:defRPr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новой секции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/иллюстраций">
  <p:cSld name="CUSTOM_1">
    <p:bg>
      <p:bgPr>
        <a:noFill/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900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ая идея, вывод">
  <p:cSld name="MAIN_POI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овый заголовок">
  <p:cSld name="TITLE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для формул и иллюстрации (пополам)">
  <p:cSld name="CUSTOM_1_1">
    <p:bg>
      <p:bgPr>
        <a:solidFill>
          <a:srgbClr val="FFFFFF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3000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311700" y="1190025"/>
            <a:ext cx="4264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ld Standard TT"/>
              <a:buChar char="●"/>
              <a:defRPr i="0" sz="18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●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ld Standard TT"/>
              <a:buChar char="○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ld Standard TT"/>
              <a:buChar char="■"/>
              <a:defRPr i="0" sz="1400" u="none" cap="none" strike="noStrike">
                <a:solidFill>
                  <a:srgbClr val="000000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содержание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Название и 2 колонки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●"/>
              <a:defRPr sz="1200"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Montserrat"/>
              <a:buChar char="○"/>
              <a:defRPr sz="1200"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Montserrat"/>
              <a:buChar char="■"/>
              <a:defRPr sz="12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EB00"/>
              </a:buClr>
              <a:buSzPts val="2800"/>
              <a:buFont typeface="Montserrat"/>
              <a:buNone/>
              <a:defRPr b="1" i="0" sz="2800" u="none" cap="none" strike="noStrike">
                <a:solidFill>
                  <a:srgbClr val="FFEB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304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3" Type="http://schemas.openxmlformats.org/officeDocument/2006/relationships/image" Target="../media/image1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3" Type="http://schemas.openxmlformats.org/officeDocument/2006/relationships/image" Target="../media/image1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9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3" Type="http://schemas.openxmlformats.org/officeDocument/2006/relationships/image" Target="../media/image1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9.png"/><Relationship Id="rId16" Type="http://schemas.openxmlformats.org/officeDocument/2006/relationships/image" Target="../media/image3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3" Type="http://schemas.openxmlformats.org/officeDocument/2006/relationships/image" Target="../media/image1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9.png"/><Relationship Id="rId17" Type="http://schemas.openxmlformats.org/officeDocument/2006/relationships/image" Target="../media/image30.png"/><Relationship Id="rId16" Type="http://schemas.openxmlformats.org/officeDocument/2006/relationships/image" Target="../media/image3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3" Type="http://schemas.openxmlformats.org/officeDocument/2006/relationships/image" Target="../media/image1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9.png"/><Relationship Id="rId17" Type="http://schemas.openxmlformats.org/officeDocument/2006/relationships/image" Target="../media/image30.png"/><Relationship Id="rId16" Type="http://schemas.openxmlformats.org/officeDocument/2006/relationships/image" Target="../media/image3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18" Type="http://schemas.openxmlformats.org/officeDocument/2006/relationships/image" Target="../media/image33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3" Type="http://schemas.openxmlformats.org/officeDocument/2006/relationships/image" Target="../media/image1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9.png"/><Relationship Id="rId17" Type="http://schemas.openxmlformats.org/officeDocument/2006/relationships/image" Target="../media/image30.png"/><Relationship Id="rId16" Type="http://schemas.openxmlformats.org/officeDocument/2006/relationships/image" Target="../media/image35.png"/><Relationship Id="rId5" Type="http://schemas.openxmlformats.org/officeDocument/2006/relationships/image" Target="../media/image6.png"/><Relationship Id="rId19" Type="http://schemas.openxmlformats.org/officeDocument/2006/relationships/image" Target="../media/image32.png"/><Relationship Id="rId6" Type="http://schemas.openxmlformats.org/officeDocument/2006/relationships/image" Target="../media/image11.png"/><Relationship Id="rId18" Type="http://schemas.openxmlformats.org/officeDocument/2006/relationships/image" Target="../media/image33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3" Type="http://schemas.openxmlformats.org/officeDocument/2006/relationships/image" Target="../media/image1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9.png"/><Relationship Id="rId17" Type="http://schemas.openxmlformats.org/officeDocument/2006/relationships/image" Target="../media/image30.png"/><Relationship Id="rId16" Type="http://schemas.openxmlformats.org/officeDocument/2006/relationships/image" Target="../media/image35.png"/><Relationship Id="rId5" Type="http://schemas.openxmlformats.org/officeDocument/2006/relationships/image" Target="../media/image6.png"/><Relationship Id="rId19" Type="http://schemas.openxmlformats.org/officeDocument/2006/relationships/image" Target="../media/image32.png"/><Relationship Id="rId6" Type="http://schemas.openxmlformats.org/officeDocument/2006/relationships/image" Target="../media/image11.png"/><Relationship Id="rId18" Type="http://schemas.openxmlformats.org/officeDocument/2006/relationships/image" Target="../media/image33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20" Type="http://schemas.openxmlformats.org/officeDocument/2006/relationships/image" Target="../media/image42.png"/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3" Type="http://schemas.openxmlformats.org/officeDocument/2006/relationships/image" Target="../media/image1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9.png"/><Relationship Id="rId17" Type="http://schemas.openxmlformats.org/officeDocument/2006/relationships/image" Target="../media/image29.png"/><Relationship Id="rId16" Type="http://schemas.openxmlformats.org/officeDocument/2006/relationships/image" Target="../media/image25.png"/><Relationship Id="rId5" Type="http://schemas.openxmlformats.org/officeDocument/2006/relationships/image" Target="../media/image6.png"/><Relationship Id="rId19" Type="http://schemas.openxmlformats.org/officeDocument/2006/relationships/image" Target="../media/image28.png"/><Relationship Id="rId6" Type="http://schemas.openxmlformats.org/officeDocument/2006/relationships/image" Target="../media/image11.png"/><Relationship Id="rId18" Type="http://schemas.openxmlformats.org/officeDocument/2006/relationships/image" Target="../media/image27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20" Type="http://schemas.openxmlformats.org/officeDocument/2006/relationships/image" Target="../media/image42.png"/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3" Type="http://schemas.openxmlformats.org/officeDocument/2006/relationships/image" Target="../media/image1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9.png"/><Relationship Id="rId17" Type="http://schemas.openxmlformats.org/officeDocument/2006/relationships/image" Target="../media/image29.png"/><Relationship Id="rId16" Type="http://schemas.openxmlformats.org/officeDocument/2006/relationships/image" Target="../media/image25.png"/><Relationship Id="rId5" Type="http://schemas.openxmlformats.org/officeDocument/2006/relationships/image" Target="../media/image6.png"/><Relationship Id="rId19" Type="http://schemas.openxmlformats.org/officeDocument/2006/relationships/image" Target="../media/image28.png"/><Relationship Id="rId6" Type="http://schemas.openxmlformats.org/officeDocument/2006/relationships/image" Target="../media/image11.png"/><Relationship Id="rId18" Type="http://schemas.openxmlformats.org/officeDocument/2006/relationships/image" Target="../media/image27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/Relationships>
</file>

<file path=ppt/slides/_rels/slide22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5.png"/><Relationship Id="rId8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5.png"/><Relationship Id="rId8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0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27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25.png"/><Relationship Id="rId8" Type="http://schemas.openxmlformats.org/officeDocument/2006/relationships/image" Target="../media/image2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3" Type="http://schemas.openxmlformats.org/officeDocument/2006/relationships/image" Target="../media/image1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9.png"/><Relationship Id="rId17" Type="http://schemas.openxmlformats.org/officeDocument/2006/relationships/image" Target="../media/image29.png"/><Relationship Id="rId16" Type="http://schemas.openxmlformats.org/officeDocument/2006/relationships/image" Target="../media/image2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18" Type="http://schemas.openxmlformats.org/officeDocument/2006/relationships/image" Target="../media/image27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17.png"/><Relationship Id="rId13" Type="http://schemas.openxmlformats.org/officeDocument/2006/relationships/image" Target="../media/image13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9.png"/><Relationship Id="rId17" Type="http://schemas.openxmlformats.org/officeDocument/2006/relationships/image" Target="../media/image29.png"/><Relationship Id="rId16" Type="http://schemas.openxmlformats.org/officeDocument/2006/relationships/image" Target="../media/image25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18" Type="http://schemas.openxmlformats.org/officeDocument/2006/relationships/image" Target="../media/image27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0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40.png"/><Relationship Id="rId5" Type="http://schemas.openxmlformats.org/officeDocument/2006/relationships/image" Target="../media/image39.png"/><Relationship Id="rId6" Type="http://schemas.openxmlformats.org/officeDocument/2006/relationships/image" Target="../media/image37.png"/><Relationship Id="rId7" Type="http://schemas.openxmlformats.org/officeDocument/2006/relationships/image" Target="../media/image31.png"/><Relationship Id="rId8" Type="http://schemas.openxmlformats.org/officeDocument/2006/relationships/image" Target="../media/image4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freecodecamp.org/news/a-history-of-machine-translation-from-the-cold-war-to-deep-learning-f1d335ce8b5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2.png"/><Relationship Id="rId6" Type="http://schemas.openxmlformats.org/officeDocument/2006/relationships/image" Target="../media/image26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ctrTitle"/>
          </p:nvPr>
        </p:nvSpPr>
        <p:spPr>
          <a:xfrm>
            <a:off x="311708" y="192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Машинный перевод, Архитектура Seq2Seq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Механизм Attention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RNN для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190025"/>
            <a:ext cx="379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Идея модели: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Нейросеть будет состоять из двух частей: Encoder и Decoder.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i="1" lang="en" sz="1600">
                <a:solidFill>
                  <a:schemeClr val="dk1"/>
                </a:solidFill>
              </a:rPr>
              <a:t>Encoder</a:t>
            </a:r>
            <a:r>
              <a:rPr lang="en" sz="1600">
                <a:solidFill>
                  <a:schemeClr val="dk1"/>
                </a:solidFill>
              </a:rPr>
              <a:t> будет принимать на вход предложение на source языке и агрегировать информацию из него;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i="1" lang="en" sz="1600">
                <a:solidFill>
                  <a:schemeClr val="dk1"/>
                </a:solidFill>
              </a:rPr>
              <a:t>Decoder</a:t>
            </a:r>
            <a:r>
              <a:rPr lang="en" sz="1600">
                <a:solidFill>
                  <a:schemeClr val="dk1"/>
                </a:solidFill>
              </a:rPr>
              <a:t> будет генерировать предложение-перевод токен за токеном на основе информации, которую передаст ему encoder.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0763" y="1651625"/>
            <a:ext cx="2560926" cy="2865357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/>
          <p:nvPr/>
        </p:nvSpPr>
        <p:spPr>
          <a:xfrm>
            <a:off x="4605325" y="3696650"/>
            <a:ext cx="785100" cy="767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6134025" y="1722825"/>
            <a:ext cx="785100" cy="767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1" name="Google Shape;181;p25"/>
          <p:cNvCxnSpPr/>
          <p:nvPr/>
        </p:nvCxnSpPr>
        <p:spPr>
          <a:xfrm flipH="1" rot="10800000">
            <a:off x="4817050" y="3740825"/>
            <a:ext cx="45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" name="Google Shape;182;p25"/>
          <p:cNvCxnSpPr/>
          <p:nvPr/>
        </p:nvCxnSpPr>
        <p:spPr>
          <a:xfrm flipH="1" rot="10800000">
            <a:off x="5190025" y="3740825"/>
            <a:ext cx="45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" name="Google Shape;183;p25"/>
          <p:cNvCxnSpPr/>
          <p:nvPr/>
        </p:nvCxnSpPr>
        <p:spPr>
          <a:xfrm flipH="1" rot="10800000">
            <a:off x="6339350" y="2075625"/>
            <a:ext cx="45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25"/>
          <p:cNvCxnSpPr/>
          <p:nvPr/>
        </p:nvCxnSpPr>
        <p:spPr>
          <a:xfrm flipH="1" rot="10800000">
            <a:off x="6712325" y="2075625"/>
            <a:ext cx="4500" cy="41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5" name="Google Shape;185;p25"/>
          <p:cNvSpPr txBox="1"/>
          <p:nvPr/>
        </p:nvSpPr>
        <p:spPr>
          <a:xfrm>
            <a:off x="4411225" y="4155425"/>
            <a:ext cx="124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доброе утро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6001575" y="1651625"/>
            <a:ext cx="124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good night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RNN для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3" name="Google Shape;193;p26"/>
          <p:cNvCxnSpPr>
            <a:stCxn id="192" idx="0"/>
            <a:endCxn id="194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5" name="Google Shape;195;p26"/>
          <p:cNvCxnSpPr>
            <a:endCxn id="196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7" name="Google Shape;197;p26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8" name="Google Shape;198;p26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9" name="Google Shape;199;p26"/>
          <p:cNvCxnSpPr>
            <a:stCxn id="194" idx="0"/>
            <a:endCxn id="200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" name="Google Shape;194;p26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1" name="Google Shape;201;p26"/>
          <p:cNvCxnSpPr>
            <a:stCxn id="196" idx="0"/>
            <a:endCxn id="202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6" name="Google Shape;196;p26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6"/>
          <p:cNvCxnSpPr>
            <a:stCxn id="204" idx="0"/>
            <a:endCxn id="205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" name="Google Shape;204;p26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6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6" name="Google Shape;206;p26"/>
          <p:cNvCxnSpPr>
            <a:stCxn id="207" idx="0"/>
            <a:endCxn id="208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7" name="Google Shape;207;p26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6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26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0" name="Google Shape;210;p26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11" name="Google Shape;211;p26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2" name="Google Shape;212;p26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3" name="Google Shape;213;p26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4" name="Google Shape;214;p26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6" name="Google Shape;216;p26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26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8" name="Google Shape;218;p26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9" name="Google Shape;219;p26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1" name="Google Shape;221;p26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2" name="Google Shape;222;p26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23" name="Google Shape;223;p26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4" name="Google Shape;224;p26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5" name="Google Shape;225;p26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6" name="Google Shape;226;p26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7" name="Google Shape;227;p26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26"/>
          <p:cNvCxnSpPr>
            <a:stCxn id="229" idx="0"/>
            <a:endCxn id="230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9" name="Google Shape;229;p26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6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1" name="Google Shape;231;p26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2" name="Google Shape;232;p26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3" name="Google Shape;233;p26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34" name="Google Shape;234;p26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5" name="Google Shape;235;p26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6" name="Google Shape;236;p26"/>
          <p:cNvCxnSpPr>
            <a:stCxn id="237" idx="0"/>
            <a:endCxn id="238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7" name="Google Shape;237;p26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6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39" name="Google Shape;239;p26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0" name="Google Shape;240;p26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42" name="Google Shape;242;p26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43" name="Google Shape;243;p26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46" name="Google Shape;246;p26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47" name="Google Shape;247;p26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49" name="Google Shape;249;p26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52" name="Google Shape;252;p26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253" name="Google Shape;253;p26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6"/>
          <p:cNvSpPr txBox="1"/>
          <p:nvPr/>
        </p:nvSpPr>
        <p:spPr>
          <a:xfrm>
            <a:off x="315775" y="1049550"/>
            <a:ext cx="66411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Encoder</a:t>
            </a:r>
            <a:endParaRPr b="1"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Энкодер состоит из слоя embedding и RNN слоев.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Он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“читает” входную последовательность токен за токеном, и  обновляет скрытые состояния своих RNN-слоев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RNN для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4" name="Google Shape;264;p27"/>
          <p:cNvCxnSpPr>
            <a:stCxn id="263" idx="0"/>
            <a:endCxn id="265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6" name="Google Shape;266;p27"/>
          <p:cNvCxnSpPr>
            <a:endCxn id="267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8" name="Google Shape;268;p27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69" name="Google Shape;269;p27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0" name="Google Shape;270;p27"/>
          <p:cNvCxnSpPr>
            <a:stCxn id="265" idx="0"/>
            <a:endCxn id="271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5" name="Google Shape;265;p27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27"/>
          <p:cNvCxnSpPr>
            <a:stCxn id="267" idx="0"/>
            <a:endCxn id="273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7" name="Google Shape;267;p27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4" name="Google Shape;274;p27"/>
          <p:cNvCxnSpPr>
            <a:stCxn id="275" idx="0"/>
            <a:endCxn id="276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5" name="Google Shape;275;p27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27"/>
          <p:cNvCxnSpPr>
            <a:stCxn id="278" idx="0"/>
            <a:endCxn id="279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8" name="Google Shape;278;p27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0" name="Google Shape;280;p27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1" name="Google Shape;281;p27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2" name="Google Shape;282;p27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3" name="Google Shape;283;p27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4" name="Google Shape;284;p27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5" name="Google Shape;285;p27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6" name="Google Shape;286;p27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7" name="Google Shape;287;p27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8" name="Google Shape;288;p27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9" name="Google Shape;289;p27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0" name="Google Shape;290;p27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1" name="Google Shape;291;p27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2" name="Google Shape;292;p27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3" name="Google Shape;293;p27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94" name="Google Shape;294;p27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5" name="Google Shape;295;p27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6" name="Google Shape;296;p27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7" name="Google Shape;297;p27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8" name="Google Shape;298;p27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9" name="Google Shape;299;p27"/>
          <p:cNvCxnSpPr>
            <a:stCxn id="300" idx="0"/>
            <a:endCxn id="301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0" name="Google Shape;300;p27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7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2" name="Google Shape;302;p27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3" name="Google Shape;303;p27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4" name="Google Shape;304;p27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05" name="Google Shape;305;p27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6" name="Google Shape;306;p27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07" name="Google Shape;307;p27"/>
          <p:cNvCxnSpPr>
            <a:stCxn id="308" idx="0"/>
            <a:endCxn id="309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08" name="Google Shape;308;p27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7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0" name="Google Shape;310;p27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1" name="Google Shape;311;p27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2" name="Google Shape;312;p27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13" name="Google Shape;313;p27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4" name="Google Shape;314;p27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17" name="Google Shape;317;p27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18" name="Google Shape;318;p27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19" name="Google Shape;319;p27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20" name="Google Shape;320;p27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21" name="Google Shape;321;p27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22" name="Google Shape;322;p27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23" name="Google Shape;323;p27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24" name="Google Shape;324;p27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7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7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7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7"/>
          <p:cNvSpPr txBox="1"/>
          <p:nvPr/>
        </p:nvSpPr>
        <p:spPr>
          <a:xfrm>
            <a:off x="315775" y="1049550"/>
            <a:ext cx="6641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Encoder</a:t>
            </a:r>
            <a:endParaRPr b="1"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329" name="Google Shape;329;p27"/>
          <p:cNvSpPr txBox="1"/>
          <p:nvPr/>
        </p:nvSpPr>
        <p:spPr>
          <a:xfrm>
            <a:off x="3064000" y="1041525"/>
            <a:ext cx="277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Скрытое состояние RNN в конце обработки предложения будет содержать агрегированную информацию о предложении</a:t>
            </a:r>
            <a:endParaRPr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cxnSp>
        <p:nvCxnSpPr>
          <p:cNvPr id="330" name="Google Shape;330;p27"/>
          <p:cNvCxnSpPr>
            <a:endCxn id="319" idx="3"/>
          </p:cNvCxnSpPr>
          <p:nvPr/>
        </p:nvCxnSpPr>
        <p:spPr>
          <a:xfrm flipH="1">
            <a:off x="3326288" y="2073324"/>
            <a:ext cx="741000" cy="109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6" name="Google Shape;336;p28"/>
          <p:cNvCxnSpPr>
            <a:stCxn id="335" idx="0"/>
            <a:endCxn id="337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38" name="Google Shape;338;p28"/>
          <p:cNvCxnSpPr>
            <a:endCxn id="339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0" name="Google Shape;340;p28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1" name="Google Shape;341;p28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2" name="Google Shape;342;p28"/>
          <p:cNvCxnSpPr>
            <a:stCxn id="337" idx="0"/>
            <a:endCxn id="343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7" name="Google Shape;337;p28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8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4" name="Google Shape;344;p28"/>
          <p:cNvCxnSpPr>
            <a:stCxn id="339" idx="0"/>
            <a:endCxn id="345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39" name="Google Shape;339;p28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8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6" name="Google Shape;346;p28"/>
          <p:cNvCxnSpPr>
            <a:stCxn id="347" idx="0"/>
            <a:endCxn id="348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7" name="Google Shape;347;p28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8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9" name="Google Shape;349;p28"/>
          <p:cNvCxnSpPr>
            <a:stCxn id="350" idx="0"/>
            <a:endCxn id="351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0" name="Google Shape;350;p28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8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2" name="Google Shape;352;p28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3" name="Google Shape;353;p28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54" name="Google Shape;354;p28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5" name="Google Shape;355;p28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6" name="Google Shape;356;p28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7" name="Google Shape;357;p28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8" name="Google Shape;358;p28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59" name="Google Shape;359;p28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0" name="Google Shape;360;p28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1" name="Google Shape;361;p28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2" name="Google Shape;362;p28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63" name="Google Shape;363;p28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4" name="Google Shape;364;p28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65" name="Google Shape;365;p28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66" name="Google Shape;366;p28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7" name="Google Shape;367;p28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8" name="Google Shape;368;p28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69" name="Google Shape;369;p28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0" name="Google Shape;370;p28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1" name="Google Shape;371;p28"/>
          <p:cNvCxnSpPr>
            <a:stCxn id="372" idx="0"/>
            <a:endCxn id="373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2" name="Google Shape;372;p28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8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4" name="Google Shape;374;p28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5" name="Google Shape;375;p28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77" name="Google Shape;377;p28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8" name="Google Shape;378;p28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9" name="Google Shape;379;p28"/>
          <p:cNvCxnSpPr>
            <a:stCxn id="380" idx="0"/>
            <a:endCxn id="381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0" name="Google Shape;380;p28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Google Shape;382;p28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3" name="Google Shape;383;p28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84" name="Google Shape;384;p28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85" name="Google Shape;385;p28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6" name="Google Shape;386;p28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8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89" name="Google Shape;389;p28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0" name="Google Shape;390;p28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1" name="Google Shape;391;p28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2" name="Google Shape;392;p28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3" name="Google Shape;393;p28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4" name="Google Shape;394;p28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5" name="Google Shape;395;p28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396" name="Google Shape;396;p28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8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2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01450" y="611125"/>
            <a:ext cx="1466725" cy="4400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1" name="Google Shape;401;p28"/>
          <p:cNvCxnSpPr>
            <a:stCxn id="391" idx="3"/>
          </p:cNvCxnSpPr>
          <p:nvPr/>
        </p:nvCxnSpPr>
        <p:spPr>
          <a:xfrm flipH="1" rot="10800000">
            <a:off x="3326288" y="3167424"/>
            <a:ext cx="65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28"/>
          <p:cNvSpPr txBox="1"/>
          <p:nvPr/>
        </p:nvSpPr>
        <p:spPr>
          <a:xfrm>
            <a:off x="3306200" y="2767825"/>
            <a:ext cx="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copy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3" name="Google Shape;403;p28"/>
          <p:cNvSpPr txBox="1"/>
          <p:nvPr/>
        </p:nvSpPr>
        <p:spPr>
          <a:xfrm>
            <a:off x="7500925" y="3784603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Target 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8"/>
          <p:cNvSpPr txBox="1"/>
          <p:nvPr/>
        </p:nvSpPr>
        <p:spPr>
          <a:xfrm>
            <a:off x="7505948" y="2906425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 декодера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28"/>
          <p:cNvSpPr txBox="1"/>
          <p:nvPr/>
        </p:nvSpPr>
        <p:spPr>
          <a:xfrm>
            <a:off x="7552975" y="2362525"/>
            <a:ext cx="107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FC слой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8"/>
          <p:cNvSpPr txBox="1"/>
          <p:nvPr/>
        </p:nvSpPr>
        <p:spPr>
          <a:xfrm>
            <a:off x="7505948" y="1718725"/>
            <a:ext cx="10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28"/>
          <p:cNvSpPr txBox="1"/>
          <p:nvPr/>
        </p:nvSpPr>
        <p:spPr>
          <a:xfrm>
            <a:off x="7453900" y="1038550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вероятностей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7453900" y="4431325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28"/>
          <p:cNvSpPr/>
          <p:nvPr/>
        </p:nvSpPr>
        <p:spPr>
          <a:xfrm>
            <a:off x="5216501" y="256292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28"/>
          <p:cNvSpPr/>
          <p:nvPr/>
        </p:nvSpPr>
        <p:spPr>
          <a:xfrm>
            <a:off x="4740546" y="256292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6" name="Google Shape;416;p29"/>
          <p:cNvCxnSpPr>
            <a:stCxn id="415" idx="0"/>
            <a:endCxn id="417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18" name="Google Shape;418;p29"/>
          <p:cNvCxnSpPr>
            <a:endCxn id="419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0" name="Google Shape;420;p29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1" name="Google Shape;421;p29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2" name="Google Shape;422;p29"/>
          <p:cNvCxnSpPr>
            <a:stCxn id="417" idx="0"/>
            <a:endCxn id="423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7" name="Google Shape;417;p29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9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4" name="Google Shape;424;p29"/>
          <p:cNvCxnSpPr>
            <a:stCxn id="419" idx="0"/>
            <a:endCxn id="425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9" name="Google Shape;419;p29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29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6" name="Google Shape;426;p29"/>
          <p:cNvCxnSpPr>
            <a:stCxn id="427" idx="0"/>
            <a:endCxn id="428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27" name="Google Shape;427;p29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29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29"/>
          <p:cNvCxnSpPr>
            <a:stCxn id="430" idx="0"/>
            <a:endCxn id="431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0" name="Google Shape;430;p29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29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2" name="Google Shape;432;p29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29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4" name="Google Shape;434;p29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5" name="Google Shape;435;p29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6" name="Google Shape;436;p29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7" name="Google Shape;437;p29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8" name="Google Shape;438;p29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9" name="Google Shape;439;p29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0" name="Google Shape;440;p29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1" name="Google Shape;441;p29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2" name="Google Shape;442;p29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4" name="Google Shape;444;p29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5" name="Google Shape;445;p29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46" name="Google Shape;446;p29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7" name="Google Shape;447;p29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8" name="Google Shape;448;p29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49" name="Google Shape;449;p29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0" name="Google Shape;450;p29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1" name="Google Shape;451;p29"/>
          <p:cNvCxnSpPr>
            <a:stCxn id="452" idx="0"/>
            <a:endCxn id="453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2" name="Google Shape;452;p29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29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4" name="Google Shape;454;p29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5" name="Google Shape;455;p29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6" name="Google Shape;456;p29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57" name="Google Shape;457;p29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8" name="Google Shape;458;p29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9" name="Google Shape;459;p29"/>
          <p:cNvCxnSpPr>
            <a:stCxn id="460" idx="0"/>
            <a:endCxn id="461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0" name="Google Shape;460;p29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29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2" name="Google Shape;462;p29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3" name="Google Shape;463;p29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64" name="Google Shape;464;p29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65" name="Google Shape;465;p29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6" name="Google Shape;466;p29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68" name="Google Shape;468;p29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69" name="Google Shape;469;p29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0" name="Google Shape;470;p29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1" name="Google Shape;471;p29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2" name="Google Shape;472;p29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3" name="Google Shape;473;p29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4" name="Google Shape;474;p29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5" name="Google Shape;475;p29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476" name="Google Shape;476;p29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29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29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29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0" name="Google Shape;480;p29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11450" y="706837"/>
            <a:ext cx="1422300" cy="426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1" name="Google Shape;481;p29"/>
          <p:cNvCxnSpPr>
            <a:stCxn id="471" idx="3"/>
          </p:cNvCxnSpPr>
          <p:nvPr/>
        </p:nvCxnSpPr>
        <p:spPr>
          <a:xfrm flipH="1" rot="10800000">
            <a:off x="3326288" y="3167424"/>
            <a:ext cx="65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29"/>
          <p:cNvSpPr txBox="1"/>
          <p:nvPr/>
        </p:nvSpPr>
        <p:spPr>
          <a:xfrm>
            <a:off x="3306200" y="2767825"/>
            <a:ext cx="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copy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29"/>
          <p:cNvSpPr txBox="1"/>
          <p:nvPr/>
        </p:nvSpPr>
        <p:spPr>
          <a:xfrm>
            <a:off x="7500925" y="3784603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Target 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29"/>
          <p:cNvSpPr txBox="1"/>
          <p:nvPr/>
        </p:nvSpPr>
        <p:spPr>
          <a:xfrm>
            <a:off x="7505948" y="2906425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 декодера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7552975" y="2362525"/>
            <a:ext cx="107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FC слой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29"/>
          <p:cNvSpPr txBox="1"/>
          <p:nvPr/>
        </p:nvSpPr>
        <p:spPr>
          <a:xfrm>
            <a:off x="7505948" y="1983400"/>
            <a:ext cx="10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7453900" y="1038550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вероятностей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9"/>
          <p:cNvSpPr txBox="1"/>
          <p:nvPr/>
        </p:nvSpPr>
        <p:spPr>
          <a:xfrm>
            <a:off x="7453900" y="4431325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9" name="Google Shape;489;p29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18350" y="588784"/>
            <a:ext cx="1891475" cy="4458517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29"/>
          <p:cNvSpPr/>
          <p:nvPr/>
        </p:nvSpPr>
        <p:spPr>
          <a:xfrm>
            <a:off x="4755326" y="256292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29"/>
          <p:cNvSpPr/>
          <p:nvPr/>
        </p:nvSpPr>
        <p:spPr>
          <a:xfrm>
            <a:off x="5216501" y="256292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30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7" name="Google Shape;497;p30"/>
          <p:cNvCxnSpPr>
            <a:stCxn id="496" idx="0"/>
            <a:endCxn id="498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9" name="Google Shape;499;p30"/>
          <p:cNvCxnSpPr>
            <a:endCxn id="500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1" name="Google Shape;501;p30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2" name="Google Shape;502;p30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03" name="Google Shape;503;p30"/>
          <p:cNvCxnSpPr>
            <a:stCxn id="498" idx="0"/>
            <a:endCxn id="504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8" name="Google Shape;498;p30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0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5" name="Google Shape;505;p30"/>
          <p:cNvCxnSpPr>
            <a:stCxn id="500" idx="0"/>
            <a:endCxn id="506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0" name="Google Shape;500;p30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0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7" name="Google Shape;507;p30"/>
          <p:cNvCxnSpPr>
            <a:stCxn id="508" idx="0"/>
            <a:endCxn id="509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08" name="Google Shape;508;p30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30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0" name="Google Shape;510;p30"/>
          <p:cNvCxnSpPr>
            <a:stCxn id="511" idx="0"/>
            <a:endCxn id="512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1" name="Google Shape;511;p30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30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13" name="Google Shape;513;p30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4" name="Google Shape;514;p30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15" name="Google Shape;515;p30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16" name="Google Shape;516;p30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7" name="Google Shape;517;p30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8" name="Google Shape;518;p30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19" name="Google Shape;519;p30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0" name="Google Shape;520;p30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1" name="Google Shape;521;p30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2" name="Google Shape;522;p30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3" name="Google Shape;523;p30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24" name="Google Shape;524;p30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5" name="Google Shape;525;p30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26" name="Google Shape;526;p30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27" name="Google Shape;527;p30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8" name="Google Shape;528;p30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29" name="Google Shape;529;p30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0" name="Google Shape;530;p30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1" name="Google Shape;531;p30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2" name="Google Shape;532;p30"/>
          <p:cNvCxnSpPr>
            <a:stCxn id="533" idx="0"/>
            <a:endCxn id="534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3" name="Google Shape;533;p30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5" name="Google Shape;535;p30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36" name="Google Shape;536;p30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37" name="Google Shape;537;p30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38" name="Google Shape;538;p30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39" name="Google Shape;539;p30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40" name="Google Shape;540;p30"/>
          <p:cNvCxnSpPr>
            <a:stCxn id="541" idx="0"/>
            <a:endCxn id="542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1" name="Google Shape;541;p30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0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3" name="Google Shape;543;p30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4" name="Google Shape;544;p30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5" name="Google Shape;545;p30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546" name="Google Shape;546;p30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47" name="Google Shape;547;p30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30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49" name="Google Shape;549;p30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0" name="Google Shape;550;p30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1" name="Google Shape;551;p30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2" name="Google Shape;552;p30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3" name="Google Shape;553;p30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4" name="Google Shape;554;p30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5" name="Google Shape;555;p30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6" name="Google Shape;556;p30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557" name="Google Shape;557;p30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30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30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0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1" name="Google Shape;561;p3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11450" y="706837"/>
            <a:ext cx="1422300" cy="426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2" name="Google Shape;562;p30"/>
          <p:cNvCxnSpPr>
            <a:stCxn id="552" idx="3"/>
          </p:cNvCxnSpPr>
          <p:nvPr/>
        </p:nvCxnSpPr>
        <p:spPr>
          <a:xfrm flipH="1" rot="10800000">
            <a:off x="3326288" y="3167424"/>
            <a:ext cx="65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3" name="Google Shape;563;p30"/>
          <p:cNvSpPr txBox="1"/>
          <p:nvPr/>
        </p:nvSpPr>
        <p:spPr>
          <a:xfrm>
            <a:off x="3306200" y="2767825"/>
            <a:ext cx="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copy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4" name="Google Shape;564;p30"/>
          <p:cNvSpPr txBox="1"/>
          <p:nvPr/>
        </p:nvSpPr>
        <p:spPr>
          <a:xfrm>
            <a:off x="7500925" y="3784603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Target 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30"/>
          <p:cNvSpPr txBox="1"/>
          <p:nvPr/>
        </p:nvSpPr>
        <p:spPr>
          <a:xfrm>
            <a:off x="7505948" y="2906425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 декодера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0"/>
          <p:cNvSpPr txBox="1"/>
          <p:nvPr/>
        </p:nvSpPr>
        <p:spPr>
          <a:xfrm>
            <a:off x="7552975" y="2362525"/>
            <a:ext cx="107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FC слой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0"/>
          <p:cNvSpPr txBox="1"/>
          <p:nvPr/>
        </p:nvSpPr>
        <p:spPr>
          <a:xfrm>
            <a:off x="7453900" y="1038550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распределение вероятностей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0"/>
          <p:cNvSpPr txBox="1"/>
          <p:nvPr/>
        </p:nvSpPr>
        <p:spPr>
          <a:xfrm>
            <a:off x="7453900" y="4431325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9" name="Google Shape;569;p3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18350" y="633276"/>
            <a:ext cx="1872599" cy="441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30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034600" y="519185"/>
            <a:ext cx="2710988" cy="4499627"/>
          </a:xfrm>
          <a:prstGeom prst="rect">
            <a:avLst/>
          </a:prstGeom>
          <a:noFill/>
          <a:ln>
            <a:noFill/>
          </a:ln>
        </p:spPr>
      </p:pic>
      <p:sp>
        <p:nvSpPr>
          <p:cNvPr id="571" name="Google Shape;571;p30"/>
          <p:cNvSpPr txBox="1"/>
          <p:nvPr/>
        </p:nvSpPr>
        <p:spPr>
          <a:xfrm>
            <a:off x="7505948" y="1983400"/>
            <a:ext cx="10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30"/>
          <p:cNvSpPr/>
          <p:nvPr/>
        </p:nvSpPr>
        <p:spPr>
          <a:xfrm>
            <a:off x="4781793" y="250116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3" name="Google Shape;573;p30"/>
          <p:cNvSpPr/>
          <p:nvPr/>
        </p:nvSpPr>
        <p:spPr>
          <a:xfrm>
            <a:off x="5234151" y="2516400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4" name="Google Shape;574;p30"/>
          <p:cNvSpPr/>
          <p:nvPr/>
        </p:nvSpPr>
        <p:spPr>
          <a:xfrm>
            <a:off x="5642401" y="250117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1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0" name="Google Shape;580;p31"/>
          <p:cNvCxnSpPr>
            <a:stCxn id="579" idx="0"/>
            <a:endCxn id="581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2" name="Google Shape;582;p31"/>
          <p:cNvCxnSpPr>
            <a:endCxn id="583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4" name="Google Shape;584;p31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5" name="Google Shape;585;p31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86" name="Google Shape;586;p31"/>
          <p:cNvCxnSpPr>
            <a:stCxn id="581" idx="0"/>
            <a:endCxn id="587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1" name="Google Shape;581;p31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31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8" name="Google Shape;588;p31"/>
          <p:cNvCxnSpPr>
            <a:stCxn id="583" idx="0"/>
            <a:endCxn id="589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83" name="Google Shape;583;p31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31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0" name="Google Shape;590;p31"/>
          <p:cNvCxnSpPr>
            <a:stCxn id="591" idx="0"/>
            <a:endCxn id="592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1" name="Google Shape;591;p31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31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3" name="Google Shape;593;p31"/>
          <p:cNvCxnSpPr>
            <a:stCxn id="594" idx="0"/>
            <a:endCxn id="595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4" name="Google Shape;594;p31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31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6" name="Google Shape;596;p31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7" name="Google Shape;597;p31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598" name="Google Shape;598;p31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599" name="Google Shape;599;p31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0" name="Google Shape;600;p31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1" name="Google Shape;601;p31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2" name="Google Shape;602;p31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3" name="Google Shape;603;p31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4" name="Google Shape;604;p31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5" name="Google Shape;605;p31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6" name="Google Shape;606;p31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7" name="Google Shape;607;p31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8" name="Google Shape;608;p31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09" name="Google Shape;609;p31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10" name="Google Shape;610;p31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1" name="Google Shape;611;p31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2" name="Google Shape;612;p31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3" name="Google Shape;613;p31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4" name="Google Shape;614;p31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15" name="Google Shape;615;p31"/>
          <p:cNvCxnSpPr>
            <a:stCxn id="616" idx="0"/>
            <a:endCxn id="617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6" name="Google Shape;616;p31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31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8" name="Google Shape;618;p31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19" name="Google Shape;619;p31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0" name="Google Shape;620;p31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21" name="Google Shape;621;p31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2" name="Google Shape;622;p31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23" name="Google Shape;623;p31"/>
          <p:cNvCxnSpPr>
            <a:stCxn id="624" idx="0"/>
            <a:endCxn id="625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4" name="Google Shape;624;p31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31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26" name="Google Shape;626;p31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7" name="Google Shape;627;p31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28" name="Google Shape;628;p31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29" name="Google Shape;629;p31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30" name="Google Shape;630;p31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31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2" name="Google Shape;632;p31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3" name="Google Shape;633;p31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4" name="Google Shape;634;p31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5" name="Google Shape;635;p31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6" name="Google Shape;636;p31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7" name="Google Shape;637;p31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8" name="Google Shape;638;p31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39" name="Google Shape;639;p31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640" name="Google Shape;640;p31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31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31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31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4" name="Google Shape;644;p3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11450" y="706837"/>
            <a:ext cx="1422300" cy="426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5" name="Google Shape;645;p31"/>
          <p:cNvCxnSpPr>
            <a:stCxn id="635" idx="3"/>
          </p:cNvCxnSpPr>
          <p:nvPr/>
        </p:nvCxnSpPr>
        <p:spPr>
          <a:xfrm flipH="1" rot="10800000">
            <a:off x="3326288" y="3167424"/>
            <a:ext cx="65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6" name="Google Shape;646;p31"/>
          <p:cNvSpPr txBox="1"/>
          <p:nvPr/>
        </p:nvSpPr>
        <p:spPr>
          <a:xfrm>
            <a:off x="3306200" y="2767825"/>
            <a:ext cx="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copy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7" name="Google Shape;647;p31"/>
          <p:cNvSpPr txBox="1"/>
          <p:nvPr/>
        </p:nvSpPr>
        <p:spPr>
          <a:xfrm>
            <a:off x="7500925" y="3784603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Target 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8" name="Google Shape;648;p31"/>
          <p:cNvSpPr txBox="1"/>
          <p:nvPr/>
        </p:nvSpPr>
        <p:spPr>
          <a:xfrm>
            <a:off x="7505948" y="2906425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 декодера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9" name="Google Shape;649;p31"/>
          <p:cNvSpPr txBox="1"/>
          <p:nvPr/>
        </p:nvSpPr>
        <p:spPr>
          <a:xfrm>
            <a:off x="7552975" y="2362525"/>
            <a:ext cx="107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FC слой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31"/>
          <p:cNvSpPr txBox="1"/>
          <p:nvPr/>
        </p:nvSpPr>
        <p:spPr>
          <a:xfrm>
            <a:off x="7453900" y="4431325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1" name="Google Shape;651;p31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18350" y="633276"/>
            <a:ext cx="1872599" cy="441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31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034600" y="519185"/>
            <a:ext cx="2710988" cy="449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31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034901" y="519202"/>
            <a:ext cx="2711000" cy="44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31"/>
          <p:cNvSpPr txBox="1"/>
          <p:nvPr/>
        </p:nvSpPr>
        <p:spPr>
          <a:xfrm>
            <a:off x="7505948" y="1983400"/>
            <a:ext cx="10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5" name="Google Shape;655;p31"/>
          <p:cNvSpPr txBox="1"/>
          <p:nvPr/>
        </p:nvSpPr>
        <p:spPr>
          <a:xfrm>
            <a:off x="7404900" y="1490800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6" name="Google Shape;656;p31"/>
          <p:cNvSpPr/>
          <p:nvPr/>
        </p:nvSpPr>
        <p:spPr>
          <a:xfrm>
            <a:off x="4781793" y="250116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31"/>
          <p:cNvSpPr/>
          <p:nvPr/>
        </p:nvSpPr>
        <p:spPr>
          <a:xfrm>
            <a:off x="5234151" y="2516400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31"/>
          <p:cNvSpPr/>
          <p:nvPr/>
        </p:nvSpPr>
        <p:spPr>
          <a:xfrm>
            <a:off x="5642401" y="250117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2"/>
          <p:cNvSpPr txBox="1"/>
          <p:nvPr/>
        </p:nvSpPr>
        <p:spPr>
          <a:xfrm>
            <a:off x="1460343" y="4650846"/>
            <a:ext cx="648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4" name="Google Shape;664;p32"/>
          <p:cNvCxnSpPr>
            <a:stCxn id="663" idx="0"/>
            <a:endCxn id="665" idx="2"/>
          </p:cNvCxnSpPr>
          <p:nvPr/>
        </p:nvCxnSpPr>
        <p:spPr>
          <a:xfrm rot="10800000">
            <a:off x="1783593" y="4403646"/>
            <a:ext cx="12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6" name="Google Shape;666;p32"/>
          <p:cNvCxnSpPr>
            <a:endCxn id="667" idx="2"/>
          </p:cNvCxnSpPr>
          <p:nvPr/>
        </p:nvCxnSpPr>
        <p:spPr>
          <a:xfrm rot="10800000">
            <a:off x="2242531" y="4403565"/>
            <a:ext cx="1800" cy="252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8" name="Google Shape;668;p32"/>
          <p:cNvCxnSpPr/>
          <p:nvPr/>
        </p:nvCxnSpPr>
        <p:spPr>
          <a:xfrm rot="10800000">
            <a:off x="2697718" y="4403584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69" name="Google Shape;669;p32"/>
          <p:cNvCxnSpPr/>
          <p:nvPr/>
        </p:nvCxnSpPr>
        <p:spPr>
          <a:xfrm rot="10800000">
            <a:off x="3167957" y="4403646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70" name="Google Shape;670;p32"/>
          <p:cNvCxnSpPr>
            <a:stCxn id="665" idx="0"/>
            <a:endCxn id="671" idx="2"/>
          </p:cNvCxnSpPr>
          <p:nvPr/>
        </p:nvCxnSpPr>
        <p:spPr>
          <a:xfrm rot="10800000">
            <a:off x="178347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5" name="Google Shape;665;p32"/>
          <p:cNvSpPr/>
          <p:nvPr/>
        </p:nvSpPr>
        <p:spPr>
          <a:xfrm>
            <a:off x="168132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168132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2" name="Google Shape;672;p32"/>
          <p:cNvCxnSpPr>
            <a:stCxn id="667" idx="0"/>
            <a:endCxn id="673" idx="2"/>
          </p:cNvCxnSpPr>
          <p:nvPr/>
        </p:nvCxnSpPr>
        <p:spPr>
          <a:xfrm rot="10800000">
            <a:off x="2242531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67" name="Google Shape;667;p32"/>
          <p:cNvSpPr/>
          <p:nvPr/>
        </p:nvSpPr>
        <p:spPr>
          <a:xfrm>
            <a:off x="2140381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3" name="Google Shape;673;p32"/>
          <p:cNvSpPr/>
          <p:nvPr/>
        </p:nvSpPr>
        <p:spPr>
          <a:xfrm>
            <a:off x="2140381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4" name="Google Shape;674;p32"/>
          <p:cNvCxnSpPr>
            <a:stCxn id="675" idx="0"/>
            <a:endCxn id="676" idx="2"/>
          </p:cNvCxnSpPr>
          <p:nvPr/>
        </p:nvCxnSpPr>
        <p:spPr>
          <a:xfrm rot="10800000">
            <a:off x="2702770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5" name="Google Shape;675;p32"/>
          <p:cNvSpPr/>
          <p:nvPr/>
        </p:nvSpPr>
        <p:spPr>
          <a:xfrm>
            <a:off x="2600620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32"/>
          <p:cNvSpPr/>
          <p:nvPr/>
        </p:nvSpPr>
        <p:spPr>
          <a:xfrm>
            <a:off x="2600620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7" name="Google Shape;677;p32"/>
          <p:cNvCxnSpPr>
            <a:stCxn id="678" idx="0"/>
            <a:endCxn id="679" idx="2"/>
          </p:cNvCxnSpPr>
          <p:nvPr/>
        </p:nvCxnSpPr>
        <p:spPr>
          <a:xfrm rot="10800000">
            <a:off x="3166144" y="3565965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78" name="Google Shape;678;p32"/>
          <p:cNvSpPr/>
          <p:nvPr/>
        </p:nvSpPr>
        <p:spPr>
          <a:xfrm>
            <a:off x="3063994" y="3802665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9" name="Google Shape;679;p32"/>
          <p:cNvSpPr/>
          <p:nvPr/>
        </p:nvSpPr>
        <p:spPr>
          <a:xfrm>
            <a:off x="3063994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0" name="Google Shape;680;p32"/>
          <p:cNvCxnSpPr/>
          <p:nvPr/>
        </p:nvCxnSpPr>
        <p:spPr>
          <a:xfrm>
            <a:off x="189391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1" name="Google Shape;681;p32"/>
          <p:cNvCxnSpPr/>
          <p:nvPr/>
        </p:nvCxnSpPr>
        <p:spPr>
          <a:xfrm>
            <a:off x="235415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82" name="Google Shape;682;p32"/>
          <p:cNvCxnSpPr/>
          <p:nvPr/>
        </p:nvCxnSpPr>
        <p:spPr>
          <a:xfrm>
            <a:off x="2813217" y="327420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83" name="Google Shape;683;p32"/>
          <p:cNvSpPr txBox="1"/>
          <p:nvPr/>
        </p:nvSpPr>
        <p:spPr>
          <a:xfrm>
            <a:off x="1689576" y="3976334"/>
            <a:ext cx="198300" cy="1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4" name="Google Shape;684;p32"/>
          <p:cNvSpPr txBox="1"/>
          <p:nvPr/>
        </p:nvSpPr>
        <p:spPr>
          <a:xfrm>
            <a:off x="2151138" y="3976334"/>
            <a:ext cx="201900" cy="174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5" name="Google Shape;685;p32"/>
          <p:cNvSpPr txBox="1"/>
          <p:nvPr/>
        </p:nvSpPr>
        <p:spPr>
          <a:xfrm>
            <a:off x="2607697" y="3976334"/>
            <a:ext cx="201900" cy="174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6" name="Google Shape;686;p32"/>
          <p:cNvSpPr txBox="1"/>
          <p:nvPr/>
        </p:nvSpPr>
        <p:spPr>
          <a:xfrm>
            <a:off x="3067936" y="3976334"/>
            <a:ext cx="201900" cy="174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7" name="Google Shape;687;p32"/>
          <p:cNvSpPr txBox="1"/>
          <p:nvPr/>
        </p:nvSpPr>
        <p:spPr>
          <a:xfrm>
            <a:off x="1689576" y="3167321"/>
            <a:ext cx="203700" cy="174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8" name="Google Shape;688;p32"/>
          <p:cNvSpPr txBox="1"/>
          <p:nvPr/>
        </p:nvSpPr>
        <p:spPr>
          <a:xfrm>
            <a:off x="2151138" y="3167321"/>
            <a:ext cx="207300" cy="1743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89" name="Google Shape;689;p32"/>
          <p:cNvSpPr txBox="1"/>
          <p:nvPr/>
        </p:nvSpPr>
        <p:spPr>
          <a:xfrm>
            <a:off x="2607697" y="3167321"/>
            <a:ext cx="207300" cy="1743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0" name="Google Shape;690;p32"/>
          <p:cNvSpPr txBox="1"/>
          <p:nvPr/>
        </p:nvSpPr>
        <p:spPr>
          <a:xfrm>
            <a:off x="3067936" y="3167321"/>
            <a:ext cx="207300" cy="1743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91" name="Google Shape;691;p32"/>
          <p:cNvSpPr/>
          <p:nvPr/>
        </p:nvSpPr>
        <p:spPr>
          <a:xfrm>
            <a:off x="1217948" y="2965023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2" name="Google Shape;692;p32"/>
          <p:cNvCxnSpPr/>
          <p:nvPr/>
        </p:nvCxnSpPr>
        <p:spPr>
          <a:xfrm>
            <a:off x="1434858" y="3265474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93" name="Google Shape;693;p32"/>
          <p:cNvSpPr txBox="1"/>
          <p:nvPr/>
        </p:nvSpPr>
        <p:spPr>
          <a:xfrm>
            <a:off x="1217379" y="3162847"/>
            <a:ext cx="207300" cy="1743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694" name="Google Shape;694;p32"/>
          <p:cNvCxnSpPr/>
          <p:nvPr/>
        </p:nvCxnSpPr>
        <p:spPr>
          <a:xfrm rot="10800000">
            <a:off x="1781946" y="2716688"/>
            <a:ext cx="150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5" name="Google Shape;695;p32"/>
          <p:cNvCxnSpPr/>
          <p:nvPr/>
        </p:nvCxnSpPr>
        <p:spPr>
          <a:xfrm rot="10800000">
            <a:off x="2242552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6" name="Google Shape;696;p32"/>
          <p:cNvCxnSpPr/>
          <p:nvPr/>
        </p:nvCxnSpPr>
        <p:spPr>
          <a:xfrm rot="10800000">
            <a:off x="2704608" y="2716623"/>
            <a:ext cx="0" cy="248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7" name="Google Shape;697;p32"/>
          <p:cNvCxnSpPr/>
          <p:nvPr/>
        </p:nvCxnSpPr>
        <p:spPr>
          <a:xfrm rot="10800000">
            <a:off x="3166663" y="2716688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8" name="Google Shape;698;p32"/>
          <p:cNvCxnSpPr/>
          <p:nvPr/>
        </p:nvCxnSpPr>
        <p:spPr>
          <a:xfrm rot="10800000">
            <a:off x="3638197" y="4508950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699" name="Google Shape;699;p32"/>
          <p:cNvCxnSpPr>
            <a:stCxn id="700" idx="0"/>
            <a:endCxn id="701" idx="2"/>
          </p:cNvCxnSpPr>
          <p:nvPr/>
        </p:nvCxnSpPr>
        <p:spPr>
          <a:xfrm rot="10800000">
            <a:off x="3636320" y="3671270"/>
            <a:ext cx="0" cy="236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0" name="Google Shape;700;p32"/>
          <p:cNvSpPr/>
          <p:nvPr/>
        </p:nvSpPr>
        <p:spPr>
          <a:xfrm>
            <a:off x="3534170" y="3907970"/>
            <a:ext cx="204300" cy="6009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32"/>
          <p:cNvSpPr/>
          <p:nvPr/>
        </p:nvSpPr>
        <p:spPr>
          <a:xfrm>
            <a:off x="3534170" y="3070327"/>
            <a:ext cx="204300" cy="6009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2" name="Google Shape;702;p32"/>
          <p:cNvCxnSpPr/>
          <p:nvPr/>
        </p:nvCxnSpPr>
        <p:spPr>
          <a:xfrm>
            <a:off x="3283393" y="3379506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3" name="Google Shape;703;p32"/>
          <p:cNvSpPr txBox="1"/>
          <p:nvPr/>
        </p:nvSpPr>
        <p:spPr>
          <a:xfrm>
            <a:off x="3538112" y="4081639"/>
            <a:ext cx="201900" cy="1743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04" name="Google Shape;704;p32"/>
          <p:cNvSpPr txBox="1"/>
          <p:nvPr/>
        </p:nvSpPr>
        <p:spPr>
          <a:xfrm>
            <a:off x="3538112" y="3272625"/>
            <a:ext cx="207300" cy="1743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05" name="Google Shape;705;p32"/>
          <p:cNvCxnSpPr/>
          <p:nvPr/>
        </p:nvCxnSpPr>
        <p:spPr>
          <a:xfrm rot="10800000">
            <a:off x="3636838" y="2821993"/>
            <a:ext cx="0" cy="247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6" name="Google Shape;706;p32"/>
          <p:cNvCxnSpPr/>
          <p:nvPr/>
        </p:nvCxnSpPr>
        <p:spPr>
          <a:xfrm rot="10800000">
            <a:off x="4502108" y="443133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07" name="Google Shape;707;p32"/>
          <p:cNvCxnSpPr>
            <a:stCxn id="708" idx="0"/>
            <a:endCxn id="709" idx="2"/>
          </p:cNvCxnSpPr>
          <p:nvPr/>
        </p:nvCxnSpPr>
        <p:spPr>
          <a:xfrm rot="10800000">
            <a:off x="4500093" y="34826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08" name="Google Shape;708;p32"/>
          <p:cNvSpPr/>
          <p:nvPr/>
        </p:nvSpPr>
        <p:spPr>
          <a:xfrm>
            <a:off x="4388043" y="37508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2"/>
          <p:cNvSpPr/>
          <p:nvPr/>
        </p:nvSpPr>
        <p:spPr>
          <a:xfrm>
            <a:off x="4388043" y="28023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0" name="Google Shape;710;p32"/>
          <p:cNvCxnSpPr/>
          <p:nvPr/>
        </p:nvCxnSpPr>
        <p:spPr>
          <a:xfrm>
            <a:off x="3751081" y="3378372"/>
            <a:ext cx="254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1" name="Google Shape;711;p32"/>
          <p:cNvSpPr txBox="1"/>
          <p:nvPr/>
        </p:nvSpPr>
        <p:spPr>
          <a:xfrm>
            <a:off x="4392365" y="394749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12" name="Google Shape;712;p32"/>
          <p:cNvSpPr txBox="1"/>
          <p:nvPr/>
        </p:nvSpPr>
        <p:spPr>
          <a:xfrm>
            <a:off x="4392365" y="303145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13" name="Google Shape;713;p32"/>
          <p:cNvCxnSpPr/>
          <p:nvPr/>
        </p:nvCxnSpPr>
        <p:spPr>
          <a:xfrm rot="10800000">
            <a:off x="45006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14" name="Google Shape;714;p32"/>
          <p:cNvSpPr/>
          <p:nvPr/>
        </p:nvSpPr>
        <p:spPr>
          <a:xfrm>
            <a:off x="3283400" y="2226850"/>
            <a:ext cx="1739100" cy="2586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2"/>
          <p:cNvSpPr txBox="1"/>
          <p:nvPr/>
        </p:nvSpPr>
        <p:spPr>
          <a:xfrm>
            <a:off x="1217942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16" name="Google Shape;716;p32"/>
          <p:cNvSpPr txBox="1"/>
          <p:nvPr/>
        </p:nvSpPr>
        <p:spPr>
          <a:xfrm>
            <a:off x="1684540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17" name="Google Shape;717;p32"/>
          <p:cNvSpPr txBox="1"/>
          <p:nvPr/>
        </p:nvSpPr>
        <p:spPr>
          <a:xfrm>
            <a:off x="2146121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18" name="Google Shape;718;p32"/>
          <p:cNvSpPr txBox="1"/>
          <p:nvPr/>
        </p:nvSpPr>
        <p:spPr>
          <a:xfrm>
            <a:off x="260505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19" name="Google Shape;719;p32"/>
          <p:cNvSpPr txBox="1"/>
          <p:nvPr/>
        </p:nvSpPr>
        <p:spPr>
          <a:xfrm>
            <a:off x="3071588" y="2998674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20" name="Google Shape;720;p32"/>
          <p:cNvSpPr txBox="1"/>
          <p:nvPr/>
        </p:nvSpPr>
        <p:spPr>
          <a:xfrm>
            <a:off x="1689578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21" name="Google Shape;721;p32"/>
          <p:cNvSpPr txBox="1"/>
          <p:nvPr/>
        </p:nvSpPr>
        <p:spPr>
          <a:xfrm>
            <a:off x="2148641" y="3835187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22" name="Google Shape;722;p32"/>
          <p:cNvSpPr txBox="1"/>
          <p:nvPr/>
        </p:nvSpPr>
        <p:spPr>
          <a:xfrm>
            <a:off x="2606324" y="3835132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23" name="Google Shape;723;p32"/>
          <p:cNvSpPr txBox="1"/>
          <p:nvPr/>
        </p:nvSpPr>
        <p:spPr>
          <a:xfrm>
            <a:off x="3072226" y="3835210"/>
            <a:ext cx="25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724" name="Google Shape;724;p32"/>
          <p:cNvSpPr txBox="1"/>
          <p:nvPr/>
        </p:nvSpPr>
        <p:spPr>
          <a:xfrm>
            <a:off x="1850818" y="4650902"/>
            <a:ext cx="3266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доброе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утро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32"/>
          <p:cNvSpPr txBox="1"/>
          <p:nvPr/>
        </p:nvSpPr>
        <p:spPr>
          <a:xfrm>
            <a:off x="0" y="3843712"/>
            <a:ext cx="1077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</a:t>
            </a:r>
            <a:endParaRPr>
              <a:solidFill>
                <a:srgbClr val="B7B7B7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32"/>
          <p:cNvSpPr txBox="1"/>
          <p:nvPr/>
        </p:nvSpPr>
        <p:spPr>
          <a:xfrm>
            <a:off x="10602" y="3125066"/>
            <a:ext cx="950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32"/>
          <p:cNvSpPr txBox="1"/>
          <p:nvPr/>
        </p:nvSpPr>
        <p:spPr>
          <a:xfrm>
            <a:off x="0" y="4548974"/>
            <a:ext cx="692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Source input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8" name="Google Shape;728;p3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011450" y="706837"/>
            <a:ext cx="1422300" cy="42669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9" name="Google Shape;729;p32"/>
          <p:cNvCxnSpPr>
            <a:stCxn id="719" idx="3"/>
          </p:cNvCxnSpPr>
          <p:nvPr/>
        </p:nvCxnSpPr>
        <p:spPr>
          <a:xfrm flipH="1" rot="10800000">
            <a:off x="3326288" y="3167424"/>
            <a:ext cx="652500" cy="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0" name="Google Shape;730;p32"/>
          <p:cNvSpPr txBox="1"/>
          <p:nvPr/>
        </p:nvSpPr>
        <p:spPr>
          <a:xfrm>
            <a:off x="3306200" y="2767825"/>
            <a:ext cx="69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copy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1" name="Google Shape;731;p32"/>
          <p:cNvSpPr txBox="1"/>
          <p:nvPr/>
        </p:nvSpPr>
        <p:spPr>
          <a:xfrm>
            <a:off x="7500925" y="3784603"/>
            <a:ext cx="118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Target embeddings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32"/>
          <p:cNvSpPr txBox="1"/>
          <p:nvPr/>
        </p:nvSpPr>
        <p:spPr>
          <a:xfrm>
            <a:off x="7505948" y="2906425"/>
            <a:ext cx="104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RNN декодера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32"/>
          <p:cNvSpPr txBox="1"/>
          <p:nvPr/>
        </p:nvSpPr>
        <p:spPr>
          <a:xfrm>
            <a:off x="7552975" y="2362525"/>
            <a:ext cx="1077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FC слой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4" name="Google Shape;734;p32"/>
          <p:cNvSpPr txBox="1"/>
          <p:nvPr/>
        </p:nvSpPr>
        <p:spPr>
          <a:xfrm>
            <a:off x="7453900" y="4431325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5" name="Google Shape;735;p3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018350" y="633276"/>
            <a:ext cx="1872599" cy="4414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36" name="Google Shape;736;p3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034600" y="519185"/>
            <a:ext cx="2710988" cy="4499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3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034901" y="519202"/>
            <a:ext cx="2711000" cy="4499599"/>
          </a:xfrm>
          <a:prstGeom prst="rect">
            <a:avLst/>
          </a:prstGeom>
          <a:noFill/>
          <a:ln>
            <a:noFill/>
          </a:ln>
        </p:spPr>
      </p:pic>
      <p:sp>
        <p:nvSpPr>
          <p:cNvPr id="738" name="Google Shape;738;p32"/>
          <p:cNvSpPr txBox="1"/>
          <p:nvPr/>
        </p:nvSpPr>
        <p:spPr>
          <a:xfrm>
            <a:off x="7505948" y="1983400"/>
            <a:ext cx="1041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Softmax</a:t>
            </a:r>
            <a:endParaRPr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9" name="Google Shape;739;p32"/>
          <p:cNvSpPr txBox="1"/>
          <p:nvPr/>
        </p:nvSpPr>
        <p:spPr>
          <a:xfrm>
            <a:off x="7404900" y="1490800"/>
            <a:ext cx="173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сгенерированные токены</a:t>
            </a:r>
            <a:endParaRPr sz="1300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0" name="Google Shape;740;p32"/>
          <p:cNvSpPr txBox="1"/>
          <p:nvPr/>
        </p:nvSpPr>
        <p:spPr>
          <a:xfrm>
            <a:off x="525350" y="592700"/>
            <a:ext cx="3501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Такая архитектура модели называется </a:t>
            </a:r>
            <a:r>
              <a:rPr b="1"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Seq2Seq</a:t>
            </a: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(sequence-to-sequence)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41" name="Google Shape;741;p32"/>
          <p:cNvSpPr/>
          <p:nvPr/>
        </p:nvSpPr>
        <p:spPr>
          <a:xfrm>
            <a:off x="4781793" y="250116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2" name="Google Shape;742;p32"/>
          <p:cNvSpPr/>
          <p:nvPr/>
        </p:nvSpPr>
        <p:spPr>
          <a:xfrm>
            <a:off x="5234151" y="2516400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3" name="Google Shape;743;p32"/>
          <p:cNvSpPr/>
          <p:nvPr/>
        </p:nvSpPr>
        <p:spPr>
          <a:xfrm>
            <a:off x="5642401" y="250117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модели перевода</a:t>
            </a:r>
            <a:endParaRPr/>
          </a:p>
        </p:txBody>
      </p:sp>
      <p:sp>
        <p:nvSpPr>
          <p:cNvPr id="749" name="Google Shape;749;p33"/>
          <p:cNvSpPr txBox="1"/>
          <p:nvPr>
            <p:ph idx="1" type="body"/>
          </p:nvPr>
        </p:nvSpPr>
        <p:spPr>
          <a:xfrm>
            <a:off x="311700" y="1190025"/>
            <a:ext cx="53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Чтобы обучить нашу модель, нам нужны данные.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Данные для задачи машинного перевода —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 корпус параллельных текстов, т.е. набор пар вида: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(source_sentence, target_sentence)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(доброе утро, good morning)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755" name="Google Shape;755;p34"/>
          <p:cNvSpPr txBox="1"/>
          <p:nvPr/>
        </p:nvSpPr>
        <p:spPr>
          <a:xfrm>
            <a:off x="1592468" y="4666974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6" name="Google Shape;756;p34"/>
          <p:cNvSpPr txBox="1"/>
          <p:nvPr/>
        </p:nvSpPr>
        <p:spPr>
          <a:xfrm>
            <a:off x="2073550" y="4668263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доброе утро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7" name="Google Shape;757;p34"/>
          <p:cNvCxnSpPr>
            <a:stCxn id="755" idx="0"/>
            <a:endCxn id="758" idx="2"/>
          </p:cNvCxnSpPr>
          <p:nvPr/>
        </p:nvCxnSpPr>
        <p:spPr>
          <a:xfrm rot="10800000">
            <a:off x="1946768" y="4387074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59" name="Google Shape;759;p34"/>
          <p:cNvCxnSpPr>
            <a:endCxn id="760" idx="2"/>
          </p:cNvCxnSpPr>
          <p:nvPr/>
        </p:nvCxnSpPr>
        <p:spPr>
          <a:xfrm rot="10800000">
            <a:off x="2450180" y="4386988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1" name="Google Shape;761;p34"/>
          <p:cNvCxnSpPr/>
          <p:nvPr/>
        </p:nvCxnSpPr>
        <p:spPr>
          <a:xfrm rot="10800000">
            <a:off x="2949251" y="4386863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2" name="Google Shape;762;p34"/>
          <p:cNvCxnSpPr/>
          <p:nvPr/>
        </p:nvCxnSpPr>
        <p:spPr>
          <a:xfrm rot="10800000">
            <a:off x="3464869" y="4387074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3" name="Google Shape;763;p34"/>
          <p:cNvCxnSpPr>
            <a:stCxn id="758" idx="0"/>
            <a:endCxn id="764" idx="2"/>
          </p:cNvCxnSpPr>
          <p:nvPr/>
        </p:nvCxnSpPr>
        <p:spPr>
          <a:xfrm rot="10800000">
            <a:off x="1946820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58" name="Google Shape;758;p34"/>
          <p:cNvSpPr/>
          <p:nvPr/>
        </p:nvSpPr>
        <p:spPr>
          <a:xfrm>
            <a:off x="1834770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34"/>
          <p:cNvSpPr/>
          <p:nvPr/>
        </p:nvSpPr>
        <p:spPr>
          <a:xfrm>
            <a:off x="1834770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5" name="Google Shape;765;p34"/>
          <p:cNvCxnSpPr>
            <a:stCxn id="760" idx="0"/>
            <a:endCxn id="766" idx="2"/>
          </p:cNvCxnSpPr>
          <p:nvPr/>
        </p:nvCxnSpPr>
        <p:spPr>
          <a:xfrm rot="10800000">
            <a:off x="2450180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0" name="Google Shape;760;p34"/>
          <p:cNvSpPr/>
          <p:nvPr/>
        </p:nvSpPr>
        <p:spPr>
          <a:xfrm>
            <a:off x="2338130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34"/>
          <p:cNvSpPr/>
          <p:nvPr/>
        </p:nvSpPr>
        <p:spPr>
          <a:xfrm>
            <a:off x="2338130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7" name="Google Shape;767;p34"/>
          <p:cNvCxnSpPr>
            <a:stCxn id="768" idx="0"/>
            <a:endCxn id="769" idx="2"/>
          </p:cNvCxnSpPr>
          <p:nvPr/>
        </p:nvCxnSpPr>
        <p:spPr>
          <a:xfrm rot="10800000">
            <a:off x="2954833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68" name="Google Shape;768;p34"/>
          <p:cNvSpPr/>
          <p:nvPr/>
        </p:nvSpPr>
        <p:spPr>
          <a:xfrm>
            <a:off x="2842783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34"/>
          <p:cNvSpPr/>
          <p:nvPr/>
        </p:nvSpPr>
        <p:spPr>
          <a:xfrm>
            <a:off x="2842783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0" name="Google Shape;770;p34"/>
          <p:cNvCxnSpPr>
            <a:stCxn id="771" idx="0"/>
            <a:endCxn id="772" idx="2"/>
          </p:cNvCxnSpPr>
          <p:nvPr/>
        </p:nvCxnSpPr>
        <p:spPr>
          <a:xfrm rot="10800000">
            <a:off x="3462924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1" name="Google Shape;771;p34"/>
          <p:cNvSpPr/>
          <p:nvPr/>
        </p:nvSpPr>
        <p:spPr>
          <a:xfrm>
            <a:off x="3350874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34"/>
          <p:cNvSpPr/>
          <p:nvPr/>
        </p:nvSpPr>
        <p:spPr>
          <a:xfrm>
            <a:off x="3350874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73" name="Google Shape;773;p34"/>
          <p:cNvCxnSpPr/>
          <p:nvPr/>
        </p:nvCxnSpPr>
        <p:spPr>
          <a:xfrm>
            <a:off x="2067883" y="3098333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4" name="Google Shape;774;p34"/>
          <p:cNvCxnSpPr/>
          <p:nvPr/>
        </p:nvCxnSpPr>
        <p:spPr>
          <a:xfrm>
            <a:off x="2572536" y="310821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5" name="Google Shape;775;p34"/>
          <p:cNvCxnSpPr/>
          <p:nvPr/>
        </p:nvCxnSpPr>
        <p:spPr>
          <a:xfrm>
            <a:off x="3075896" y="310821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76" name="Google Shape;776;p34"/>
          <p:cNvSpPr txBox="1"/>
          <p:nvPr/>
        </p:nvSpPr>
        <p:spPr>
          <a:xfrm>
            <a:off x="1843823" y="3903232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7" name="Google Shape;777;p34"/>
          <p:cNvSpPr txBox="1"/>
          <p:nvPr/>
        </p:nvSpPr>
        <p:spPr>
          <a:xfrm>
            <a:off x="2349925" y="3903232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8" name="Google Shape;778;p34"/>
          <p:cNvSpPr txBox="1"/>
          <p:nvPr/>
        </p:nvSpPr>
        <p:spPr>
          <a:xfrm>
            <a:off x="2850543" y="3903232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79" name="Google Shape;779;p34"/>
          <p:cNvSpPr txBox="1"/>
          <p:nvPr/>
        </p:nvSpPr>
        <p:spPr>
          <a:xfrm>
            <a:off x="3355196" y="3903232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0" name="Google Shape;780;p34"/>
          <p:cNvSpPr txBox="1"/>
          <p:nvPr/>
        </p:nvSpPr>
        <p:spPr>
          <a:xfrm>
            <a:off x="1843823" y="2987194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1" name="Google Shape;781;p34"/>
          <p:cNvSpPr txBox="1"/>
          <p:nvPr/>
        </p:nvSpPr>
        <p:spPr>
          <a:xfrm>
            <a:off x="2349925" y="2987194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2" name="Google Shape;782;p34"/>
          <p:cNvSpPr txBox="1"/>
          <p:nvPr/>
        </p:nvSpPr>
        <p:spPr>
          <a:xfrm>
            <a:off x="2850543" y="2987194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3" name="Google Shape;783;p34"/>
          <p:cNvSpPr txBox="1"/>
          <p:nvPr/>
        </p:nvSpPr>
        <p:spPr>
          <a:xfrm>
            <a:off x="3355196" y="2987194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84" name="Google Shape;784;p34"/>
          <p:cNvSpPr/>
          <p:nvPr/>
        </p:nvSpPr>
        <p:spPr>
          <a:xfrm>
            <a:off x="1326681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85" name="Google Shape;785;p34"/>
          <p:cNvCxnSpPr/>
          <p:nvPr/>
        </p:nvCxnSpPr>
        <p:spPr>
          <a:xfrm>
            <a:off x="1564523" y="3098333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86" name="Google Shape;786;p34"/>
          <p:cNvSpPr txBox="1"/>
          <p:nvPr/>
        </p:nvSpPr>
        <p:spPr>
          <a:xfrm>
            <a:off x="1326057" y="2982129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87" name="Google Shape;787;p34"/>
          <p:cNvCxnSpPr/>
          <p:nvPr/>
        </p:nvCxnSpPr>
        <p:spPr>
          <a:xfrm rot="10800000">
            <a:off x="1945250" y="2476950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8" name="Google Shape;788;p34"/>
          <p:cNvCxnSpPr/>
          <p:nvPr/>
        </p:nvCxnSpPr>
        <p:spPr>
          <a:xfrm rot="10800000">
            <a:off x="2450161" y="247695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89" name="Google Shape;789;p34"/>
          <p:cNvCxnSpPr/>
          <p:nvPr/>
        </p:nvCxnSpPr>
        <p:spPr>
          <a:xfrm rot="10800000">
            <a:off x="2956806" y="247673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0" name="Google Shape;790;p34"/>
          <p:cNvCxnSpPr/>
          <p:nvPr/>
        </p:nvCxnSpPr>
        <p:spPr>
          <a:xfrm rot="10800000">
            <a:off x="3463450" y="247695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1" name="Google Shape;791;p34"/>
          <p:cNvCxnSpPr/>
          <p:nvPr/>
        </p:nvCxnSpPr>
        <p:spPr>
          <a:xfrm rot="10800000">
            <a:off x="3980488" y="4382009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2" name="Google Shape;792;p34"/>
          <p:cNvCxnSpPr>
            <a:stCxn id="793" idx="0"/>
            <a:endCxn id="794" idx="2"/>
          </p:cNvCxnSpPr>
          <p:nvPr/>
        </p:nvCxnSpPr>
        <p:spPr>
          <a:xfrm rot="10800000">
            <a:off x="3978472" y="3433323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3" name="Google Shape;793;p34"/>
          <p:cNvSpPr/>
          <p:nvPr/>
        </p:nvSpPr>
        <p:spPr>
          <a:xfrm>
            <a:off x="3866422" y="3701523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4" name="Google Shape;794;p34"/>
          <p:cNvSpPr/>
          <p:nvPr/>
        </p:nvSpPr>
        <p:spPr>
          <a:xfrm>
            <a:off x="3866422" y="2753070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5" name="Google Shape;795;p34"/>
          <p:cNvCxnSpPr/>
          <p:nvPr/>
        </p:nvCxnSpPr>
        <p:spPr>
          <a:xfrm>
            <a:off x="3591445" y="3103150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796" name="Google Shape;796;p34"/>
          <p:cNvSpPr txBox="1"/>
          <p:nvPr/>
        </p:nvSpPr>
        <p:spPr>
          <a:xfrm>
            <a:off x="3870744" y="3898167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97" name="Google Shape;797;p34"/>
          <p:cNvSpPr txBox="1"/>
          <p:nvPr/>
        </p:nvSpPr>
        <p:spPr>
          <a:xfrm>
            <a:off x="3870744" y="2982129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798" name="Google Shape;798;p34"/>
          <p:cNvCxnSpPr/>
          <p:nvPr/>
        </p:nvCxnSpPr>
        <p:spPr>
          <a:xfrm rot="10800000">
            <a:off x="3978998" y="2471885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99" name="Google Shape;799;p34"/>
          <p:cNvCxnSpPr/>
          <p:nvPr/>
        </p:nvCxnSpPr>
        <p:spPr>
          <a:xfrm rot="10800000">
            <a:off x="4493308" y="4380724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00" name="Google Shape;800;p34"/>
          <p:cNvCxnSpPr>
            <a:stCxn id="801" idx="0"/>
            <a:endCxn id="802" idx="2"/>
          </p:cNvCxnSpPr>
          <p:nvPr/>
        </p:nvCxnSpPr>
        <p:spPr>
          <a:xfrm rot="10800000">
            <a:off x="4491293" y="343203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1" name="Google Shape;801;p34"/>
          <p:cNvSpPr/>
          <p:nvPr/>
        </p:nvSpPr>
        <p:spPr>
          <a:xfrm>
            <a:off x="4379243" y="370023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2" name="Google Shape;802;p34"/>
          <p:cNvSpPr/>
          <p:nvPr/>
        </p:nvSpPr>
        <p:spPr>
          <a:xfrm>
            <a:off x="4379243" y="275178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03" name="Google Shape;803;p34"/>
          <p:cNvCxnSpPr/>
          <p:nvPr/>
        </p:nvCxnSpPr>
        <p:spPr>
          <a:xfrm>
            <a:off x="4104265" y="310186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4" name="Google Shape;804;p34"/>
          <p:cNvSpPr txBox="1"/>
          <p:nvPr/>
        </p:nvSpPr>
        <p:spPr>
          <a:xfrm>
            <a:off x="4383565" y="3896882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05" name="Google Shape;805;p34"/>
          <p:cNvSpPr txBox="1"/>
          <p:nvPr/>
        </p:nvSpPr>
        <p:spPr>
          <a:xfrm>
            <a:off x="4383565" y="2980844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806" name="Google Shape;806;p34"/>
          <p:cNvCxnSpPr/>
          <p:nvPr/>
        </p:nvCxnSpPr>
        <p:spPr>
          <a:xfrm rot="10800000">
            <a:off x="4491819" y="247060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07" name="Google Shape;807;p34"/>
          <p:cNvSpPr/>
          <p:nvPr/>
        </p:nvSpPr>
        <p:spPr>
          <a:xfrm>
            <a:off x="3591450" y="2352438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08" name="Google Shape;808;p34"/>
          <p:cNvCxnSpPr/>
          <p:nvPr/>
        </p:nvCxnSpPr>
        <p:spPr>
          <a:xfrm>
            <a:off x="3581550" y="3102338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9" name="Google Shape;809;p34"/>
          <p:cNvSpPr txBox="1"/>
          <p:nvPr/>
        </p:nvSpPr>
        <p:spPr>
          <a:xfrm>
            <a:off x="132667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0" name="Google Shape;810;p34"/>
          <p:cNvSpPr txBox="1"/>
          <p:nvPr/>
        </p:nvSpPr>
        <p:spPr>
          <a:xfrm>
            <a:off x="18383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1" name="Google Shape;811;p34"/>
          <p:cNvSpPr txBox="1"/>
          <p:nvPr/>
        </p:nvSpPr>
        <p:spPr>
          <a:xfrm>
            <a:off x="234442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2" name="Google Shape;812;p34"/>
          <p:cNvSpPr txBox="1"/>
          <p:nvPr/>
        </p:nvSpPr>
        <p:spPr>
          <a:xfrm>
            <a:off x="284765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3" name="Google Shape;813;p34"/>
          <p:cNvSpPr txBox="1"/>
          <p:nvPr/>
        </p:nvSpPr>
        <p:spPr>
          <a:xfrm>
            <a:off x="33592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4" name="Google Shape;814;p34"/>
          <p:cNvSpPr txBox="1"/>
          <p:nvPr/>
        </p:nvSpPr>
        <p:spPr>
          <a:xfrm>
            <a:off x="1843825" y="37434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5" name="Google Shape;815;p34"/>
          <p:cNvSpPr txBox="1"/>
          <p:nvPr/>
        </p:nvSpPr>
        <p:spPr>
          <a:xfrm>
            <a:off x="2347188" y="37434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6" name="Google Shape;816;p34"/>
          <p:cNvSpPr txBox="1"/>
          <p:nvPr/>
        </p:nvSpPr>
        <p:spPr>
          <a:xfrm>
            <a:off x="2849038" y="37433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17" name="Google Shape;817;p34"/>
          <p:cNvSpPr txBox="1"/>
          <p:nvPr/>
        </p:nvSpPr>
        <p:spPr>
          <a:xfrm>
            <a:off x="3359900" y="37434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818" name="Google Shape;818;p3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02125" y="2685012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34"/>
          <p:cNvSpPr txBox="1"/>
          <p:nvPr/>
        </p:nvSpPr>
        <p:spPr>
          <a:xfrm>
            <a:off x="43863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20" name="Google Shape;820;p34"/>
          <p:cNvSpPr txBox="1"/>
          <p:nvPr/>
        </p:nvSpPr>
        <p:spPr>
          <a:xfrm>
            <a:off x="3620300" y="2757113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821" name="Google Shape;821;p3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13992" y="2365438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2" name="Google Shape;822;p34"/>
          <p:cNvCxnSpPr/>
          <p:nvPr/>
        </p:nvCxnSpPr>
        <p:spPr>
          <a:xfrm flipH="1" rot="10800000">
            <a:off x="4651375" y="3093988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3" name="Google Shape;823;p34"/>
          <p:cNvSpPr txBox="1"/>
          <p:nvPr/>
        </p:nvSpPr>
        <p:spPr>
          <a:xfrm>
            <a:off x="4699625" y="36238"/>
            <a:ext cx="182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 &lt;EOS&gt;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34"/>
          <p:cNvSpPr/>
          <p:nvPr/>
        </p:nvSpPr>
        <p:spPr>
          <a:xfrm>
            <a:off x="6221325" y="2470613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4"/>
          <p:cNvSpPr/>
          <p:nvPr/>
        </p:nvSpPr>
        <p:spPr>
          <a:xfrm>
            <a:off x="4887175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4"/>
          <p:cNvSpPr/>
          <p:nvPr/>
        </p:nvSpPr>
        <p:spPr>
          <a:xfrm>
            <a:off x="5418925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4"/>
          <p:cNvSpPr/>
          <p:nvPr/>
        </p:nvSpPr>
        <p:spPr>
          <a:xfrm>
            <a:off x="5906600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8" name="Google Shape;828;p3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68550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3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12125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34"/>
          <p:cNvSpPr txBox="1"/>
          <p:nvPr/>
        </p:nvSpPr>
        <p:spPr>
          <a:xfrm>
            <a:off x="495717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1" name="Google Shape;831;p34"/>
          <p:cNvSpPr txBox="1"/>
          <p:nvPr/>
        </p:nvSpPr>
        <p:spPr>
          <a:xfrm>
            <a:off x="54638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2" name="Google Shape;832;p34"/>
          <p:cNvSpPr txBox="1"/>
          <p:nvPr/>
        </p:nvSpPr>
        <p:spPr>
          <a:xfrm>
            <a:off x="5978113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3" name="Google Shape;833;p34"/>
          <p:cNvSpPr txBox="1"/>
          <p:nvPr/>
        </p:nvSpPr>
        <p:spPr>
          <a:xfrm>
            <a:off x="4952463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4" name="Google Shape;834;p34"/>
          <p:cNvSpPr txBox="1"/>
          <p:nvPr/>
        </p:nvSpPr>
        <p:spPr>
          <a:xfrm>
            <a:off x="5458813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5" name="Google Shape;835;p34"/>
          <p:cNvSpPr txBox="1"/>
          <p:nvPr/>
        </p:nvSpPr>
        <p:spPr>
          <a:xfrm>
            <a:off x="5965175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36" name="Google Shape;836;p34"/>
          <p:cNvSpPr txBox="1"/>
          <p:nvPr/>
        </p:nvSpPr>
        <p:spPr>
          <a:xfrm>
            <a:off x="4906200" y="2113388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837" name="Google Shape;837;p34"/>
          <p:cNvSpPr txBox="1"/>
          <p:nvPr/>
        </p:nvSpPr>
        <p:spPr>
          <a:xfrm>
            <a:off x="5406400" y="21199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838" name="Google Shape;838;p34"/>
          <p:cNvSpPr txBox="1"/>
          <p:nvPr/>
        </p:nvSpPr>
        <p:spPr>
          <a:xfrm>
            <a:off x="5865700" y="2102238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839" name="Google Shape;839;p34"/>
          <p:cNvSpPr txBox="1"/>
          <p:nvPr/>
        </p:nvSpPr>
        <p:spPr>
          <a:xfrm>
            <a:off x="5016125" y="208226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40" name="Google Shape;840;p34"/>
          <p:cNvSpPr txBox="1"/>
          <p:nvPr/>
        </p:nvSpPr>
        <p:spPr>
          <a:xfrm>
            <a:off x="5524750" y="208226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841" name="Google Shape;841;p34"/>
          <p:cNvSpPr txBox="1"/>
          <p:nvPr/>
        </p:nvSpPr>
        <p:spPr>
          <a:xfrm>
            <a:off x="5979325" y="20898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842" name="Google Shape;842;p3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973925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34"/>
          <p:cNvSpPr/>
          <p:nvPr/>
        </p:nvSpPr>
        <p:spPr>
          <a:xfrm>
            <a:off x="1794150" y="2208563"/>
            <a:ext cx="1821900" cy="492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4"/>
          <p:cNvSpPr txBox="1"/>
          <p:nvPr/>
        </p:nvSpPr>
        <p:spPr>
          <a:xfrm>
            <a:off x="4448500" y="480738"/>
            <a:ext cx="50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45" name="Google Shape;845;p3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767672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p3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323872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p3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865809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8" name="Google Shape;848;p34"/>
          <p:cNvCxnSpPr/>
          <p:nvPr/>
        </p:nvCxnSpPr>
        <p:spPr>
          <a:xfrm rot="10800000">
            <a:off x="5052331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9" name="Google Shape;849;p34"/>
          <p:cNvCxnSpPr/>
          <p:nvPr/>
        </p:nvCxnSpPr>
        <p:spPr>
          <a:xfrm rot="10800000">
            <a:off x="5524756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0" name="Google Shape;850;p34"/>
          <p:cNvCxnSpPr/>
          <p:nvPr/>
        </p:nvCxnSpPr>
        <p:spPr>
          <a:xfrm rot="10800000">
            <a:off x="6071756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51" name="Google Shape;851;p34"/>
          <p:cNvSpPr txBox="1"/>
          <p:nvPr/>
        </p:nvSpPr>
        <p:spPr>
          <a:xfrm>
            <a:off x="121775" y="4520713"/>
            <a:ext cx="138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Source sentence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52" name="Google Shape;852;p34"/>
          <p:cNvSpPr txBox="1"/>
          <p:nvPr/>
        </p:nvSpPr>
        <p:spPr>
          <a:xfrm>
            <a:off x="4886388" y="1043063"/>
            <a:ext cx="18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1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2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3" name="Google Shape;853;p34"/>
          <p:cNvSpPr txBox="1"/>
          <p:nvPr/>
        </p:nvSpPr>
        <p:spPr>
          <a:xfrm>
            <a:off x="4886388" y="224463"/>
            <a:ext cx="18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1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2 </a:t>
            </a:r>
            <a:r>
              <a:rPr lang="en" sz="1800">
                <a:solidFill>
                  <a:schemeClr val="dk2"/>
                </a:solidFill>
              </a:rPr>
              <a:t>    </a:t>
            </a: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54" name="Google Shape;854;p34"/>
          <p:cNvSpPr txBox="1"/>
          <p:nvPr/>
        </p:nvSpPr>
        <p:spPr>
          <a:xfrm>
            <a:off x="2956800" y="328750"/>
            <a:ext cx="161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One-hot векторы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55" name="Google Shape;855;p34"/>
          <p:cNvSpPr txBox="1"/>
          <p:nvPr/>
        </p:nvSpPr>
        <p:spPr>
          <a:xfrm>
            <a:off x="2953350" y="1354950"/>
            <a:ext cx="155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Распределение вероятностей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56" name="Google Shape;856;p34"/>
          <p:cNvSpPr txBox="1"/>
          <p:nvPr/>
        </p:nvSpPr>
        <p:spPr>
          <a:xfrm>
            <a:off x="4699625" y="4668250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7" name="Google Shape;857;p34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656475" y="554925"/>
            <a:ext cx="1814400" cy="6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34"/>
          <p:cNvSpPr/>
          <p:nvPr/>
        </p:nvSpPr>
        <p:spPr>
          <a:xfrm>
            <a:off x="6072136" y="233480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9" name="Google Shape;859;p34"/>
          <p:cNvSpPr/>
          <p:nvPr/>
        </p:nvSpPr>
        <p:spPr>
          <a:xfrm>
            <a:off x="5610958" y="233898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0" name="Google Shape;860;p34"/>
          <p:cNvSpPr/>
          <p:nvPr/>
        </p:nvSpPr>
        <p:spPr>
          <a:xfrm>
            <a:off x="5120536" y="233480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занятия</a:t>
            </a:r>
            <a:endParaRPr/>
          </a:p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311700" y="1190025"/>
            <a:ext cx="44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Задача машинного перевода;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Архитектура Seq2Seq для решения задачи перевода и ее обучение;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Недостатки RNN-модели </a:t>
            </a:r>
            <a:r>
              <a:rPr lang="en" sz="1600">
                <a:solidFill>
                  <a:schemeClr val="dk1"/>
                </a:solidFill>
              </a:rPr>
              <a:t>для решения задачи перевода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Механизм внимания (Attention)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35"/>
          <p:cNvSpPr txBox="1"/>
          <p:nvPr/>
        </p:nvSpPr>
        <p:spPr>
          <a:xfrm>
            <a:off x="1592468" y="4666974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6" name="Google Shape;866;p35"/>
          <p:cNvSpPr txBox="1"/>
          <p:nvPr/>
        </p:nvSpPr>
        <p:spPr>
          <a:xfrm>
            <a:off x="2073550" y="4668263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доброе утро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7" name="Google Shape;867;p35"/>
          <p:cNvCxnSpPr>
            <a:stCxn id="865" idx="0"/>
            <a:endCxn id="868" idx="2"/>
          </p:cNvCxnSpPr>
          <p:nvPr/>
        </p:nvCxnSpPr>
        <p:spPr>
          <a:xfrm rot="10800000">
            <a:off x="1946768" y="4387074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69" name="Google Shape;869;p35"/>
          <p:cNvCxnSpPr>
            <a:endCxn id="870" idx="2"/>
          </p:cNvCxnSpPr>
          <p:nvPr/>
        </p:nvCxnSpPr>
        <p:spPr>
          <a:xfrm rot="10800000">
            <a:off x="2450180" y="4386988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1" name="Google Shape;871;p35"/>
          <p:cNvCxnSpPr/>
          <p:nvPr/>
        </p:nvCxnSpPr>
        <p:spPr>
          <a:xfrm rot="10800000">
            <a:off x="2949251" y="4386863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2" name="Google Shape;872;p35"/>
          <p:cNvCxnSpPr/>
          <p:nvPr/>
        </p:nvCxnSpPr>
        <p:spPr>
          <a:xfrm rot="10800000">
            <a:off x="3464869" y="4387074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73" name="Google Shape;873;p35"/>
          <p:cNvCxnSpPr>
            <a:stCxn id="868" idx="0"/>
            <a:endCxn id="874" idx="2"/>
          </p:cNvCxnSpPr>
          <p:nvPr/>
        </p:nvCxnSpPr>
        <p:spPr>
          <a:xfrm rot="10800000">
            <a:off x="1946820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68" name="Google Shape;868;p35"/>
          <p:cNvSpPr/>
          <p:nvPr/>
        </p:nvSpPr>
        <p:spPr>
          <a:xfrm>
            <a:off x="1834770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4" name="Google Shape;874;p35"/>
          <p:cNvSpPr/>
          <p:nvPr/>
        </p:nvSpPr>
        <p:spPr>
          <a:xfrm>
            <a:off x="1834770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5" name="Google Shape;875;p35"/>
          <p:cNvCxnSpPr>
            <a:stCxn id="870" idx="0"/>
            <a:endCxn id="876" idx="2"/>
          </p:cNvCxnSpPr>
          <p:nvPr/>
        </p:nvCxnSpPr>
        <p:spPr>
          <a:xfrm rot="10800000">
            <a:off x="2450180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0" name="Google Shape;870;p35"/>
          <p:cNvSpPr/>
          <p:nvPr/>
        </p:nvSpPr>
        <p:spPr>
          <a:xfrm>
            <a:off x="2338130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6" name="Google Shape;876;p35"/>
          <p:cNvSpPr/>
          <p:nvPr/>
        </p:nvSpPr>
        <p:spPr>
          <a:xfrm>
            <a:off x="2338130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77" name="Google Shape;877;p35"/>
          <p:cNvCxnSpPr>
            <a:stCxn id="878" idx="0"/>
            <a:endCxn id="879" idx="2"/>
          </p:cNvCxnSpPr>
          <p:nvPr/>
        </p:nvCxnSpPr>
        <p:spPr>
          <a:xfrm rot="10800000">
            <a:off x="2954833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78" name="Google Shape;878;p35"/>
          <p:cNvSpPr/>
          <p:nvPr/>
        </p:nvSpPr>
        <p:spPr>
          <a:xfrm>
            <a:off x="2842783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9" name="Google Shape;879;p35"/>
          <p:cNvSpPr/>
          <p:nvPr/>
        </p:nvSpPr>
        <p:spPr>
          <a:xfrm>
            <a:off x="2842783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0" name="Google Shape;880;p35"/>
          <p:cNvCxnSpPr>
            <a:stCxn id="881" idx="0"/>
            <a:endCxn id="882" idx="2"/>
          </p:cNvCxnSpPr>
          <p:nvPr/>
        </p:nvCxnSpPr>
        <p:spPr>
          <a:xfrm rot="10800000">
            <a:off x="3462924" y="343838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1" name="Google Shape;881;p35"/>
          <p:cNvSpPr/>
          <p:nvPr/>
        </p:nvSpPr>
        <p:spPr>
          <a:xfrm>
            <a:off x="3350874" y="370658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2" name="Google Shape;882;p35"/>
          <p:cNvSpPr/>
          <p:nvPr/>
        </p:nvSpPr>
        <p:spPr>
          <a:xfrm>
            <a:off x="3350874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83" name="Google Shape;883;p35"/>
          <p:cNvCxnSpPr/>
          <p:nvPr/>
        </p:nvCxnSpPr>
        <p:spPr>
          <a:xfrm>
            <a:off x="2067883" y="3098333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4" name="Google Shape;884;p35"/>
          <p:cNvCxnSpPr/>
          <p:nvPr/>
        </p:nvCxnSpPr>
        <p:spPr>
          <a:xfrm>
            <a:off x="2572536" y="310821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85" name="Google Shape;885;p35"/>
          <p:cNvCxnSpPr/>
          <p:nvPr/>
        </p:nvCxnSpPr>
        <p:spPr>
          <a:xfrm>
            <a:off x="3075896" y="310821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86" name="Google Shape;886;p35"/>
          <p:cNvSpPr txBox="1"/>
          <p:nvPr/>
        </p:nvSpPr>
        <p:spPr>
          <a:xfrm>
            <a:off x="1843823" y="3903232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7" name="Google Shape;887;p35"/>
          <p:cNvSpPr txBox="1"/>
          <p:nvPr/>
        </p:nvSpPr>
        <p:spPr>
          <a:xfrm>
            <a:off x="2349925" y="3903232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8" name="Google Shape;888;p35"/>
          <p:cNvSpPr txBox="1"/>
          <p:nvPr/>
        </p:nvSpPr>
        <p:spPr>
          <a:xfrm>
            <a:off x="2850543" y="3903232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89" name="Google Shape;889;p35"/>
          <p:cNvSpPr txBox="1"/>
          <p:nvPr/>
        </p:nvSpPr>
        <p:spPr>
          <a:xfrm>
            <a:off x="3355196" y="3903232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0" name="Google Shape;890;p35"/>
          <p:cNvSpPr txBox="1"/>
          <p:nvPr/>
        </p:nvSpPr>
        <p:spPr>
          <a:xfrm>
            <a:off x="1843823" y="2987194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1" name="Google Shape;891;p35"/>
          <p:cNvSpPr txBox="1"/>
          <p:nvPr/>
        </p:nvSpPr>
        <p:spPr>
          <a:xfrm>
            <a:off x="2349925" y="2987194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2" name="Google Shape;892;p35"/>
          <p:cNvSpPr txBox="1"/>
          <p:nvPr/>
        </p:nvSpPr>
        <p:spPr>
          <a:xfrm>
            <a:off x="2850543" y="2987194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3" name="Google Shape;893;p35"/>
          <p:cNvSpPr txBox="1"/>
          <p:nvPr/>
        </p:nvSpPr>
        <p:spPr>
          <a:xfrm>
            <a:off x="3355196" y="2987194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4" name="Google Shape;894;p35"/>
          <p:cNvSpPr/>
          <p:nvPr/>
        </p:nvSpPr>
        <p:spPr>
          <a:xfrm>
            <a:off x="1326681" y="27581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95" name="Google Shape;895;p35"/>
          <p:cNvCxnSpPr/>
          <p:nvPr/>
        </p:nvCxnSpPr>
        <p:spPr>
          <a:xfrm>
            <a:off x="1564523" y="3098333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896" name="Google Shape;896;p35"/>
          <p:cNvSpPr txBox="1"/>
          <p:nvPr/>
        </p:nvSpPr>
        <p:spPr>
          <a:xfrm>
            <a:off x="1326057" y="2982129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897" name="Google Shape;897;p35"/>
          <p:cNvCxnSpPr/>
          <p:nvPr/>
        </p:nvCxnSpPr>
        <p:spPr>
          <a:xfrm rot="10800000">
            <a:off x="1945250" y="2476950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8" name="Google Shape;898;p35"/>
          <p:cNvCxnSpPr/>
          <p:nvPr/>
        </p:nvCxnSpPr>
        <p:spPr>
          <a:xfrm rot="10800000">
            <a:off x="2450161" y="247695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899" name="Google Shape;899;p35"/>
          <p:cNvCxnSpPr/>
          <p:nvPr/>
        </p:nvCxnSpPr>
        <p:spPr>
          <a:xfrm rot="10800000">
            <a:off x="2956806" y="247673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0" name="Google Shape;900;p35"/>
          <p:cNvCxnSpPr/>
          <p:nvPr/>
        </p:nvCxnSpPr>
        <p:spPr>
          <a:xfrm rot="10800000">
            <a:off x="3463450" y="247695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1" name="Google Shape;901;p35"/>
          <p:cNvCxnSpPr/>
          <p:nvPr/>
        </p:nvCxnSpPr>
        <p:spPr>
          <a:xfrm rot="10800000">
            <a:off x="3980488" y="4382009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2" name="Google Shape;902;p35"/>
          <p:cNvCxnSpPr>
            <a:stCxn id="903" idx="0"/>
            <a:endCxn id="904" idx="2"/>
          </p:cNvCxnSpPr>
          <p:nvPr/>
        </p:nvCxnSpPr>
        <p:spPr>
          <a:xfrm rot="10800000">
            <a:off x="3978472" y="3433323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3" name="Google Shape;903;p35"/>
          <p:cNvSpPr/>
          <p:nvPr/>
        </p:nvSpPr>
        <p:spPr>
          <a:xfrm>
            <a:off x="3866422" y="3701523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4" name="Google Shape;904;p35"/>
          <p:cNvSpPr/>
          <p:nvPr/>
        </p:nvSpPr>
        <p:spPr>
          <a:xfrm>
            <a:off x="3866422" y="2753070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5" name="Google Shape;905;p35"/>
          <p:cNvCxnSpPr/>
          <p:nvPr/>
        </p:nvCxnSpPr>
        <p:spPr>
          <a:xfrm>
            <a:off x="3591445" y="3103150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06" name="Google Shape;906;p35"/>
          <p:cNvSpPr txBox="1"/>
          <p:nvPr/>
        </p:nvSpPr>
        <p:spPr>
          <a:xfrm>
            <a:off x="3870744" y="3898167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07" name="Google Shape;907;p35"/>
          <p:cNvSpPr txBox="1"/>
          <p:nvPr/>
        </p:nvSpPr>
        <p:spPr>
          <a:xfrm>
            <a:off x="3870744" y="2982129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908" name="Google Shape;908;p35"/>
          <p:cNvCxnSpPr/>
          <p:nvPr/>
        </p:nvCxnSpPr>
        <p:spPr>
          <a:xfrm rot="10800000">
            <a:off x="3978998" y="2471885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09" name="Google Shape;909;p35"/>
          <p:cNvCxnSpPr/>
          <p:nvPr/>
        </p:nvCxnSpPr>
        <p:spPr>
          <a:xfrm rot="10800000">
            <a:off x="4493308" y="4380724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10" name="Google Shape;910;p35"/>
          <p:cNvCxnSpPr>
            <a:stCxn id="911" idx="0"/>
            <a:endCxn id="912" idx="2"/>
          </p:cNvCxnSpPr>
          <p:nvPr/>
        </p:nvCxnSpPr>
        <p:spPr>
          <a:xfrm rot="10800000">
            <a:off x="4491293" y="3432038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1" name="Google Shape;911;p35"/>
          <p:cNvSpPr/>
          <p:nvPr/>
        </p:nvSpPr>
        <p:spPr>
          <a:xfrm>
            <a:off x="4379243" y="3700238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2" name="Google Shape;912;p35"/>
          <p:cNvSpPr/>
          <p:nvPr/>
        </p:nvSpPr>
        <p:spPr>
          <a:xfrm>
            <a:off x="4379243" y="275178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3" name="Google Shape;913;p35"/>
          <p:cNvCxnSpPr/>
          <p:nvPr/>
        </p:nvCxnSpPr>
        <p:spPr>
          <a:xfrm>
            <a:off x="4104265" y="310186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4" name="Google Shape;914;p35"/>
          <p:cNvSpPr txBox="1"/>
          <p:nvPr/>
        </p:nvSpPr>
        <p:spPr>
          <a:xfrm>
            <a:off x="4383565" y="3896882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915" name="Google Shape;915;p35"/>
          <p:cNvSpPr txBox="1"/>
          <p:nvPr/>
        </p:nvSpPr>
        <p:spPr>
          <a:xfrm>
            <a:off x="4383565" y="2980844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916" name="Google Shape;916;p35"/>
          <p:cNvCxnSpPr/>
          <p:nvPr/>
        </p:nvCxnSpPr>
        <p:spPr>
          <a:xfrm rot="10800000">
            <a:off x="4491819" y="2470600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17" name="Google Shape;917;p35"/>
          <p:cNvSpPr/>
          <p:nvPr/>
        </p:nvSpPr>
        <p:spPr>
          <a:xfrm>
            <a:off x="3591450" y="2352438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8" name="Google Shape;918;p35"/>
          <p:cNvCxnSpPr/>
          <p:nvPr/>
        </p:nvCxnSpPr>
        <p:spPr>
          <a:xfrm>
            <a:off x="3581550" y="3102338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9" name="Google Shape;919;p35"/>
          <p:cNvSpPr txBox="1"/>
          <p:nvPr/>
        </p:nvSpPr>
        <p:spPr>
          <a:xfrm>
            <a:off x="132667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0" name="Google Shape;920;p35"/>
          <p:cNvSpPr txBox="1"/>
          <p:nvPr/>
        </p:nvSpPr>
        <p:spPr>
          <a:xfrm>
            <a:off x="18383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1" name="Google Shape;921;p35"/>
          <p:cNvSpPr txBox="1"/>
          <p:nvPr/>
        </p:nvSpPr>
        <p:spPr>
          <a:xfrm>
            <a:off x="234442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2" name="Google Shape;922;p35"/>
          <p:cNvSpPr txBox="1"/>
          <p:nvPr/>
        </p:nvSpPr>
        <p:spPr>
          <a:xfrm>
            <a:off x="284765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3" name="Google Shape;923;p35"/>
          <p:cNvSpPr txBox="1"/>
          <p:nvPr/>
        </p:nvSpPr>
        <p:spPr>
          <a:xfrm>
            <a:off x="33592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4" name="Google Shape;924;p35"/>
          <p:cNvSpPr txBox="1"/>
          <p:nvPr/>
        </p:nvSpPr>
        <p:spPr>
          <a:xfrm>
            <a:off x="1843825" y="37434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5" name="Google Shape;925;p35"/>
          <p:cNvSpPr txBox="1"/>
          <p:nvPr/>
        </p:nvSpPr>
        <p:spPr>
          <a:xfrm>
            <a:off x="2347188" y="37434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6" name="Google Shape;926;p35"/>
          <p:cNvSpPr txBox="1"/>
          <p:nvPr/>
        </p:nvSpPr>
        <p:spPr>
          <a:xfrm>
            <a:off x="2849038" y="37433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27" name="Google Shape;927;p35"/>
          <p:cNvSpPr txBox="1"/>
          <p:nvPr/>
        </p:nvSpPr>
        <p:spPr>
          <a:xfrm>
            <a:off x="3359900" y="37434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928" name="Google Shape;928;p3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02125" y="2685012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35"/>
          <p:cNvSpPr txBox="1"/>
          <p:nvPr/>
        </p:nvSpPr>
        <p:spPr>
          <a:xfrm>
            <a:off x="43863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30" name="Google Shape;930;p35"/>
          <p:cNvSpPr txBox="1"/>
          <p:nvPr/>
        </p:nvSpPr>
        <p:spPr>
          <a:xfrm>
            <a:off x="3620300" y="2757113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931" name="Google Shape;931;p3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4913992" y="2365438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2" name="Google Shape;932;p35"/>
          <p:cNvCxnSpPr/>
          <p:nvPr/>
        </p:nvCxnSpPr>
        <p:spPr>
          <a:xfrm flipH="1" rot="10800000">
            <a:off x="4651375" y="3093988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3" name="Google Shape;933;p35"/>
          <p:cNvSpPr txBox="1"/>
          <p:nvPr/>
        </p:nvSpPr>
        <p:spPr>
          <a:xfrm>
            <a:off x="4699625" y="36238"/>
            <a:ext cx="182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 &lt;EOS&gt;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4" name="Google Shape;934;p35"/>
          <p:cNvSpPr/>
          <p:nvPr/>
        </p:nvSpPr>
        <p:spPr>
          <a:xfrm>
            <a:off x="6221325" y="2470613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35"/>
          <p:cNvSpPr/>
          <p:nvPr/>
        </p:nvSpPr>
        <p:spPr>
          <a:xfrm>
            <a:off x="4887175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35"/>
          <p:cNvSpPr/>
          <p:nvPr/>
        </p:nvSpPr>
        <p:spPr>
          <a:xfrm>
            <a:off x="5418925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35"/>
          <p:cNvSpPr/>
          <p:nvPr/>
        </p:nvSpPr>
        <p:spPr>
          <a:xfrm>
            <a:off x="5906600" y="213648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38" name="Google Shape;938;p3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68550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3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512125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35"/>
          <p:cNvSpPr txBox="1"/>
          <p:nvPr/>
        </p:nvSpPr>
        <p:spPr>
          <a:xfrm>
            <a:off x="4957175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1" name="Google Shape;941;p35"/>
          <p:cNvSpPr txBox="1"/>
          <p:nvPr/>
        </p:nvSpPr>
        <p:spPr>
          <a:xfrm>
            <a:off x="5463800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2" name="Google Shape;942;p35"/>
          <p:cNvSpPr txBox="1"/>
          <p:nvPr/>
        </p:nvSpPr>
        <p:spPr>
          <a:xfrm>
            <a:off x="5978113" y="279623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3" name="Google Shape;943;p35"/>
          <p:cNvSpPr txBox="1"/>
          <p:nvPr/>
        </p:nvSpPr>
        <p:spPr>
          <a:xfrm>
            <a:off x="4952463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4" name="Google Shape;944;p35"/>
          <p:cNvSpPr txBox="1"/>
          <p:nvPr/>
        </p:nvSpPr>
        <p:spPr>
          <a:xfrm>
            <a:off x="5458813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5" name="Google Shape;945;p35"/>
          <p:cNvSpPr txBox="1"/>
          <p:nvPr/>
        </p:nvSpPr>
        <p:spPr>
          <a:xfrm>
            <a:off x="5965175" y="37322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46" name="Google Shape;946;p35"/>
          <p:cNvSpPr txBox="1"/>
          <p:nvPr/>
        </p:nvSpPr>
        <p:spPr>
          <a:xfrm>
            <a:off x="4906200" y="2113388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947" name="Google Shape;947;p35"/>
          <p:cNvSpPr txBox="1"/>
          <p:nvPr/>
        </p:nvSpPr>
        <p:spPr>
          <a:xfrm>
            <a:off x="5406400" y="21199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948" name="Google Shape;948;p35"/>
          <p:cNvSpPr txBox="1"/>
          <p:nvPr/>
        </p:nvSpPr>
        <p:spPr>
          <a:xfrm>
            <a:off x="5865700" y="2102238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949" name="Google Shape;949;p35"/>
          <p:cNvSpPr txBox="1"/>
          <p:nvPr/>
        </p:nvSpPr>
        <p:spPr>
          <a:xfrm>
            <a:off x="5016125" y="208226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50" name="Google Shape;950;p35"/>
          <p:cNvSpPr txBox="1"/>
          <p:nvPr/>
        </p:nvSpPr>
        <p:spPr>
          <a:xfrm>
            <a:off x="5524750" y="208226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51" name="Google Shape;951;p35"/>
          <p:cNvSpPr txBox="1"/>
          <p:nvPr/>
        </p:nvSpPr>
        <p:spPr>
          <a:xfrm>
            <a:off x="5979325" y="208985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952" name="Google Shape;952;p3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973925" y="1890412"/>
            <a:ext cx="171450" cy="197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3" name="Google Shape;953;p35"/>
          <p:cNvSpPr/>
          <p:nvPr/>
        </p:nvSpPr>
        <p:spPr>
          <a:xfrm>
            <a:off x="1794150" y="2208563"/>
            <a:ext cx="1821900" cy="4926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4" name="Google Shape;954;p35"/>
          <p:cNvSpPr txBox="1"/>
          <p:nvPr/>
        </p:nvSpPr>
        <p:spPr>
          <a:xfrm>
            <a:off x="4448500" y="480738"/>
            <a:ext cx="50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55" name="Google Shape;955;p3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767672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3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323872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3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5865809" y="1461500"/>
            <a:ext cx="573419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8" name="Google Shape;958;p35"/>
          <p:cNvCxnSpPr/>
          <p:nvPr/>
        </p:nvCxnSpPr>
        <p:spPr>
          <a:xfrm rot="10800000">
            <a:off x="5052331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59" name="Google Shape;959;p35"/>
          <p:cNvCxnSpPr/>
          <p:nvPr/>
        </p:nvCxnSpPr>
        <p:spPr>
          <a:xfrm rot="10800000">
            <a:off x="5524756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960" name="Google Shape;960;p35"/>
          <p:cNvCxnSpPr/>
          <p:nvPr/>
        </p:nvCxnSpPr>
        <p:spPr>
          <a:xfrm rot="10800000">
            <a:off x="6071756" y="686163"/>
            <a:ext cx="3900" cy="41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1" name="Google Shape;961;p35"/>
          <p:cNvSpPr txBox="1"/>
          <p:nvPr/>
        </p:nvSpPr>
        <p:spPr>
          <a:xfrm>
            <a:off x="121775" y="4520713"/>
            <a:ext cx="138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Source sentence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62" name="Google Shape;962;p35"/>
          <p:cNvSpPr txBox="1"/>
          <p:nvPr/>
        </p:nvSpPr>
        <p:spPr>
          <a:xfrm>
            <a:off x="4886388" y="1043063"/>
            <a:ext cx="18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1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2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ŷ</a:t>
            </a:r>
            <a:r>
              <a:rPr baseline="-25000"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3" name="Google Shape;963;p35"/>
          <p:cNvSpPr txBox="1"/>
          <p:nvPr/>
        </p:nvSpPr>
        <p:spPr>
          <a:xfrm>
            <a:off x="4886388" y="224463"/>
            <a:ext cx="187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1 </a:t>
            </a:r>
            <a:r>
              <a:rPr lang="en" sz="1800">
                <a:solidFill>
                  <a:schemeClr val="dk2"/>
                </a:solidFill>
              </a:rPr>
              <a:t>     </a:t>
            </a: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2 </a:t>
            </a:r>
            <a:r>
              <a:rPr lang="en" sz="1800">
                <a:solidFill>
                  <a:schemeClr val="dk2"/>
                </a:solidFill>
              </a:rPr>
              <a:t>    </a:t>
            </a:r>
            <a:r>
              <a:rPr lang="en" sz="1600">
                <a:solidFill>
                  <a:schemeClr val="dk2"/>
                </a:solidFill>
              </a:rPr>
              <a:t>y</a:t>
            </a:r>
            <a:r>
              <a:rPr baseline="-25000" lang="en" sz="1800">
                <a:solidFill>
                  <a:schemeClr val="dk2"/>
                </a:solidFill>
              </a:rPr>
              <a:t>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4" name="Google Shape;964;p35"/>
          <p:cNvSpPr txBox="1"/>
          <p:nvPr/>
        </p:nvSpPr>
        <p:spPr>
          <a:xfrm>
            <a:off x="2956800" y="328750"/>
            <a:ext cx="161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One-hot векторы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65" name="Google Shape;965;p35"/>
          <p:cNvSpPr txBox="1"/>
          <p:nvPr/>
        </p:nvSpPr>
        <p:spPr>
          <a:xfrm>
            <a:off x="2953350" y="1354950"/>
            <a:ext cx="155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Распределение вероятностей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966" name="Google Shape;966;p35"/>
          <p:cNvSpPr txBox="1"/>
          <p:nvPr/>
        </p:nvSpPr>
        <p:spPr>
          <a:xfrm>
            <a:off x="4699625" y="4668250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7" name="Google Shape;967;p3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656475" y="554925"/>
            <a:ext cx="1814400" cy="6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Google Shape;968;p35"/>
          <p:cNvSpPr txBox="1"/>
          <p:nvPr>
            <p:ph type="title"/>
          </p:nvPr>
        </p:nvSpPr>
        <p:spPr>
          <a:xfrm>
            <a:off x="311700" y="330200"/>
            <a:ext cx="20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969" name="Google Shape;969;p35"/>
          <p:cNvSpPr txBox="1"/>
          <p:nvPr/>
        </p:nvSpPr>
        <p:spPr>
          <a:xfrm>
            <a:off x="6656475" y="1404250"/>
            <a:ext cx="2578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Вся сеть целиком обучается с помощью обратного распространения ошибки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970" name="Google Shape;970;p35"/>
          <p:cNvSpPr/>
          <p:nvPr/>
        </p:nvSpPr>
        <p:spPr>
          <a:xfrm>
            <a:off x="5120536" y="233480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1" name="Google Shape;971;p35"/>
          <p:cNvSpPr/>
          <p:nvPr/>
        </p:nvSpPr>
        <p:spPr>
          <a:xfrm>
            <a:off x="5610958" y="233898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2" name="Google Shape;972;p35"/>
          <p:cNvSpPr/>
          <p:nvPr/>
        </p:nvSpPr>
        <p:spPr>
          <a:xfrm>
            <a:off x="6072136" y="2334805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p36"/>
          <p:cNvSpPr/>
          <p:nvPr/>
        </p:nvSpPr>
        <p:spPr>
          <a:xfrm>
            <a:off x="4590968" y="2631435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8" name="Google Shape;978;p36"/>
          <p:cNvSpPr txBox="1"/>
          <p:nvPr/>
        </p:nvSpPr>
        <p:spPr>
          <a:xfrm>
            <a:off x="4595290" y="2860494"/>
            <a:ext cx="2274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979" name="Google Shape;97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3850" y="2564662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36"/>
          <p:cNvSpPr txBox="1"/>
          <p:nvPr/>
        </p:nvSpPr>
        <p:spPr>
          <a:xfrm>
            <a:off x="4598025" y="267588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981" name="Google Shape;981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5717" y="2245088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2" name="Google Shape;982;p36"/>
          <p:cNvCxnSpPr/>
          <p:nvPr/>
        </p:nvCxnSpPr>
        <p:spPr>
          <a:xfrm flipH="1" rot="10800000">
            <a:off x="4863100" y="2973638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3" name="Google Shape;983;p36"/>
          <p:cNvSpPr txBox="1"/>
          <p:nvPr/>
        </p:nvSpPr>
        <p:spPr>
          <a:xfrm>
            <a:off x="4925625" y="4547913"/>
            <a:ext cx="1821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   </a:t>
            </a:r>
            <a:r>
              <a:rPr b="1" lang="en" sz="16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4" name="Google Shape;984;p36"/>
          <p:cNvSpPr/>
          <p:nvPr/>
        </p:nvSpPr>
        <p:spPr>
          <a:xfrm>
            <a:off x="6006025" y="2350263"/>
            <a:ext cx="17406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" name="Google Shape;985;p36"/>
          <p:cNvSpPr/>
          <p:nvPr/>
        </p:nvSpPr>
        <p:spPr>
          <a:xfrm>
            <a:off x="5098900" y="201613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36"/>
          <p:cNvSpPr/>
          <p:nvPr/>
        </p:nvSpPr>
        <p:spPr>
          <a:xfrm>
            <a:off x="5630650" y="2016138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7" name="Google Shape;98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83890" y="1596200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36"/>
          <p:cNvSpPr txBox="1"/>
          <p:nvPr/>
        </p:nvSpPr>
        <p:spPr>
          <a:xfrm>
            <a:off x="5168900" y="267588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89" name="Google Shape;989;p36"/>
          <p:cNvSpPr txBox="1"/>
          <p:nvPr/>
        </p:nvSpPr>
        <p:spPr>
          <a:xfrm>
            <a:off x="5675525" y="2675888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90" name="Google Shape;990;p36"/>
          <p:cNvSpPr txBox="1"/>
          <p:nvPr/>
        </p:nvSpPr>
        <p:spPr>
          <a:xfrm>
            <a:off x="5164188" y="36119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91" name="Google Shape;991;p36"/>
          <p:cNvSpPr txBox="1"/>
          <p:nvPr/>
        </p:nvSpPr>
        <p:spPr>
          <a:xfrm>
            <a:off x="5670538" y="36119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92" name="Google Shape;992;p36"/>
          <p:cNvSpPr txBox="1"/>
          <p:nvPr/>
        </p:nvSpPr>
        <p:spPr>
          <a:xfrm>
            <a:off x="5117925" y="1993038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993" name="Google Shape;993;p36"/>
          <p:cNvSpPr txBox="1"/>
          <p:nvPr/>
        </p:nvSpPr>
        <p:spPr>
          <a:xfrm>
            <a:off x="5618125" y="19995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994" name="Google Shape;994;p36"/>
          <p:cNvSpPr txBox="1"/>
          <p:nvPr/>
        </p:nvSpPr>
        <p:spPr>
          <a:xfrm>
            <a:off x="5227850" y="19619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95" name="Google Shape;995;p36"/>
          <p:cNvSpPr txBox="1"/>
          <p:nvPr/>
        </p:nvSpPr>
        <p:spPr>
          <a:xfrm>
            <a:off x="5736475" y="19619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996" name="Google Shape;996;p36"/>
          <p:cNvSpPr/>
          <p:nvPr/>
        </p:nvSpPr>
        <p:spPr>
          <a:xfrm>
            <a:off x="4775216" y="1409299"/>
            <a:ext cx="113700" cy="1134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7" name="Google Shape;997;p36"/>
          <p:cNvSpPr/>
          <p:nvPr/>
        </p:nvSpPr>
        <p:spPr>
          <a:xfrm>
            <a:off x="4889163" y="1129380"/>
            <a:ext cx="113700" cy="3936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8" name="Google Shape;998;p36"/>
          <p:cNvSpPr/>
          <p:nvPr/>
        </p:nvSpPr>
        <p:spPr>
          <a:xfrm>
            <a:off x="5003111" y="1301781"/>
            <a:ext cx="113700" cy="2211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9" name="Google Shape;999;p36"/>
          <p:cNvSpPr/>
          <p:nvPr/>
        </p:nvSpPr>
        <p:spPr>
          <a:xfrm>
            <a:off x="5117058" y="1376457"/>
            <a:ext cx="113700" cy="1464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0" name="Google Shape;1000;p36"/>
          <p:cNvSpPr/>
          <p:nvPr/>
        </p:nvSpPr>
        <p:spPr>
          <a:xfrm>
            <a:off x="5231014" y="965835"/>
            <a:ext cx="113700" cy="5571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1" name="Google Shape;1001;p36"/>
          <p:cNvSpPr/>
          <p:nvPr/>
        </p:nvSpPr>
        <p:spPr>
          <a:xfrm>
            <a:off x="5344953" y="1459815"/>
            <a:ext cx="113700" cy="630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2" name="Google Shape;1002;p36"/>
          <p:cNvSpPr/>
          <p:nvPr/>
        </p:nvSpPr>
        <p:spPr>
          <a:xfrm>
            <a:off x="5458900" y="1314552"/>
            <a:ext cx="113700" cy="2082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3" name="Google Shape;1003;p36"/>
          <p:cNvSpPr/>
          <p:nvPr/>
        </p:nvSpPr>
        <p:spPr>
          <a:xfrm>
            <a:off x="5572848" y="1261871"/>
            <a:ext cx="113700" cy="261000"/>
          </a:xfrm>
          <a:prstGeom prst="rect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36"/>
          <p:cNvSpPr txBox="1"/>
          <p:nvPr/>
        </p:nvSpPr>
        <p:spPr>
          <a:xfrm>
            <a:off x="4735751" y="670197"/>
            <a:ext cx="420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tired</a:t>
            </a:r>
            <a:endParaRPr sz="900"/>
          </a:p>
        </p:txBody>
      </p:sp>
      <p:cxnSp>
        <p:nvCxnSpPr>
          <p:cNvPr id="1005" name="Google Shape;1005;p36"/>
          <p:cNvCxnSpPr>
            <a:stCxn id="1004" idx="2"/>
          </p:cNvCxnSpPr>
          <p:nvPr/>
        </p:nvCxnSpPr>
        <p:spPr>
          <a:xfrm>
            <a:off x="4946051" y="900897"/>
            <a:ext cx="0" cy="224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6" name="Google Shape;1006;p36"/>
          <p:cNvSpPr txBox="1"/>
          <p:nvPr/>
        </p:nvSpPr>
        <p:spPr>
          <a:xfrm>
            <a:off x="5007070" y="476688"/>
            <a:ext cx="561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head</a:t>
            </a:r>
            <a:endParaRPr sz="1000"/>
          </a:p>
        </p:txBody>
      </p:sp>
      <p:cxnSp>
        <p:nvCxnSpPr>
          <p:cNvPr id="1007" name="Google Shape;1007;p36"/>
          <p:cNvCxnSpPr>
            <a:stCxn id="1006" idx="2"/>
          </p:cNvCxnSpPr>
          <p:nvPr/>
        </p:nvCxnSpPr>
        <p:spPr>
          <a:xfrm>
            <a:off x="5287870" y="722988"/>
            <a:ext cx="0" cy="224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08" name="Google Shape;1008;p36"/>
          <p:cNvSpPr txBox="1"/>
          <p:nvPr/>
        </p:nvSpPr>
        <p:spPr>
          <a:xfrm>
            <a:off x="5378260" y="799699"/>
            <a:ext cx="503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happy</a:t>
            </a:r>
            <a:endParaRPr sz="1000"/>
          </a:p>
        </p:txBody>
      </p:sp>
      <p:cxnSp>
        <p:nvCxnSpPr>
          <p:cNvPr id="1009" name="Google Shape;1009;p36"/>
          <p:cNvCxnSpPr>
            <a:stCxn id="1008" idx="2"/>
          </p:cNvCxnSpPr>
          <p:nvPr/>
        </p:nvCxnSpPr>
        <p:spPr>
          <a:xfrm>
            <a:off x="5629810" y="1045999"/>
            <a:ext cx="0" cy="224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10" name="Google Shape;1010;p36"/>
          <p:cNvSpPr txBox="1"/>
          <p:nvPr/>
        </p:nvSpPr>
        <p:spPr>
          <a:xfrm>
            <a:off x="6432250" y="56788"/>
            <a:ext cx="1740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Ground truth 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11" name="Google Shape;1011;p36"/>
          <p:cNvSpPr/>
          <p:nvPr/>
        </p:nvSpPr>
        <p:spPr>
          <a:xfrm>
            <a:off x="5949850" y="2837125"/>
            <a:ext cx="482400" cy="2925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36"/>
          <p:cNvSpPr txBox="1"/>
          <p:nvPr/>
        </p:nvSpPr>
        <p:spPr>
          <a:xfrm>
            <a:off x="6546925" y="4490488"/>
            <a:ext cx="208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Что подать на вход?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13" name="Google Shape;1013;p36"/>
          <p:cNvSpPr txBox="1"/>
          <p:nvPr/>
        </p:nvSpPr>
        <p:spPr>
          <a:xfrm>
            <a:off x="1879200" y="2858738"/>
            <a:ext cx="50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4" name="Google Shape;1014;p36"/>
          <p:cNvSpPr txBox="1"/>
          <p:nvPr/>
        </p:nvSpPr>
        <p:spPr>
          <a:xfrm>
            <a:off x="4958925" y="56788"/>
            <a:ext cx="705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Good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1015" name="Google Shape;1015;p36"/>
          <p:cNvCxnSpPr>
            <a:stCxn id="1010" idx="1"/>
            <a:endCxn id="1014" idx="3"/>
          </p:cNvCxnSpPr>
          <p:nvPr/>
        </p:nvCxnSpPr>
        <p:spPr>
          <a:xfrm rot="10800000">
            <a:off x="5664850" y="249238"/>
            <a:ext cx="76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6" name="Google Shape;1016;p36"/>
          <p:cNvSpPr txBox="1"/>
          <p:nvPr>
            <p:ph type="title"/>
          </p:nvPr>
        </p:nvSpPr>
        <p:spPr>
          <a:xfrm>
            <a:off x="311700" y="330200"/>
            <a:ext cx="20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cxnSp>
        <p:nvCxnSpPr>
          <p:cNvPr id="1017" name="Google Shape;1017;p36"/>
          <p:cNvCxnSpPr>
            <a:stCxn id="1012" idx="1"/>
          </p:cNvCxnSpPr>
          <p:nvPr/>
        </p:nvCxnSpPr>
        <p:spPr>
          <a:xfrm flipH="1">
            <a:off x="5981725" y="4706038"/>
            <a:ext cx="565200" cy="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8" name="Google Shape;1018;p36"/>
          <p:cNvSpPr/>
          <p:nvPr/>
        </p:nvSpPr>
        <p:spPr>
          <a:xfrm>
            <a:off x="5337462" y="220665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9" name="Google Shape;1019;p36"/>
          <p:cNvSpPr/>
          <p:nvPr/>
        </p:nvSpPr>
        <p:spPr>
          <a:xfrm>
            <a:off x="5823242" y="220665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" name="Google Shape;1024;p37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5" name="Google Shape;1025;p37"/>
          <p:cNvCxnSpPr>
            <a:stCxn id="1026" idx="0"/>
            <a:endCxn id="1027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6" name="Google Shape;1026;p37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8" name="Google Shape;1028;p37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29" name="Google Shape;1029;p37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0" name="Google Shape;1030;p37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31" name="Google Shape;1031;p37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2" name="Google Shape;1032;p37"/>
          <p:cNvCxnSpPr/>
          <p:nvPr/>
        </p:nvCxnSpPr>
        <p:spPr>
          <a:xfrm rot="10800000">
            <a:off x="42286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3" name="Google Shape;1033;p37"/>
          <p:cNvCxnSpPr>
            <a:stCxn id="1034" idx="0"/>
            <a:endCxn id="1035" idx="2"/>
          </p:cNvCxnSpPr>
          <p:nvPr/>
        </p:nvCxnSpPr>
        <p:spPr>
          <a:xfrm rot="10800000">
            <a:off x="42265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4" name="Google Shape;1034;p37"/>
          <p:cNvSpPr/>
          <p:nvPr/>
        </p:nvSpPr>
        <p:spPr>
          <a:xfrm>
            <a:off x="41145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5" name="Google Shape;1035;p37"/>
          <p:cNvSpPr/>
          <p:nvPr/>
        </p:nvSpPr>
        <p:spPr>
          <a:xfrm>
            <a:off x="41145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6" name="Google Shape;1036;p37"/>
          <p:cNvCxnSpPr/>
          <p:nvPr/>
        </p:nvCxnSpPr>
        <p:spPr>
          <a:xfrm>
            <a:off x="38395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37" name="Google Shape;1037;p37"/>
          <p:cNvSpPr txBox="1"/>
          <p:nvPr/>
        </p:nvSpPr>
        <p:spPr>
          <a:xfrm>
            <a:off x="4118865" y="380274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8" name="Google Shape;1038;p37"/>
          <p:cNvSpPr txBox="1"/>
          <p:nvPr/>
        </p:nvSpPr>
        <p:spPr>
          <a:xfrm>
            <a:off x="4118865" y="2886707"/>
            <a:ext cx="227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39" name="Google Shape;1039;p37"/>
          <p:cNvCxnSpPr/>
          <p:nvPr/>
        </p:nvCxnSpPr>
        <p:spPr>
          <a:xfrm rot="10800000">
            <a:off x="42271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40" name="Google Shape;1040;p37"/>
          <p:cNvSpPr/>
          <p:nvPr/>
        </p:nvSpPr>
        <p:spPr>
          <a:xfrm>
            <a:off x="33267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1" name="Google Shape;1041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74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042" name="Google Shape;1042;p37"/>
          <p:cNvSpPr txBox="1"/>
          <p:nvPr/>
        </p:nvSpPr>
        <p:spPr>
          <a:xfrm>
            <a:off x="4121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043" name="Google Shape;1043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92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44" name="Google Shape;1044;p37"/>
          <p:cNvCxnSpPr/>
          <p:nvPr/>
        </p:nvCxnSpPr>
        <p:spPr>
          <a:xfrm flipH="1" rot="10800000">
            <a:off x="4386675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5" name="Google Shape;1045;p37"/>
          <p:cNvSpPr txBox="1"/>
          <p:nvPr/>
        </p:nvSpPr>
        <p:spPr>
          <a:xfrm>
            <a:off x="4449200" y="4574125"/>
            <a:ext cx="208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37"/>
          <p:cNvSpPr/>
          <p:nvPr/>
        </p:nvSpPr>
        <p:spPr>
          <a:xfrm>
            <a:off x="59566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37"/>
          <p:cNvSpPr/>
          <p:nvPr/>
        </p:nvSpPr>
        <p:spPr>
          <a:xfrm>
            <a:off x="462247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37"/>
          <p:cNvSpPr/>
          <p:nvPr/>
        </p:nvSpPr>
        <p:spPr>
          <a:xfrm>
            <a:off x="51542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37"/>
          <p:cNvSpPr/>
          <p:nvPr/>
        </p:nvSpPr>
        <p:spPr>
          <a:xfrm>
            <a:off x="56419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0" name="Google Shape;1050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746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00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2" name="Google Shape;1052;p37"/>
          <p:cNvSpPr txBox="1"/>
          <p:nvPr/>
        </p:nvSpPr>
        <p:spPr>
          <a:xfrm>
            <a:off x="4692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3" name="Google Shape;1053;p37"/>
          <p:cNvSpPr txBox="1"/>
          <p:nvPr/>
        </p:nvSpPr>
        <p:spPr>
          <a:xfrm>
            <a:off x="5199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4" name="Google Shape;1054;p37"/>
          <p:cNvSpPr txBox="1"/>
          <p:nvPr/>
        </p:nvSpPr>
        <p:spPr>
          <a:xfrm>
            <a:off x="57134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5" name="Google Shape;1055;p37"/>
          <p:cNvSpPr txBox="1"/>
          <p:nvPr/>
        </p:nvSpPr>
        <p:spPr>
          <a:xfrm>
            <a:off x="46877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6" name="Google Shape;1056;p37"/>
          <p:cNvSpPr txBox="1"/>
          <p:nvPr/>
        </p:nvSpPr>
        <p:spPr>
          <a:xfrm>
            <a:off x="51941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7" name="Google Shape;1057;p37"/>
          <p:cNvSpPr txBox="1"/>
          <p:nvPr/>
        </p:nvSpPr>
        <p:spPr>
          <a:xfrm>
            <a:off x="57004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58" name="Google Shape;1058;p37"/>
          <p:cNvSpPr txBox="1"/>
          <p:nvPr/>
        </p:nvSpPr>
        <p:spPr>
          <a:xfrm>
            <a:off x="4641500" y="20192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059" name="Google Shape;1059;p37"/>
          <p:cNvSpPr txBox="1"/>
          <p:nvPr/>
        </p:nvSpPr>
        <p:spPr>
          <a:xfrm>
            <a:off x="51417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060" name="Google Shape;1060;p37"/>
          <p:cNvSpPr txBox="1"/>
          <p:nvPr/>
        </p:nvSpPr>
        <p:spPr>
          <a:xfrm>
            <a:off x="56010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061" name="Google Shape;1061;p37"/>
          <p:cNvSpPr txBox="1"/>
          <p:nvPr/>
        </p:nvSpPr>
        <p:spPr>
          <a:xfrm>
            <a:off x="4751425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62" name="Google Shape;1062;p37"/>
          <p:cNvSpPr txBox="1"/>
          <p:nvPr/>
        </p:nvSpPr>
        <p:spPr>
          <a:xfrm>
            <a:off x="52600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063" name="Google Shape;1063;p37"/>
          <p:cNvSpPr txBox="1"/>
          <p:nvPr/>
        </p:nvSpPr>
        <p:spPr>
          <a:xfrm>
            <a:off x="57146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064" name="Google Shape;1064;p3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921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5" name="Google Shape;1065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979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6" name="Google Shape;1066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41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7" name="Google Shape;1067;p3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96134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8" name="Google Shape;1068;p37"/>
          <p:cNvCxnSpPr>
            <a:endCxn id="1065" idx="0"/>
          </p:cNvCxnSpPr>
          <p:nvPr/>
        </p:nvCxnSpPr>
        <p:spPr>
          <a:xfrm>
            <a:off x="4781706" y="776400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9" name="Google Shape;1069;p37"/>
          <p:cNvCxnSpPr/>
          <p:nvPr/>
        </p:nvCxnSpPr>
        <p:spPr>
          <a:xfrm>
            <a:off x="53442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0" name="Google Shape;1070;p37"/>
          <p:cNvCxnSpPr/>
          <p:nvPr/>
        </p:nvCxnSpPr>
        <p:spPr>
          <a:xfrm>
            <a:off x="59067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1" name="Google Shape;1071;p37"/>
          <p:cNvSpPr txBox="1"/>
          <p:nvPr/>
        </p:nvSpPr>
        <p:spPr>
          <a:xfrm>
            <a:off x="4554300" y="391450"/>
            <a:ext cx="208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head    blah     what    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72" name="Google Shape;1072;p37"/>
          <p:cNvSpPr txBox="1"/>
          <p:nvPr/>
        </p:nvSpPr>
        <p:spPr>
          <a:xfrm>
            <a:off x="6469275" y="572125"/>
            <a:ext cx="2435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Teacher forcing:</a:t>
            </a:r>
            <a:endParaRPr b="1"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Подаем на вход декодеру токены, которые модель должна сгенерировать в идеале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73" name="Google Shape;1073;p37"/>
          <p:cNvSpPr txBox="1"/>
          <p:nvPr>
            <p:ph type="title"/>
          </p:nvPr>
        </p:nvSpPr>
        <p:spPr>
          <a:xfrm>
            <a:off x="311700" y="330200"/>
            <a:ext cx="20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1074" name="Google Shape;1074;p37"/>
          <p:cNvSpPr/>
          <p:nvPr/>
        </p:nvSpPr>
        <p:spPr>
          <a:xfrm>
            <a:off x="5355107" y="223311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5" name="Google Shape;1075;p37"/>
          <p:cNvSpPr/>
          <p:nvPr/>
        </p:nvSpPr>
        <p:spPr>
          <a:xfrm>
            <a:off x="4855837" y="225315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76" name="Google Shape;1076;p37"/>
          <p:cNvSpPr/>
          <p:nvPr/>
        </p:nvSpPr>
        <p:spPr>
          <a:xfrm>
            <a:off x="5807447" y="2233126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1" name="Google Shape;1081;p38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2" name="Google Shape;1082;p38"/>
          <p:cNvCxnSpPr>
            <a:stCxn id="1083" idx="0"/>
            <a:endCxn id="1084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3" name="Google Shape;1083;p38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4" name="Google Shape;1084;p38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5" name="Google Shape;1085;p38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86" name="Google Shape;1086;p38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87" name="Google Shape;1087;p38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88" name="Google Shape;1088;p38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89" name="Google Shape;1089;p38"/>
          <p:cNvCxnSpPr/>
          <p:nvPr/>
        </p:nvCxnSpPr>
        <p:spPr>
          <a:xfrm rot="10800000">
            <a:off x="42286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90" name="Google Shape;1090;p38"/>
          <p:cNvCxnSpPr>
            <a:stCxn id="1091" idx="0"/>
            <a:endCxn id="1092" idx="2"/>
          </p:cNvCxnSpPr>
          <p:nvPr/>
        </p:nvCxnSpPr>
        <p:spPr>
          <a:xfrm rot="10800000">
            <a:off x="42265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1" name="Google Shape;1091;p38"/>
          <p:cNvSpPr/>
          <p:nvPr/>
        </p:nvSpPr>
        <p:spPr>
          <a:xfrm>
            <a:off x="41145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38"/>
          <p:cNvSpPr/>
          <p:nvPr/>
        </p:nvSpPr>
        <p:spPr>
          <a:xfrm>
            <a:off x="41145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3" name="Google Shape;1093;p38"/>
          <p:cNvCxnSpPr/>
          <p:nvPr/>
        </p:nvCxnSpPr>
        <p:spPr>
          <a:xfrm>
            <a:off x="38395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4" name="Google Shape;1094;p38"/>
          <p:cNvSpPr txBox="1"/>
          <p:nvPr/>
        </p:nvSpPr>
        <p:spPr>
          <a:xfrm>
            <a:off x="4118865" y="380274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95" name="Google Shape;1095;p38"/>
          <p:cNvSpPr txBox="1"/>
          <p:nvPr/>
        </p:nvSpPr>
        <p:spPr>
          <a:xfrm>
            <a:off x="4118865" y="2886707"/>
            <a:ext cx="227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096" name="Google Shape;1096;p38"/>
          <p:cNvCxnSpPr/>
          <p:nvPr/>
        </p:nvCxnSpPr>
        <p:spPr>
          <a:xfrm rot="10800000">
            <a:off x="42271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97" name="Google Shape;1097;p38"/>
          <p:cNvSpPr/>
          <p:nvPr/>
        </p:nvSpPr>
        <p:spPr>
          <a:xfrm>
            <a:off x="33267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8" name="Google Shape;1098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74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099" name="Google Shape;1099;p38"/>
          <p:cNvSpPr txBox="1"/>
          <p:nvPr/>
        </p:nvSpPr>
        <p:spPr>
          <a:xfrm>
            <a:off x="4121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100" name="Google Shape;1100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92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1" name="Google Shape;1101;p38"/>
          <p:cNvCxnSpPr/>
          <p:nvPr/>
        </p:nvCxnSpPr>
        <p:spPr>
          <a:xfrm flipH="1" rot="10800000">
            <a:off x="4386675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2" name="Google Shape;1102;p38"/>
          <p:cNvSpPr txBox="1"/>
          <p:nvPr/>
        </p:nvSpPr>
        <p:spPr>
          <a:xfrm>
            <a:off x="4449200" y="4574125"/>
            <a:ext cx="208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3" name="Google Shape;1103;p38"/>
          <p:cNvSpPr/>
          <p:nvPr/>
        </p:nvSpPr>
        <p:spPr>
          <a:xfrm>
            <a:off x="59566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4" name="Google Shape;1104;p38"/>
          <p:cNvSpPr/>
          <p:nvPr/>
        </p:nvSpPr>
        <p:spPr>
          <a:xfrm>
            <a:off x="462247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5" name="Google Shape;1105;p38"/>
          <p:cNvSpPr/>
          <p:nvPr/>
        </p:nvSpPr>
        <p:spPr>
          <a:xfrm>
            <a:off x="51542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p38"/>
          <p:cNvSpPr/>
          <p:nvPr/>
        </p:nvSpPr>
        <p:spPr>
          <a:xfrm>
            <a:off x="56419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7" name="Google Shape;1107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746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108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00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9" name="Google Shape;1109;p38"/>
          <p:cNvSpPr txBox="1"/>
          <p:nvPr/>
        </p:nvSpPr>
        <p:spPr>
          <a:xfrm>
            <a:off x="4692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0" name="Google Shape;1110;p38"/>
          <p:cNvSpPr txBox="1"/>
          <p:nvPr/>
        </p:nvSpPr>
        <p:spPr>
          <a:xfrm>
            <a:off x="5199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1" name="Google Shape;1111;p38"/>
          <p:cNvSpPr txBox="1"/>
          <p:nvPr/>
        </p:nvSpPr>
        <p:spPr>
          <a:xfrm>
            <a:off x="57134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2" name="Google Shape;1112;p38"/>
          <p:cNvSpPr txBox="1"/>
          <p:nvPr/>
        </p:nvSpPr>
        <p:spPr>
          <a:xfrm>
            <a:off x="46877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3" name="Google Shape;1113;p38"/>
          <p:cNvSpPr txBox="1"/>
          <p:nvPr/>
        </p:nvSpPr>
        <p:spPr>
          <a:xfrm>
            <a:off x="51941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4" name="Google Shape;1114;p38"/>
          <p:cNvSpPr txBox="1"/>
          <p:nvPr/>
        </p:nvSpPr>
        <p:spPr>
          <a:xfrm>
            <a:off x="57004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5" name="Google Shape;1115;p38"/>
          <p:cNvSpPr txBox="1"/>
          <p:nvPr/>
        </p:nvSpPr>
        <p:spPr>
          <a:xfrm>
            <a:off x="4641500" y="20192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16" name="Google Shape;1116;p38"/>
          <p:cNvSpPr txBox="1"/>
          <p:nvPr/>
        </p:nvSpPr>
        <p:spPr>
          <a:xfrm>
            <a:off x="51417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17" name="Google Shape;1117;p38"/>
          <p:cNvSpPr txBox="1"/>
          <p:nvPr/>
        </p:nvSpPr>
        <p:spPr>
          <a:xfrm>
            <a:off x="56010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18" name="Google Shape;1118;p38"/>
          <p:cNvSpPr txBox="1"/>
          <p:nvPr/>
        </p:nvSpPr>
        <p:spPr>
          <a:xfrm>
            <a:off x="4751425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19" name="Google Shape;1119;p38"/>
          <p:cNvSpPr txBox="1"/>
          <p:nvPr/>
        </p:nvSpPr>
        <p:spPr>
          <a:xfrm>
            <a:off x="52600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20" name="Google Shape;1120;p38"/>
          <p:cNvSpPr txBox="1"/>
          <p:nvPr/>
        </p:nvSpPr>
        <p:spPr>
          <a:xfrm>
            <a:off x="57146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121" name="Google Shape;1121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921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2" name="Google Shape;1122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979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1123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41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4" name="Google Shape;1124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96134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5" name="Google Shape;1125;p38"/>
          <p:cNvCxnSpPr>
            <a:endCxn id="1122" idx="0"/>
          </p:cNvCxnSpPr>
          <p:nvPr/>
        </p:nvCxnSpPr>
        <p:spPr>
          <a:xfrm>
            <a:off x="4781706" y="776400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6" name="Google Shape;1126;p38"/>
          <p:cNvCxnSpPr/>
          <p:nvPr/>
        </p:nvCxnSpPr>
        <p:spPr>
          <a:xfrm>
            <a:off x="53442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7" name="Google Shape;1127;p38"/>
          <p:cNvCxnSpPr/>
          <p:nvPr/>
        </p:nvCxnSpPr>
        <p:spPr>
          <a:xfrm>
            <a:off x="59067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8" name="Google Shape;1128;p38"/>
          <p:cNvSpPr txBox="1"/>
          <p:nvPr/>
        </p:nvSpPr>
        <p:spPr>
          <a:xfrm>
            <a:off x="4554300" y="391450"/>
            <a:ext cx="208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head    blah     what    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29" name="Google Shape;1129;p38"/>
          <p:cNvSpPr txBox="1"/>
          <p:nvPr/>
        </p:nvSpPr>
        <p:spPr>
          <a:xfrm>
            <a:off x="6469275" y="572125"/>
            <a:ext cx="24351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Teacher forcing:</a:t>
            </a:r>
            <a:endParaRPr b="1"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Можно использовать teacher forcing с вероятностью </a:t>
            </a:r>
            <a:r>
              <a:rPr lang="en" sz="1600">
                <a:solidFill>
                  <a:schemeClr val="dk1"/>
                </a:solidFill>
              </a:rPr>
              <a:t>ρ 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на каждой итерации обучения, начиная с </a:t>
            </a:r>
            <a:r>
              <a:rPr lang="en" sz="1600">
                <a:solidFill>
                  <a:schemeClr val="dk1"/>
                </a:solidFill>
              </a:rPr>
              <a:t>ρ=1 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начале обучения и постепенно уменьшая </a:t>
            </a:r>
            <a:r>
              <a:rPr lang="en" sz="1600">
                <a:solidFill>
                  <a:schemeClr val="dk1"/>
                </a:solidFill>
              </a:rPr>
              <a:t>ρ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30" name="Google Shape;1130;p38"/>
          <p:cNvSpPr txBox="1"/>
          <p:nvPr>
            <p:ph type="title"/>
          </p:nvPr>
        </p:nvSpPr>
        <p:spPr>
          <a:xfrm>
            <a:off x="311700" y="330200"/>
            <a:ext cx="20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1131" name="Google Shape;1131;p38"/>
          <p:cNvSpPr/>
          <p:nvPr/>
        </p:nvSpPr>
        <p:spPr>
          <a:xfrm>
            <a:off x="5807447" y="2233126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2" name="Google Shape;1132;p38"/>
          <p:cNvSpPr/>
          <p:nvPr/>
        </p:nvSpPr>
        <p:spPr>
          <a:xfrm>
            <a:off x="5355107" y="223311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3" name="Google Shape;1133;p38"/>
          <p:cNvSpPr/>
          <p:nvPr/>
        </p:nvSpPr>
        <p:spPr>
          <a:xfrm>
            <a:off x="4855837" y="225315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38" name="Google Shape;1138;p39"/>
          <p:cNvCxnSpPr/>
          <p:nvPr/>
        </p:nvCxnSpPr>
        <p:spPr>
          <a:xfrm rot="10800000">
            <a:off x="3989288" y="42878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9" name="Google Shape;1139;p39"/>
          <p:cNvCxnSpPr>
            <a:stCxn id="1140" idx="0"/>
            <a:endCxn id="1141" idx="2"/>
          </p:cNvCxnSpPr>
          <p:nvPr/>
        </p:nvCxnSpPr>
        <p:spPr>
          <a:xfrm rot="10800000">
            <a:off x="3987272" y="33391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0" name="Google Shape;1140;p39"/>
          <p:cNvSpPr/>
          <p:nvPr/>
        </p:nvSpPr>
        <p:spPr>
          <a:xfrm>
            <a:off x="3875222" y="36073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39"/>
          <p:cNvSpPr/>
          <p:nvPr/>
        </p:nvSpPr>
        <p:spPr>
          <a:xfrm>
            <a:off x="3875222" y="26589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2" name="Google Shape;1142;p39"/>
          <p:cNvCxnSpPr/>
          <p:nvPr/>
        </p:nvCxnSpPr>
        <p:spPr>
          <a:xfrm>
            <a:off x="3600245" y="30090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3" name="Google Shape;1143;p39"/>
          <p:cNvSpPr txBox="1"/>
          <p:nvPr/>
        </p:nvSpPr>
        <p:spPr>
          <a:xfrm>
            <a:off x="3879544" y="3804029"/>
            <a:ext cx="2214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44" name="Google Shape;1144;p39"/>
          <p:cNvSpPr txBox="1"/>
          <p:nvPr/>
        </p:nvSpPr>
        <p:spPr>
          <a:xfrm>
            <a:off x="3879544" y="2887992"/>
            <a:ext cx="227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45" name="Google Shape;1145;p39"/>
          <p:cNvCxnSpPr/>
          <p:nvPr/>
        </p:nvCxnSpPr>
        <p:spPr>
          <a:xfrm rot="10800000">
            <a:off x="3987798" y="23777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6" name="Google Shape;1146;p39"/>
          <p:cNvCxnSpPr/>
          <p:nvPr/>
        </p:nvCxnSpPr>
        <p:spPr>
          <a:xfrm rot="10800000">
            <a:off x="4228608" y="42865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7" name="Google Shape;1147;p39"/>
          <p:cNvCxnSpPr>
            <a:stCxn id="1148" idx="0"/>
            <a:endCxn id="1149" idx="2"/>
          </p:cNvCxnSpPr>
          <p:nvPr/>
        </p:nvCxnSpPr>
        <p:spPr>
          <a:xfrm rot="10800000">
            <a:off x="4226593" y="33379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8" name="Google Shape;1148;p39"/>
          <p:cNvSpPr/>
          <p:nvPr/>
        </p:nvSpPr>
        <p:spPr>
          <a:xfrm>
            <a:off x="4114543" y="36061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9" name="Google Shape;1149;p39"/>
          <p:cNvSpPr/>
          <p:nvPr/>
        </p:nvSpPr>
        <p:spPr>
          <a:xfrm>
            <a:off x="4114543" y="26576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50" name="Google Shape;1150;p39"/>
          <p:cNvCxnSpPr/>
          <p:nvPr/>
        </p:nvCxnSpPr>
        <p:spPr>
          <a:xfrm>
            <a:off x="3839565" y="30077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1" name="Google Shape;1151;p39"/>
          <p:cNvSpPr txBox="1"/>
          <p:nvPr/>
        </p:nvSpPr>
        <p:spPr>
          <a:xfrm>
            <a:off x="4118865" y="380274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52" name="Google Shape;1152;p39"/>
          <p:cNvSpPr txBox="1"/>
          <p:nvPr/>
        </p:nvSpPr>
        <p:spPr>
          <a:xfrm>
            <a:off x="4118865" y="2886707"/>
            <a:ext cx="227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153" name="Google Shape;1153;p39"/>
          <p:cNvCxnSpPr/>
          <p:nvPr/>
        </p:nvCxnSpPr>
        <p:spPr>
          <a:xfrm rot="10800000">
            <a:off x="4227119" y="23764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4" name="Google Shape;1154;p39"/>
          <p:cNvSpPr/>
          <p:nvPr/>
        </p:nvSpPr>
        <p:spPr>
          <a:xfrm>
            <a:off x="3326750" y="22583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55" name="Google Shape;1155;p3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37425" y="25908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156" name="Google Shape;1156;p39"/>
          <p:cNvSpPr txBox="1"/>
          <p:nvPr/>
        </p:nvSpPr>
        <p:spPr>
          <a:xfrm>
            <a:off x="41216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157" name="Google Shape;1157;p3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49292" y="22713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8" name="Google Shape;1158;p39"/>
          <p:cNvCxnSpPr/>
          <p:nvPr/>
        </p:nvCxnSpPr>
        <p:spPr>
          <a:xfrm flipH="1" rot="10800000">
            <a:off x="4386675" y="29998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59" name="Google Shape;1159;p39"/>
          <p:cNvSpPr txBox="1"/>
          <p:nvPr/>
        </p:nvSpPr>
        <p:spPr>
          <a:xfrm>
            <a:off x="4449200" y="4574125"/>
            <a:ext cx="208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0" name="Google Shape;1160;p39"/>
          <p:cNvSpPr/>
          <p:nvPr/>
        </p:nvSpPr>
        <p:spPr>
          <a:xfrm>
            <a:off x="5956625" y="23764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39"/>
          <p:cNvSpPr/>
          <p:nvPr/>
        </p:nvSpPr>
        <p:spPr>
          <a:xfrm>
            <a:off x="462247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39"/>
          <p:cNvSpPr/>
          <p:nvPr/>
        </p:nvSpPr>
        <p:spPr>
          <a:xfrm>
            <a:off x="5154225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39"/>
          <p:cNvSpPr/>
          <p:nvPr/>
        </p:nvSpPr>
        <p:spPr>
          <a:xfrm>
            <a:off x="5641900" y="20423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4" name="Google Shape;1164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70746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5" name="Google Shape;1165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260040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6" name="Google Shape;1166;p39"/>
          <p:cNvSpPr txBox="1"/>
          <p:nvPr/>
        </p:nvSpPr>
        <p:spPr>
          <a:xfrm>
            <a:off x="4692475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67" name="Google Shape;1167;p39"/>
          <p:cNvSpPr txBox="1"/>
          <p:nvPr/>
        </p:nvSpPr>
        <p:spPr>
          <a:xfrm>
            <a:off x="5199100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68" name="Google Shape;1168;p39"/>
          <p:cNvSpPr txBox="1"/>
          <p:nvPr/>
        </p:nvSpPr>
        <p:spPr>
          <a:xfrm>
            <a:off x="5713413" y="27021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69" name="Google Shape;1169;p39"/>
          <p:cNvSpPr txBox="1"/>
          <p:nvPr/>
        </p:nvSpPr>
        <p:spPr>
          <a:xfrm>
            <a:off x="468776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70" name="Google Shape;1170;p39"/>
          <p:cNvSpPr txBox="1"/>
          <p:nvPr/>
        </p:nvSpPr>
        <p:spPr>
          <a:xfrm>
            <a:off x="5194113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71" name="Google Shape;1171;p39"/>
          <p:cNvSpPr txBox="1"/>
          <p:nvPr/>
        </p:nvSpPr>
        <p:spPr>
          <a:xfrm>
            <a:off x="5700475" y="36381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72" name="Google Shape;1172;p39"/>
          <p:cNvSpPr txBox="1"/>
          <p:nvPr/>
        </p:nvSpPr>
        <p:spPr>
          <a:xfrm>
            <a:off x="4641500" y="20192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73" name="Google Shape;1173;p39"/>
          <p:cNvSpPr txBox="1"/>
          <p:nvPr/>
        </p:nvSpPr>
        <p:spPr>
          <a:xfrm>
            <a:off x="5141700" y="20257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74" name="Google Shape;1174;p39"/>
          <p:cNvSpPr txBox="1"/>
          <p:nvPr/>
        </p:nvSpPr>
        <p:spPr>
          <a:xfrm>
            <a:off x="5601000" y="20081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175" name="Google Shape;1175;p39"/>
          <p:cNvSpPr txBox="1"/>
          <p:nvPr/>
        </p:nvSpPr>
        <p:spPr>
          <a:xfrm>
            <a:off x="4751425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76" name="Google Shape;1176;p39"/>
          <p:cNvSpPr txBox="1"/>
          <p:nvPr/>
        </p:nvSpPr>
        <p:spPr>
          <a:xfrm>
            <a:off x="5260050" y="19881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177" name="Google Shape;1177;p39"/>
          <p:cNvSpPr txBox="1"/>
          <p:nvPr/>
        </p:nvSpPr>
        <p:spPr>
          <a:xfrm>
            <a:off x="5714625" y="19957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178" name="Google Shape;1178;p3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09215" y="16224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9" name="Google Shape;1179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979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0" name="Google Shape;1180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54197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1" name="Google Shape;1181;p3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596134" y="1164300"/>
            <a:ext cx="573419" cy="384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2" name="Google Shape;1182;p39"/>
          <p:cNvCxnSpPr>
            <a:endCxn id="1179" idx="0"/>
          </p:cNvCxnSpPr>
          <p:nvPr/>
        </p:nvCxnSpPr>
        <p:spPr>
          <a:xfrm>
            <a:off x="4781706" y="776400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3" name="Google Shape;1183;p39"/>
          <p:cNvCxnSpPr/>
          <p:nvPr/>
        </p:nvCxnSpPr>
        <p:spPr>
          <a:xfrm>
            <a:off x="53442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4" name="Google Shape;1184;p39"/>
          <p:cNvCxnSpPr/>
          <p:nvPr/>
        </p:nvCxnSpPr>
        <p:spPr>
          <a:xfrm>
            <a:off x="5906775" y="780875"/>
            <a:ext cx="3000" cy="38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5" name="Google Shape;1185;p39"/>
          <p:cNvSpPr txBox="1"/>
          <p:nvPr/>
        </p:nvSpPr>
        <p:spPr>
          <a:xfrm>
            <a:off x="4554300" y="391450"/>
            <a:ext cx="208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head    blah     what     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186" name="Google Shape;1186;p39"/>
          <p:cNvSpPr txBox="1"/>
          <p:nvPr/>
        </p:nvSpPr>
        <p:spPr>
          <a:xfrm>
            <a:off x="6469275" y="572125"/>
            <a:ext cx="2435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Teacher forcing:</a:t>
            </a:r>
            <a:endParaRPr b="1"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Во время инференса использовать teacher forcing не получится 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87" name="Google Shape;1187;p39"/>
          <p:cNvSpPr txBox="1"/>
          <p:nvPr>
            <p:ph type="title"/>
          </p:nvPr>
        </p:nvSpPr>
        <p:spPr>
          <a:xfrm>
            <a:off x="311700" y="330200"/>
            <a:ext cx="202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модели</a:t>
            </a:r>
            <a:endParaRPr/>
          </a:p>
        </p:txBody>
      </p:sp>
      <p:sp>
        <p:nvSpPr>
          <p:cNvPr id="1188" name="Google Shape;1188;p39"/>
          <p:cNvSpPr/>
          <p:nvPr/>
        </p:nvSpPr>
        <p:spPr>
          <a:xfrm>
            <a:off x="5807447" y="2233126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9" name="Google Shape;1189;p39"/>
          <p:cNvSpPr/>
          <p:nvPr/>
        </p:nvSpPr>
        <p:spPr>
          <a:xfrm>
            <a:off x="5355107" y="223311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0" name="Google Shape;1190;p39"/>
          <p:cNvSpPr/>
          <p:nvPr/>
        </p:nvSpPr>
        <p:spPr>
          <a:xfrm>
            <a:off x="4855837" y="225315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40"/>
          <p:cNvSpPr txBox="1"/>
          <p:nvPr/>
        </p:nvSpPr>
        <p:spPr>
          <a:xfrm>
            <a:off x="489550" y="1155475"/>
            <a:ext cx="42129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Нюансы обучения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У Encoder и Decoder разные словари (т.к языки разные);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Для обоих словарей можно использовать subword tokenization;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 генерации можно использовать beam search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196" name="Google Shape;1196;p40"/>
          <p:cNvSpPr txBox="1"/>
          <p:nvPr>
            <p:ph type="title"/>
          </p:nvPr>
        </p:nvSpPr>
        <p:spPr>
          <a:xfrm>
            <a:off x="311700" y="330200"/>
            <a:ext cx="43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модели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41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Метрики качества для MT</a:t>
            </a:r>
            <a:endParaRPr/>
          </a:p>
        </p:txBody>
      </p:sp>
      <p:sp>
        <p:nvSpPr>
          <p:cNvPr id="1202" name="Google Shape;1202;p41"/>
          <p:cNvSpPr txBox="1"/>
          <p:nvPr>
            <p:ph idx="1" type="body"/>
          </p:nvPr>
        </p:nvSpPr>
        <p:spPr>
          <a:xfrm>
            <a:off x="311700" y="1190025"/>
            <a:ext cx="3940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Как оценивать качество перевода?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При обучении мы используем кросс-энтропию, но она слабо коррелирует с реальным качеством перевода.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Самая распространенная метрика оценки качества перевода — </a:t>
            </a:r>
            <a:r>
              <a:rPr lang="en" sz="1600">
                <a:solidFill>
                  <a:schemeClr val="dk1"/>
                </a:solidFill>
              </a:rPr>
              <a:t>BLEU</a:t>
            </a:r>
            <a:r>
              <a:rPr lang="en"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42"/>
          <p:cNvSpPr txBox="1"/>
          <p:nvPr/>
        </p:nvSpPr>
        <p:spPr>
          <a:xfrm>
            <a:off x="268975" y="1181950"/>
            <a:ext cx="37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У построенной нами архитектуры есть недостатки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08" name="Google Shape;1208;p42"/>
          <p:cNvSpPr txBox="1"/>
          <p:nvPr>
            <p:ph type="title"/>
          </p:nvPr>
        </p:nvSpPr>
        <p:spPr>
          <a:xfrm>
            <a:off x="311700" y="330200"/>
            <a:ext cx="439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Обучение модели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4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RNN for MT</a:t>
            </a:r>
            <a:endParaRPr/>
          </a:p>
        </p:txBody>
      </p:sp>
      <p:sp>
        <p:nvSpPr>
          <p:cNvPr id="1214" name="Google Shape;1214;p43"/>
          <p:cNvSpPr txBox="1"/>
          <p:nvPr/>
        </p:nvSpPr>
        <p:spPr>
          <a:xfrm>
            <a:off x="542568" y="45375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43"/>
          <p:cNvSpPr txBox="1"/>
          <p:nvPr/>
        </p:nvSpPr>
        <p:spPr>
          <a:xfrm>
            <a:off x="1023650" y="45388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16" name="Google Shape;1216;p43"/>
          <p:cNvCxnSpPr>
            <a:stCxn id="1214" idx="0"/>
            <a:endCxn id="1217" idx="2"/>
          </p:cNvCxnSpPr>
          <p:nvPr/>
        </p:nvCxnSpPr>
        <p:spPr>
          <a:xfrm rot="10800000">
            <a:off x="896868" y="42576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18" name="Google Shape;1218;p43"/>
          <p:cNvCxnSpPr>
            <a:endCxn id="1219" idx="2"/>
          </p:cNvCxnSpPr>
          <p:nvPr/>
        </p:nvCxnSpPr>
        <p:spPr>
          <a:xfrm rot="10800000">
            <a:off x="1400280" y="42575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0" name="Google Shape;1220;p43"/>
          <p:cNvCxnSpPr/>
          <p:nvPr/>
        </p:nvCxnSpPr>
        <p:spPr>
          <a:xfrm rot="10800000">
            <a:off x="1899351" y="42574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1" name="Google Shape;1221;p43"/>
          <p:cNvCxnSpPr/>
          <p:nvPr/>
        </p:nvCxnSpPr>
        <p:spPr>
          <a:xfrm rot="10800000">
            <a:off x="2414969" y="42576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22" name="Google Shape;1222;p43"/>
          <p:cNvCxnSpPr>
            <a:stCxn id="1217" idx="0"/>
            <a:endCxn id="1223" idx="2"/>
          </p:cNvCxnSpPr>
          <p:nvPr/>
        </p:nvCxnSpPr>
        <p:spPr>
          <a:xfrm rot="10800000">
            <a:off x="896920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7" name="Google Shape;1217;p43"/>
          <p:cNvSpPr/>
          <p:nvPr/>
        </p:nvSpPr>
        <p:spPr>
          <a:xfrm>
            <a:off x="784870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43"/>
          <p:cNvSpPr/>
          <p:nvPr/>
        </p:nvSpPr>
        <p:spPr>
          <a:xfrm>
            <a:off x="784870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4" name="Google Shape;1224;p43"/>
          <p:cNvCxnSpPr>
            <a:stCxn id="1219" idx="0"/>
            <a:endCxn id="1225" idx="2"/>
          </p:cNvCxnSpPr>
          <p:nvPr/>
        </p:nvCxnSpPr>
        <p:spPr>
          <a:xfrm rot="10800000">
            <a:off x="1400280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9" name="Google Shape;1219;p43"/>
          <p:cNvSpPr/>
          <p:nvPr/>
        </p:nvSpPr>
        <p:spPr>
          <a:xfrm>
            <a:off x="1288230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43"/>
          <p:cNvSpPr/>
          <p:nvPr/>
        </p:nvSpPr>
        <p:spPr>
          <a:xfrm>
            <a:off x="1288230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6" name="Google Shape;1226;p43"/>
          <p:cNvCxnSpPr>
            <a:stCxn id="1227" idx="0"/>
            <a:endCxn id="1228" idx="2"/>
          </p:cNvCxnSpPr>
          <p:nvPr/>
        </p:nvCxnSpPr>
        <p:spPr>
          <a:xfrm rot="10800000">
            <a:off x="1904933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7" name="Google Shape;1227;p43"/>
          <p:cNvSpPr/>
          <p:nvPr/>
        </p:nvSpPr>
        <p:spPr>
          <a:xfrm>
            <a:off x="1792883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43"/>
          <p:cNvSpPr/>
          <p:nvPr/>
        </p:nvSpPr>
        <p:spPr>
          <a:xfrm>
            <a:off x="1792883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9" name="Google Shape;1229;p43"/>
          <p:cNvCxnSpPr>
            <a:stCxn id="1230" idx="0"/>
            <a:endCxn id="1231" idx="2"/>
          </p:cNvCxnSpPr>
          <p:nvPr/>
        </p:nvCxnSpPr>
        <p:spPr>
          <a:xfrm rot="10800000">
            <a:off x="2413024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0" name="Google Shape;1230;p43"/>
          <p:cNvSpPr/>
          <p:nvPr/>
        </p:nvSpPr>
        <p:spPr>
          <a:xfrm>
            <a:off x="2300974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43"/>
          <p:cNvSpPr/>
          <p:nvPr/>
        </p:nvSpPr>
        <p:spPr>
          <a:xfrm>
            <a:off x="2300974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2" name="Google Shape;1232;p43"/>
          <p:cNvCxnSpPr/>
          <p:nvPr/>
        </p:nvCxnSpPr>
        <p:spPr>
          <a:xfrm>
            <a:off x="1017983" y="29688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3" name="Google Shape;1233;p43"/>
          <p:cNvCxnSpPr/>
          <p:nvPr/>
        </p:nvCxnSpPr>
        <p:spPr>
          <a:xfrm>
            <a:off x="1522636" y="29787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4" name="Google Shape;1234;p43"/>
          <p:cNvCxnSpPr/>
          <p:nvPr/>
        </p:nvCxnSpPr>
        <p:spPr>
          <a:xfrm>
            <a:off x="2025996" y="29787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35" name="Google Shape;1235;p43"/>
          <p:cNvSpPr txBox="1"/>
          <p:nvPr/>
        </p:nvSpPr>
        <p:spPr>
          <a:xfrm>
            <a:off x="793923" y="37737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6" name="Google Shape;1236;p43"/>
          <p:cNvSpPr txBox="1"/>
          <p:nvPr/>
        </p:nvSpPr>
        <p:spPr>
          <a:xfrm>
            <a:off x="1300025" y="37737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7" name="Google Shape;1237;p43"/>
          <p:cNvSpPr txBox="1"/>
          <p:nvPr/>
        </p:nvSpPr>
        <p:spPr>
          <a:xfrm>
            <a:off x="1800643" y="37737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8" name="Google Shape;1238;p43"/>
          <p:cNvSpPr txBox="1"/>
          <p:nvPr/>
        </p:nvSpPr>
        <p:spPr>
          <a:xfrm>
            <a:off x="2305296" y="37737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39" name="Google Shape;1239;p43"/>
          <p:cNvSpPr txBox="1"/>
          <p:nvPr/>
        </p:nvSpPr>
        <p:spPr>
          <a:xfrm>
            <a:off x="793923" y="28577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0" name="Google Shape;1240;p43"/>
          <p:cNvSpPr txBox="1"/>
          <p:nvPr/>
        </p:nvSpPr>
        <p:spPr>
          <a:xfrm>
            <a:off x="1300025" y="28577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1" name="Google Shape;1241;p43"/>
          <p:cNvSpPr txBox="1"/>
          <p:nvPr/>
        </p:nvSpPr>
        <p:spPr>
          <a:xfrm>
            <a:off x="1800643" y="28577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2" name="Google Shape;1242;p43"/>
          <p:cNvSpPr txBox="1"/>
          <p:nvPr/>
        </p:nvSpPr>
        <p:spPr>
          <a:xfrm>
            <a:off x="2305296" y="28577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43" name="Google Shape;1243;p43"/>
          <p:cNvSpPr/>
          <p:nvPr/>
        </p:nvSpPr>
        <p:spPr>
          <a:xfrm>
            <a:off x="276781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44" name="Google Shape;1244;p43"/>
          <p:cNvCxnSpPr/>
          <p:nvPr/>
        </p:nvCxnSpPr>
        <p:spPr>
          <a:xfrm>
            <a:off x="514623" y="29688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45" name="Google Shape;1245;p43"/>
          <p:cNvSpPr txBox="1"/>
          <p:nvPr/>
        </p:nvSpPr>
        <p:spPr>
          <a:xfrm>
            <a:off x="276157" y="28526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46" name="Google Shape;1246;p43"/>
          <p:cNvCxnSpPr/>
          <p:nvPr/>
        </p:nvCxnSpPr>
        <p:spPr>
          <a:xfrm rot="10800000">
            <a:off x="895350" y="23475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7" name="Google Shape;1247;p43"/>
          <p:cNvCxnSpPr/>
          <p:nvPr/>
        </p:nvCxnSpPr>
        <p:spPr>
          <a:xfrm rot="10800000">
            <a:off x="1400261" y="23475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8" name="Google Shape;1248;p43"/>
          <p:cNvCxnSpPr/>
          <p:nvPr/>
        </p:nvCxnSpPr>
        <p:spPr>
          <a:xfrm rot="10800000">
            <a:off x="1906906" y="23472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49" name="Google Shape;1249;p43"/>
          <p:cNvCxnSpPr/>
          <p:nvPr/>
        </p:nvCxnSpPr>
        <p:spPr>
          <a:xfrm rot="10800000">
            <a:off x="2413550" y="23475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0" name="Google Shape;1250;p43"/>
          <p:cNvCxnSpPr/>
          <p:nvPr/>
        </p:nvCxnSpPr>
        <p:spPr>
          <a:xfrm rot="10800000">
            <a:off x="2930588" y="42525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1" name="Google Shape;1251;p43"/>
          <p:cNvCxnSpPr>
            <a:stCxn id="1252" idx="0"/>
            <a:endCxn id="1253" idx="2"/>
          </p:cNvCxnSpPr>
          <p:nvPr/>
        </p:nvCxnSpPr>
        <p:spPr>
          <a:xfrm rot="10800000">
            <a:off x="2928572" y="33038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2" name="Google Shape;1252;p43"/>
          <p:cNvSpPr/>
          <p:nvPr/>
        </p:nvSpPr>
        <p:spPr>
          <a:xfrm>
            <a:off x="2816522" y="35720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3" name="Google Shape;1253;p43"/>
          <p:cNvSpPr/>
          <p:nvPr/>
        </p:nvSpPr>
        <p:spPr>
          <a:xfrm>
            <a:off x="2816522" y="26236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4" name="Google Shape;1254;p43"/>
          <p:cNvCxnSpPr/>
          <p:nvPr/>
        </p:nvCxnSpPr>
        <p:spPr>
          <a:xfrm>
            <a:off x="2541545" y="29737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55" name="Google Shape;1255;p43"/>
          <p:cNvSpPr txBox="1"/>
          <p:nvPr/>
        </p:nvSpPr>
        <p:spPr>
          <a:xfrm>
            <a:off x="2820844" y="37687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56" name="Google Shape;1256;p43"/>
          <p:cNvSpPr txBox="1"/>
          <p:nvPr/>
        </p:nvSpPr>
        <p:spPr>
          <a:xfrm>
            <a:off x="2820844" y="28526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57" name="Google Shape;1257;p43"/>
          <p:cNvCxnSpPr/>
          <p:nvPr/>
        </p:nvCxnSpPr>
        <p:spPr>
          <a:xfrm rot="10800000">
            <a:off x="2929098" y="23424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8" name="Google Shape;1258;p43"/>
          <p:cNvCxnSpPr/>
          <p:nvPr/>
        </p:nvCxnSpPr>
        <p:spPr>
          <a:xfrm rot="10800000">
            <a:off x="3443408" y="42512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59" name="Google Shape;1259;p43"/>
          <p:cNvCxnSpPr>
            <a:stCxn id="1260" idx="0"/>
            <a:endCxn id="1261" idx="2"/>
          </p:cNvCxnSpPr>
          <p:nvPr/>
        </p:nvCxnSpPr>
        <p:spPr>
          <a:xfrm rot="10800000">
            <a:off x="3441393" y="33026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0" name="Google Shape;1260;p43"/>
          <p:cNvSpPr/>
          <p:nvPr/>
        </p:nvSpPr>
        <p:spPr>
          <a:xfrm>
            <a:off x="3329343" y="35708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1" name="Google Shape;1261;p43"/>
          <p:cNvSpPr/>
          <p:nvPr/>
        </p:nvSpPr>
        <p:spPr>
          <a:xfrm>
            <a:off x="3329343" y="26223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62" name="Google Shape;1262;p43"/>
          <p:cNvCxnSpPr/>
          <p:nvPr/>
        </p:nvCxnSpPr>
        <p:spPr>
          <a:xfrm>
            <a:off x="3054365" y="29724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3" name="Google Shape;1263;p43"/>
          <p:cNvSpPr txBox="1"/>
          <p:nvPr/>
        </p:nvSpPr>
        <p:spPr>
          <a:xfrm>
            <a:off x="3333665" y="37674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64" name="Google Shape;1264;p43"/>
          <p:cNvSpPr txBox="1"/>
          <p:nvPr/>
        </p:nvSpPr>
        <p:spPr>
          <a:xfrm>
            <a:off x="3333665" y="28514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265" name="Google Shape;1265;p43"/>
          <p:cNvCxnSpPr/>
          <p:nvPr/>
        </p:nvCxnSpPr>
        <p:spPr>
          <a:xfrm rot="10800000">
            <a:off x="3441919" y="23411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66" name="Google Shape;1266;p43"/>
          <p:cNvSpPr/>
          <p:nvPr/>
        </p:nvSpPr>
        <p:spPr>
          <a:xfrm>
            <a:off x="2541550" y="22230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7" name="Google Shape;1267;p43"/>
          <p:cNvCxnSpPr/>
          <p:nvPr/>
        </p:nvCxnSpPr>
        <p:spPr>
          <a:xfrm>
            <a:off x="2531650" y="29729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8" name="Google Shape;1268;p43"/>
          <p:cNvSpPr txBox="1"/>
          <p:nvPr/>
        </p:nvSpPr>
        <p:spPr>
          <a:xfrm>
            <a:off x="27677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69" name="Google Shape;1269;p43"/>
          <p:cNvSpPr txBox="1"/>
          <p:nvPr/>
        </p:nvSpPr>
        <p:spPr>
          <a:xfrm>
            <a:off x="7884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0" name="Google Shape;1270;p43"/>
          <p:cNvSpPr txBox="1"/>
          <p:nvPr/>
        </p:nvSpPr>
        <p:spPr>
          <a:xfrm>
            <a:off x="129452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1" name="Google Shape;1271;p43"/>
          <p:cNvSpPr txBox="1"/>
          <p:nvPr/>
        </p:nvSpPr>
        <p:spPr>
          <a:xfrm>
            <a:off x="179775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2" name="Google Shape;1272;p43"/>
          <p:cNvSpPr txBox="1"/>
          <p:nvPr/>
        </p:nvSpPr>
        <p:spPr>
          <a:xfrm>
            <a:off x="23093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3" name="Google Shape;1273;p43"/>
          <p:cNvSpPr txBox="1"/>
          <p:nvPr/>
        </p:nvSpPr>
        <p:spPr>
          <a:xfrm>
            <a:off x="793925" y="36140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4" name="Google Shape;1274;p43"/>
          <p:cNvSpPr txBox="1"/>
          <p:nvPr/>
        </p:nvSpPr>
        <p:spPr>
          <a:xfrm>
            <a:off x="1297288" y="36139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5" name="Google Shape;1275;p43"/>
          <p:cNvSpPr txBox="1"/>
          <p:nvPr/>
        </p:nvSpPr>
        <p:spPr>
          <a:xfrm>
            <a:off x="1799138" y="36139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6" name="Google Shape;1276;p43"/>
          <p:cNvSpPr txBox="1"/>
          <p:nvPr/>
        </p:nvSpPr>
        <p:spPr>
          <a:xfrm>
            <a:off x="2310000" y="36140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277" name="Google Shape;1277;p4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252225" y="25555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278" name="Google Shape;1278;p43"/>
          <p:cNvSpPr txBox="1"/>
          <p:nvPr/>
        </p:nvSpPr>
        <p:spPr>
          <a:xfrm>
            <a:off x="33364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79" name="Google Shape;1279;p43"/>
          <p:cNvSpPr txBox="1"/>
          <p:nvPr/>
        </p:nvSpPr>
        <p:spPr>
          <a:xfrm>
            <a:off x="2570400" y="26276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280" name="Google Shape;1280;p43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64092" y="22360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1" name="Google Shape;1281;p43"/>
          <p:cNvCxnSpPr/>
          <p:nvPr/>
        </p:nvCxnSpPr>
        <p:spPr>
          <a:xfrm flipH="1" rot="10800000">
            <a:off x="3601475" y="29645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2" name="Google Shape;1282;p43"/>
          <p:cNvSpPr txBox="1"/>
          <p:nvPr/>
        </p:nvSpPr>
        <p:spPr>
          <a:xfrm>
            <a:off x="3664000" y="4538825"/>
            <a:ext cx="202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43"/>
          <p:cNvSpPr txBox="1"/>
          <p:nvPr/>
        </p:nvSpPr>
        <p:spPr>
          <a:xfrm>
            <a:off x="3664000" y="1285075"/>
            <a:ext cx="182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 &lt;EOS&gt;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4" name="Google Shape;1284;p43"/>
          <p:cNvSpPr/>
          <p:nvPr/>
        </p:nvSpPr>
        <p:spPr>
          <a:xfrm>
            <a:off x="5171425" y="23411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5" name="Google Shape;1285;p43"/>
          <p:cNvSpPr/>
          <p:nvPr/>
        </p:nvSpPr>
        <p:spPr>
          <a:xfrm>
            <a:off x="3837275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43"/>
          <p:cNvSpPr/>
          <p:nvPr/>
        </p:nvSpPr>
        <p:spPr>
          <a:xfrm>
            <a:off x="4369025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7" name="Google Shape;1287;p43"/>
          <p:cNvSpPr/>
          <p:nvPr/>
        </p:nvSpPr>
        <p:spPr>
          <a:xfrm>
            <a:off x="4856700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8" name="Google Shape;1288;p4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922265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9" name="Google Shape;1289;p4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474840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0" name="Google Shape;1290;p43"/>
          <p:cNvSpPr txBox="1"/>
          <p:nvPr/>
        </p:nvSpPr>
        <p:spPr>
          <a:xfrm>
            <a:off x="390727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1" name="Google Shape;1291;p43"/>
          <p:cNvSpPr txBox="1"/>
          <p:nvPr/>
        </p:nvSpPr>
        <p:spPr>
          <a:xfrm>
            <a:off x="44139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2" name="Google Shape;1292;p43"/>
          <p:cNvSpPr txBox="1"/>
          <p:nvPr/>
        </p:nvSpPr>
        <p:spPr>
          <a:xfrm>
            <a:off x="4928213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3" name="Google Shape;1293;p43"/>
          <p:cNvSpPr txBox="1"/>
          <p:nvPr/>
        </p:nvSpPr>
        <p:spPr>
          <a:xfrm>
            <a:off x="3902563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4" name="Google Shape;1294;p43"/>
          <p:cNvSpPr txBox="1"/>
          <p:nvPr/>
        </p:nvSpPr>
        <p:spPr>
          <a:xfrm>
            <a:off x="4408913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5" name="Google Shape;1295;p43"/>
          <p:cNvSpPr txBox="1"/>
          <p:nvPr/>
        </p:nvSpPr>
        <p:spPr>
          <a:xfrm>
            <a:off x="4915275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296" name="Google Shape;1296;p43"/>
          <p:cNvSpPr txBox="1"/>
          <p:nvPr/>
        </p:nvSpPr>
        <p:spPr>
          <a:xfrm>
            <a:off x="3856300" y="19839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297" name="Google Shape;1297;p43"/>
          <p:cNvSpPr txBox="1"/>
          <p:nvPr/>
        </p:nvSpPr>
        <p:spPr>
          <a:xfrm>
            <a:off x="4356500" y="19904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298" name="Google Shape;1298;p43"/>
          <p:cNvSpPr txBox="1"/>
          <p:nvPr/>
        </p:nvSpPr>
        <p:spPr>
          <a:xfrm>
            <a:off x="4815800" y="19728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299" name="Google Shape;1299;p43"/>
          <p:cNvSpPr txBox="1"/>
          <p:nvPr/>
        </p:nvSpPr>
        <p:spPr>
          <a:xfrm>
            <a:off x="3966225" y="19528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00" name="Google Shape;1300;p43"/>
          <p:cNvSpPr txBox="1"/>
          <p:nvPr/>
        </p:nvSpPr>
        <p:spPr>
          <a:xfrm>
            <a:off x="4474850" y="19528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01" name="Google Shape;1301;p43"/>
          <p:cNvSpPr txBox="1"/>
          <p:nvPr/>
        </p:nvSpPr>
        <p:spPr>
          <a:xfrm>
            <a:off x="4929425" y="19604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cxnSp>
        <p:nvCxnSpPr>
          <p:cNvPr id="1302" name="Google Shape;1302;p43"/>
          <p:cNvCxnSpPr/>
          <p:nvPr/>
        </p:nvCxnSpPr>
        <p:spPr>
          <a:xfrm>
            <a:off x="4164200" y="1517450"/>
            <a:ext cx="379500" cy="3123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303" name="Google Shape;1303;p43"/>
          <p:cNvCxnSpPr/>
          <p:nvPr/>
        </p:nvCxnSpPr>
        <p:spPr>
          <a:xfrm>
            <a:off x="4626475" y="1506250"/>
            <a:ext cx="379500" cy="3123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304" name="Google Shape;1304;p43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24015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5" name="Google Shape;1305;p43"/>
          <p:cNvSpPr txBox="1"/>
          <p:nvPr/>
        </p:nvSpPr>
        <p:spPr>
          <a:xfrm>
            <a:off x="5966675" y="1205675"/>
            <a:ext cx="2574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Недостатки: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Encoder RNN может забывать информацию из начала предложения;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306" name="Google Shape;1306;p43"/>
          <p:cNvSpPr/>
          <p:nvPr/>
        </p:nvSpPr>
        <p:spPr>
          <a:xfrm>
            <a:off x="5025014" y="2197513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7" name="Google Shape;1307;p43"/>
          <p:cNvSpPr/>
          <p:nvPr/>
        </p:nvSpPr>
        <p:spPr>
          <a:xfrm>
            <a:off x="4549827" y="219750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8" name="Google Shape;1308;p43"/>
          <p:cNvSpPr/>
          <p:nvPr/>
        </p:nvSpPr>
        <p:spPr>
          <a:xfrm>
            <a:off x="4070614" y="221783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4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RNN for MT</a:t>
            </a:r>
            <a:endParaRPr/>
          </a:p>
        </p:txBody>
      </p:sp>
      <p:sp>
        <p:nvSpPr>
          <p:cNvPr id="1314" name="Google Shape;1314;p44"/>
          <p:cNvSpPr txBox="1"/>
          <p:nvPr/>
        </p:nvSpPr>
        <p:spPr>
          <a:xfrm>
            <a:off x="542568" y="4537536"/>
            <a:ext cx="711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&lt;BOS&gt;</a:t>
            </a:r>
            <a:endParaRPr sz="13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5" name="Google Shape;1315;p44"/>
          <p:cNvSpPr txBox="1"/>
          <p:nvPr/>
        </p:nvSpPr>
        <p:spPr>
          <a:xfrm>
            <a:off x="1023650" y="4538825"/>
            <a:ext cx="358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Guten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Morgen &lt;EOS&gt;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6" name="Google Shape;1316;p44"/>
          <p:cNvCxnSpPr>
            <a:stCxn id="1314" idx="0"/>
            <a:endCxn id="1317" idx="2"/>
          </p:cNvCxnSpPr>
          <p:nvPr/>
        </p:nvCxnSpPr>
        <p:spPr>
          <a:xfrm rot="10800000">
            <a:off x="896868" y="4257636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18" name="Google Shape;1318;p44"/>
          <p:cNvCxnSpPr>
            <a:endCxn id="1319" idx="2"/>
          </p:cNvCxnSpPr>
          <p:nvPr/>
        </p:nvCxnSpPr>
        <p:spPr>
          <a:xfrm rot="10800000">
            <a:off x="1400280" y="4257551"/>
            <a:ext cx="2100" cy="285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0" name="Google Shape;1320;p44"/>
          <p:cNvCxnSpPr/>
          <p:nvPr/>
        </p:nvCxnSpPr>
        <p:spPr>
          <a:xfrm rot="10800000">
            <a:off x="1899351" y="4257425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1" name="Google Shape;1321;p44"/>
          <p:cNvCxnSpPr/>
          <p:nvPr/>
        </p:nvCxnSpPr>
        <p:spPr>
          <a:xfrm rot="10800000">
            <a:off x="2414969" y="4257636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22" name="Google Shape;1322;p44"/>
          <p:cNvCxnSpPr>
            <a:stCxn id="1317" idx="0"/>
            <a:endCxn id="1323" idx="2"/>
          </p:cNvCxnSpPr>
          <p:nvPr/>
        </p:nvCxnSpPr>
        <p:spPr>
          <a:xfrm rot="10800000">
            <a:off x="896920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7" name="Google Shape;1317;p44"/>
          <p:cNvSpPr/>
          <p:nvPr/>
        </p:nvSpPr>
        <p:spPr>
          <a:xfrm>
            <a:off x="784870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3" name="Google Shape;1323;p44"/>
          <p:cNvSpPr/>
          <p:nvPr/>
        </p:nvSpPr>
        <p:spPr>
          <a:xfrm>
            <a:off x="784870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4" name="Google Shape;1324;p44"/>
          <p:cNvCxnSpPr>
            <a:stCxn id="1319" idx="0"/>
            <a:endCxn id="1325" idx="2"/>
          </p:cNvCxnSpPr>
          <p:nvPr/>
        </p:nvCxnSpPr>
        <p:spPr>
          <a:xfrm rot="10800000">
            <a:off x="1400280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9" name="Google Shape;1319;p44"/>
          <p:cNvSpPr/>
          <p:nvPr/>
        </p:nvSpPr>
        <p:spPr>
          <a:xfrm>
            <a:off x="1288230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5" name="Google Shape;1325;p44"/>
          <p:cNvSpPr/>
          <p:nvPr/>
        </p:nvSpPr>
        <p:spPr>
          <a:xfrm>
            <a:off x="1288230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6" name="Google Shape;1326;p44"/>
          <p:cNvCxnSpPr>
            <a:stCxn id="1327" idx="0"/>
            <a:endCxn id="1328" idx="2"/>
          </p:cNvCxnSpPr>
          <p:nvPr/>
        </p:nvCxnSpPr>
        <p:spPr>
          <a:xfrm rot="10800000">
            <a:off x="1904933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27" name="Google Shape;1327;p44"/>
          <p:cNvSpPr/>
          <p:nvPr/>
        </p:nvSpPr>
        <p:spPr>
          <a:xfrm>
            <a:off x="1792883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8" name="Google Shape;1328;p44"/>
          <p:cNvSpPr/>
          <p:nvPr/>
        </p:nvSpPr>
        <p:spPr>
          <a:xfrm>
            <a:off x="1792883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9" name="Google Shape;1329;p44"/>
          <p:cNvCxnSpPr>
            <a:stCxn id="1330" idx="0"/>
            <a:endCxn id="1331" idx="2"/>
          </p:cNvCxnSpPr>
          <p:nvPr/>
        </p:nvCxnSpPr>
        <p:spPr>
          <a:xfrm rot="10800000">
            <a:off x="2413024" y="330895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0" name="Google Shape;1330;p44"/>
          <p:cNvSpPr/>
          <p:nvPr/>
        </p:nvSpPr>
        <p:spPr>
          <a:xfrm>
            <a:off x="2300974" y="357715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1" name="Google Shape;1331;p44"/>
          <p:cNvSpPr/>
          <p:nvPr/>
        </p:nvSpPr>
        <p:spPr>
          <a:xfrm>
            <a:off x="2300974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2" name="Google Shape;1332;p44"/>
          <p:cNvCxnSpPr/>
          <p:nvPr/>
        </p:nvCxnSpPr>
        <p:spPr>
          <a:xfrm>
            <a:off x="1017983" y="29688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3" name="Google Shape;1333;p44"/>
          <p:cNvCxnSpPr/>
          <p:nvPr/>
        </p:nvCxnSpPr>
        <p:spPr>
          <a:xfrm>
            <a:off x="1522636" y="29787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4" name="Google Shape;1334;p44"/>
          <p:cNvCxnSpPr/>
          <p:nvPr/>
        </p:nvCxnSpPr>
        <p:spPr>
          <a:xfrm>
            <a:off x="2025996" y="2978777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35" name="Google Shape;1335;p44"/>
          <p:cNvSpPr txBox="1"/>
          <p:nvPr/>
        </p:nvSpPr>
        <p:spPr>
          <a:xfrm>
            <a:off x="793923" y="3773794"/>
            <a:ext cx="217500" cy="19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9" l="-9999" r="-74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6" name="Google Shape;1336;p44"/>
          <p:cNvSpPr txBox="1"/>
          <p:nvPr/>
        </p:nvSpPr>
        <p:spPr>
          <a:xfrm>
            <a:off x="1300025" y="3773794"/>
            <a:ext cx="221400" cy="197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7" name="Google Shape;1337;p44"/>
          <p:cNvSpPr txBox="1"/>
          <p:nvPr/>
        </p:nvSpPr>
        <p:spPr>
          <a:xfrm>
            <a:off x="1800643" y="3773794"/>
            <a:ext cx="221400" cy="1974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8" name="Google Shape;1338;p44"/>
          <p:cNvSpPr txBox="1"/>
          <p:nvPr/>
        </p:nvSpPr>
        <p:spPr>
          <a:xfrm>
            <a:off x="2305296" y="3773794"/>
            <a:ext cx="221400" cy="1974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999" l="-9758" r="-730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9" name="Google Shape;1339;p44"/>
          <p:cNvSpPr txBox="1"/>
          <p:nvPr/>
        </p:nvSpPr>
        <p:spPr>
          <a:xfrm>
            <a:off x="793923" y="2857757"/>
            <a:ext cx="223200" cy="197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189" l="-19509" r="-487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0" name="Google Shape;1340;p44"/>
          <p:cNvSpPr txBox="1"/>
          <p:nvPr/>
        </p:nvSpPr>
        <p:spPr>
          <a:xfrm>
            <a:off x="1300025" y="2857757"/>
            <a:ext cx="227400" cy="1974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1" name="Google Shape;1341;p44"/>
          <p:cNvSpPr txBox="1"/>
          <p:nvPr/>
        </p:nvSpPr>
        <p:spPr>
          <a:xfrm>
            <a:off x="1800643" y="2857757"/>
            <a:ext cx="227400" cy="19740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2" name="Google Shape;1342;p44"/>
          <p:cNvSpPr txBox="1"/>
          <p:nvPr/>
        </p:nvSpPr>
        <p:spPr>
          <a:xfrm>
            <a:off x="2305296" y="2857757"/>
            <a:ext cx="227400" cy="19740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43" name="Google Shape;1343;p44"/>
          <p:cNvSpPr/>
          <p:nvPr/>
        </p:nvSpPr>
        <p:spPr>
          <a:xfrm>
            <a:off x="276781" y="262869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4" name="Google Shape;1344;p44"/>
          <p:cNvCxnSpPr/>
          <p:nvPr/>
        </p:nvCxnSpPr>
        <p:spPr>
          <a:xfrm>
            <a:off x="514623" y="2968895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5" name="Google Shape;1345;p44"/>
          <p:cNvSpPr txBox="1"/>
          <p:nvPr/>
        </p:nvSpPr>
        <p:spPr>
          <a:xfrm>
            <a:off x="276157" y="2852692"/>
            <a:ext cx="227400" cy="19740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18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46" name="Google Shape;1346;p44"/>
          <p:cNvCxnSpPr/>
          <p:nvPr/>
        </p:nvCxnSpPr>
        <p:spPr>
          <a:xfrm rot="10800000">
            <a:off x="895350" y="2347513"/>
            <a:ext cx="150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7" name="Google Shape;1347;p44"/>
          <p:cNvCxnSpPr/>
          <p:nvPr/>
        </p:nvCxnSpPr>
        <p:spPr>
          <a:xfrm rot="10800000">
            <a:off x="1400261" y="23475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8" name="Google Shape;1348;p44"/>
          <p:cNvCxnSpPr/>
          <p:nvPr/>
        </p:nvCxnSpPr>
        <p:spPr>
          <a:xfrm rot="10800000">
            <a:off x="1906906" y="2347297"/>
            <a:ext cx="0" cy="281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9" name="Google Shape;1349;p44"/>
          <p:cNvCxnSpPr/>
          <p:nvPr/>
        </p:nvCxnSpPr>
        <p:spPr>
          <a:xfrm rot="10800000">
            <a:off x="2413550" y="234751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0" name="Google Shape;1350;p44"/>
          <p:cNvCxnSpPr/>
          <p:nvPr/>
        </p:nvCxnSpPr>
        <p:spPr>
          <a:xfrm rot="10800000">
            <a:off x="2930588" y="4252571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1" name="Google Shape;1351;p44"/>
          <p:cNvCxnSpPr>
            <a:stCxn id="1352" idx="0"/>
            <a:endCxn id="1353" idx="2"/>
          </p:cNvCxnSpPr>
          <p:nvPr/>
        </p:nvCxnSpPr>
        <p:spPr>
          <a:xfrm rot="10800000">
            <a:off x="2928572" y="3303886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2" name="Google Shape;1352;p44"/>
          <p:cNvSpPr/>
          <p:nvPr/>
        </p:nvSpPr>
        <p:spPr>
          <a:xfrm>
            <a:off x="2816522" y="3572086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3" name="Google Shape;1353;p44"/>
          <p:cNvSpPr/>
          <p:nvPr/>
        </p:nvSpPr>
        <p:spPr>
          <a:xfrm>
            <a:off x="2816522" y="2623632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4" name="Google Shape;1354;p44"/>
          <p:cNvCxnSpPr/>
          <p:nvPr/>
        </p:nvCxnSpPr>
        <p:spPr>
          <a:xfrm>
            <a:off x="2541545" y="2973712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5" name="Google Shape;1355;p44"/>
          <p:cNvSpPr txBox="1"/>
          <p:nvPr/>
        </p:nvSpPr>
        <p:spPr>
          <a:xfrm>
            <a:off x="2820844" y="3768729"/>
            <a:ext cx="221400" cy="19740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4999" l="-9759" r="-974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6" name="Google Shape;1356;p44"/>
          <p:cNvSpPr txBox="1"/>
          <p:nvPr/>
        </p:nvSpPr>
        <p:spPr>
          <a:xfrm>
            <a:off x="2820844" y="2852692"/>
            <a:ext cx="227400" cy="19740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4628" l="-19049" r="-713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57" name="Google Shape;1357;p44"/>
          <p:cNvCxnSpPr/>
          <p:nvPr/>
        </p:nvCxnSpPr>
        <p:spPr>
          <a:xfrm rot="10800000">
            <a:off x="2929098" y="234244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8" name="Google Shape;1358;p44"/>
          <p:cNvCxnSpPr/>
          <p:nvPr/>
        </p:nvCxnSpPr>
        <p:spPr>
          <a:xfrm rot="10800000">
            <a:off x="3443408" y="4251287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59" name="Google Shape;1359;p44"/>
          <p:cNvCxnSpPr>
            <a:stCxn id="1360" idx="0"/>
            <a:endCxn id="1361" idx="2"/>
          </p:cNvCxnSpPr>
          <p:nvPr/>
        </p:nvCxnSpPr>
        <p:spPr>
          <a:xfrm rot="10800000">
            <a:off x="3441393" y="3302601"/>
            <a:ext cx="0" cy="268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0" name="Google Shape;1360;p44"/>
          <p:cNvSpPr/>
          <p:nvPr/>
        </p:nvSpPr>
        <p:spPr>
          <a:xfrm>
            <a:off x="3329343" y="3570801"/>
            <a:ext cx="224100" cy="680400"/>
          </a:xfrm>
          <a:prstGeom prst="rect">
            <a:avLst/>
          </a:prstGeom>
          <a:noFill/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44"/>
          <p:cNvSpPr/>
          <p:nvPr/>
        </p:nvSpPr>
        <p:spPr>
          <a:xfrm>
            <a:off x="3329343" y="2622347"/>
            <a:ext cx="224100" cy="680400"/>
          </a:xfrm>
          <a:prstGeom prst="rect">
            <a:avLst/>
          </a:prstGeom>
          <a:noFill/>
          <a:ln cap="flat" cmpd="sng" w="12700">
            <a:solidFill>
              <a:srgbClr val="DF87D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2" name="Google Shape;1362;p44"/>
          <p:cNvCxnSpPr/>
          <p:nvPr/>
        </p:nvCxnSpPr>
        <p:spPr>
          <a:xfrm>
            <a:off x="3054365" y="2972428"/>
            <a:ext cx="2793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3" name="Google Shape;1363;p44"/>
          <p:cNvSpPr txBox="1"/>
          <p:nvPr/>
        </p:nvSpPr>
        <p:spPr>
          <a:xfrm>
            <a:off x="3333665" y="3767444"/>
            <a:ext cx="221400" cy="19740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189" l="-12499" r="-999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64" name="Google Shape;1364;p44"/>
          <p:cNvSpPr txBox="1"/>
          <p:nvPr/>
        </p:nvSpPr>
        <p:spPr>
          <a:xfrm>
            <a:off x="3333665" y="2851407"/>
            <a:ext cx="227400" cy="19740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4999" l="-19049" r="-4759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1365" name="Google Shape;1365;p44"/>
          <p:cNvCxnSpPr/>
          <p:nvPr/>
        </p:nvCxnSpPr>
        <p:spPr>
          <a:xfrm rot="10800000">
            <a:off x="3441919" y="2341163"/>
            <a:ext cx="0" cy="27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66" name="Google Shape;1366;p44"/>
          <p:cNvSpPr/>
          <p:nvPr/>
        </p:nvSpPr>
        <p:spPr>
          <a:xfrm>
            <a:off x="2541550" y="2223000"/>
            <a:ext cx="1313700" cy="2374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67" name="Google Shape;1367;p44"/>
          <p:cNvCxnSpPr/>
          <p:nvPr/>
        </p:nvCxnSpPr>
        <p:spPr>
          <a:xfrm>
            <a:off x="2531650" y="2972900"/>
            <a:ext cx="6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8" name="Google Shape;1368;p44"/>
          <p:cNvSpPr txBox="1"/>
          <p:nvPr/>
        </p:nvSpPr>
        <p:spPr>
          <a:xfrm>
            <a:off x="27677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69" name="Google Shape;1369;p44"/>
          <p:cNvSpPr txBox="1"/>
          <p:nvPr/>
        </p:nvSpPr>
        <p:spPr>
          <a:xfrm>
            <a:off x="7884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0" name="Google Shape;1370;p44"/>
          <p:cNvSpPr txBox="1"/>
          <p:nvPr/>
        </p:nvSpPr>
        <p:spPr>
          <a:xfrm>
            <a:off x="129452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1" name="Google Shape;1371;p44"/>
          <p:cNvSpPr txBox="1"/>
          <p:nvPr/>
        </p:nvSpPr>
        <p:spPr>
          <a:xfrm>
            <a:off x="179775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2" name="Google Shape;1372;p44"/>
          <p:cNvSpPr txBox="1"/>
          <p:nvPr/>
        </p:nvSpPr>
        <p:spPr>
          <a:xfrm>
            <a:off x="23093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3" name="Google Shape;1373;p44"/>
          <p:cNvSpPr txBox="1"/>
          <p:nvPr/>
        </p:nvSpPr>
        <p:spPr>
          <a:xfrm>
            <a:off x="793925" y="36140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4" name="Google Shape;1374;p44"/>
          <p:cNvSpPr txBox="1"/>
          <p:nvPr/>
        </p:nvSpPr>
        <p:spPr>
          <a:xfrm>
            <a:off x="1297288" y="361397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5" name="Google Shape;1375;p44"/>
          <p:cNvSpPr txBox="1"/>
          <p:nvPr/>
        </p:nvSpPr>
        <p:spPr>
          <a:xfrm>
            <a:off x="1799138" y="36139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6" name="Google Shape;1376;p44"/>
          <p:cNvSpPr txBox="1"/>
          <p:nvPr/>
        </p:nvSpPr>
        <p:spPr>
          <a:xfrm>
            <a:off x="2310000" y="36140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e</a:t>
            </a:r>
            <a:endParaRPr i="1" sz="1000">
              <a:solidFill>
                <a:schemeClr val="dk1"/>
              </a:solidFill>
            </a:endParaRPr>
          </a:p>
        </p:txBody>
      </p:sp>
      <p:pic>
        <p:nvPicPr>
          <p:cNvPr id="1377" name="Google Shape;1377;p44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252225" y="2555575"/>
            <a:ext cx="308850" cy="826641"/>
          </a:xfrm>
          <a:prstGeom prst="rect">
            <a:avLst/>
          </a:prstGeom>
          <a:noFill/>
          <a:ln>
            <a:noFill/>
          </a:ln>
        </p:spPr>
      </p:pic>
      <p:sp>
        <p:nvSpPr>
          <p:cNvPr id="1378" name="Google Shape;1378;p44"/>
          <p:cNvSpPr txBox="1"/>
          <p:nvPr/>
        </p:nvSpPr>
        <p:spPr>
          <a:xfrm>
            <a:off x="33364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79" name="Google Shape;1379;p44"/>
          <p:cNvSpPr txBox="1"/>
          <p:nvPr/>
        </p:nvSpPr>
        <p:spPr>
          <a:xfrm>
            <a:off x="2570400" y="2627675"/>
            <a:ext cx="64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copy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380" name="Google Shape;1380;p44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864092" y="2236000"/>
            <a:ext cx="1821883" cy="23488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81" name="Google Shape;1381;p44"/>
          <p:cNvCxnSpPr/>
          <p:nvPr/>
        </p:nvCxnSpPr>
        <p:spPr>
          <a:xfrm flipH="1" rot="10800000">
            <a:off x="3601475" y="2964550"/>
            <a:ext cx="334200" cy="8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2" name="Google Shape;1382;p44"/>
          <p:cNvSpPr txBox="1"/>
          <p:nvPr/>
        </p:nvSpPr>
        <p:spPr>
          <a:xfrm>
            <a:off x="3664000" y="4538825"/>
            <a:ext cx="202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&lt;BOS&gt; 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3" name="Google Shape;1383;p44"/>
          <p:cNvSpPr txBox="1"/>
          <p:nvPr/>
        </p:nvSpPr>
        <p:spPr>
          <a:xfrm>
            <a:off x="3664000" y="1285075"/>
            <a:ext cx="18219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 Good 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Morning &lt;EOS&gt;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4" name="Google Shape;1384;p44"/>
          <p:cNvSpPr/>
          <p:nvPr/>
        </p:nvSpPr>
        <p:spPr>
          <a:xfrm>
            <a:off x="5171425" y="2341175"/>
            <a:ext cx="1313700" cy="2256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44"/>
          <p:cNvSpPr/>
          <p:nvPr/>
        </p:nvSpPr>
        <p:spPr>
          <a:xfrm>
            <a:off x="3837275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6" name="Google Shape;1386;p44"/>
          <p:cNvSpPr/>
          <p:nvPr/>
        </p:nvSpPr>
        <p:spPr>
          <a:xfrm>
            <a:off x="4369025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44"/>
          <p:cNvSpPr/>
          <p:nvPr/>
        </p:nvSpPr>
        <p:spPr>
          <a:xfrm>
            <a:off x="4856700" y="2007050"/>
            <a:ext cx="334200" cy="33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8" name="Google Shape;1388;p4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3922265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4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474840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0" name="Google Shape;1390;p44"/>
          <p:cNvSpPr txBox="1"/>
          <p:nvPr/>
        </p:nvSpPr>
        <p:spPr>
          <a:xfrm>
            <a:off x="3907275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1" name="Google Shape;1391;p44"/>
          <p:cNvSpPr txBox="1"/>
          <p:nvPr/>
        </p:nvSpPr>
        <p:spPr>
          <a:xfrm>
            <a:off x="4413900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2" name="Google Shape;1392;p44"/>
          <p:cNvSpPr txBox="1"/>
          <p:nvPr/>
        </p:nvSpPr>
        <p:spPr>
          <a:xfrm>
            <a:off x="4928213" y="2666800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3" name="Google Shape;1393;p44"/>
          <p:cNvSpPr txBox="1"/>
          <p:nvPr/>
        </p:nvSpPr>
        <p:spPr>
          <a:xfrm>
            <a:off x="3902563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4" name="Google Shape;1394;p44"/>
          <p:cNvSpPr txBox="1"/>
          <p:nvPr/>
        </p:nvSpPr>
        <p:spPr>
          <a:xfrm>
            <a:off x="4408913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5" name="Google Shape;1395;p44"/>
          <p:cNvSpPr txBox="1"/>
          <p:nvPr/>
        </p:nvSpPr>
        <p:spPr>
          <a:xfrm>
            <a:off x="4915275" y="36028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396" name="Google Shape;1396;p44"/>
          <p:cNvSpPr txBox="1"/>
          <p:nvPr/>
        </p:nvSpPr>
        <p:spPr>
          <a:xfrm>
            <a:off x="3856300" y="198395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1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397" name="Google Shape;1397;p44"/>
          <p:cNvSpPr txBox="1"/>
          <p:nvPr/>
        </p:nvSpPr>
        <p:spPr>
          <a:xfrm>
            <a:off x="4356500" y="1990463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2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398" name="Google Shape;1398;p44"/>
          <p:cNvSpPr txBox="1"/>
          <p:nvPr/>
        </p:nvSpPr>
        <p:spPr>
          <a:xfrm>
            <a:off x="4815800" y="1972800"/>
            <a:ext cx="38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fc</a:t>
            </a:r>
            <a:r>
              <a:rPr baseline="-25000" i="1" lang="en" sz="1300">
                <a:solidFill>
                  <a:schemeClr val="dk1"/>
                </a:solidFill>
              </a:rPr>
              <a:t>3</a:t>
            </a:r>
            <a:endParaRPr baseline="-25000" i="1" sz="1300">
              <a:solidFill>
                <a:schemeClr val="dk1"/>
              </a:solidFill>
            </a:endParaRPr>
          </a:p>
        </p:txBody>
      </p:sp>
      <p:sp>
        <p:nvSpPr>
          <p:cNvPr id="1399" name="Google Shape;1399;p44"/>
          <p:cNvSpPr txBox="1"/>
          <p:nvPr/>
        </p:nvSpPr>
        <p:spPr>
          <a:xfrm>
            <a:off x="3966225" y="19528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00" name="Google Shape;1400;p44"/>
          <p:cNvSpPr txBox="1"/>
          <p:nvPr/>
        </p:nvSpPr>
        <p:spPr>
          <a:xfrm>
            <a:off x="4474850" y="1952825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sp>
        <p:nvSpPr>
          <p:cNvPr id="1401" name="Google Shape;1401;p44"/>
          <p:cNvSpPr txBox="1"/>
          <p:nvPr/>
        </p:nvSpPr>
        <p:spPr>
          <a:xfrm>
            <a:off x="4929425" y="1960413"/>
            <a:ext cx="27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d</a:t>
            </a:r>
            <a:endParaRPr i="1" sz="1000">
              <a:solidFill>
                <a:schemeClr val="dk1"/>
              </a:solidFill>
            </a:endParaRPr>
          </a:p>
        </p:txBody>
      </p:sp>
      <p:cxnSp>
        <p:nvCxnSpPr>
          <p:cNvPr id="1402" name="Google Shape;1402;p44"/>
          <p:cNvCxnSpPr/>
          <p:nvPr/>
        </p:nvCxnSpPr>
        <p:spPr>
          <a:xfrm>
            <a:off x="4164200" y="1517450"/>
            <a:ext cx="379500" cy="3123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03" name="Google Shape;1403;p44"/>
          <p:cNvCxnSpPr/>
          <p:nvPr/>
        </p:nvCxnSpPr>
        <p:spPr>
          <a:xfrm>
            <a:off x="4626475" y="1506250"/>
            <a:ext cx="379500" cy="3123300"/>
          </a:xfrm>
          <a:prstGeom prst="straightConnector1">
            <a:avLst/>
          </a:prstGeom>
          <a:noFill/>
          <a:ln cap="flat" cmpd="sng" w="19050">
            <a:solidFill>
              <a:srgbClr val="3C78D8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1404" name="Google Shape;1404;p44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4924015" y="1587113"/>
            <a:ext cx="171460" cy="2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5" name="Google Shape;1405;p44"/>
          <p:cNvSpPr txBox="1"/>
          <p:nvPr/>
        </p:nvSpPr>
        <p:spPr>
          <a:xfrm>
            <a:off x="5966675" y="1205675"/>
            <a:ext cx="25746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Недостатки: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Encoder RNN может забывать информацию из начала предложения;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Вся информация о входном предложении содержится в одном векторе </a:t>
            </a:r>
            <a:r>
              <a:rPr i="1" lang="en" sz="1600">
                <a:solidFill>
                  <a:schemeClr val="dk1"/>
                </a:solidFill>
              </a:rPr>
              <a:t>h</a:t>
            </a:r>
            <a:r>
              <a:rPr baseline="-25000" i="1" lang="en" sz="1600">
                <a:solidFill>
                  <a:schemeClr val="dk1"/>
                </a:solidFill>
              </a:rPr>
              <a:t>d</a:t>
            </a:r>
            <a:r>
              <a:rPr baseline="30000" i="1" lang="en" sz="1600">
                <a:solidFill>
                  <a:schemeClr val="dk1"/>
                </a:solidFill>
              </a:rPr>
              <a:t>0</a:t>
            </a: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06" name="Google Shape;1406;p44"/>
          <p:cNvSpPr/>
          <p:nvPr/>
        </p:nvSpPr>
        <p:spPr>
          <a:xfrm>
            <a:off x="3175750" y="2473075"/>
            <a:ext cx="488100" cy="916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44"/>
          <p:cNvSpPr/>
          <p:nvPr/>
        </p:nvSpPr>
        <p:spPr>
          <a:xfrm>
            <a:off x="4070614" y="2217838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8" name="Google Shape;1408;p44"/>
          <p:cNvSpPr/>
          <p:nvPr/>
        </p:nvSpPr>
        <p:spPr>
          <a:xfrm>
            <a:off x="4549827" y="2197501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9" name="Google Shape;1409;p44"/>
          <p:cNvSpPr/>
          <p:nvPr/>
        </p:nvSpPr>
        <p:spPr>
          <a:xfrm>
            <a:off x="5025014" y="2197513"/>
            <a:ext cx="70500" cy="11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В этом видео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311700" y="1190025"/>
            <a:ext cx="441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</a:rPr>
              <a:t>Задача машинного перевода;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</a:rPr>
              <a:t>Архитектура Seq2Seq для решения задачи перевода и ее обучение;</a:t>
            </a:r>
            <a:endParaRPr b="1"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b="1" lang="en" sz="1600">
                <a:solidFill>
                  <a:schemeClr val="dk1"/>
                </a:solidFill>
              </a:rPr>
              <a:t>Недостатки RNN-модели для решения задачи перевода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Механизм внимания (Attention) 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45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RNN for MT</a:t>
            </a:r>
            <a:endParaRPr/>
          </a:p>
        </p:txBody>
      </p:sp>
      <p:sp>
        <p:nvSpPr>
          <p:cNvPr id="1415" name="Google Shape;1415;p45"/>
          <p:cNvSpPr txBox="1"/>
          <p:nvPr/>
        </p:nvSpPr>
        <p:spPr>
          <a:xfrm>
            <a:off x="458775" y="1179200"/>
            <a:ext cx="43848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Как можно бороться с этими проблемами: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Использовать GRU/LSTM;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Использовать bidirectional RNN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Но ничего из этого не поможет решить проблему достаточно хорошо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46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</a:t>
            </a:r>
            <a:r>
              <a:rPr lang="en"/>
              <a:t> RNN</a:t>
            </a:r>
            <a:endParaRPr/>
          </a:p>
        </p:txBody>
      </p:sp>
      <p:pic>
        <p:nvPicPr>
          <p:cNvPr id="1421" name="Google Shape;142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717300"/>
            <a:ext cx="2466350" cy="2242924"/>
          </a:xfrm>
          <a:prstGeom prst="rect">
            <a:avLst/>
          </a:prstGeom>
          <a:noFill/>
          <a:ln>
            <a:noFill/>
          </a:ln>
        </p:spPr>
      </p:pic>
      <p:sp>
        <p:nvSpPr>
          <p:cNvPr id="1422" name="Google Shape;1422;p46"/>
          <p:cNvSpPr/>
          <p:nvPr/>
        </p:nvSpPr>
        <p:spPr>
          <a:xfrm>
            <a:off x="951825" y="2708475"/>
            <a:ext cx="1826100" cy="3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3" name="Google Shape;1423;p46"/>
          <p:cNvSpPr/>
          <p:nvPr/>
        </p:nvSpPr>
        <p:spPr>
          <a:xfrm>
            <a:off x="563650" y="3211350"/>
            <a:ext cx="176400" cy="4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4" name="Google Shape;1424;p46"/>
          <p:cNvSpPr/>
          <p:nvPr/>
        </p:nvSpPr>
        <p:spPr>
          <a:xfrm>
            <a:off x="2093275" y="3176050"/>
            <a:ext cx="96000" cy="1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5" name="Google Shape;1425;p46"/>
          <p:cNvSpPr/>
          <p:nvPr/>
        </p:nvSpPr>
        <p:spPr>
          <a:xfrm>
            <a:off x="2610200" y="3211350"/>
            <a:ext cx="115800" cy="1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6" name="Google Shape;1426;p46"/>
          <p:cNvSpPr/>
          <p:nvPr/>
        </p:nvSpPr>
        <p:spPr>
          <a:xfrm>
            <a:off x="3078125" y="2152800"/>
            <a:ext cx="176400" cy="41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7" name="Google Shape;1427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73288" y="2078550"/>
            <a:ext cx="2335975" cy="742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8" name="Google Shape;1428;p46"/>
          <p:cNvCxnSpPr/>
          <p:nvPr/>
        </p:nvCxnSpPr>
        <p:spPr>
          <a:xfrm rot="10800000">
            <a:off x="2345800" y="3890812"/>
            <a:ext cx="282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9" name="Google Shape;1429;p46"/>
          <p:cNvCxnSpPr/>
          <p:nvPr/>
        </p:nvCxnSpPr>
        <p:spPr>
          <a:xfrm rot="10800000">
            <a:off x="2345800" y="2959950"/>
            <a:ext cx="0" cy="9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46"/>
          <p:cNvCxnSpPr/>
          <p:nvPr/>
        </p:nvCxnSpPr>
        <p:spPr>
          <a:xfrm flipH="1" rot="10800000">
            <a:off x="2354600" y="2796625"/>
            <a:ext cx="255600" cy="16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1" name="Google Shape;1431;p46"/>
          <p:cNvCxnSpPr/>
          <p:nvPr/>
        </p:nvCxnSpPr>
        <p:spPr>
          <a:xfrm rot="10800000">
            <a:off x="1836525" y="3890812"/>
            <a:ext cx="282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2" name="Google Shape;1432;p46"/>
          <p:cNvCxnSpPr/>
          <p:nvPr/>
        </p:nvCxnSpPr>
        <p:spPr>
          <a:xfrm rot="10800000">
            <a:off x="1353700" y="3890812"/>
            <a:ext cx="282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3" name="Google Shape;1433;p46"/>
          <p:cNvCxnSpPr/>
          <p:nvPr/>
        </p:nvCxnSpPr>
        <p:spPr>
          <a:xfrm rot="10800000">
            <a:off x="862050" y="3890812"/>
            <a:ext cx="282300" cy="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4" name="Google Shape;1434;p46"/>
          <p:cNvCxnSpPr/>
          <p:nvPr/>
        </p:nvCxnSpPr>
        <p:spPr>
          <a:xfrm rot="10800000">
            <a:off x="1840925" y="2959950"/>
            <a:ext cx="0" cy="9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5" name="Google Shape;1435;p46"/>
          <p:cNvCxnSpPr/>
          <p:nvPr/>
        </p:nvCxnSpPr>
        <p:spPr>
          <a:xfrm rot="10800000">
            <a:off x="1371350" y="2959950"/>
            <a:ext cx="0" cy="9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6" name="Google Shape;1436;p46"/>
          <p:cNvCxnSpPr/>
          <p:nvPr/>
        </p:nvCxnSpPr>
        <p:spPr>
          <a:xfrm rot="10800000">
            <a:off x="875325" y="2959950"/>
            <a:ext cx="0" cy="917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46"/>
          <p:cNvCxnSpPr/>
          <p:nvPr/>
        </p:nvCxnSpPr>
        <p:spPr>
          <a:xfrm flipH="1" rot="10800000">
            <a:off x="1849875" y="2805525"/>
            <a:ext cx="255600" cy="16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8" name="Google Shape;1438;p46"/>
          <p:cNvCxnSpPr/>
          <p:nvPr/>
        </p:nvCxnSpPr>
        <p:spPr>
          <a:xfrm flipH="1" rot="10800000">
            <a:off x="1371350" y="2805525"/>
            <a:ext cx="255600" cy="16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39" name="Google Shape;1439;p46"/>
          <p:cNvCxnSpPr/>
          <p:nvPr/>
        </p:nvCxnSpPr>
        <p:spPr>
          <a:xfrm flipH="1" rot="10800000">
            <a:off x="875400" y="2805525"/>
            <a:ext cx="255600" cy="16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0" name="Google Shape;1440;p46"/>
          <p:cNvCxnSpPr/>
          <p:nvPr/>
        </p:nvCxnSpPr>
        <p:spPr>
          <a:xfrm flipH="1" rot="10800000">
            <a:off x="1092975" y="1641025"/>
            <a:ext cx="9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1" name="Google Shape;1441;p46"/>
          <p:cNvCxnSpPr/>
          <p:nvPr/>
        </p:nvCxnSpPr>
        <p:spPr>
          <a:xfrm flipH="1" rot="10800000">
            <a:off x="2637750" y="1641025"/>
            <a:ext cx="9000" cy="45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2" name="Google Shape;1442;p46"/>
          <p:cNvCxnSpPr/>
          <p:nvPr/>
        </p:nvCxnSpPr>
        <p:spPr>
          <a:xfrm flipH="1" rot="10800000">
            <a:off x="1622325" y="1658725"/>
            <a:ext cx="900" cy="44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3" name="Google Shape;1443;p46"/>
          <p:cNvCxnSpPr/>
          <p:nvPr/>
        </p:nvCxnSpPr>
        <p:spPr>
          <a:xfrm rot="10800000">
            <a:off x="2134975" y="1640875"/>
            <a:ext cx="6300" cy="46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4" name="Google Shape;1444;p46"/>
          <p:cNvSpPr txBox="1"/>
          <p:nvPr/>
        </p:nvSpPr>
        <p:spPr>
          <a:xfrm>
            <a:off x="3780875" y="199225"/>
            <a:ext cx="44241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Один bidirectional слой имеет два вектора скрытого состояния.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Один “читает” последовательность слева направо, второй — справа налево 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445" name="Google Shape;1445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651" y="3246449"/>
            <a:ext cx="176400" cy="344398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46"/>
          <p:cNvSpPr/>
          <p:nvPr/>
        </p:nvSpPr>
        <p:spPr>
          <a:xfrm>
            <a:off x="644050" y="3264325"/>
            <a:ext cx="96000" cy="1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7" name="Google Shape;1447;p46"/>
          <p:cNvSpPr/>
          <p:nvPr/>
        </p:nvSpPr>
        <p:spPr>
          <a:xfrm>
            <a:off x="1617225" y="3176050"/>
            <a:ext cx="115800" cy="1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8" name="Google Shape;1448;p46"/>
          <p:cNvSpPr/>
          <p:nvPr/>
        </p:nvSpPr>
        <p:spPr>
          <a:xfrm>
            <a:off x="1120738" y="3176050"/>
            <a:ext cx="115800" cy="16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49" name="Google Shape;1449;p46"/>
          <p:cNvSpPr txBox="1"/>
          <p:nvPr/>
        </p:nvSpPr>
        <p:spPr>
          <a:xfrm>
            <a:off x="550900" y="3178825"/>
            <a:ext cx="463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L             L            L            L            L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450" name="Google Shape;1450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8125" y="2295625"/>
            <a:ext cx="176400" cy="3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1" name="Google Shape;1451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34850" y="2337925"/>
            <a:ext cx="176400" cy="26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2" name="Google Shape;1452;p4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53075" y="2331321"/>
            <a:ext cx="176400" cy="246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3" name="Google Shape;1453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34125" y="2343420"/>
            <a:ext cx="176400" cy="2184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4" name="Google Shape;1454;p4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15175" y="2322642"/>
            <a:ext cx="176400" cy="259958"/>
          </a:xfrm>
          <a:prstGeom prst="rect">
            <a:avLst/>
          </a:prstGeom>
          <a:noFill/>
          <a:ln>
            <a:noFill/>
          </a:ln>
        </p:spPr>
      </p:pic>
      <p:sp>
        <p:nvSpPr>
          <p:cNvPr id="1455" name="Google Shape;1455;p46"/>
          <p:cNvSpPr txBox="1"/>
          <p:nvPr/>
        </p:nvSpPr>
        <p:spPr>
          <a:xfrm>
            <a:off x="1015175" y="2190750"/>
            <a:ext cx="246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</a:t>
            </a:r>
            <a:r>
              <a:rPr lang="en" sz="1000">
                <a:solidFill>
                  <a:schemeClr val="dk1"/>
                </a:solidFill>
              </a:rPr>
              <a:t>            R            R           R            R</a:t>
            </a:r>
            <a:endParaRPr sz="1000">
              <a:solidFill>
                <a:schemeClr val="dk1"/>
              </a:solidFill>
            </a:endParaRPr>
          </a:p>
        </p:txBody>
      </p:sp>
      <p:cxnSp>
        <p:nvCxnSpPr>
          <p:cNvPr id="1456" name="Google Shape;1456;p46"/>
          <p:cNvCxnSpPr/>
          <p:nvPr/>
        </p:nvCxnSpPr>
        <p:spPr>
          <a:xfrm flipH="1" rot="10800000">
            <a:off x="1155750" y="2840775"/>
            <a:ext cx="194100" cy="25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7" name="Google Shape;1457;p46"/>
          <p:cNvCxnSpPr/>
          <p:nvPr/>
        </p:nvCxnSpPr>
        <p:spPr>
          <a:xfrm flipH="1" rot="10800000">
            <a:off x="1641350" y="2796675"/>
            <a:ext cx="237900" cy="300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8" name="Google Shape;1458;p46"/>
          <p:cNvCxnSpPr/>
          <p:nvPr/>
        </p:nvCxnSpPr>
        <p:spPr>
          <a:xfrm flipH="1" rot="10800000">
            <a:off x="2619000" y="2814325"/>
            <a:ext cx="292500" cy="28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9" name="Google Shape;1459;p46"/>
          <p:cNvCxnSpPr/>
          <p:nvPr/>
        </p:nvCxnSpPr>
        <p:spPr>
          <a:xfrm flipH="1" rot="10800000">
            <a:off x="2152675" y="2805575"/>
            <a:ext cx="220500" cy="28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0" name="Google Shape;1460;p46"/>
          <p:cNvCxnSpPr/>
          <p:nvPr/>
        </p:nvCxnSpPr>
        <p:spPr>
          <a:xfrm flipH="1" rot="10800000">
            <a:off x="1349850" y="1993925"/>
            <a:ext cx="8700" cy="84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1" name="Google Shape;1461;p46"/>
          <p:cNvCxnSpPr/>
          <p:nvPr/>
        </p:nvCxnSpPr>
        <p:spPr>
          <a:xfrm flipH="1" rot="10800000">
            <a:off x="1877438" y="1973400"/>
            <a:ext cx="8700" cy="84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2" name="Google Shape;1462;p46"/>
          <p:cNvCxnSpPr/>
          <p:nvPr/>
        </p:nvCxnSpPr>
        <p:spPr>
          <a:xfrm flipH="1" rot="10800000">
            <a:off x="2377813" y="1973400"/>
            <a:ext cx="8700" cy="84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46"/>
          <p:cNvCxnSpPr/>
          <p:nvPr/>
        </p:nvCxnSpPr>
        <p:spPr>
          <a:xfrm flipH="1" rot="10800000">
            <a:off x="2923663" y="1973400"/>
            <a:ext cx="8700" cy="84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4" name="Google Shape;1464;p46"/>
          <p:cNvCxnSpPr/>
          <p:nvPr/>
        </p:nvCxnSpPr>
        <p:spPr>
          <a:xfrm rot="10800000">
            <a:off x="1208600" y="1667600"/>
            <a:ext cx="167700" cy="33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5" name="Google Shape;1465;p46"/>
          <p:cNvCxnSpPr/>
          <p:nvPr/>
        </p:nvCxnSpPr>
        <p:spPr>
          <a:xfrm rot="10800000">
            <a:off x="1720425" y="1693925"/>
            <a:ext cx="176400" cy="282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6" name="Google Shape;1466;p46"/>
          <p:cNvCxnSpPr/>
          <p:nvPr/>
        </p:nvCxnSpPr>
        <p:spPr>
          <a:xfrm rot="10800000">
            <a:off x="2214500" y="1667525"/>
            <a:ext cx="176400" cy="30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7" name="Google Shape;1467;p46"/>
          <p:cNvCxnSpPr/>
          <p:nvPr/>
        </p:nvCxnSpPr>
        <p:spPr>
          <a:xfrm rot="10800000">
            <a:off x="2743775" y="1676350"/>
            <a:ext cx="194100" cy="308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p47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Итоги видео</a:t>
            </a:r>
            <a:endParaRPr/>
          </a:p>
        </p:txBody>
      </p:sp>
      <p:sp>
        <p:nvSpPr>
          <p:cNvPr id="1473" name="Google Shape;1473;p47"/>
          <p:cNvSpPr txBox="1"/>
          <p:nvPr/>
        </p:nvSpPr>
        <p:spPr>
          <a:xfrm>
            <a:off x="352900" y="1248000"/>
            <a:ext cx="43230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В этом видео мы разобрали: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Задачу машинного перевода;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RNN-архитектуру Seq2Seq для решения задачи перевода;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Принцип и нюансы обучения модели Seq2Seq для перевода;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ld Standard TT"/>
              <a:buChar char="-"/>
            </a:pPr>
            <a:r>
              <a:rPr lang="en" sz="16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Недостатки модели Seq2Seq, основанной на RNN.</a:t>
            </a:r>
            <a:endParaRPr sz="16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Задача машинного перевода</a:t>
            </a:r>
            <a:endParaRPr/>
          </a:p>
        </p:txBody>
      </p:sp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311700" y="1190025"/>
            <a:ext cx="592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Предложение на английском и перевод на русский: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The cat is pretty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dk1"/>
                </a:solidFill>
              </a:rPr>
              <a:t>Кошечка милая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Задача машинного перевода — найти наиболее вероятную последовательность токенов перевода на target языке при условии заданной последовательности токенов на source языке: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3675" y="1665700"/>
            <a:ext cx="2677350" cy="7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538" y="3962200"/>
            <a:ext cx="375146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/>
          <p:nvPr/>
        </p:nvSpPr>
        <p:spPr>
          <a:xfrm>
            <a:off x="7913750" y="4243600"/>
            <a:ext cx="185400" cy="291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Задача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311700" y="1190025"/>
            <a:ext cx="64110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The cat is pretty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dk1"/>
                </a:solidFill>
              </a:rPr>
              <a:t>Кошечка милая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800" y="1190025"/>
            <a:ext cx="2677350" cy="7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675" y="4094800"/>
            <a:ext cx="375146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0"/>
          <p:cNvSpPr/>
          <p:nvPr/>
        </p:nvSpPr>
        <p:spPr>
          <a:xfrm>
            <a:off x="2510413" y="4148250"/>
            <a:ext cx="2038200" cy="3561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537" y="2406499"/>
            <a:ext cx="4633775" cy="3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50037" y="2827837"/>
            <a:ext cx="2632950" cy="3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/>
          <p:nvPr/>
        </p:nvSpPr>
        <p:spPr>
          <a:xfrm>
            <a:off x="428413" y="2180288"/>
            <a:ext cx="4764000" cy="10059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" name="Google Shape;99;p20"/>
          <p:cNvCxnSpPr/>
          <p:nvPr/>
        </p:nvCxnSpPr>
        <p:spPr>
          <a:xfrm rot="10800000">
            <a:off x="2431288" y="3341000"/>
            <a:ext cx="899700" cy="6528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Задача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90025"/>
            <a:ext cx="4443600" cy="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Задача машинного перевода — это задача </a:t>
            </a:r>
            <a:r>
              <a:rPr b="1" i="1" lang="en" sz="1600">
                <a:solidFill>
                  <a:srgbClr val="434343"/>
                </a:solidFill>
              </a:rPr>
              <a:t>Conditional Language Modeling</a:t>
            </a:r>
            <a:r>
              <a:rPr lang="en" sz="1600">
                <a:solidFill>
                  <a:schemeClr val="dk1"/>
                </a:solidFill>
              </a:rPr>
              <a:t>  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75" y="4094800"/>
            <a:ext cx="3751467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1"/>
          <p:cNvSpPr/>
          <p:nvPr/>
        </p:nvSpPr>
        <p:spPr>
          <a:xfrm>
            <a:off x="2510413" y="4148250"/>
            <a:ext cx="2038200" cy="3561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37" y="2406499"/>
            <a:ext cx="4633775" cy="35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0037" y="2827837"/>
            <a:ext cx="2632950" cy="309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/>
          <p:nvPr/>
        </p:nvSpPr>
        <p:spPr>
          <a:xfrm>
            <a:off x="428413" y="2180288"/>
            <a:ext cx="4764000" cy="1005900"/>
          </a:xfrm>
          <a:prstGeom prst="rect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" name="Google Shape;111;p21"/>
          <p:cNvCxnSpPr/>
          <p:nvPr/>
        </p:nvCxnSpPr>
        <p:spPr>
          <a:xfrm rot="10800000">
            <a:off x="2431288" y="3341000"/>
            <a:ext cx="899700" cy="652800"/>
          </a:xfrm>
          <a:prstGeom prst="straightConnector1">
            <a:avLst/>
          </a:prstGeom>
          <a:noFill/>
          <a:ln cap="flat" cmpd="sng" w="9525">
            <a:solidFill>
              <a:srgbClr val="0B539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Задача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90025"/>
            <a:ext cx="54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Эволюция подходов к решению задача машинного перевода: 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" sz="1600">
                <a:solidFill>
                  <a:srgbClr val="434343"/>
                </a:solidFill>
              </a:rPr>
              <a:t>Правиловый MT (1950-е)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" sz="1600">
                <a:solidFill>
                  <a:srgbClr val="434343"/>
                </a:solidFill>
              </a:rPr>
              <a:t>Phrase-based/статистический MT (1990-е)</a:t>
            </a:r>
            <a:endParaRPr sz="1600">
              <a:solidFill>
                <a:srgbClr val="434343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-"/>
            </a:pPr>
            <a:r>
              <a:rPr lang="en" sz="1600">
                <a:solidFill>
                  <a:srgbClr val="434343"/>
                </a:solidFill>
              </a:rPr>
              <a:t>MT на основе нейросетей (2010-е)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Хорошая и интересная статья об истории машинного перевода: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link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RNN для машинного перевода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90025"/>
            <a:ext cx="524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Давайте построим RNN-модель для решения задачи перевода.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 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Так как машинный перевод — это задача </a:t>
            </a:r>
            <a:r>
              <a:rPr b="1" i="1" lang="en" sz="1600">
                <a:solidFill>
                  <a:srgbClr val="434343"/>
                </a:solidFill>
              </a:rPr>
              <a:t>Conditional Language Modeling</a:t>
            </a:r>
            <a:r>
              <a:rPr lang="en" sz="1600">
                <a:solidFill>
                  <a:srgbClr val="434343"/>
                </a:solidFill>
              </a:rPr>
              <a:t>, то архитектура нейросети будет похожа на архитектуру сети для языкового моделирования</a:t>
            </a:r>
            <a:endParaRPr sz="16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30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RNN для машинного перевода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936602" y="2243271"/>
            <a:ext cx="552000" cy="4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799479" y="2845395"/>
            <a:ext cx="552000" cy="17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1021022" y="3386381"/>
            <a:ext cx="552000" cy="175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1128032" y="3524155"/>
            <a:ext cx="501900" cy="41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170550" y="1024713"/>
            <a:ext cx="5283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Идея устройства RNN-модели для языкового моделирования: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70550" y="4354800"/>
            <a:ext cx="94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входящие токены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170550" y="3852650"/>
            <a:ext cx="110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эмбеддинги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170550" y="3188463"/>
            <a:ext cx="1109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RNN слои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170675" y="1938225"/>
            <a:ext cx="1317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Выбор следующего токена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1550" y="2335848"/>
            <a:ext cx="2957025" cy="259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/>
          <p:nvPr/>
        </p:nvSpPr>
        <p:spPr>
          <a:xfrm>
            <a:off x="3414300" y="2505575"/>
            <a:ext cx="370500" cy="354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422" y="1520148"/>
            <a:ext cx="702075" cy="133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4"/>
          <p:cNvSpPr/>
          <p:nvPr/>
        </p:nvSpPr>
        <p:spPr>
          <a:xfrm>
            <a:off x="1755675" y="2496750"/>
            <a:ext cx="1579200" cy="46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15050" y="2639197"/>
            <a:ext cx="370500" cy="34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17432" y="2641615"/>
            <a:ext cx="370500" cy="34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37452" y="2641615"/>
            <a:ext cx="370500" cy="34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7047" y="2650438"/>
            <a:ext cx="370500" cy="34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72644" y="2650440"/>
            <a:ext cx="370500" cy="344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00760" y="2425565"/>
            <a:ext cx="275025" cy="2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78303" y="2416743"/>
            <a:ext cx="275025" cy="2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6290" y="2416743"/>
            <a:ext cx="275025" cy="2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32297" y="2416743"/>
            <a:ext cx="275025" cy="2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4930" y="2416743"/>
            <a:ext cx="275025" cy="257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0488" y="2199163"/>
            <a:ext cx="1675425" cy="25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/>
          <p:nvPr/>
        </p:nvSpPr>
        <p:spPr>
          <a:xfrm>
            <a:off x="3484875" y="1588050"/>
            <a:ext cx="220500" cy="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3705375" y="1775725"/>
            <a:ext cx="220500" cy="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3264375" y="1731375"/>
            <a:ext cx="220500" cy="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334875" y="1473113"/>
            <a:ext cx="1173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&lt;EOS&gt;</a:t>
            </a:r>
            <a:endParaRPr sz="7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3587600" y="1659475"/>
            <a:ext cx="55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over</a:t>
            </a:r>
            <a:endParaRPr sz="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3206425" y="1615125"/>
            <a:ext cx="552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too</a:t>
            </a:r>
            <a:endParaRPr sz="9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1972577" y="2726022"/>
            <a:ext cx="78000" cy="9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4"/>
          <p:cNvSpPr/>
          <p:nvPr/>
        </p:nvSpPr>
        <p:spPr>
          <a:xfrm>
            <a:off x="2272502" y="2726022"/>
            <a:ext cx="78000" cy="9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1" name="Google Shape;161;p24"/>
          <p:cNvSpPr/>
          <p:nvPr/>
        </p:nvSpPr>
        <p:spPr>
          <a:xfrm>
            <a:off x="2583490" y="2726022"/>
            <a:ext cx="78000" cy="906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2901302" y="2726022"/>
            <a:ext cx="78000" cy="90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3" name="Google Shape;163;p24"/>
          <p:cNvSpPr/>
          <p:nvPr/>
        </p:nvSpPr>
        <p:spPr>
          <a:xfrm>
            <a:off x="3556127" y="2610808"/>
            <a:ext cx="78000" cy="906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3231927" y="2726022"/>
            <a:ext cx="78000" cy="906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1842050" y="2588175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</a:t>
            </a: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</a:t>
            </a:r>
            <a:r>
              <a:rPr baseline="-25000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2135609" y="2599415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fc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2473281" y="2610656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fc</a:t>
            </a:r>
            <a:r>
              <a:rPr baseline="-25000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2783625" y="2603617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fc</a:t>
            </a:r>
            <a:r>
              <a:rPr baseline="-25000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119475" y="2603617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fc</a:t>
            </a:r>
            <a:r>
              <a:rPr baseline="-25000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436007" y="2479607"/>
            <a:ext cx="37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fc</a:t>
            </a:r>
            <a:r>
              <a:rPr baseline="-25000" lang="en" sz="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baseline="-25000" sz="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188150" y="2565075"/>
            <a:ext cx="148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Полносвязные слои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LS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