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9" r:id="rId2"/>
    <p:sldId id="260" r:id="rId3"/>
    <p:sldId id="290" r:id="rId4"/>
    <p:sldId id="276" r:id="rId5"/>
    <p:sldId id="272" r:id="rId6"/>
    <p:sldId id="289" r:id="rId7"/>
    <p:sldId id="302" r:id="rId8"/>
    <p:sldId id="301" r:id="rId9"/>
    <p:sldId id="297" r:id="rId10"/>
    <p:sldId id="310" r:id="rId11"/>
    <p:sldId id="311" r:id="rId12"/>
    <p:sldId id="273" r:id="rId13"/>
    <p:sldId id="277" r:id="rId14"/>
    <p:sldId id="278" r:id="rId15"/>
    <p:sldId id="304" r:id="rId16"/>
    <p:sldId id="305" r:id="rId17"/>
    <p:sldId id="306" r:id="rId18"/>
    <p:sldId id="307" r:id="rId19"/>
    <p:sldId id="308" r:id="rId20"/>
    <p:sldId id="309" r:id="rId21"/>
    <p:sldId id="274" r:id="rId22"/>
    <p:sldId id="286" r:id="rId23"/>
    <p:sldId id="280" r:id="rId24"/>
    <p:sldId id="281" r:id="rId25"/>
    <p:sldId id="282" r:id="rId26"/>
    <p:sldId id="300" r:id="rId27"/>
    <p:sldId id="298" r:id="rId28"/>
    <p:sldId id="299" r:id="rId29"/>
    <p:sldId id="293" r:id="rId30"/>
    <p:sldId id="275" r:id="rId31"/>
    <p:sldId id="283" r:id="rId32"/>
    <p:sldId id="284" r:id="rId33"/>
    <p:sldId id="285" r:id="rId34"/>
    <p:sldId id="294" r:id="rId35"/>
    <p:sldId id="267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nter" panose="02000503000000020004" pitchFamily="2" charset="0"/>
      <p:regular r:id="rId42"/>
      <p:bold r:id="rId43"/>
    </p:embeddedFont>
    <p:embeddedFont>
      <p:font typeface="Inter Medium" panose="02000503000000020004" pitchFamily="2" charset="0"/>
      <p:regular r:id="rId44"/>
    </p:embeddedFont>
    <p:embeddedFont>
      <p:font typeface="Roboto Mono" panose="00000009000000000000" pitchFamily="49" charset="0"/>
      <p:regular r:id="rId45"/>
      <p:bold r:id="rId46"/>
      <p:italic r:id="rId47"/>
      <p:boldItalic r:id="rId48"/>
    </p:embeddedFont>
    <p:embeddedFont>
      <p:font typeface="Work Sans" pitchFamily="2" charset="0"/>
      <p:regular r:id="rId49"/>
      <p:bold r:id="rId50"/>
      <p:italic r:id="rId51"/>
      <p:boldItalic r:id="rId52"/>
    </p:embeddedFont>
    <p:embeddedFont>
      <p:font typeface="Work Sans Regular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6B64E1DF-36B1-40FD-B744-036C328099CD}">
          <p14:sldIdLst>
            <p14:sldId id="259"/>
          </p14:sldIdLst>
        </p14:section>
        <p14:section name="Task" id="{D247B6B0-F50D-4AB3-8B24-ABDB73D6855F}">
          <p14:sldIdLst>
            <p14:sldId id="260"/>
            <p14:sldId id="290"/>
            <p14:sldId id="276"/>
          </p14:sldIdLst>
        </p14:section>
        <p14:section name="EDA" id="{154EBDCA-D3BD-403D-941B-74834935249F}">
          <p14:sldIdLst>
            <p14:sldId id="272"/>
            <p14:sldId id="289"/>
            <p14:sldId id="302"/>
            <p14:sldId id="301"/>
            <p14:sldId id="297"/>
            <p14:sldId id="310"/>
            <p14:sldId id="311"/>
          </p14:sldIdLst>
        </p14:section>
        <p14:section name="Feature Engineering" id="{A8760657-1C7A-4D2E-9566-597CCC76704C}">
          <p14:sldIdLst>
            <p14:sldId id="273"/>
            <p14:sldId id="277"/>
            <p14:sldId id="278"/>
          </p14:sldIdLst>
        </p14:section>
        <p14:section name="Preprocessing" id="{16A1A2F0-80E2-4ED0-9CC3-F7B3D21DFFE6}">
          <p14:sldIdLst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Model Selection" id="{4099FCD0-6518-4B28-9270-57F4EC5DB2C4}">
          <p14:sldIdLst>
            <p14:sldId id="274"/>
            <p14:sldId id="286"/>
            <p14:sldId id="280"/>
            <p14:sldId id="281"/>
            <p14:sldId id="282"/>
            <p14:sldId id="300"/>
            <p14:sldId id="298"/>
            <p14:sldId id="299"/>
            <p14:sldId id="293"/>
          </p14:sldIdLst>
        </p14:section>
        <p14:section name="Deployment" id="{356BB23A-887B-4E60-81E2-37C67DEC64EA}">
          <p14:sldIdLst>
            <p14:sldId id="275"/>
            <p14:sldId id="283"/>
            <p14:sldId id="284"/>
            <p14:sldId id="285"/>
          </p14:sldIdLst>
        </p14:section>
        <p14:section name="End" id="{F2060941-79E7-48BC-B4BD-A05B6A97BE18}">
          <p14:sldIdLst>
            <p14:sldId id="29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22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20" autoAdjust="0"/>
  </p:normalViewPr>
  <p:slideViewPr>
    <p:cSldViewPr snapToGrid="0">
      <p:cViewPr varScale="1">
        <p:scale>
          <a:sx n="116" d="100"/>
          <a:sy n="116" d="100"/>
        </p:scale>
        <p:origin x="14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4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74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11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0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19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35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27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963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09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282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6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658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73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533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89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21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4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2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Inter" panose="02000503000000020004" pitchFamily="2" charset="0"/>
                <a:ea typeface="Inter" panose="02000503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>
                <a:latin typeface="Inter" panose="02000503000000020004" pitchFamily="2" charset="0"/>
                <a:ea typeface="Inter" panose="02000503000000020004" pitchFamily="2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Inter" panose="02000503000000020004" pitchFamily="2" charset="0"/>
                <a:ea typeface="Inter" panose="02000503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ter" panose="02000503000000020004" pitchFamily="2" charset="0"/>
                <a:ea typeface="Inter" panose="02000503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1" r:id="rId2"/>
    <p:sldLayoutId id="2147483648" r:id="rId3"/>
    <p:sldLayoutId id="214748367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ter" panose="02000503000000020004" pitchFamily="2" charset="0"/>
          <a:ea typeface="Inter" panose="02000503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ter" panose="02000503000000020004" pitchFamily="2" charset="0"/>
          <a:ea typeface="Inter" panose="02000503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mU11/Sber-Avtopodpiska" TargetMode="External"/><Relationship Id="rId7" Type="http://schemas.openxmlformats.org/officeDocument/2006/relationships/hyperlink" Target="https://www.sciencedirect.com/science/article/abs/pii/S1568494619304429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benchmarking-categorical-encoders-9c322bd77ee8" TargetMode="External"/><Relationship Id="rId5" Type="http://schemas.openxmlformats.org/officeDocument/2006/relationships/hyperlink" Target="https://en.wikipedia.org/wiki/Federal_subjects_of_Russia" TargetMode="External"/><Relationship Id="rId4" Type="http://schemas.openxmlformats.org/officeDocument/2006/relationships/hyperlink" Target="https://download.geonames.org/export/dum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748187" y="2724668"/>
            <a:ext cx="4886494" cy="1699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Classification of </a:t>
            </a:r>
            <a:r>
              <a:rPr lang="en-US" sz="3600" dirty="0" err="1"/>
              <a:t>Sber</a:t>
            </a:r>
            <a:r>
              <a:rPr lang="en-US" sz="3600" dirty="0"/>
              <a:t> </a:t>
            </a:r>
            <a:r>
              <a:rPr lang="en-US" sz="3600" dirty="0" err="1"/>
              <a:t>Avtopodpiska</a:t>
            </a:r>
            <a:r>
              <a:rPr lang="en-US" sz="3600" dirty="0"/>
              <a:t> website visitors</a:t>
            </a:r>
            <a:endParaRPr lang="ru-RU" sz="3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7929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05E069-A280-751F-30EB-4D926039CE36}"/>
              </a:ext>
            </a:extLst>
          </p:cNvPr>
          <p:cNvSpPr/>
          <p:nvPr/>
        </p:nvSpPr>
        <p:spPr>
          <a:xfrm>
            <a:off x="1" y="2153009"/>
            <a:ext cx="9144000" cy="1738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3370A1-E492-4FE8-678E-437D1FCC7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8101" b="35745"/>
          <a:stretch/>
        </p:blipFill>
        <p:spPr>
          <a:xfrm>
            <a:off x="0" y="2153003"/>
            <a:ext cx="9303576" cy="1622200"/>
          </a:xfrm>
          <a:prstGeom prst="rect">
            <a:avLst/>
          </a:prstGeom>
        </p:spPr>
      </p:pic>
      <p:grpSp>
        <p:nvGrpSpPr>
          <p:cNvPr id="5" name="Google Shape;831;p47">
            <a:extLst>
              <a:ext uri="{FF2B5EF4-FFF2-40B4-BE49-F238E27FC236}">
                <a16:creationId xmlns:a16="http://schemas.microsoft.com/office/drawing/2014/main" id="{40478B2F-AAFF-D467-5588-0EAA901F9942}"/>
              </a:ext>
            </a:extLst>
          </p:cNvPr>
          <p:cNvGrpSpPr/>
          <p:nvPr/>
        </p:nvGrpSpPr>
        <p:grpSpPr>
          <a:xfrm>
            <a:off x="7279703" y="669737"/>
            <a:ext cx="1363769" cy="999912"/>
            <a:chOff x="3936375" y="3703750"/>
            <a:chExt cx="453050" cy="332175"/>
          </a:xfrm>
        </p:grpSpPr>
        <p:sp>
          <p:nvSpPr>
            <p:cNvPr id="6" name="Google Shape;832;p47">
              <a:extLst>
                <a:ext uri="{FF2B5EF4-FFF2-40B4-BE49-F238E27FC236}">
                  <a16:creationId xmlns:a16="http://schemas.microsoft.com/office/drawing/2014/main" id="{80ACDBB4-1FBA-8D6B-555D-4FA63636136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3;p47">
              <a:extLst>
                <a:ext uri="{FF2B5EF4-FFF2-40B4-BE49-F238E27FC236}">
                  <a16:creationId xmlns:a16="http://schemas.microsoft.com/office/drawing/2014/main" id="{895AF474-6A80-6078-4444-90568F274CB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4;p47">
              <a:extLst>
                <a:ext uri="{FF2B5EF4-FFF2-40B4-BE49-F238E27FC236}">
                  <a16:creationId xmlns:a16="http://schemas.microsoft.com/office/drawing/2014/main" id="{AD608125-84B3-7C2A-2B57-DD2A57A5D8D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5;p47">
              <a:extLst>
                <a:ext uri="{FF2B5EF4-FFF2-40B4-BE49-F238E27FC236}">
                  <a16:creationId xmlns:a16="http://schemas.microsoft.com/office/drawing/2014/main" id="{AECBE39B-31BE-4B3F-5D55-353434A878CE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6;p47">
              <a:extLst>
                <a:ext uri="{FF2B5EF4-FFF2-40B4-BE49-F238E27FC236}">
                  <a16:creationId xmlns:a16="http://schemas.microsoft.com/office/drawing/2014/main" id="{C4BC36E4-9871-4CBF-20BB-F7CC802F807A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150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05E069-A280-751F-30EB-4D926039CE36}"/>
              </a:ext>
            </a:extLst>
          </p:cNvPr>
          <p:cNvSpPr/>
          <p:nvPr/>
        </p:nvSpPr>
        <p:spPr>
          <a:xfrm>
            <a:off x="1" y="2153009"/>
            <a:ext cx="9144000" cy="1738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4E7F655-44E2-E9CC-E4E5-6F151E685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531" b="-702"/>
          <a:stretch/>
        </p:blipFill>
        <p:spPr>
          <a:xfrm>
            <a:off x="0" y="2153006"/>
            <a:ext cx="9253861" cy="1738016"/>
          </a:xfrm>
          <a:prstGeom prst="rect">
            <a:avLst/>
          </a:prstGeom>
        </p:spPr>
      </p:pic>
      <p:grpSp>
        <p:nvGrpSpPr>
          <p:cNvPr id="5" name="Google Shape;831;p47">
            <a:extLst>
              <a:ext uri="{FF2B5EF4-FFF2-40B4-BE49-F238E27FC236}">
                <a16:creationId xmlns:a16="http://schemas.microsoft.com/office/drawing/2014/main" id="{40478B2F-AAFF-D467-5588-0EAA901F9942}"/>
              </a:ext>
            </a:extLst>
          </p:cNvPr>
          <p:cNvGrpSpPr/>
          <p:nvPr/>
        </p:nvGrpSpPr>
        <p:grpSpPr>
          <a:xfrm>
            <a:off x="7279703" y="669737"/>
            <a:ext cx="1363769" cy="999912"/>
            <a:chOff x="3936375" y="3703750"/>
            <a:chExt cx="453050" cy="332175"/>
          </a:xfrm>
        </p:grpSpPr>
        <p:sp>
          <p:nvSpPr>
            <p:cNvPr id="6" name="Google Shape;832;p47">
              <a:extLst>
                <a:ext uri="{FF2B5EF4-FFF2-40B4-BE49-F238E27FC236}">
                  <a16:creationId xmlns:a16="http://schemas.microsoft.com/office/drawing/2014/main" id="{80ACDBB4-1FBA-8D6B-555D-4FA63636136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3;p47">
              <a:extLst>
                <a:ext uri="{FF2B5EF4-FFF2-40B4-BE49-F238E27FC236}">
                  <a16:creationId xmlns:a16="http://schemas.microsoft.com/office/drawing/2014/main" id="{895AF474-6A80-6078-4444-90568F274CB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4;p47">
              <a:extLst>
                <a:ext uri="{FF2B5EF4-FFF2-40B4-BE49-F238E27FC236}">
                  <a16:creationId xmlns:a16="http://schemas.microsoft.com/office/drawing/2014/main" id="{AD608125-84B3-7C2A-2B57-DD2A57A5D8D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5;p47">
              <a:extLst>
                <a:ext uri="{FF2B5EF4-FFF2-40B4-BE49-F238E27FC236}">
                  <a16:creationId xmlns:a16="http://schemas.microsoft.com/office/drawing/2014/main" id="{AECBE39B-31BE-4B3F-5D55-353434A878CE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6;p47">
              <a:extLst>
                <a:ext uri="{FF2B5EF4-FFF2-40B4-BE49-F238E27FC236}">
                  <a16:creationId xmlns:a16="http://schemas.microsoft.com/office/drawing/2014/main" id="{C4BC36E4-9871-4CBF-20BB-F7CC802F807A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233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Feature Engineering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423037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6788373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transformation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combine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keyword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extract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device_screen_height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+mn-lt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device_screen_size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00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 Cities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Google Shape;187;p24">
            <a:extLst>
              <a:ext uri="{FF2B5EF4-FFF2-40B4-BE49-F238E27FC236}">
                <a16:creationId xmlns:a16="http://schemas.microsoft.com/office/drawing/2014/main" id="{A745CF54-BDEE-8B7D-D499-8DCA18A56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297107"/>
              </p:ext>
            </p:extLst>
          </p:nvPr>
        </p:nvGraphicFramePr>
        <p:xfrm>
          <a:off x="716874" y="2273300"/>
          <a:ext cx="2579096" cy="17195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5">
                  <a:extLst>
                    <a:ext uri="{9D8B030D-6E8A-4147-A177-3AD203B41FA5}">
                      <a16:colId xmlns:a16="http://schemas.microsoft.com/office/drawing/2014/main" val="345443271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city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population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timezone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0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10381222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Europe/Moscow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None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5351935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Europe/Moscow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100000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Trakow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Europe/Moscow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54340597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100001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Akatnov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Europe/Moscow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89119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0DB8649-2CED-61F4-6F41-961BFB4F8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16874" y="1765705"/>
            <a:ext cx="397462" cy="3974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122E1B3-D80A-1CF4-9F6E-450CEA472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2683" y="1782962"/>
            <a:ext cx="496828" cy="39746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C4017-D4C7-400A-E6F9-99DE8AEF924B}"/>
              </a:ext>
            </a:extLst>
          </p:cNvPr>
          <p:cNvCxnSpPr>
            <a:cxnSpLocks/>
          </p:cNvCxnSpPr>
          <p:nvPr/>
        </p:nvCxnSpPr>
        <p:spPr>
          <a:xfrm>
            <a:off x="4406093" y="3080589"/>
            <a:ext cx="0" cy="956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43B617-0747-8015-303D-00F596984D59}"/>
              </a:ext>
            </a:extLst>
          </p:cNvPr>
          <p:cNvCxnSpPr>
            <a:cxnSpLocks/>
          </p:cNvCxnSpPr>
          <p:nvPr/>
        </p:nvCxnSpPr>
        <p:spPr>
          <a:xfrm>
            <a:off x="3360392" y="2686050"/>
            <a:ext cx="1007367" cy="423465"/>
          </a:xfrm>
          <a:prstGeom prst="bentConnector3">
            <a:avLst/>
          </a:prstGeom>
          <a:ln w="63500" cap="sq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oogle Shape;187;p24">
            <a:extLst>
              <a:ext uri="{FF2B5EF4-FFF2-40B4-BE49-F238E27FC236}">
                <a16:creationId xmlns:a16="http://schemas.microsoft.com/office/drawing/2014/main" id="{95669238-8DE0-818D-B0FD-55AF044A4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932179"/>
              </p:ext>
            </p:extLst>
          </p:nvPr>
        </p:nvGraphicFramePr>
        <p:xfrm>
          <a:off x="5503086" y="2273300"/>
          <a:ext cx="3012264" cy="1965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698">
                  <a:extLst>
                    <a:ext uri="{9D8B030D-6E8A-4147-A177-3AD203B41FA5}">
                      <a16:colId xmlns:a16="http://schemas.microsoft.com/office/drawing/2014/main" val="3454432712"/>
                    </a:ext>
                  </a:extLst>
                </a:gridCol>
                <a:gridCol w="8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city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federal_subject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federal_district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0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Moscow (federal city)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Central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Saint Petersburg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Saint Petersburg (federal city)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Northwest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308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Snezhinsk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Chelyabinsk Oblast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Ural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54340597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309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Zhigulyovsk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Samara Oblast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Volga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89119"/>
                  </a:ext>
                </a:extLst>
              </a:tr>
            </a:tbl>
          </a:graphicData>
        </a:graphic>
      </p:graphicFrame>
      <p:grpSp>
        <p:nvGrpSpPr>
          <p:cNvPr id="42" name="Google Shape;702;p47">
            <a:extLst>
              <a:ext uri="{FF2B5EF4-FFF2-40B4-BE49-F238E27FC236}">
                <a16:creationId xmlns:a16="http://schemas.microsoft.com/office/drawing/2014/main" id="{15B3B63E-BF69-A648-0443-E70C8E573056}"/>
              </a:ext>
            </a:extLst>
          </p:cNvPr>
          <p:cNvGrpSpPr/>
          <p:nvPr/>
        </p:nvGrpSpPr>
        <p:grpSpPr>
          <a:xfrm>
            <a:off x="3553358" y="4078552"/>
            <a:ext cx="331056" cy="394497"/>
            <a:chOff x="1246775" y="910975"/>
            <a:chExt cx="439650" cy="523900"/>
          </a:xfrm>
        </p:grpSpPr>
        <p:sp>
          <p:nvSpPr>
            <p:cNvPr id="43" name="Google Shape;703;p47">
              <a:extLst>
                <a:ext uri="{FF2B5EF4-FFF2-40B4-BE49-F238E27FC236}">
                  <a16:creationId xmlns:a16="http://schemas.microsoft.com/office/drawing/2014/main" id="{A5D61EFF-067E-ACBA-A71C-74D0A1870BE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4;p47">
              <a:extLst>
                <a:ext uri="{FF2B5EF4-FFF2-40B4-BE49-F238E27FC236}">
                  <a16:creationId xmlns:a16="http://schemas.microsoft.com/office/drawing/2014/main" id="{BA42429C-D03B-2147-8C3C-1E1DBC5CF9F7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705;p47">
              <a:extLst>
                <a:ext uri="{FF2B5EF4-FFF2-40B4-BE49-F238E27FC236}">
                  <a16:creationId xmlns:a16="http://schemas.microsoft.com/office/drawing/2014/main" id="{0FD82800-FE0F-A126-F900-FFF4461AAECA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6A502B2-D3A2-A56A-B9BA-77F91656C393}"/>
              </a:ext>
            </a:extLst>
          </p:cNvPr>
          <p:cNvSpPr txBox="1"/>
          <p:nvPr/>
        </p:nvSpPr>
        <p:spPr>
          <a:xfrm>
            <a:off x="3924604" y="4142011"/>
            <a:ext cx="1003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cities.csv</a:t>
            </a:r>
            <a:endParaRPr lang="en-GB" dirty="0">
              <a:latin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9FD34F-54BB-3CFF-A800-87838D4B39EA}"/>
              </a:ext>
            </a:extLst>
          </p:cNvPr>
          <p:cNvSpPr txBox="1"/>
          <p:nvPr/>
        </p:nvSpPr>
        <p:spPr>
          <a:xfrm>
            <a:off x="5866866" y="1886167"/>
            <a:ext cx="2566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RU cities by population </a:t>
            </a:r>
            <a:r>
              <a:rPr lang="en-US" sz="1200" baseline="300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2AD44CD-5F8B-6713-CB99-5D4227F378B8}"/>
              </a:ext>
            </a:extLst>
          </p:cNvPr>
          <p:cNvCxnSpPr>
            <a:cxnSpLocks/>
          </p:cNvCxnSpPr>
          <p:nvPr/>
        </p:nvCxnSpPr>
        <p:spPr>
          <a:xfrm flipH="1">
            <a:off x="4431297" y="2686049"/>
            <a:ext cx="1007367" cy="423465"/>
          </a:xfrm>
          <a:prstGeom prst="bentConnector3">
            <a:avLst/>
          </a:prstGeom>
          <a:ln w="63500" cap="sq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F5F7C7-5F0F-8C7D-B208-39DD9F501DDE}"/>
              </a:ext>
            </a:extLst>
          </p:cNvPr>
          <p:cNvSpPr txBox="1"/>
          <p:nvPr/>
        </p:nvSpPr>
        <p:spPr>
          <a:xfrm>
            <a:off x="1114336" y="1886168"/>
            <a:ext cx="2566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Geonames</a:t>
            </a:r>
            <a:r>
              <a:rPr lang="en-US" sz="12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en-US" sz="12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 cities data </a:t>
            </a:r>
            <a:r>
              <a:rPr lang="en-US" sz="1200" baseline="300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Preprocessing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086080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7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Preprocessing I</a:t>
            </a:r>
            <a:endParaRPr dirty="0">
              <a:latin typeface="+mj-lt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254;p28">
            <a:extLst>
              <a:ext uri="{FF2B5EF4-FFF2-40B4-BE49-F238E27FC236}">
                <a16:creationId xmlns:a16="http://schemas.microsoft.com/office/drawing/2014/main" id="{1E016626-39D8-9662-9320-13C78171AF61}"/>
              </a:ext>
            </a:extLst>
          </p:cNvPr>
          <p:cNvSpPr/>
          <p:nvPr/>
        </p:nvSpPr>
        <p:spPr>
          <a:xfrm>
            <a:off x="5623656" y="2491691"/>
            <a:ext cx="2926666" cy="1172908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JOIN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with sessions on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session_id</a:t>
            </a:r>
            <a:endParaRPr lang="en-GB"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4" name="Google Shape;254;p28">
            <a:extLst>
              <a:ext uri="{FF2B5EF4-FFF2-40B4-BE49-F238E27FC236}">
                <a16:creationId xmlns:a16="http://schemas.microsoft.com/office/drawing/2014/main" id="{FF153AE4-E70A-A019-7A08-175FF531245F}"/>
              </a:ext>
            </a:extLst>
          </p:cNvPr>
          <p:cNvSpPr/>
          <p:nvPr/>
        </p:nvSpPr>
        <p:spPr>
          <a:xfrm>
            <a:off x="3034684" y="2491691"/>
            <a:ext cx="2926666" cy="1172908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MAX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target_action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 </a:t>
            </a:r>
            <a:r>
              <a:rPr lang="en-GB" sz="1200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groped by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session_id</a:t>
            </a:r>
            <a:endParaRPr lang="en-GB"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69150" y="2491691"/>
            <a:ext cx="2447256" cy="1172908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CONVERT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event_action</a:t>
            </a:r>
            <a:r>
              <a:rPr lang="en-US" sz="1200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 to binary </a:t>
            </a:r>
            <a:r>
              <a:rPr lang="en-US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target_action</a:t>
            </a:r>
            <a:endParaRPr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grpSp>
        <p:nvGrpSpPr>
          <p:cNvPr id="2" name="Google Shape;702;p47">
            <a:extLst>
              <a:ext uri="{FF2B5EF4-FFF2-40B4-BE49-F238E27FC236}">
                <a16:creationId xmlns:a16="http://schemas.microsoft.com/office/drawing/2014/main" id="{FB6D0A34-A792-13E0-5097-30B11B8F362A}"/>
              </a:ext>
            </a:extLst>
          </p:cNvPr>
          <p:cNvGrpSpPr/>
          <p:nvPr/>
        </p:nvGrpSpPr>
        <p:grpSpPr>
          <a:xfrm>
            <a:off x="941225" y="2034374"/>
            <a:ext cx="331056" cy="394497"/>
            <a:chOff x="1246775" y="910975"/>
            <a:chExt cx="439650" cy="523900"/>
          </a:xfrm>
        </p:grpSpPr>
        <p:sp>
          <p:nvSpPr>
            <p:cNvPr id="3" name="Google Shape;703;p47">
              <a:extLst>
                <a:ext uri="{FF2B5EF4-FFF2-40B4-BE49-F238E27FC236}">
                  <a16:creationId xmlns:a16="http://schemas.microsoft.com/office/drawing/2014/main" id="{702E3FBC-DEDF-C8CD-BFBB-633A563D1627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4;p47">
              <a:extLst>
                <a:ext uri="{FF2B5EF4-FFF2-40B4-BE49-F238E27FC236}">
                  <a16:creationId xmlns:a16="http://schemas.microsoft.com/office/drawing/2014/main" id="{62BF2065-C66F-4E64-A38A-13C1DC8EDA0A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05;p47">
              <a:extLst>
                <a:ext uri="{FF2B5EF4-FFF2-40B4-BE49-F238E27FC236}">
                  <a16:creationId xmlns:a16="http://schemas.microsoft.com/office/drawing/2014/main" id="{9364C61E-55BC-09AA-3F9A-A47610D9436A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D4B0CD-79B7-85BC-3F91-5B4859C5E565}"/>
              </a:ext>
            </a:extLst>
          </p:cNvPr>
          <p:cNvSpPr txBox="1"/>
          <p:nvPr/>
        </p:nvSpPr>
        <p:spPr>
          <a:xfrm>
            <a:off x="1312470" y="2097833"/>
            <a:ext cx="2079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dev/train/</a:t>
            </a:r>
            <a:r>
              <a:rPr lang="en-US" dirty="0" err="1">
                <a:latin typeface="Consolas" panose="020B0609020204030204" pitchFamily="49" charset="0"/>
              </a:rPr>
              <a:t>query.sql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2776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7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Preprocessing II</a:t>
            </a:r>
            <a:endParaRPr dirty="0">
              <a:latin typeface="+mj-lt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254;p28">
            <a:extLst>
              <a:ext uri="{FF2B5EF4-FFF2-40B4-BE49-F238E27FC236}">
                <a16:creationId xmlns:a16="http://schemas.microsoft.com/office/drawing/2014/main" id="{1E016626-39D8-9662-9320-13C78171AF61}"/>
              </a:ext>
            </a:extLst>
          </p:cNvPr>
          <p:cNvSpPr/>
          <p:nvPr/>
        </p:nvSpPr>
        <p:spPr>
          <a:xfrm>
            <a:off x="5623656" y="2491691"/>
            <a:ext cx="2926666" cy="1172908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Drop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device_model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</a:b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device_screen_resolution</a:t>
            </a:r>
            <a:endParaRPr lang="en-GB"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device_os</a:t>
            </a:r>
            <a:endParaRPr lang="en-GB"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utm_keyword</a:t>
            </a:r>
            <a:endParaRPr lang="en-GB" sz="1200" dirty="0">
              <a:solidFill>
                <a:srgbClr val="FFFFFF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4" name="Google Shape;254;p28">
            <a:extLst>
              <a:ext uri="{FF2B5EF4-FFF2-40B4-BE49-F238E27FC236}">
                <a16:creationId xmlns:a16="http://schemas.microsoft.com/office/drawing/2014/main" id="{FF153AE4-E70A-A019-7A08-175FF531245F}"/>
              </a:ext>
            </a:extLst>
          </p:cNvPr>
          <p:cNvSpPr/>
          <p:nvPr/>
        </p:nvSpPr>
        <p:spPr>
          <a:xfrm>
            <a:off x="3034684" y="2491691"/>
            <a:ext cx="2926666" cy="1172908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Merge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with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cities.csv</a:t>
            </a:r>
            <a:r>
              <a:rPr lang="en-GB" sz="1200" dirty="0">
                <a:solidFill>
                  <a:srgbClr val="FFFFFF"/>
                </a:solidFill>
                <a:latin typeface="+mj-lt"/>
                <a:ea typeface="Work Sans"/>
                <a:cs typeface="Work Sans"/>
                <a:sym typeface="Work Sans"/>
              </a:rPr>
              <a:t> </a:t>
            </a:r>
            <a:r>
              <a:rPr lang="en-GB" sz="1200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on city name</a:t>
            </a:r>
          </a:p>
        </p:txBody>
      </p:sp>
      <p:sp>
        <p:nvSpPr>
          <p:cNvPr id="253" name="Google Shape;253;p28"/>
          <p:cNvSpPr/>
          <p:nvPr/>
        </p:nvSpPr>
        <p:spPr>
          <a:xfrm>
            <a:off x="869150" y="2491691"/>
            <a:ext cx="2447256" cy="1172908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Assign*</a:t>
            </a:r>
            <a:endParaRPr sz="1200" b="1" dirty="0">
              <a:solidFill>
                <a:srgbClr val="FFFFFF"/>
              </a:solidFill>
              <a:latin typeface="+mn-lt"/>
              <a:ea typeface="Work Sans"/>
              <a:cs typeface="Work Sans"/>
              <a:sym typeface="Work Sans"/>
            </a:endParaRPr>
          </a:p>
        </p:txBody>
      </p:sp>
      <p:grpSp>
        <p:nvGrpSpPr>
          <p:cNvPr id="2" name="Google Shape;702;p47">
            <a:extLst>
              <a:ext uri="{FF2B5EF4-FFF2-40B4-BE49-F238E27FC236}">
                <a16:creationId xmlns:a16="http://schemas.microsoft.com/office/drawing/2014/main" id="{BC30F97E-4EAB-E4AD-E389-62B6EC273B91}"/>
              </a:ext>
            </a:extLst>
          </p:cNvPr>
          <p:cNvGrpSpPr/>
          <p:nvPr/>
        </p:nvGrpSpPr>
        <p:grpSpPr>
          <a:xfrm>
            <a:off x="941225" y="2034374"/>
            <a:ext cx="331056" cy="394497"/>
            <a:chOff x="1246775" y="910975"/>
            <a:chExt cx="439650" cy="523900"/>
          </a:xfrm>
        </p:grpSpPr>
        <p:sp>
          <p:nvSpPr>
            <p:cNvPr id="3" name="Google Shape;703;p47">
              <a:extLst>
                <a:ext uri="{FF2B5EF4-FFF2-40B4-BE49-F238E27FC236}">
                  <a16:creationId xmlns:a16="http://schemas.microsoft.com/office/drawing/2014/main" id="{4D8D5227-6143-CC58-28B8-986E160DD822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4;p47">
              <a:extLst>
                <a:ext uri="{FF2B5EF4-FFF2-40B4-BE49-F238E27FC236}">
                  <a16:creationId xmlns:a16="http://schemas.microsoft.com/office/drawing/2014/main" id="{A62999C0-660B-ED46-3845-60FB3E911028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05;p47">
              <a:extLst>
                <a:ext uri="{FF2B5EF4-FFF2-40B4-BE49-F238E27FC236}">
                  <a16:creationId xmlns:a16="http://schemas.microsoft.com/office/drawing/2014/main" id="{0A0783E0-FC09-55D8-D247-9572E2C0630A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14ADF5-8DF6-1429-D254-E9BC8AB7245C}"/>
              </a:ext>
            </a:extLst>
          </p:cNvPr>
          <p:cNvSpPr txBox="1"/>
          <p:nvPr/>
        </p:nvSpPr>
        <p:spPr>
          <a:xfrm>
            <a:off x="1312470" y="2097833"/>
            <a:ext cx="4800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pandas_preprocess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at </a:t>
            </a:r>
            <a:r>
              <a:rPr lang="en-US" dirty="0">
                <a:latin typeface="Consolas" panose="020B0609020204030204" pitchFamily="49" charset="0"/>
              </a:rPr>
              <a:t>dev/train/train.py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6469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7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Assign</a:t>
            </a:r>
            <a:endParaRPr dirty="0">
              <a:latin typeface="+mj-lt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" name="Google Shape;187;p24">
            <a:extLst>
              <a:ext uri="{FF2B5EF4-FFF2-40B4-BE49-F238E27FC236}">
                <a16:creationId xmlns:a16="http://schemas.microsoft.com/office/drawing/2014/main" id="{B3BF0FD1-55E6-C859-A915-9568B931ECE4}"/>
              </a:ext>
            </a:extLst>
          </p:cNvPr>
          <p:cNvGraphicFramePr/>
          <p:nvPr/>
        </p:nvGraphicFramePr>
        <p:xfrm>
          <a:off x="2289846" y="1596980"/>
          <a:ext cx="4564308" cy="28032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column</a:t>
                      </a:r>
                      <a:endParaRPr lang="en-GB" sz="10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action</a:t>
                      </a:r>
                      <a:endParaRPr lang="en-GB" sz="10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utm_campaing</a:t>
                      </a:r>
                      <a:endParaRPr lang="en-GB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fillna</a:t>
                      </a: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u</a:t>
                      </a:r>
                      <a:r>
                        <a:rPr lang="en" sz="1000" b="0" dirty="0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tm_adcontent</a:t>
                      </a: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fillna</a:t>
                      </a:r>
                      <a:endParaRPr lang="en" sz="10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u</a:t>
                      </a:r>
                      <a:r>
                        <a:rPr lang="en" sz="1000" b="0" dirty="0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tm_keyword</a:t>
                      </a: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fillna</a:t>
                      </a:r>
                      <a:endParaRPr lang="en" sz="10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device_category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merge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tablet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 &amp;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mobile</a:t>
                      </a:r>
                      <a:endParaRPr lang="en-GB" sz="10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543405971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device_os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fillna</a:t>
                      </a:r>
                      <a:b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</a:b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convert to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Windows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/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Macintosh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/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Linux</a:t>
                      </a:r>
                      <a:endParaRPr lang="en-GB" sz="10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16489119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device_brand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fillna</a:t>
                      </a:r>
                      <a:endParaRPr lang="en-GB" sz="10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3544058435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device_screen_resolution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new column </a:t>
                      </a:r>
                      <a:r>
                        <a:rPr lang="en-US" sz="1000" b="0" dirty="0" err="1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device_screen_height</a:t>
                      </a:r>
                      <a:endParaRPr lang="en-GB" sz="10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4107079963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device_browser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merge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Safari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 &amp;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Safari (in-app)</a:t>
                      </a:r>
                      <a:endParaRPr lang="en-GB" sz="10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3340591793"/>
                  </a:ext>
                </a:extLst>
              </a:tr>
              <a:tr h="266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latin typeface="Consolas" panose="020B0609020204030204" pitchFamily="49" charset="0"/>
                          <a:ea typeface="Work Sans Regular"/>
                          <a:cs typeface="Work Sans Regular"/>
                          <a:sym typeface="Work Sans Regular"/>
                        </a:rPr>
                        <a:t>os_keyword</a:t>
                      </a:r>
                      <a:endParaRPr lang="en-US" sz="10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combine </a:t>
                      </a:r>
                      <a:r>
                        <a:rPr lang="en-US" sz="1000" b="0" dirty="0" err="1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os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 &amp; </a:t>
                      </a:r>
                      <a:r>
                        <a:rPr lang="en-US" sz="10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keyword</a:t>
                      </a:r>
                      <a:r>
                        <a:rPr lang="en-US" sz="10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 columns</a:t>
                      </a:r>
                      <a:endParaRPr lang="en-GB" sz="10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0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3725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7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Preprocessing III</a:t>
            </a:r>
            <a:endParaRPr dirty="0">
              <a:latin typeface="+mj-lt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794505" y="2570328"/>
            <a:ext cx="1430080" cy="623216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Rare Label Encoder</a:t>
            </a:r>
            <a:endParaRPr sz="1200" b="1" dirty="0">
              <a:solidFill>
                <a:srgbClr val="FFFFFF"/>
              </a:solidFill>
              <a:latin typeface="+mn-lt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254;p28">
            <a:extLst>
              <a:ext uri="{FF2B5EF4-FFF2-40B4-BE49-F238E27FC236}">
                <a16:creationId xmlns:a16="http://schemas.microsoft.com/office/drawing/2014/main" id="{B803EFD6-C938-82E9-281C-A90D050D22FF}"/>
              </a:ext>
            </a:extLst>
          </p:cNvPr>
          <p:cNvSpPr/>
          <p:nvPr/>
        </p:nvSpPr>
        <p:spPr>
          <a:xfrm>
            <a:off x="2060545" y="2570328"/>
            <a:ext cx="1430080" cy="623216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One Hot Encoder</a:t>
            </a:r>
          </a:p>
        </p:txBody>
      </p:sp>
      <p:sp>
        <p:nvSpPr>
          <p:cNvPr id="11" name="Google Shape;254;p28">
            <a:extLst>
              <a:ext uri="{FF2B5EF4-FFF2-40B4-BE49-F238E27FC236}">
                <a16:creationId xmlns:a16="http://schemas.microsoft.com/office/drawing/2014/main" id="{6F820BD8-8922-61FC-B07D-A115C357E3BE}"/>
              </a:ext>
            </a:extLst>
          </p:cNvPr>
          <p:cNvSpPr/>
          <p:nvPr/>
        </p:nvSpPr>
        <p:spPr>
          <a:xfrm>
            <a:off x="3326585" y="2570328"/>
            <a:ext cx="1430080" cy="623216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Mean</a:t>
            </a: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 Median Imputer</a:t>
            </a:r>
          </a:p>
        </p:txBody>
      </p:sp>
      <p:sp>
        <p:nvSpPr>
          <p:cNvPr id="12" name="Google Shape;254;p28">
            <a:extLst>
              <a:ext uri="{FF2B5EF4-FFF2-40B4-BE49-F238E27FC236}">
                <a16:creationId xmlns:a16="http://schemas.microsoft.com/office/drawing/2014/main" id="{CD3B465E-7706-110A-5750-2ACF7913B96C}"/>
              </a:ext>
            </a:extLst>
          </p:cNvPr>
          <p:cNvSpPr/>
          <p:nvPr/>
        </p:nvSpPr>
        <p:spPr>
          <a:xfrm>
            <a:off x="4591919" y="2570328"/>
            <a:ext cx="1430080" cy="623216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Cat Boost Encoder </a:t>
            </a:r>
            <a:r>
              <a:rPr lang="en-GB" sz="1200" b="1" baseline="30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[3]</a:t>
            </a:r>
            <a:endParaRPr lang="en-GB" sz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254;p28">
            <a:extLst>
              <a:ext uri="{FF2B5EF4-FFF2-40B4-BE49-F238E27FC236}">
                <a16:creationId xmlns:a16="http://schemas.microsoft.com/office/drawing/2014/main" id="{1E016626-39D8-9662-9320-13C78171AF61}"/>
              </a:ext>
            </a:extLst>
          </p:cNvPr>
          <p:cNvSpPr/>
          <p:nvPr/>
        </p:nvSpPr>
        <p:spPr>
          <a:xfrm>
            <a:off x="7123293" y="2568021"/>
            <a:ext cx="1430080" cy="623216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Standard Scaler</a:t>
            </a:r>
          </a:p>
        </p:txBody>
      </p:sp>
      <p:sp>
        <p:nvSpPr>
          <p:cNvPr id="14" name="Google Shape;254;p28">
            <a:extLst>
              <a:ext uri="{FF2B5EF4-FFF2-40B4-BE49-F238E27FC236}">
                <a16:creationId xmlns:a16="http://schemas.microsoft.com/office/drawing/2014/main" id="{FF153AE4-E70A-A019-7A08-175FF531245F}"/>
              </a:ext>
            </a:extLst>
          </p:cNvPr>
          <p:cNvSpPr/>
          <p:nvPr/>
        </p:nvSpPr>
        <p:spPr>
          <a:xfrm>
            <a:off x="5857959" y="2570328"/>
            <a:ext cx="1430080" cy="623216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rgbClr val="FFFFFF"/>
                </a:solidFill>
                <a:latin typeface="+mn-lt"/>
                <a:ea typeface="Work Sans"/>
                <a:cs typeface="Work Sans"/>
                <a:sym typeface="Work Sans"/>
              </a:rPr>
              <a:t>Winsorizer</a:t>
            </a:r>
            <a:endParaRPr lang="en-GB" sz="1200" b="1" dirty="0">
              <a:solidFill>
                <a:srgbClr val="FFFFFF"/>
              </a:solidFill>
              <a:latin typeface="+mn-lt"/>
              <a:ea typeface="Work Sans"/>
              <a:cs typeface="Work Sans"/>
              <a:sym typeface="Work Sans"/>
            </a:endParaRPr>
          </a:p>
        </p:txBody>
      </p:sp>
      <p:grpSp>
        <p:nvGrpSpPr>
          <p:cNvPr id="2" name="Google Shape;702;p47">
            <a:extLst>
              <a:ext uri="{FF2B5EF4-FFF2-40B4-BE49-F238E27FC236}">
                <a16:creationId xmlns:a16="http://schemas.microsoft.com/office/drawing/2014/main" id="{78C0ED58-7641-0630-E649-F532004AE95E}"/>
              </a:ext>
            </a:extLst>
          </p:cNvPr>
          <p:cNvGrpSpPr/>
          <p:nvPr/>
        </p:nvGrpSpPr>
        <p:grpSpPr>
          <a:xfrm>
            <a:off x="869150" y="2154578"/>
            <a:ext cx="331056" cy="394497"/>
            <a:chOff x="1246775" y="910975"/>
            <a:chExt cx="439650" cy="523900"/>
          </a:xfrm>
        </p:grpSpPr>
        <p:sp>
          <p:nvSpPr>
            <p:cNvPr id="3" name="Google Shape;703;p47">
              <a:extLst>
                <a:ext uri="{FF2B5EF4-FFF2-40B4-BE49-F238E27FC236}">
                  <a16:creationId xmlns:a16="http://schemas.microsoft.com/office/drawing/2014/main" id="{0811B91F-1518-7A9D-EDFF-07E1B7354763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4;p47">
              <a:extLst>
                <a:ext uri="{FF2B5EF4-FFF2-40B4-BE49-F238E27FC236}">
                  <a16:creationId xmlns:a16="http://schemas.microsoft.com/office/drawing/2014/main" id="{170A7961-11E5-E5D6-C572-1B670FA81B1A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05;p47">
              <a:extLst>
                <a:ext uri="{FF2B5EF4-FFF2-40B4-BE49-F238E27FC236}">
                  <a16:creationId xmlns:a16="http://schemas.microsoft.com/office/drawing/2014/main" id="{00741374-9583-3F62-B704-6113D4BC21E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865951-95EE-DABD-FDA7-804A0E0AF961}"/>
              </a:ext>
            </a:extLst>
          </p:cNvPr>
          <p:cNvSpPr txBox="1"/>
          <p:nvPr/>
        </p:nvSpPr>
        <p:spPr>
          <a:xfrm>
            <a:off x="1240395" y="2218037"/>
            <a:ext cx="4800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preprocess</a:t>
            </a:r>
            <a:r>
              <a:rPr lang="en-US" dirty="0">
                <a:latin typeface="+mj-lt"/>
              </a:rPr>
              <a:t> variable </a:t>
            </a:r>
            <a:r>
              <a:rPr lang="en-US" dirty="0">
                <a:latin typeface="+mn-lt"/>
              </a:rPr>
              <a:t>at </a:t>
            </a:r>
            <a:r>
              <a:rPr lang="en-US" dirty="0">
                <a:latin typeface="Consolas" panose="020B0609020204030204" pitchFamily="49" charset="0"/>
              </a:rPr>
              <a:t>dev/train/train.py</a:t>
            </a:r>
            <a:endParaRPr lang="en-GB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Task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9545942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6B5152-0961-B57F-0046-13C077DE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6614" y="649163"/>
            <a:ext cx="4368876" cy="3822766"/>
          </a:xfrm>
          <a:prstGeom prst="rect">
            <a:avLst/>
          </a:prstGeom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58510" y="3280030"/>
            <a:ext cx="3337200" cy="57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Correlation</a:t>
            </a:r>
            <a:endParaRPr sz="3000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16750" y="711688"/>
            <a:ext cx="815570" cy="678894"/>
            <a:chOff x="1244325" y="314425"/>
            <a:chExt cx="444525" cy="370050"/>
          </a:xfrm>
          <a:solidFill>
            <a:schemeClr val="tx1"/>
          </a:solidFill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Model Selection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5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7728988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8DF0E7A-CB7B-ED73-A775-190E42B5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0157" y="1302127"/>
            <a:ext cx="7789995" cy="3334401"/>
          </a:xfrm>
          <a:prstGeom prst="rect">
            <a:avLst/>
          </a:prstGeom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6E0A800B-34B3-449D-9D94-0DE70A4F8A33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33868BDA-79C6-B625-4C46-829796E1290D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1553DA85-3B4C-07DB-2786-93E0D7EA2CF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111A8F73-C7D6-4A49-AB40-8BD4A50EE0D8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CC0061FF-B145-2B2A-DBEB-3C3BCD6F66A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12096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D937A309-A8E6-1708-EF84-7D8C93121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702" b="43232"/>
          <a:stretch/>
        </p:blipFill>
        <p:spPr>
          <a:xfrm>
            <a:off x="697911" y="1926336"/>
            <a:ext cx="4300810" cy="1970676"/>
          </a:xfrm>
          <a:prstGeom prst="rect">
            <a:avLst/>
          </a:prstGeom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Resampling </a:t>
            </a:r>
            <a:r>
              <a:rPr lang="en-US" sz="4000" b="1" baseline="3000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Work Sans" pitchFamily="2" charset="0"/>
              </a:rPr>
              <a:t>[4]</a:t>
            </a:r>
            <a:endParaRPr lang="en-GB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0F430C0B-B047-ECA6-9670-6A3A494ABC16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CD35D151-FE33-D2BC-7A5D-7EC7E1C7BAB6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70DC5EBE-3183-9967-1271-E93FAD2D5E4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2F1C54B8-81C8-04A0-736D-DF9DBCDF8337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C6E9F6F0-F35A-0566-0809-ECC541BB1668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5355C17E-5631-E1E7-F70A-BC1A09AAD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53" t="56296" r="8518" b="6389"/>
          <a:stretch/>
        </p:blipFill>
        <p:spPr>
          <a:xfrm>
            <a:off x="4806095" y="1945891"/>
            <a:ext cx="3902104" cy="14986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B1FADAA-9FDF-232E-DC6F-16DC2A6B0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141" y="1281297"/>
            <a:ext cx="7969717" cy="3411329"/>
          </a:xfrm>
          <a:prstGeom prst="rect">
            <a:avLst/>
          </a:prstGeom>
        </p:spPr>
      </p:pic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67BB07A4-3CCD-2C52-4EE9-615BA195061E}"/>
              </a:ext>
            </a:extLst>
          </p:cNvPr>
          <p:cNvGrpSpPr/>
          <p:nvPr/>
        </p:nvGrpSpPr>
        <p:grpSpPr>
          <a:xfrm>
            <a:off x="7560161" y="718310"/>
            <a:ext cx="802843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98FAD6B4-4EAB-3790-7541-AE34C018C290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6FE62557-A10D-D344-CBE7-775406E7D985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EB960F31-BB2D-E853-C1AB-576F94A1C46F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DC3D84A0-06CD-A027-5168-AF751E6F60FD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Tuned models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BAA175-C034-77E4-F0CB-C1CACB02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4132" y="1302127"/>
            <a:ext cx="7969717" cy="3411328"/>
          </a:xfrm>
          <a:prstGeom prst="rect">
            <a:avLst/>
          </a:prstGeom>
        </p:spPr>
      </p:pic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23DBBDF0-F739-F20E-6C9F-A49A0F1F7CEE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A48D84F2-12BD-673A-269C-67E2BE4F138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14625970-FF86-0060-B876-26576932EC16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5E1DB43B-5A74-B980-5281-7D9FAB8CF86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049F54D4-0166-0697-98A9-692A6C3F4611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6017879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Tuned with Resampling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B4F460C-D306-9859-28BD-A5A8AF499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801" y="1191340"/>
            <a:ext cx="8272398" cy="3540887"/>
          </a:xfrm>
          <a:prstGeom prst="rect">
            <a:avLst/>
          </a:prstGeom>
        </p:spPr>
      </p:pic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23DBBDF0-F739-F20E-6C9F-A49A0F1F7CEE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A48D84F2-12BD-673A-269C-67E2BE4F138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14625970-FF86-0060-B876-26576932EC16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5E1DB43B-5A74-B980-5281-7D9FAB8CF86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049F54D4-0166-0697-98A9-692A6C3F4611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6349082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Weighted vs Resampled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815823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23DBBDF0-F739-F20E-6C9F-A49A0F1F7CEE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A48D84F2-12BD-673A-269C-67E2BE4F138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14625970-FF86-0060-B876-26576932EC16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5E1DB43B-5A74-B980-5281-7D9FAB8CF86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049F54D4-0166-0697-98A9-692A6C3F4611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6017879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40AC-FF61-517A-89EB-AED597FF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51" y="1971057"/>
            <a:ext cx="2353354" cy="232484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7FBC340-4CDB-A8D7-1D23-5E943E4A5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5137" y="1777880"/>
            <a:ext cx="3163062" cy="27111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6B9974-4091-D39F-DC9E-539E11667693}"/>
              </a:ext>
            </a:extLst>
          </p:cNvPr>
          <p:cNvSpPr txBox="1"/>
          <p:nvPr/>
        </p:nvSpPr>
        <p:spPr>
          <a:xfrm>
            <a:off x="865271" y="1971057"/>
            <a:ext cx="2164080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n-lt"/>
              </a:rPr>
              <a:t>XGBoost</a:t>
            </a:r>
            <a:endParaRPr lang="en-US" sz="20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Tuned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Weighted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420730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64;p47">
            <a:extLst>
              <a:ext uri="{FF2B5EF4-FFF2-40B4-BE49-F238E27FC236}">
                <a16:creationId xmlns:a16="http://schemas.microsoft.com/office/drawing/2014/main" id="{23DBBDF0-F739-F20E-6C9F-A49A0F1F7CEE}"/>
              </a:ext>
            </a:extLst>
          </p:cNvPr>
          <p:cNvGrpSpPr/>
          <p:nvPr/>
        </p:nvGrpSpPr>
        <p:grpSpPr>
          <a:xfrm>
            <a:off x="7560165" y="718310"/>
            <a:ext cx="802845" cy="862334"/>
            <a:chOff x="611175" y="2326900"/>
            <a:chExt cx="362700" cy="389575"/>
          </a:xfrm>
        </p:grpSpPr>
        <p:sp>
          <p:nvSpPr>
            <p:cNvPr id="3" name="Google Shape;765;p47">
              <a:extLst>
                <a:ext uri="{FF2B5EF4-FFF2-40B4-BE49-F238E27FC236}">
                  <a16:creationId xmlns:a16="http://schemas.microsoft.com/office/drawing/2014/main" id="{A48D84F2-12BD-673A-269C-67E2BE4F138E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6;p47">
              <a:extLst>
                <a:ext uri="{FF2B5EF4-FFF2-40B4-BE49-F238E27FC236}">
                  <a16:creationId xmlns:a16="http://schemas.microsoft.com/office/drawing/2014/main" id="{14625970-FF86-0060-B876-26576932EC16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;p47">
              <a:extLst>
                <a:ext uri="{FF2B5EF4-FFF2-40B4-BE49-F238E27FC236}">
                  <a16:creationId xmlns:a16="http://schemas.microsoft.com/office/drawing/2014/main" id="{5E1DB43B-5A74-B980-5281-7D9FAB8CF86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47">
              <a:extLst>
                <a:ext uri="{FF2B5EF4-FFF2-40B4-BE49-F238E27FC236}">
                  <a16:creationId xmlns:a16="http://schemas.microsoft.com/office/drawing/2014/main" id="{049F54D4-0166-0697-98A9-692A6C3F4611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6017879" cy="73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AB3EA0B-31AE-4B5D-59C7-846F35E0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61" y="1604380"/>
            <a:ext cx="3745699" cy="26915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9E762BB-4F24-9B3A-22CD-64576E462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425"/>
          <a:stretch/>
        </p:blipFill>
        <p:spPr>
          <a:xfrm>
            <a:off x="4487596" y="1893113"/>
            <a:ext cx="4174820" cy="2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2416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6B5152-0961-B57F-0046-13C077DE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9077" y="956308"/>
            <a:ext cx="4680009" cy="3436970"/>
          </a:xfrm>
          <a:prstGeom prst="rect">
            <a:avLst/>
          </a:prstGeom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750" y="1773457"/>
            <a:ext cx="3299864" cy="1068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Feature importance</a:t>
            </a:r>
            <a:endParaRPr sz="3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58510" y="2842287"/>
            <a:ext cx="3230410" cy="13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latin typeface="Consolas" panose="020B0609020204030204" pitchFamily="49" charset="0"/>
              </a:rPr>
              <a:t>utm</a:t>
            </a:r>
            <a:r>
              <a:rPr lang="en" sz="1400" dirty="0"/>
              <a:t> </a:t>
            </a:r>
            <a:r>
              <a:rPr lang="en-US" sz="1400" dirty="0"/>
              <a:t>features cumulatively made the most impact</a:t>
            </a:r>
            <a:endParaRPr sz="1400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16750" y="711688"/>
            <a:ext cx="815570" cy="678894"/>
            <a:chOff x="1244325" y="314425"/>
            <a:chExt cx="444525" cy="370050"/>
          </a:xfrm>
          <a:solidFill>
            <a:schemeClr val="tx1"/>
          </a:solidFill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00831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67;p47">
            <a:extLst>
              <a:ext uri="{FF2B5EF4-FFF2-40B4-BE49-F238E27FC236}">
                <a16:creationId xmlns:a16="http://schemas.microsoft.com/office/drawing/2014/main" id="{5D330173-8AC3-A57B-23CA-2044DEFE69CE}"/>
              </a:ext>
            </a:extLst>
          </p:cNvPr>
          <p:cNvGrpSpPr/>
          <p:nvPr/>
        </p:nvGrpSpPr>
        <p:grpSpPr>
          <a:xfrm>
            <a:off x="7426088" y="716230"/>
            <a:ext cx="1070999" cy="906926"/>
            <a:chOff x="5275975" y="4344850"/>
            <a:chExt cx="470150" cy="398125"/>
          </a:xfrm>
        </p:grpSpPr>
        <p:sp>
          <p:nvSpPr>
            <p:cNvPr id="3" name="Google Shape;868;p47">
              <a:extLst>
                <a:ext uri="{FF2B5EF4-FFF2-40B4-BE49-F238E27FC236}">
                  <a16:creationId xmlns:a16="http://schemas.microsoft.com/office/drawing/2014/main" id="{861B47C4-1ADE-2CD2-3D98-392A77B4012F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9;p47">
              <a:extLst>
                <a:ext uri="{FF2B5EF4-FFF2-40B4-BE49-F238E27FC236}">
                  <a16:creationId xmlns:a16="http://schemas.microsoft.com/office/drawing/2014/main" id="{1079BAF8-1783-6065-95CB-C7EB2FE81747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0;p47">
              <a:extLst>
                <a:ext uri="{FF2B5EF4-FFF2-40B4-BE49-F238E27FC236}">
                  <a16:creationId xmlns:a16="http://schemas.microsoft.com/office/drawing/2014/main" id="{1165F114-6CF1-ACF2-0CB0-B401F1AA9D16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project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876567"/>
            <a:ext cx="6174201" cy="2440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an alternative to carsharing and buying on credit</a:t>
            </a:r>
            <a:endParaRPr lang="ru-RU" sz="1400" dirty="0">
              <a:latin typeface="+mn-l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long-term car rental service for individuals with a monthly payment</a:t>
            </a:r>
            <a:endParaRPr lang="ru-RU" sz="1400" dirty="0">
              <a:latin typeface="+mn-l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insurance and repair</a:t>
            </a:r>
            <a:endParaRPr lang="ru-RU" sz="1400" dirty="0">
              <a:latin typeface="+mn-l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additional services</a:t>
            </a:r>
            <a:endParaRPr sz="1400" dirty="0">
              <a:latin typeface="+mn-lt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95472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Deployment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6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10809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B69CFCF-7B0D-A261-5EB2-93FDCA42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44258" y="757686"/>
            <a:ext cx="1034659" cy="827727"/>
          </a:xfrm>
          <a:prstGeom prst="rect">
            <a:avLst/>
          </a:prstGeom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5665811" cy="711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architecture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472B8C-1F66-9B30-2FB4-67A0A2F264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105"/>
          <a:stretch/>
        </p:blipFill>
        <p:spPr>
          <a:xfrm>
            <a:off x="1574379" y="1456114"/>
            <a:ext cx="5995241" cy="29371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A0737698-3E45-ED64-7B33-2CF02BBE7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9148" y="1912619"/>
            <a:ext cx="7553984" cy="238327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B9413BE-591D-5E90-EDD8-032B44855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82489" y="590594"/>
            <a:ext cx="1158198" cy="1158198"/>
          </a:xfrm>
          <a:prstGeom prst="rect">
            <a:avLst/>
          </a:prstGeom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5811429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architecture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Google Shape;855;p47">
            <a:extLst>
              <a:ext uri="{FF2B5EF4-FFF2-40B4-BE49-F238E27FC236}">
                <a16:creationId xmlns:a16="http://schemas.microsoft.com/office/drawing/2014/main" id="{2CEB2D3E-596F-9330-F135-1C638C31F393}"/>
              </a:ext>
            </a:extLst>
          </p:cNvPr>
          <p:cNvSpPr/>
          <p:nvPr/>
        </p:nvSpPr>
        <p:spPr>
          <a:xfrm>
            <a:off x="7065593" y="780849"/>
            <a:ext cx="1368256" cy="7729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803;p47">
            <a:extLst>
              <a:ext uri="{FF2B5EF4-FFF2-40B4-BE49-F238E27FC236}">
                <a16:creationId xmlns:a16="http://schemas.microsoft.com/office/drawing/2014/main" id="{D3F1511B-3959-371A-5D1E-27F47C291A60}"/>
              </a:ext>
            </a:extLst>
          </p:cNvPr>
          <p:cNvGrpSpPr/>
          <p:nvPr/>
        </p:nvGrpSpPr>
        <p:grpSpPr>
          <a:xfrm>
            <a:off x="7417410" y="1016047"/>
            <a:ext cx="582072" cy="430639"/>
            <a:chOff x="5255200" y="3006475"/>
            <a:chExt cx="511700" cy="378575"/>
          </a:xfrm>
          <a:solidFill>
            <a:schemeClr val="bg1"/>
          </a:solidFill>
        </p:grpSpPr>
        <p:sp>
          <p:nvSpPr>
            <p:cNvPr id="5" name="Google Shape;804;p47">
              <a:extLst>
                <a:ext uri="{FF2B5EF4-FFF2-40B4-BE49-F238E27FC236}">
                  <a16:creationId xmlns:a16="http://schemas.microsoft.com/office/drawing/2014/main" id="{03AF19C2-6909-CD1B-E575-E76B6123F9B4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05;p47">
              <a:extLst>
                <a:ext uri="{FF2B5EF4-FFF2-40B4-BE49-F238E27FC236}">
                  <a16:creationId xmlns:a16="http://schemas.microsoft.com/office/drawing/2014/main" id="{4950163B-42DE-C215-E03B-3FED20D34ED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2B6AEE6-8B90-0A5D-8C15-53F3A015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7497" y="1679626"/>
            <a:ext cx="3722551" cy="1312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B936C-E0E9-1038-4A11-6B47C081A7D1}"/>
              </a:ext>
            </a:extLst>
          </p:cNvPr>
          <p:cNvSpPr txBox="1"/>
          <p:nvPr/>
        </p:nvSpPr>
        <p:spPr>
          <a:xfrm>
            <a:off x="633952" y="1669455"/>
            <a:ext cx="4005617" cy="272382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  </a:t>
            </a: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"items"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[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{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utm_source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i="1" dirty="0">
                <a:solidFill>
                  <a:srgbClr val="0098DD"/>
                </a:solidFill>
                <a:effectLst/>
                <a:latin typeface="Roboto Mono" panose="00000009000000000000" pitchFamily="49" charset="0"/>
              </a:rPr>
              <a:t>false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utm_medium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i="1" dirty="0">
                <a:solidFill>
                  <a:srgbClr val="0098DD"/>
                </a:solidFill>
                <a:effectLst/>
                <a:latin typeface="Roboto Mono" panose="00000009000000000000" pitchFamily="49" charset="0"/>
              </a:rPr>
              <a:t>false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utm_campaign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isYoUwVPnRHJ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utm_adcontent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JNHcPlZPxEM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utm_keyword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i="1" dirty="0">
                <a:solidFill>
                  <a:srgbClr val="0098DD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device_category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"mobile"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device_os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i="1" dirty="0">
                <a:solidFill>
                  <a:srgbClr val="0098DD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device_brand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"Nokia"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device_model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i="1" dirty="0">
                <a:solidFill>
                  <a:srgbClr val="0098DD"/>
                </a:solidFill>
                <a:effectLst/>
                <a:latin typeface="Roboto Mono" panose="00000009000000000000" pitchFamily="49" charset="0"/>
              </a:rPr>
              <a:t>null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device_screen_resolution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"412x823"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device_browser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"Chrome"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geo_country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"Russia"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,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    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 err="1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geo_city</a:t>
            </a:r>
            <a:r>
              <a:rPr lang="en-GB" sz="900" b="0" dirty="0">
                <a:solidFill>
                  <a:srgbClr val="A05A4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GB" sz="900" b="0" dirty="0">
                <a:solidFill>
                  <a:srgbClr val="C5A332"/>
                </a:solidFill>
                <a:effectLst/>
                <a:latin typeface="Roboto Mono" panose="00000009000000000000" pitchFamily="49" charset="0"/>
              </a:rPr>
              <a:t>"Stavropol"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    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}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383A42"/>
                </a:solidFill>
                <a:effectLst/>
                <a:latin typeface="Roboto Mono" panose="00000009000000000000" pitchFamily="49" charset="0"/>
              </a:rPr>
              <a:t>    </a:t>
            </a:r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]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  <a:p>
            <a:r>
              <a:rPr lang="en-GB" sz="900" b="0" dirty="0">
                <a:solidFill>
                  <a:srgbClr val="7A82DA"/>
                </a:solidFill>
                <a:effectLst/>
                <a:latin typeface="Roboto Mono" panose="00000009000000000000" pitchFamily="49" charset="0"/>
              </a:rPr>
              <a:t>}</a:t>
            </a:r>
            <a:endParaRPr lang="en-GB" sz="900" b="0" dirty="0">
              <a:solidFill>
                <a:srgbClr val="383A42"/>
              </a:solidFill>
              <a:effectLst/>
              <a:latin typeface="Roboto Mono" panose="00000009000000000000" pitchFamily="49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9;p47">
            <a:extLst>
              <a:ext uri="{FF2B5EF4-FFF2-40B4-BE49-F238E27FC236}">
                <a16:creationId xmlns:a16="http://schemas.microsoft.com/office/drawing/2014/main" id="{4DC53A9E-3E32-9EA3-9AB6-BCF44C3846C5}"/>
              </a:ext>
            </a:extLst>
          </p:cNvPr>
          <p:cNvGrpSpPr/>
          <p:nvPr/>
        </p:nvGrpSpPr>
        <p:grpSpPr>
          <a:xfrm>
            <a:off x="7515004" y="717976"/>
            <a:ext cx="893168" cy="903434"/>
            <a:chOff x="5297950" y="1632050"/>
            <a:chExt cx="426200" cy="431100"/>
          </a:xfrm>
        </p:grpSpPr>
        <p:sp>
          <p:nvSpPr>
            <p:cNvPr id="3" name="Google Shape;750;p47">
              <a:extLst>
                <a:ext uri="{FF2B5EF4-FFF2-40B4-BE49-F238E27FC236}">
                  <a16:creationId xmlns:a16="http://schemas.microsoft.com/office/drawing/2014/main" id="{E4806549-E2D7-91E6-48EB-8ACE8B9D7165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1;p47">
              <a:extLst>
                <a:ext uri="{FF2B5EF4-FFF2-40B4-BE49-F238E27FC236}">
                  <a16:creationId xmlns:a16="http://schemas.microsoft.com/office/drawing/2014/main" id="{E0BB77AB-BB31-820C-49DC-52AB95E352A0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6764705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Model with</a:t>
            </a:r>
            <a:r>
              <a:rPr lang="ru-RU" dirty="0">
                <a:latin typeface="+mn-lt"/>
              </a:rPr>
              <a:t> </a:t>
            </a:r>
            <a:r>
              <a:rPr lang="en" dirty="0">
                <a:latin typeface="+mn-lt"/>
              </a:rPr>
              <a:t>ROC AUC ≈ 0.6</a:t>
            </a:r>
            <a:r>
              <a:rPr lang="en-US" dirty="0">
                <a:latin typeface="+mn-lt"/>
              </a:rPr>
              <a:t>7</a:t>
            </a:r>
            <a:endParaRPr dirty="0">
              <a:latin typeface="+mn-l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Deployed with response time </a:t>
            </a:r>
            <a:r>
              <a:rPr lang="en" dirty="0">
                <a:latin typeface="+mn-lt"/>
              </a:rPr>
              <a:t>≈</a:t>
            </a:r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</a:rPr>
              <a:t>200 </a:t>
            </a:r>
            <a:r>
              <a:rPr lang="en-US" dirty="0" err="1">
                <a:latin typeface="+mn-lt"/>
              </a:rPr>
              <a:t>ms</a:t>
            </a:r>
            <a:endParaRPr dirty="0">
              <a:latin typeface="+mn-lt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3207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711701"/>
            <a:ext cx="547891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48258" y="2071901"/>
            <a:ext cx="5695173" cy="244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[0] Source code – 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  <a:hlinkClick r:id="rId3"/>
              </a:rPr>
              <a:t>https://github.com/AlimU11/Sber-Avtopodpiska</a:t>
            </a:r>
            <a:endParaRPr lang="en-US" sz="1000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marL="101600" indent="0">
              <a:buNone/>
            </a:pP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[1] “</a:t>
            </a:r>
            <a:r>
              <a:rPr lang="en-US" sz="10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GeoNames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 Russian Cities Data.” download.geonames.org, 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  <a:hlinkClick r:id="rId4"/>
              </a:rPr>
              <a:t>https://download.geonames.org/export/dump/ </a:t>
            </a:r>
            <a:endParaRPr lang="en-US" sz="1000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marL="101600" indent="0">
              <a:buNone/>
            </a:pP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[2] Wikipedia Contributors. “Federal Subjects of Russia.” Wikipedia, Wikimedia Foundation, 6 Oct. 2019, 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  <a:hlinkClick r:id="rId5"/>
              </a:rPr>
              <a:t>https://en.wikipedia.org/wiki/Federal_subjects_of_Russia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  </a:t>
            </a:r>
          </a:p>
          <a:p>
            <a:pPr marL="101600" indent="0">
              <a:buNone/>
            </a:pP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[3] </a:t>
            </a:r>
            <a:r>
              <a:rPr lang="en-US" sz="1000" dirty="0" err="1"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Vorotyntsev</a:t>
            </a:r>
            <a:r>
              <a:rPr lang="en-US" sz="1000" dirty="0"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, Denis. Benchmarking Categorical Encoders. 14 July 2019, 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  <a:hlinkClick r:id="rId6"/>
              </a:rPr>
              <a:t>https://towardsdatascience.com/benchmarking-categorical-encoders-9c322bd77ee8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</a:p>
          <a:p>
            <a:pPr marL="101600" indent="0">
              <a:buNone/>
            </a:pP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[4]</a:t>
            </a:r>
            <a:r>
              <a:rPr lang="en-US" sz="1000" dirty="0"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10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Kovács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, </a:t>
            </a:r>
            <a:r>
              <a:rPr lang="en-US" sz="1000" dirty="0" err="1">
                <a:latin typeface="Inter Medium" panose="02000503000000020004" pitchFamily="2" charset="0"/>
                <a:ea typeface="Inter Medium" panose="02000503000000020004" pitchFamily="2" charset="0"/>
              </a:rPr>
              <a:t>György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. “An Empirical Comparison and Evaluation of Minority Oversampling Techniques on a Large Number of Imbalanced Datasets.” Applied Soft Computing, vol. 83, Oct. 2019, p. 105662, 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  <a:hlinkClick r:id="rId7"/>
              </a:rPr>
              <a:t>https://www.sciencedirect.com/science/article/abs/pii/S1568494619304429</a:t>
            </a:r>
            <a:r>
              <a:rPr lang="en-US" sz="1000" dirty="0">
                <a:latin typeface="Inter Medium" panose="02000503000000020004" pitchFamily="2" charset="0"/>
                <a:ea typeface="Inter Medium" panose="02000503000000020004" pitchFamily="2" charset="0"/>
              </a:rPr>
              <a:t>, 10.1016/j.asoc.2019.105662.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Google Shape;341;p34">
            <a:extLst>
              <a:ext uri="{FF2B5EF4-FFF2-40B4-BE49-F238E27FC236}">
                <a16:creationId xmlns:a16="http://schemas.microsoft.com/office/drawing/2014/main" id="{FE16F3A7-72C6-EEC9-D123-02DF85604074}"/>
              </a:ext>
            </a:extLst>
          </p:cNvPr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76744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52;p47">
            <a:extLst>
              <a:ext uri="{FF2B5EF4-FFF2-40B4-BE49-F238E27FC236}">
                <a16:creationId xmlns:a16="http://schemas.microsoft.com/office/drawing/2014/main" id="{6FFD60B4-6D55-EECE-DA3E-80BDEB7940BF}"/>
              </a:ext>
            </a:extLst>
          </p:cNvPr>
          <p:cNvGrpSpPr/>
          <p:nvPr/>
        </p:nvGrpSpPr>
        <p:grpSpPr>
          <a:xfrm>
            <a:off x="7570135" y="717976"/>
            <a:ext cx="847899" cy="903434"/>
            <a:chOff x="5970800" y="1619250"/>
            <a:chExt cx="428650" cy="456725"/>
          </a:xfrm>
        </p:grpSpPr>
        <p:sp>
          <p:nvSpPr>
            <p:cNvPr id="3" name="Google Shape;753;p47">
              <a:extLst>
                <a:ext uri="{FF2B5EF4-FFF2-40B4-BE49-F238E27FC236}">
                  <a16:creationId xmlns:a16="http://schemas.microsoft.com/office/drawing/2014/main" id="{1ACE95A3-19EF-093F-D136-2CC68F884B0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4;p47">
              <a:extLst>
                <a:ext uri="{FF2B5EF4-FFF2-40B4-BE49-F238E27FC236}">
                  <a16:creationId xmlns:a16="http://schemas.microsoft.com/office/drawing/2014/main" id="{1C5924C5-96B5-BAE7-D9C5-098FE28960DF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;p47">
              <a:extLst>
                <a:ext uri="{FF2B5EF4-FFF2-40B4-BE49-F238E27FC236}">
                  <a16:creationId xmlns:a16="http://schemas.microsoft.com/office/drawing/2014/main" id="{AC367D82-68B8-5943-F039-752552CC2237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6;p47">
              <a:extLst>
                <a:ext uri="{FF2B5EF4-FFF2-40B4-BE49-F238E27FC236}">
                  <a16:creationId xmlns:a16="http://schemas.microsoft.com/office/drawing/2014/main" id="{7F835B6D-3EB7-AA73-73E0-937FA3FE5046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7;p47">
              <a:extLst>
                <a:ext uri="{FF2B5EF4-FFF2-40B4-BE49-F238E27FC236}">
                  <a16:creationId xmlns:a16="http://schemas.microsoft.com/office/drawing/2014/main" id="{C3CC5797-13F3-908C-E7E3-6B8660F600AD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tasks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105;p17">
            <a:extLst>
              <a:ext uri="{FF2B5EF4-FFF2-40B4-BE49-F238E27FC236}">
                <a16:creationId xmlns:a16="http://schemas.microsoft.com/office/drawing/2014/main" id="{A16E35F2-1880-89B1-C94A-9FC4B00B0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0" y="1808343"/>
            <a:ext cx="7405800" cy="2508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Develop binary classification model of users' actions</a:t>
            </a:r>
            <a:endParaRPr lang="en" sz="1400" dirty="0">
              <a:latin typeface="+mn-l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Char char="▪"/>
            </a:pPr>
            <a:r>
              <a:rPr lang="en" sz="1400" dirty="0">
                <a:latin typeface="+mn-lt"/>
              </a:rPr>
              <a:t>ROC AUC ≥ 0.65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har char="▪"/>
            </a:pPr>
            <a:r>
              <a:rPr lang="en-US" sz="1400" dirty="0">
                <a:latin typeface="+mn-lt"/>
              </a:rPr>
              <a:t>Use only</a:t>
            </a:r>
            <a:r>
              <a:rPr lang="ru-RU" sz="1400" dirty="0">
                <a:latin typeface="+mn-lt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utm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device</a:t>
            </a:r>
            <a:r>
              <a:rPr lang="en-US" sz="1400" dirty="0">
                <a:latin typeface="+mn-lt"/>
              </a:rPr>
              <a:t> and</a:t>
            </a:r>
            <a:r>
              <a:rPr lang="ru-RU" sz="1400" dirty="0">
                <a:latin typeface="+mn-lt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geo</a:t>
            </a:r>
            <a:r>
              <a:rPr lang="en-US" sz="1400" dirty="0">
                <a:latin typeface="+mn-lt"/>
              </a:rPr>
              <a:t> features</a:t>
            </a:r>
            <a:endParaRPr sz="1400" dirty="0">
              <a:latin typeface="+mn-l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400" dirty="0">
                <a:latin typeface="+mn-lt"/>
              </a:rPr>
              <a:t>Deploy as API</a:t>
            </a:r>
            <a:endParaRPr lang="ru-RU" sz="1400" dirty="0">
              <a:latin typeface="+mn-lt"/>
            </a:endParaRPr>
          </a:p>
          <a:p>
            <a:pPr lvl="1">
              <a:lnSpc>
                <a:spcPct val="150000"/>
              </a:lnSpc>
              <a:buChar char="▪"/>
            </a:pPr>
            <a:r>
              <a:rPr lang="en-US" sz="1400" dirty="0">
                <a:latin typeface="+mn-lt"/>
              </a:rPr>
              <a:t>Scalable</a:t>
            </a:r>
            <a:endParaRPr lang="ru-RU" sz="1400" dirty="0">
              <a:latin typeface="+mn-lt"/>
            </a:endParaRPr>
          </a:p>
          <a:p>
            <a:pPr lvl="1">
              <a:lnSpc>
                <a:spcPct val="150000"/>
              </a:lnSpc>
              <a:buChar char="▪"/>
            </a:pPr>
            <a:r>
              <a:rPr lang="en-US" sz="1400" dirty="0">
                <a:latin typeface="+mn-lt"/>
              </a:rPr>
              <a:t>Response time &lt; 3s</a:t>
            </a:r>
            <a:endParaRPr sz="1400" dirty="0">
              <a:latin typeface="+mn-l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08179" y="3290657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EDA</a:t>
            </a:r>
            <a:endParaRPr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Work Sans"/>
                <a:sym typeface="Work Sans"/>
              </a:rPr>
              <a:t>.</a:t>
            </a:r>
            <a:endParaRPr sz="9600" b="1" dirty="0">
              <a:latin typeface="Inter" panose="02000503000000020004" pitchFamily="2" charset="0"/>
              <a:ea typeface="Inter" panose="02000503000000020004" pitchFamily="2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302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26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format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" name="Google Shape;188;p24">
            <a:extLst>
              <a:ext uri="{FF2B5EF4-FFF2-40B4-BE49-F238E27FC236}">
                <a16:creationId xmlns:a16="http://schemas.microsoft.com/office/drawing/2014/main" id="{1E7BB366-AB02-C79D-10F9-E9E0A402C2BC}"/>
              </a:ext>
            </a:extLst>
          </p:cNvPr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id="{65D6E1B7-FE2E-64A8-9CD4-00AD3C2EA655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id="{683DA4A3-801C-C85E-AF8C-E47B2969B17E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id="{36FF5F57-AF28-3B30-63D3-96202699F113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Google Shape;187;p24">
            <a:extLst>
              <a:ext uri="{FF2B5EF4-FFF2-40B4-BE49-F238E27FC236}">
                <a16:creationId xmlns:a16="http://schemas.microsoft.com/office/drawing/2014/main" id="{8C2E2F89-8EB6-56A9-148F-9AFF240DD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511692"/>
              </p:ext>
            </p:extLst>
          </p:nvPr>
        </p:nvGraphicFramePr>
        <p:xfrm>
          <a:off x="1015004" y="2290188"/>
          <a:ext cx="2859881" cy="1729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10">
                  <a:extLst>
                    <a:ext uri="{9D8B030D-6E8A-4147-A177-3AD203B41FA5}">
                      <a16:colId xmlns:a16="http://schemas.microsoft.com/office/drawing/2014/main" val="2767940197"/>
                    </a:ext>
                  </a:extLst>
                </a:gridCol>
                <a:gridCol w="701835">
                  <a:extLst>
                    <a:ext uri="{9D8B030D-6E8A-4147-A177-3AD203B41FA5}">
                      <a16:colId xmlns:a16="http://schemas.microsoft.com/office/drawing/2014/main" val="3454432712"/>
                    </a:ext>
                  </a:extLst>
                </a:gridCol>
                <a:gridCol w="796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2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geo_city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visit_date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s</a:t>
                      </a: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ession_id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0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2021-12-09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None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2021-12-15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100000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Moscow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2021-12-28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100000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543405971"/>
                  </a:ext>
                </a:extLst>
              </a:tr>
              <a:tr h="28823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100001</a:t>
                      </a:r>
                      <a:endParaRPr sz="800" b="0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Omsk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2021-12-16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100001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89119"/>
                  </a:ext>
                </a:extLst>
              </a:tr>
            </a:tbl>
          </a:graphicData>
        </a:graphic>
      </p:graphicFrame>
      <p:graphicFrame>
        <p:nvGraphicFramePr>
          <p:cNvPr id="13" name="Google Shape;187;p24">
            <a:extLst>
              <a:ext uri="{FF2B5EF4-FFF2-40B4-BE49-F238E27FC236}">
                <a16:creationId xmlns:a16="http://schemas.microsoft.com/office/drawing/2014/main" id="{84A5F7AB-E052-123D-0379-8BC5B18DE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588532"/>
              </p:ext>
            </p:extLst>
          </p:nvPr>
        </p:nvGraphicFramePr>
        <p:xfrm>
          <a:off x="5048913" y="2155570"/>
          <a:ext cx="3307669" cy="21343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s</a:t>
                      </a: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ession_id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e</a:t>
                      </a:r>
                      <a:r>
                        <a:rPr lang="en-GB" sz="800" b="1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vent_label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0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quiz_show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view_card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2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sub_submit_success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237921449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…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100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view_card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318659866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101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sub_car_claim_click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/>
                </a:tc>
                <a:extLst>
                  <a:ext uri="{0D108BD9-81ED-4DB2-BD59-A6C34878D82A}">
                    <a16:rowId xmlns:a16="http://schemas.microsoft.com/office/drawing/2014/main" val="4260617503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102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3796" marR="53796" marT="40351" marB="4035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 err="1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sub_landing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3796" marR="53796" marT="40351" marB="4035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05353"/>
                  </a:ext>
                </a:extLst>
              </a:tr>
            </a:tbl>
          </a:graphicData>
        </a:graphic>
      </p:graphicFrame>
      <p:grpSp>
        <p:nvGrpSpPr>
          <p:cNvPr id="19" name="Google Shape;702;p47">
            <a:extLst>
              <a:ext uri="{FF2B5EF4-FFF2-40B4-BE49-F238E27FC236}">
                <a16:creationId xmlns:a16="http://schemas.microsoft.com/office/drawing/2014/main" id="{F568BE8B-C6A8-65A5-04BA-600D8EB539A5}"/>
              </a:ext>
            </a:extLst>
          </p:cNvPr>
          <p:cNvGrpSpPr/>
          <p:nvPr/>
        </p:nvGrpSpPr>
        <p:grpSpPr>
          <a:xfrm>
            <a:off x="1081268" y="1795477"/>
            <a:ext cx="331056" cy="394497"/>
            <a:chOff x="1246775" y="910975"/>
            <a:chExt cx="439650" cy="523900"/>
          </a:xfrm>
        </p:grpSpPr>
        <p:sp>
          <p:nvSpPr>
            <p:cNvPr id="20" name="Google Shape;703;p47">
              <a:extLst>
                <a:ext uri="{FF2B5EF4-FFF2-40B4-BE49-F238E27FC236}">
                  <a16:creationId xmlns:a16="http://schemas.microsoft.com/office/drawing/2014/main" id="{E45F41EB-3100-21FA-31C6-4D48E2875B22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4;p47">
              <a:extLst>
                <a:ext uri="{FF2B5EF4-FFF2-40B4-BE49-F238E27FC236}">
                  <a16:creationId xmlns:a16="http://schemas.microsoft.com/office/drawing/2014/main" id="{B2C78084-6EF0-351A-8CDE-BE51E1B569D1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05;p47">
              <a:extLst>
                <a:ext uri="{FF2B5EF4-FFF2-40B4-BE49-F238E27FC236}">
                  <a16:creationId xmlns:a16="http://schemas.microsoft.com/office/drawing/2014/main" id="{B3067F25-838C-9A21-7263-B18527F260A7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2;p47">
            <a:extLst>
              <a:ext uri="{FF2B5EF4-FFF2-40B4-BE49-F238E27FC236}">
                <a16:creationId xmlns:a16="http://schemas.microsoft.com/office/drawing/2014/main" id="{1335D624-EE8F-8C8E-A05B-7137FBEC3395}"/>
              </a:ext>
            </a:extLst>
          </p:cNvPr>
          <p:cNvGrpSpPr/>
          <p:nvPr/>
        </p:nvGrpSpPr>
        <p:grpSpPr>
          <a:xfrm>
            <a:off x="5144162" y="1643296"/>
            <a:ext cx="331056" cy="394497"/>
            <a:chOff x="1246775" y="910975"/>
            <a:chExt cx="439650" cy="523900"/>
          </a:xfrm>
        </p:grpSpPr>
        <p:sp>
          <p:nvSpPr>
            <p:cNvPr id="24" name="Google Shape;703;p47">
              <a:extLst>
                <a:ext uri="{FF2B5EF4-FFF2-40B4-BE49-F238E27FC236}">
                  <a16:creationId xmlns:a16="http://schemas.microsoft.com/office/drawing/2014/main" id="{E399AB43-886F-7F90-4808-46DC79482ECF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47">
              <a:extLst>
                <a:ext uri="{FF2B5EF4-FFF2-40B4-BE49-F238E27FC236}">
                  <a16:creationId xmlns:a16="http://schemas.microsoft.com/office/drawing/2014/main" id="{EE71891E-75BB-77EC-560B-9DD7FFA69310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47">
              <a:extLst>
                <a:ext uri="{FF2B5EF4-FFF2-40B4-BE49-F238E27FC236}">
                  <a16:creationId xmlns:a16="http://schemas.microsoft.com/office/drawing/2014/main" id="{F8524B98-D428-3894-4893-05C60A90EEE7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74939F-6C78-7C36-4C97-4DD60FD79394}"/>
              </a:ext>
            </a:extLst>
          </p:cNvPr>
          <p:cNvSpPr txBox="1"/>
          <p:nvPr/>
        </p:nvSpPr>
        <p:spPr>
          <a:xfrm>
            <a:off x="5521189" y="1689492"/>
            <a:ext cx="879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hits.csv</a:t>
            </a:r>
            <a:endParaRPr lang="en-GB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C2DE8-FF37-D39E-E462-76E89899B231}"/>
              </a:ext>
            </a:extLst>
          </p:cNvPr>
          <p:cNvSpPr txBox="1"/>
          <p:nvPr/>
        </p:nvSpPr>
        <p:spPr>
          <a:xfrm>
            <a:off x="1452514" y="1858936"/>
            <a:ext cx="129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sessions.csv</a:t>
            </a:r>
            <a:endParaRPr lang="en-GB" dirty="0">
              <a:latin typeface="+mn-lt"/>
            </a:endParaRPr>
          </a:p>
        </p:txBody>
      </p:sp>
      <p:cxnSp>
        <p:nvCxnSpPr>
          <p:cNvPr id="43" name="Straight Connector 4">
            <a:extLst>
              <a:ext uri="{FF2B5EF4-FFF2-40B4-BE49-F238E27FC236}">
                <a16:creationId xmlns:a16="http://schemas.microsoft.com/office/drawing/2014/main" id="{6565D9CF-943A-FDA4-1C54-71EF6FC29A18}"/>
              </a:ext>
            </a:extLst>
          </p:cNvPr>
          <p:cNvCxnSpPr>
            <a:cxnSpLocks/>
          </p:cNvCxnSpPr>
          <p:nvPr/>
        </p:nvCxnSpPr>
        <p:spPr>
          <a:xfrm>
            <a:off x="3907941" y="2729316"/>
            <a:ext cx="898374" cy="418443"/>
          </a:xfrm>
          <a:prstGeom prst="bentConnector3">
            <a:avLst>
              <a:gd name="adj1" fmla="val 50000"/>
            </a:avLst>
          </a:prstGeom>
          <a:ln w="25400" cap="sq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6F1BA-8C9C-0D7D-F557-A60A36319A5A}"/>
              </a:ext>
            </a:extLst>
          </p:cNvPr>
          <p:cNvCxnSpPr>
            <a:cxnSpLocks/>
          </p:cNvCxnSpPr>
          <p:nvPr/>
        </p:nvCxnSpPr>
        <p:spPr>
          <a:xfrm>
            <a:off x="3952062" y="2614220"/>
            <a:ext cx="0" cy="224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62A8261-3A29-9F54-2430-EB1404CF502A}"/>
              </a:ext>
            </a:extLst>
          </p:cNvPr>
          <p:cNvSpPr/>
          <p:nvPr/>
        </p:nvSpPr>
        <p:spPr>
          <a:xfrm>
            <a:off x="3996184" y="2687896"/>
            <a:ext cx="82838" cy="82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384857-69F5-7C55-2B9C-B49466C08964}"/>
              </a:ext>
            </a:extLst>
          </p:cNvPr>
          <p:cNvCxnSpPr>
            <a:cxnSpLocks/>
          </p:cNvCxnSpPr>
          <p:nvPr/>
        </p:nvCxnSpPr>
        <p:spPr>
          <a:xfrm rot="5400000">
            <a:off x="4865128" y="3035611"/>
            <a:ext cx="0" cy="224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3F86EB-1DE8-ADCC-A430-2AE0B629FE82}"/>
              </a:ext>
            </a:extLst>
          </p:cNvPr>
          <p:cNvCxnSpPr>
            <a:cxnSpLocks/>
          </p:cNvCxnSpPr>
          <p:nvPr/>
        </p:nvCxnSpPr>
        <p:spPr>
          <a:xfrm rot="2700000">
            <a:off x="4885617" y="2963453"/>
            <a:ext cx="0" cy="224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B19F67-8CEB-2E30-9640-8055B44B60E4}"/>
              </a:ext>
            </a:extLst>
          </p:cNvPr>
          <p:cNvCxnSpPr>
            <a:cxnSpLocks/>
          </p:cNvCxnSpPr>
          <p:nvPr/>
        </p:nvCxnSpPr>
        <p:spPr>
          <a:xfrm rot="18900000" flipH="1">
            <a:off x="4885616" y="3109450"/>
            <a:ext cx="0" cy="224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498C31A-5F36-4DE5-AF86-76B04F078D9F}"/>
              </a:ext>
            </a:extLst>
          </p:cNvPr>
          <p:cNvSpPr/>
          <p:nvPr/>
        </p:nvSpPr>
        <p:spPr>
          <a:xfrm>
            <a:off x="4717876" y="3100878"/>
            <a:ext cx="82838" cy="8283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2746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26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format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Google Shape;188;p24">
            <a:extLst>
              <a:ext uri="{FF2B5EF4-FFF2-40B4-BE49-F238E27FC236}">
                <a16:creationId xmlns:a16="http://schemas.microsoft.com/office/drawing/2014/main" id="{1E7BB366-AB02-C79D-10F9-E9E0A402C2BC}"/>
              </a:ext>
            </a:extLst>
          </p:cNvPr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id="{65D6E1B7-FE2E-64A8-9CD4-00AD3C2EA655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id="{683DA4A3-801C-C85E-AF8C-E47B2969B17E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id="{36FF5F57-AF28-3B30-63D3-96202699F113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Google Shape;187;p24">
            <a:extLst>
              <a:ext uri="{FF2B5EF4-FFF2-40B4-BE49-F238E27FC236}">
                <a16:creationId xmlns:a16="http://schemas.microsoft.com/office/drawing/2014/main" id="{8C2E2F89-8EB6-56A9-148F-9AFF240DD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222895"/>
              </p:ext>
            </p:extLst>
          </p:nvPr>
        </p:nvGraphicFramePr>
        <p:xfrm>
          <a:off x="2006598" y="1609330"/>
          <a:ext cx="4633035" cy="29485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704">
                  <a:extLst>
                    <a:ext uri="{9D8B030D-6E8A-4147-A177-3AD203B41FA5}">
                      <a16:colId xmlns:a16="http://schemas.microsoft.com/office/drawing/2014/main" val="2767940197"/>
                    </a:ext>
                  </a:extLst>
                </a:gridCol>
                <a:gridCol w="520311">
                  <a:extLst>
                    <a:ext uri="{9D8B030D-6E8A-4147-A177-3AD203B41FA5}">
                      <a16:colId xmlns:a16="http://schemas.microsoft.com/office/drawing/2014/main" val="3454432712"/>
                    </a:ext>
                  </a:extLst>
                </a:gridCol>
                <a:gridCol w="520311">
                  <a:extLst>
                    <a:ext uri="{9D8B030D-6E8A-4147-A177-3AD203B41FA5}">
                      <a16:colId xmlns:a16="http://schemas.microsoft.com/office/drawing/2014/main" val="3366400819"/>
                    </a:ext>
                  </a:extLst>
                </a:gridCol>
              </a:tblGrid>
              <a:tr h="2939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column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n</a:t>
                      </a:r>
                      <a:r>
                        <a:rPr lang="en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on-null count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percentage %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dtype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err="1">
                          <a:latin typeface="+mn-lt"/>
                          <a:ea typeface="Work Sans Regular"/>
                          <a:cs typeface="Work Sans Regular"/>
                          <a:sym typeface="Work Sans Regular"/>
                        </a:rPr>
                        <a:t>nunique</a:t>
                      </a:r>
                      <a:endParaRPr sz="800" b="1" dirty="0">
                        <a:latin typeface="+mn-lt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utm_source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1732190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281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utm_medium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55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560398441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utm_campaign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1536979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88.73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407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69358841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utm_adcontent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1428129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82.44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281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800469074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utm_keyword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711514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41.07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1193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258440925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device_category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3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328156166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device_os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718302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41.47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14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3261796750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device_brand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1385070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79.96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201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775164142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device_model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15062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0.87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105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373945782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device_screen_resolution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4947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device_browser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55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geo_country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159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/>
                </a:tc>
                <a:extLst>
                  <a:ext uri="{0D108BD9-81ED-4DB2-BD59-A6C34878D82A}">
                    <a16:rowId xmlns:a16="http://schemas.microsoft.com/office/drawing/2014/main" val="2543405971"/>
                  </a:ext>
                </a:extLst>
              </a:tr>
              <a:tr h="1840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latin typeface="Consolas" panose="020B0609020204030204" pitchFamily="49" charset="0"/>
                        </a:rPr>
                        <a:t>geo_city</a:t>
                      </a:r>
                      <a:endParaRPr sz="800" b="0" dirty="0">
                        <a:latin typeface="Consolas" panose="020B0609020204030204" pitchFamily="49" charset="0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1732266 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+mn-lt"/>
                          <a:ea typeface="Work Sans"/>
                          <a:cs typeface="Work Sans"/>
                          <a:sym typeface="Work Sans"/>
                        </a:rPr>
                        <a:t>100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dirty="0">
                          <a:latin typeface="Consolas" panose="020B0609020204030204" pitchFamily="49" charset="0"/>
                          <a:ea typeface="Work Sans"/>
                          <a:cs typeface="Work Sans"/>
                          <a:sym typeface="Work Sans"/>
                        </a:rPr>
                        <a:t>object</a:t>
                      </a:r>
                      <a:endParaRPr sz="800" b="0" dirty="0">
                        <a:latin typeface="Consolas" panose="020B0609020204030204" pitchFamily="49" charset="0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2389</a:t>
                      </a:r>
                      <a:endParaRPr sz="800" b="0" dirty="0">
                        <a:latin typeface="+mn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54849" marR="54849" marT="41141" marB="41141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8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518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6B5152-0961-B57F-0046-13C077DE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96647" y="679599"/>
            <a:ext cx="5411552" cy="3784302"/>
          </a:xfrm>
          <a:prstGeom prst="rect">
            <a:avLst/>
          </a:prstGeom>
        </p:spPr>
      </p:pic>
      <p:grpSp>
        <p:nvGrpSpPr>
          <p:cNvPr id="163" name="Google Shape;163;p21"/>
          <p:cNvGrpSpPr/>
          <p:nvPr/>
        </p:nvGrpSpPr>
        <p:grpSpPr>
          <a:xfrm>
            <a:off x="7554446" y="851866"/>
            <a:ext cx="815570" cy="678894"/>
            <a:chOff x="1244325" y="314425"/>
            <a:chExt cx="444525" cy="370050"/>
          </a:xfrm>
          <a:solidFill>
            <a:schemeClr val="tx1"/>
          </a:solidFill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05;p17">
            <a:extLst>
              <a:ext uri="{FF2B5EF4-FFF2-40B4-BE49-F238E27FC236}">
                <a16:creationId xmlns:a16="http://schemas.microsoft.com/office/drawing/2014/main" id="{E6441F1B-BEC0-1F05-EDFB-ACA714F57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398" y="1619543"/>
            <a:ext cx="2472918" cy="952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0 – 97.1%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latin typeface="+mn-lt"/>
              </a:rPr>
              <a:t>1 – 2.9%</a:t>
            </a:r>
            <a:endParaRPr dirty="0">
              <a:latin typeface="+mn-lt"/>
            </a:endParaRPr>
          </a:p>
        </p:txBody>
      </p:sp>
      <p:sp>
        <p:nvSpPr>
          <p:cNvPr id="10" name="Google Shape;104;p17">
            <a:extLst>
              <a:ext uri="{FF2B5EF4-FFF2-40B4-BE49-F238E27FC236}">
                <a16:creationId xmlns:a16="http://schemas.microsoft.com/office/drawing/2014/main" id="{7DFAEC97-07E7-8902-52DA-E23C450F7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26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56694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05E069-A280-751F-30EB-4D926039CE36}"/>
              </a:ext>
            </a:extLst>
          </p:cNvPr>
          <p:cNvSpPr/>
          <p:nvPr/>
        </p:nvSpPr>
        <p:spPr>
          <a:xfrm>
            <a:off x="1" y="2153009"/>
            <a:ext cx="9144000" cy="1738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613AC68-415A-DDB4-3D48-24A9FC759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5" b="68406"/>
          <a:stretch/>
        </p:blipFill>
        <p:spPr>
          <a:xfrm>
            <a:off x="5293" y="2153006"/>
            <a:ext cx="9248568" cy="1738016"/>
          </a:xfrm>
          <a:prstGeom prst="rect">
            <a:avLst/>
          </a:prstGeom>
        </p:spPr>
      </p:pic>
      <p:grpSp>
        <p:nvGrpSpPr>
          <p:cNvPr id="5" name="Google Shape;831;p47">
            <a:extLst>
              <a:ext uri="{FF2B5EF4-FFF2-40B4-BE49-F238E27FC236}">
                <a16:creationId xmlns:a16="http://schemas.microsoft.com/office/drawing/2014/main" id="{40478B2F-AAFF-D467-5588-0EAA901F9942}"/>
              </a:ext>
            </a:extLst>
          </p:cNvPr>
          <p:cNvGrpSpPr/>
          <p:nvPr/>
        </p:nvGrpSpPr>
        <p:grpSpPr>
          <a:xfrm>
            <a:off x="7279703" y="669737"/>
            <a:ext cx="1363769" cy="999912"/>
            <a:chOff x="3936375" y="3703750"/>
            <a:chExt cx="453050" cy="332175"/>
          </a:xfrm>
        </p:grpSpPr>
        <p:sp>
          <p:nvSpPr>
            <p:cNvPr id="6" name="Google Shape;832;p47">
              <a:extLst>
                <a:ext uri="{FF2B5EF4-FFF2-40B4-BE49-F238E27FC236}">
                  <a16:creationId xmlns:a16="http://schemas.microsoft.com/office/drawing/2014/main" id="{80ACDBB4-1FBA-8D6B-555D-4FA63636136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3;p47">
              <a:extLst>
                <a:ext uri="{FF2B5EF4-FFF2-40B4-BE49-F238E27FC236}">
                  <a16:creationId xmlns:a16="http://schemas.microsoft.com/office/drawing/2014/main" id="{895AF474-6A80-6078-4444-90568F274CB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4;p47">
              <a:extLst>
                <a:ext uri="{FF2B5EF4-FFF2-40B4-BE49-F238E27FC236}">
                  <a16:creationId xmlns:a16="http://schemas.microsoft.com/office/drawing/2014/main" id="{AD608125-84B3-7C2A-2B57-DD2A57A5D8D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5;p47">
              <a:extLst>
                <a:ext uri="{FF2B5EF4-FFF2-40B4-BE49-F238E27FC236}">
                  <a16:creationId xmlns:a16="http://schemas.microsoft.com/office/drawing/2014/main" id="{AECBE39B-31BE-4B3F-5D55-353434A878CE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6;p47">
              <a:extLst>
                <a:ext uri="{FF2B5EF4-FFF2-40B4-BE49-F238E27FC236}">
                  <a16:creationId xmlns:a16="http://schemas.microsoft.com/office/drawing/2014/main" id="{C4BC36E4-9871-4CBF-20BB-F7CC802F807A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748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Custom 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950</Words>
  <Application>Microsoft Office PowerPoint</Application>
  <PresentationFormat>On-screen Show (16:9)</PresentationFormat>
  <Paragraphs>336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Times New Roman</vt:lpstr>
      <vt:lpstr>Inter Medium</vt:lpstr>
      <vt:lpstr>Consolas</vt:lpstr>
      <vt:lpstr>Wingdings</vt:lpstr>
      <vt:lpstr>Inter</vt:lpstr>
      <vt:lpstr>Work Sans Regular</vt:lpstr>
      <vt:lpstr>Work Sans</vt:lpstr>
      <vt:lpstr>Roboto Mono</vt:lpstr>
      <vt:lpstr>Jacquenetta template</vt:lpstr>
      <vt:lpstr>Classification of Sber Avtopodpiska website visitors</vt:lpstr>
      <vt:lpstr>Task</vt:lpstr>
      <vt:lpstr>About project</vt:lpstr>
      <vt:lpstr>Main tasks</vt:lpstr>
      <vt:lpstr>EDA</vt:lpstr>
      <vt:lpstr>Data format</vt:lpstr>
      <vt:lpstr>Data format</vt:lpstr>
      <vt:lpstr>Target</vt:lpstr>
      <vt:lpstr>Distributions</vt:lpstr>
      <vt:lpstr>Distributions</vt:lpstr>
      <vt:lpstr>Distributions</vt:lpstr>
      <vt:lpstr>Feature Engineering</vt:lpstr>
      <vt:lpstr>Basic transformation</vt:lpstr>
      <vt:lpstr>RU Cities</vt:lpstr>
      <vt:lpstr>Preprocessing</vt:lpstr>
      <vt:lpstr>Preprocessing I</vt:lpstr>
      <vt:lpstr>Preprocessing II</vt:lpstr>
      <vt:lpstr>Assign</vt:lpstr>
      <vt:lpstr>Preprocessing III</vt:lpstr>
      <vt:lpstr>Correlation</vt:lpstr>
      <vt:lpstr>Model Selection</vt:lpstr>
      <vt:lpstr>Baseline</vt:lpstr>
      <vt:lpstr>Resampling [4]</vt:lpstr>
      <vt:lpstr>Tuned models</vt:lpstr>
      <vt:lpstr>Tuned with Resampling</vt:lpstr>
      <vt:lpstr>Weighted vs Resampled</vt:lpstr>
      <vt:lpstr>Model</vt:lpstr>
      <vt:lpstr>Model</vt:lpstr>
      <vt:lpstr>Feature importance</vt:lpstr>
      <vt:lpstr>Deployment</vt:lpstr>
      <vt:lpstr>Services architecture</vt:lpstr>
      <vt:lpstr>Database architecture</vt:lpstr>
      <vt:lpstr>API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Ужбаноков Алим Альбертович</cp:lastModifiedBy>
  <cp:revision>46</cp:revision>
  <dcterms:modified xsi:type="dcterms:W3CDTF">2023-02-13T13:26:52Z</dcterms:modified>
</cp:coreProperties>
</file>