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889" r:id="rId2"/>
    <p:sldId id="884" r:id="rId3"/>
    <p:sldId id="890" r:id="rId4"/>
    <p:sldId id="858" r:id="rId5"/>
    <p:sldId id="857" r:id="rId6"/>
    <p:sldId id="840" r:id="rId7"/>
    <p:sldId id="887" r:id="rId8"/>
    <p:sldId id="888" r:id="rId9"/>
    <p:sldId id="346" r:id="rId10"/>
    <p:sldId id="866" r:id="rId11"/>
    <p:sldId id="886" r:id="rId12"/>
    <p:sldId id="348" r:id="rId13"/>
    <p:sldId id="357" r:id="rId14"/>
    <p:sldId id="358" r:id="rId15"/>
    <p:sldId id="885" r:id="rId16"/>
    <p:sldId id="380" r:id="rId17"/>
    <p:sldId id="3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FF2600"/>
    <a:srgbClr val="FF7E79"/>
    <a:srgbClr val="D81E00"/>
    <a:srgbClr val="AEAEAE"/>
    <a:srgbClr val="AB51D6"/>
    <a:srgbClr val="FF9A00"/>
    <a:srgbClr val="00AAD6"/>
    <a:srgbClr val="318EFD"/>
    <a:srgbClr val="007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4" autoAdjust="0"/>
    <p:restoredTop sz="95000" autoAdjust="0"/>
  </p:normalViewPr>
  <p:slideViewPr>
    <p:cSldViewPr snapToGrid="0">
      <p:cViewPr varScale="1">
        <p:scale>
          <a:sx n="95" d="100"/>
          <a:sy n="95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>
              <a:ln>
                <a:solidFill>
                  <a:srgbClr val="FF7E79"/>
                </a:solidFill>
              </a:ln>
              <a:solidFill>
                <a:srgbClr val="9411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0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>
              <a:ln>
                <a:solidFill>
                  <a:srgbClr val="FF7E79"/>
                </a:solidFill>
              </a:ln>
              <a:solidFill>
                <a:srgbClr val="9411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0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9AFC-504E-1C4E-B6EF-55A9A474ECB1}" type="datetime1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DBC4-577B-D840-8CA5-93F4B76C0210}" type="datetime1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5582-5046-3E42-BCC7-72ADA1A24621}" type="datetime1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9B34-1669-4741-B0AB-B90F9E524E4C}" type="datetime1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E8E5-437A-4043-8EB7-FC47F00F1EF6}" type="datetime1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D966-F9DC-0540-930B-E1258AAFF056}" type="datetime1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B607-4871-FB40-9574-39B6CEB2812A}" type="datetime1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27B2-8C00-F84D-ABBA-9E279CB9D7DB}" type="datetime1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F593-57A6-2B42-9344-2115EAEE62EE}" type="datetime1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6A29-CBA8-FC40-8655-A3A03586A58F}" type="datetime1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E55D-101C-1E42-8ADB-8C738A947EF3}" type="datetime1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266A5-900F-614B-ABA3-875DBE56748E}" type="datetime1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iya.teracloud.jp/share/11d151b81341ff6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2FCA1-650A-42EA-95A7-7A2FFD01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Acquisition &amp; Mounting</a:t>
            </a:r>
          </a:p>
        </p:txBody>
      </p:sp>
    </p:spTree>
    <p:extLst>
      <p:ext uri="{BB962C8B-B14F-4D97-AF65-F5344CB8AC3E}">
        <p14:creationId xmlns:p14="http://schemas.microsoft.com/office/powerpoint/2010/main" val="107447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PK" dirty="0"/>
              <a:t>Image File Verification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823CB-6AB4-6C9A-B46B-68CFF28C362A}"/>
              </a:ext>
            </a:extLst>
          </p:cNvPr>
          <p:cNvSpPr txBox="1"/>
          <p:nvPr/>
        </p:nvSpPr>
        <p:spPr>
          <a:xfrm>
            <a:off x="838200" y="1690688"/>
            <a:ext cx="45974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Verification of file hash (checking file integrity)</a:t>
            </a:r>
            <a:endParaRPr lang="en-US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8C07CE7-52F6-C772-0CF6-842D4B6A2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60020"/>
            <a:ext cx="10015200" cy="288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2FCA1-650A-42EA-95A7-7A2FFD01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Mounting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3CBC-D866-46E5-AA37-8D47564F1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2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Create Workspace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823CB-6AB4-6C9A-B46B-68CFF28C362A}"/>
              </a:ext>
            </a:extLst>
          </p:cNvPr>
          <p:cNvSpPr txBox="1"/>
          <p:nvPr/>
        </p:nvSpPr>
        <p:spPr>
          <a:xfrm>
            <a:off x="838200" y="1975136"/>
            <a:ext cx="48133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Create a new directory, go to it and list image file 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E250C3B-66EC-60C4-12BF-1D7A5C77D9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2"/>
          <a:stretch/>
        </p:blipFill>
        <p:spPr>
          <a:xfrm>
            <a:off x="838200" y="2344468"/>
            <a:ext cx="10515600" cy="323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0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B5B3-F536-FDF1-55DE-6EC5BE76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Setup Loop Device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F3BF7-FBCD-A111-ADF5-E9968A145F18}"/>
              </a:ext>
            </a:extLst>
          </p:cNvPr>
          <p:cNvSpPr txBox="1"/>
          <p:nvPr/>
        </p:nvSpPr>
        <p:spPr>
          <a:xfrm>
            <a:off x="838200" y="1690688"/>
            <a:ext cx="59817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Create mount point, setup loop device, verify, list loop devices</a:t>
            </a:r>
            <a:endParaRPr lang="en-US" dirty="0"/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1EBDE47-ACA0-C5A1-AA52-C92BA2C5D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60019"/>
            <a:ext cx="10594800" cy="360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6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B5B3-F536-FDF1-55DE-6EC5BE76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PK" dirty="0"/>
              <a:t>Check Partition Numbers of Block Devices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F3BF7-FBCD-A111-ADF5-E9968A145F18}"/>
              </a:ext>
            </a:extLst>
          </p:cNvPr>
          <p:cNvSpPr txBox="1"/>
          <p:nvPr/>
        </p:nvSpPr>
        <p:spPr>
          <a:xfrm>
            <a:off x="838200" y="1690688"/>
            <a:ext cx="17907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List loop devices</a:t>
            </a:r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C9E685C-0ED4-8915-805F-AF50ECE746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73"/>
          <a:stretch/>
        </p:blipFill>
        <p:spPr>
          <a:xfrm>
            <a:off x="838200" y="2060020"/>
            <a:ext cx="6781800" cy="4132233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0F823E1F-B101-8B9B-29FD-639FF5784F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2" r="-9551"/>
          <a:stretch/>
        </p:blipFill>
        <p:spPr>
          <a:xfrm>
            <a:off x="4746457" y="3561346"/>
            <a:ext cx="7429499" cy="1158655"/>
          </a:xfrm>
          <a:prstGeom prst="rect">
            <a:avLst/>
          </a:prstGeom>
        </p:spPr>
      </p:pic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CE069D3C-6C94-8807-4910-85C0B2FFDD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4592053"/>
            <a:ext cx="7429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54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B5B3-F536-FDF1-55DE-6EC5BE76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Check Partitions Layout of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F3BF7-FBCD-A111-ADF5-E9968A145F18}"/>
              </a:ext>
            </a:extLst>
          </p:cNvPr>
          <p:cNvSpPr txBox="1"/>
          <p:nvPr/>
        </p:nvSpPr>
        <p:spPr>
          <a:xfrm>
            <a:off x="838200" y="1690688"/>
            <a:ext cx="23495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List partitions of Image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D1794D-EF3C-3198-DDC0-0F0A2EBEA41D}"/>
              </a:ext>
            </a:extLst>
          </p:cNvPr>
          <p:cNvSpPr txBox="1"/>
          <p:nvPr/>
        </p:nvSpPr>
        <p:spPr>
          <a:xfrm>
            <a:off x="8170111" y="2060020"/>
            <a:ext cx="3866147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(</a:t>
            </a:r>
            <a:r>
              <a:rPr lang="en-GB" b="1" dirty="0" err="1"/>
              <a:t>mmls</a:t>
            </a:r>
            <a:r>
              <a:rPr lang="en-GB" dirty="0"/>
              <a:t>	(</a:t>
            </a:r>
            <a:r>
              <a:rPr lang="en-GB" b="1" dirty="0" err="1"/>
              <a:t>lsblk</a:t>
            </a:r>
            <a:r>
              <a:rPr lang="en-GB" dirty="0"/>
              <a:t>	(</a:t>
            </a:r>
            <a:r>
              <a:rPr lang="en-GB" b="1" dirty="0"/>
              <a:t>Partition</a:t>
            </a:r>
          </a:p>
          <a:p>
            <a:r>
              <a:rPr lang="en-GB" b="1" dirty="0"/>
              <a:t>output</a:t>
            </a:r>
            <a:r>
              <a:rPr lang="en-GB" dirty="0"/>
              <a:t>)	</a:t>
            </a:r>
            <a:r>
              <a:rPr lang="en-GB" b="1" dirty="0"/>
              <a:t>output</a:t>
            </a:r>
            <a:r>
              <a:rPr lang="en-GB" dirty="0"/>
              <a:t>)	</a:t>
            </a:r>
            <a:r>
              <a:rPr lang="en-GB" b="1" dirty="0"/>
              <a:t>Name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020	p21	System Partition</a:t>
            </a:r>
          </a:p>
          <a:p>
            <a:r>
              <a:rPr lang="en-GB" dirty="0"/>
              <a:t>022	p23	</a:t>
            </a:r>
            <a:r>
              <a:rPr lang="en-GB" dirty="0" err="1"/>
              <a:t>Userdata</a:t>
            </a:r>
            <a:r>
              <a:rPr lang="en-GB" dirty="0"/>
              <a:t> Partition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6827781-291B-6F80-75C8-6CEA49A28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5606"/>
            <a:ext cx="7117200" cy="43207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2EDBAB-D947-5278-050A-7E0FE19AB516}"/>
              </a:ext>
            </a:extLst>
          </p:cNvPr>
          <p:cNvSpPr/>
          <p:nvPr/>
        </p:nvSpPr>
        <p:spPr>
          <a:xfrm>
            <a:off x="838200" y="5867400"/>
            <a:ext cx="3848100" cy="108000"/>
          </a:xfrm>
          <a:prstGeom prst="rect">
            <a:avLst/>
          </a:prstGeom>
          <a:noFill/>
          <a:ln w="25400">
            <a:solidFill>
              <a:srgbClr val="9411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06699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C783C3-3516-9DD5-EE0C-3E5ADED6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Mount System Partition (p21)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A5A01-36B1-C9E7-8D6B-6812B9DD8314}"/>
              </a:ext>
            </a:extLst>
          </p:cNvPr>
          <p:cNvSpPr txBox="1"/>
          <p:nvPr/>
        </p:nvSpPr>
        <p:spPr>
          <a:xfrm>
            <a:off x="838200" y="1690688"/>
            <a:ext cx="3846095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Mount loop device, go to mount point</a:t>
            </a:r>
            <a:endParaRPr lang="en-US" dirty="0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C50AF118-C3A8-77EB-DAEA-DBE5F849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060020"/>
            <a:ext cx="10465200" cy="342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70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B5B3-F536-FDF1-55DE-6EC5BE76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Mount Userdata Partition (p23)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F3BF7-FBCD-A111-ADF5-E9968A145F18}"/>
              </a:ext>
            </a:extLst>
          </p:cNvPr>
          <p:cNvSpPr txBox="1"/>
          <p:nvPr/>
        </p:nvSpPr>
        <p:spPr>
          <a:xfrm>
            <a:off x="838201" y="1690688"/>
            <a:ext cx="38608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Mount loop device, go to mount point</a:t>
            </a:r>
            <a:endParaRPr lang="en-US" dirty="0"/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7FA4D69-26A9-1786-6CB6-0BFB15415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020"/>
            <a:ext cx="10540800" cy="395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2FCA1-650A-42EA-95A7-7A2FFD01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Acquisition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3CBC-D866-46E5-AA37-8D47564F1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5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C75BFF-C414-F25E-3C25-01BE0036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Image Acquisition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B9D54C-F291-8AE4-BA29-A97473D7B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9085" cy="4351338"/>
          </a:xfrm>
        </p:spPr>
        <p:txBody>
          <a:bodyPr/>
          <a:lstStyle/>
          <a:p>
            <a:r>
              <a:rPr lang="en-PK" dirty="0"/>
              <a:t>Place the eMMC in the socket</a:t>
            </a:r>
          </a:p>
          <a:p>
            <a:r>
              <a:rPr lang="en-PK" dirty="0"/>
              <a:t>Connect the socket to adapter on BGA 153 slot</a:t>
            </a:r>
          </a:p>
          <a:p>
            <a:r>
              <a:rPr lang="en-PK" dirty="0"/>
              <a:t>Connect adapter to the box</a:t>
            </a:r>
          </a:p>
          <a:p>
            <a:r>
              <a:rPr lang="en-PK" dirty="0"/>
              <a:t>Plug the box cable to laptop’s USB port</a:t>
            </a:r>
          </a:p>
          <a:p>
            <a:r>
              <a:rPr lang="en-PK" dirty="0"/>
              <a:t>Open Easy JTAG Tool</a:t>
            </a:r>
          </a:p>
          <a:p>
            <a:endParaRPr lang="en-PK" dirty="0"/>
          </a:p>
          <a:p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3AEA83-9272-4E00-0DE3-1F785FC50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285" y="1825625"/>
            <a:ext cx="46355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7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F66895-3FCB-7C9B-9A9F-6211D7B3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8465A3C-E1F2-B1B1-7DDE-074019076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10715813" cy="5692775"/>
          </a:xfrm>
          <a:prstGeom prst="rect">
            <a:avLst/>
          </a:prstGeom>
          <a:ln>
            <a:solidFill>
              <a:srgbClr val="FFC000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A79439D-F64B-7F4E-26BB-3BA2AE251D43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790765" y="4583162"/>
            <a:ext cx="2348462" cy="8695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C11D81-1B9C-0229-683E-44BE2AC6BAEB}"/>
              </a:ext>
            </a:extLst>
          </p:cNvPr>
          <p:cNvSpPr txBox="1"/>
          <p:nvPr/>
        </p:nvSpPr>
        <p:spPr>
          <a:xfrm>
            <a:off x="9139227" y="3429000"/>
            <a:ext cx="24147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2400" dirty="0">
                <a:solidFill>
                  <a:srgbClr val="FF0000"/>
                </a:solidFill>
              </a:rPr>
              <a:t>eMMC is not readable</a:t>
            </a:r>
          </a:p>
          <a:p>
            <a:r>
              <a:rPr lang="en-GB" sz="2400" dirty="0">
                <a:solidFill>
                  <a:srgbClr val="FF0000"/>
                </a:solidFill>
              </a:rPr>
              <a:t>P</a:t>
            </a:r>
            <a:r>
              <a:rPr lang="en-PK" sz="2400" dirty="0">
                <a:solidFill>
                  <a:srgbClr val="FF0000"/>
                </a:solidFill>
              </a:rPr>
              <a:t>robably needs cleaning</a:t>
            </a:r>
          </a:p>
          <a:p>
            <a:r>
              <a:rPr lang="en-GB" sz="2400" dirty="0">
                <a:solidFill>
                  <a:srgbClr val="FF0000"/>
                </a:solidFill>
              </a:rPr>
              <a:t>T</a:t>
            </a:r>
            <a:r>
              <a:rPr lang="en-PK" sz="2400" dirty="0">
                <a:solidFill>
                  <a:srgbClr val="FF0000"/>
                </a:solidFill>
              </a:rPr>
              <a:t>o remove glue on pins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B705A-97F7-7BC3-93AC-46DED138C502}"/>
              </a:ext>
            </a:extLst>
          </p:cNvPr>
          <p:cNvSpPr txBox="1"/>
          <p:nvPr/>
        </p:nvSpPr>
        <p:spPr>
          <a:xfrm>
            <a:off x="3590366" y="134292"/>
            <a:ext cx="3818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2400" b="1" dirty="0">
                <a:solidFill>
                  <a:srgbClr val="FF0000"/>
                </a:solidFill>
              </a:rPr>
              <a:t>1. Click to check eMMC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C7BC67-1222-AC4B-9E07-DE04E52755A6}"/>
              </a:ext>
            </a:extLst>
          </p:cNvPr>
          <p:cNvCxnSpPr>
            <a:cxnSpLocks/>
          </p:cNvCxnSpPr>
          <p:nvPr/>
        </p:nvCxnSpPr>
        <p:spPr>
          <a:xfrm flipH="1">
            <a:off x="4316506" y="492472"/>
            <a:ext cx="874059" cy="3076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85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2BBE-9B37-E7D6-1153-EB783672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eMMC Needs Cleaning</a:t>
            </a:r>
          </a:p>
        </p:txBody>
      </p:sp>
      <p:pic>
        <p:nvPicPr>
          <p:cNvPr id="6" name="Content Placeholder 5" descr="A close up of a black square with small silver dots&#10;&#10;Description automatically generated">
            <a:extLst>
              <a:ext uri="{FF2B5EF4-FFF2-40B4-BE49-F238E27FC236}">
                <a16:creationId xmlns:a16="http://schemas.microsoft.com/office/drawing/2014/main" id="{B700BBEF-5CB9-F415-CAC5-542DE00482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4084" y="2234542"/>
            <a:ext cx="4352925" cy="326469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CA9DD-108B-638D-CFED-38D50222D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7381" y="1690425"/>
            <a:ext cx="3264301" cy="2787446"/>
          </a:xfrm>
        </p:spPr>
        <p:txBody>
          <a:bodyPr>
            <a:normAutofit/>
          </a:bodyPr>
          <a:lstStyle/>
          <a:p>
            <a:r>
              <a:rPr lang="en-PK" sz="2400" dirty="0"/>
              <a:t>Pins on eMMC are not readable due to glue so needs cleaning</a:t>
            </a:r>
          </a:p>
          <a:p>
            <a:endParaRPr lang="en-PK" sz="2400" dirty="0"/>
          </a:p>
          <a:p>
            <a:r>
              <a:rPr lang="en-PK" sz="2400" dirty="0"/>
              <a:t>Apply flux and clean with solder iron at 200 Celsius</a:t>
            </a:r>
          </a:p>
        </p:txBody>
      </p:sp>
      <p:pic>
        <p:nvPicPr>
          <p:cNvPr id="5" name="Picture 4" descr="A black square with gold holes&#10;&#10;Description automatically generated">
            <a:extLst>
              <a:ext uri="{FF2B5EF4-FFF2-40B4-BE49-F238E27FC236}">
                <a16:creationId xmlns:a16="http://schemas.microsoft.com/office/drawing/2014/main" id="{9CACF318-2BAD-69B5-6CD7-A8401D4DD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22912" y="2235001"/>
            <a:ext cx="4352400" cy="32643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D460A9-96D4-8F9B-5BAD-FADF72BF5D13}"/>
              </a:ext>
            </a:extLst>
          </p:cNvPr>
          <p:cNvCxnSpPr>
            <a:cxnSpLocks/>
          </p:cNvCxnSpPr>
          <p:nvPr/>
        </p:nvCxnSpPr>
        <p:spPr>
          <a:xfrm>
            <a:off x="4102894" y="3612030"/>
            <a:ext cx="116406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3962175-4B2D-0CBF-4FB6-0CF56C5CC170}"/>
              </a:ext>
            </a:extLst>
          </p:cNvPr>
          <p:cNvSpPr txBox="1"/>
          <p:nvPr/>
        </p:nvSpPr>
        <p:spPr>
          <a:xfrm>
            <a:off x="4023156" y="2702965"/>
            <a:ext cx="1282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K" sz="2400" b="1" dirty="0">
                <a:solidFill>
                  <a:srgbClr val="FF0000"/>
                </a:solidFill>
              </a:rPr>
              <a:t>After </a:t>
            </a:r>
          </a:p>
          <a:p>
            <a:pPr algn="ctr"/>
            <a:r>
              <a:rPr lang="en-PK" sz="2400" b="1" dirty="0">
                <a:solidFill>
                  <a:srgbClr val="FF0000"/>
                </a:solidFill>
              </a:rPr>
              <a:t>Cleaning</a:t>
            </a:r>
          </a:p>
        </p:txBody>
      </p:sp>
    </p:spTree>
    <p:extLst>
      <p:ext uri="{BB962C8B-B14F-4D97-AF65-F5344CB8AC3E}">
        <p14:creationId xmlns:p14="http://schemas.microsoft.com/office/powerpoint/2010/main" val="425656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Image Acquisition After Cleaning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823CB-6AB4-6C9A-B46B-68CFF28C362A}"/>
              </a:ext>
            </a:extLst>
          </p:cNvPr>
          <p:cNvSpPr txBox="1"/>
          <p:nvPr/>
        </p:nvSpPr>
        <p:spPr>
          <a:xfrm>
            <a:off x="838200" y="1690688"/>
            <a:ext cx="52578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Image Acquisition from Device eMMC using East JTAG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829F416-7FA0-4767-AAFD-1D038CC66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060022"/>
            <a:ext cx="8269200" cy="440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6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2FCA1-650A-42EA-95A7-7A2FFD01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Downloading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3CBC-D866-46E5-AA37-8D47564F1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9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F97EC8-5910-050B-0150-9A71CE99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Download Image from Link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C14577-D30B-6F08-C41A-FF1930E20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miya.teracloud.jp/share/11d151b81341ff61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0248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2FCA1-650A-42EA-95A7-7A2FFD01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Verification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3CBC-D866-46E5-AA37-8D47564F1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2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10621</TotalTime>
  <Words>237</Words>
  <Application>Microsoft Macintosh PowerPoint</Application>
  <PresentationFormat>Widescreen</PresentationFormat>
  <Paragraphs>46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Image Acquisition &amp; Mounting</vt:lpstr>
      <vt:lpstr>Image Acquisition</vt:lpstr>
      <vt:lpstr>Image Acquisition Steps</vt:lpstr>
      <vt:lpstr>PowerPoint Presentation</vt:lpstr>
      <vt:lpstr>eMMC Needs Cleaning</vt:lpstr>
      <vt:lpstr>Image Acquisition After Cleaning</vt:lpstr>
      <vt:lpstr>Image Downloading</vt:lpstr>
      <vt:lpstr>Download Image from Link</vt:lpstr>
      <vt:lpstr>Image Verification</vt:lpstr>
      <vt:lpstr>Image File Verification</vt:lpstr>
      <vt:lpstr>Image Mounting</vt:lpstr>
      <vt:lpstr>Create Workspace</vt:lpstr>
      <vt:lpstr>Setup Loop Device</vt:lpstr>
      <vt:lpstr>Check Partition Numbers of Block Devices</vt:lpstr>
      <vt:lpstr>Check Partitions Layout of Image</vt:lpstr>
      <vt:lpstr>Mount System Partition (p21)</vt:lpstr>
      <vt:lpstr>Mount Userdata Partition (p23)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sarfraz nawaz</cp:lastModifiedBy>
  <cp:revision>167</cp:revision>
  <dcterms:created xsi:type="dcterms:W3CDTF">2021-01-18T02:02:41Z</dcterms:created>
  <dcterms:modified xsi:type="dcterms:W3CDTF">2023-12-06T07:14:50Z</dcterms:modified>
</cp:coreProperties>
</file>