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974" r:id="rId2"/>
    <p:sldId id="978" r:id="rId3"/>
    <p:sldId id="976" r:id="rId4"/>
    <p:sldId id="885" r:id="rId5"/>
    <p:sldId id="965" r:id="rId6"/>
    <p:sldId id="358" r:id="rId7"/>
    <p:sldId id="979" r:id="rId8"/>
    <p:sldId id="980" r:id="rId9"/>
    <p:sldId id="966" r:id="rId10"/>
    <p:sldId id="967" r:id="rId11"/>
    <p:sldId id="969" r:id="rId12"/>
    <p:sldId id="971" r:id="rId13"/>
    <p:sldId id="968" r:id="rId14"/>
    <p:sldId id="881" r:id="rId15"/>
    <p:sldId id="977" r:id="rId16"/>
    <p:sldId id="922" r:id="rId17"/>
    <p:sldId id="923" r:id="rId18"/>
    <p:sldId id="924" r:id="rId19"/>
    <p:sldId id="9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424242"/>
    <a:srgbClr val="941100"/>
    <a:srgbClr val="FF2600"/>
    <a:srgbClr val="FF7E79"/>
    <a:srgbClr val="D81E00"/>
    <a:srgbClr val="AEAEAE"/>
    <a:srgbClr val="AB51D6"/>
    <a:srgbClr val="FF9A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outlineViewPr>
    <p:cViewPr>
      <p:scale>
        <a:sx n="33" d="100"/>
        <a:sy n="33" d="100"/>
      </p:scale>
      <p:origin x="0" y="-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3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9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7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1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2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>
              <a:ln>
                <a:solidFill>
                  <a:srgbClr val="FF7E79"/>
                </a:solidFill>
              </a:ln>
              <a:solidFill>
                <a:srgbClr val="941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>
              <a:ln>
                <a:solidFill>
                  <a:srgbClr val="FF7E79"/>
                </a:solidFill>
              </a:ln>
              <a:solidFill>
                <a:srgbClr val="941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0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63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howto.com/com-android-settings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Info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0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i="0" u="none" strike="noStrike" dirty="0">
                <a:solidFill>
                  <a:srgbClr val="0F0F0F"/>
                </a:solidFill>
                <a:effectLst/>
              </a:rPr>
              <a:t>OS Info Found in ‘</a:t>
            </a:r>
            <a:r>
              <a:rPr lang="en-GB" i="0" u="none" strike="noStrike" dirty="0" err="1">
                <a:solidFill>
                  <a:srgbClr val="0F0F0F"/>
                </a:solidFill>
                <a:effectLst/>
              </a:rPr>
              <a:t>build.prop</a:t>
            </a:r>
            <a:r>
              <a:rPr lang="en-GB" i="0" u="none" strike="noStrike" dirty="0">
                <a:solidFill>
                  <a:srgbClr val="0F0F0F"/>
                </a:solidFill>
                <a:effectLst/>
              </a:rPr>
              <a:t>’ File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1690688"/>
            <a:ext cx="45675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directory, setup loop device and mount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7EDD2-6CA1-2C37-B504-6B5652EB4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60020"/>
            <a:ext cx="7772400" cy="3969409"/>
          </a:xfrm>
          <a:prstGeom prst="rect">
            <a:avLst/>
          </a:prstGeom>
        </p:spPr>
      </p:pic>
      <p:pic>
        <p:nvPicPr>
          <p:cNvPr id="8" name="Picture 7" descr="A logo with a smile&#10;&#10;Description automatically generated">
            <a:extLst>
              <a:ext uri="{FF2B5EF4-FFF2-40B4-BE49-F238E27FC236}">
                <a16:creationId xmlns:a16="http://schemas.microsoft.com/office/drawing/2014/main" id="{14DCFE12-D50B-057F-60A4-C3ECA7AFF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623" y="127541"/>
            <a:ext cx="2422800" cy="18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1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E8D9C0-A79F-39C2-9303-D21D2C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dirty="0"/>
              <a:t>Important Information from build.prop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16F139-96D0-FF21-F31F-810F5582C91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10515600" cy="3930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7725">
                  <a:extLst>
                    <a:ext uri="{9D8B030D-6E8A-4147-A177-3AD203B41FA5}">
                      <a16:colId xmlns:a16="http://schemas.microsoft.com/office/drawing/2014/main" val="3499202368"/>
                    </a:ext>
                  </a:extLst>
                </a:gridCol>
                <a:gridCol w="2589022">
                  <a:extLst>
                    <a:ext uri="{9D8B030D-6E8A-4147-A177-3AD203B41FA5}">
                      <a16:colId xmlns:a16="http://schemas.microsoft.com/office/drawing/2014/main" val="1508947206"/>
                    </a:ext>
                  </a:extLst>
                </a:gridCol>
                <a:gridCol w="2687184">
                  <a:extLst>
                    <a:ext uri="{9D8B030D-6E8A-4147-A177-3AD203B41FA5}">
                      <a16:colId xmlns:a16="http://schemas.microsoft.com/office/drawing/2014/main" val="2389889710"/>
                    </a:ext>
                  </a:extLst>
                </a:gridCol>
                <a:gridCol w="2981669">
                  <a:extLst>
                    <a:ext uri="{9D8B030D-6E8A-4147-A177-3AD203B41FA5}">
                      <a16:colId xmlns:a16="http://schemas.microsoft.com/office/drawing/2014/main" val="1576353691"/>
                    </a:ext>
                  </a:extLst>
                </a:gridCol>
              </a:tblGrid>
              <a:tr h="3023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Configuration Property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Name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Value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Explanation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223658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Android Version Release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ro.build.version.release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1600" u="none" strike="noStrike">
                          <a:effectLst/>
                        </a:rPr>
                        <a:t>9</a:t>
                      </a:r>
                      <a:endParaRPr lang="en-P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Android version release number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61482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Security Patch Date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ro.build.version.security_patch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1600" u="none" strike="noStrike">
                          <a:effectLst/>
                        </a:rPr>
                        <a:t>01/01/2022</a:t>
                      </a:r>
                      <a:endParaRPr lang="en-P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Date of the Android security patch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4638999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Build Date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ro.build.date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Thu Sep 21 02:41:50 UTC 2023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Date and time of the build creation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03251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Product Model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ro.product.model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AEOAT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Model of the product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0850404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Product Brand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ro.product.brand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Amazon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Brand of the product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9623351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CPU ABI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ro.product.cpu.abi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armeabi-v7a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CPU architecture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2167808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Manufacturer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ro.product.manufacturer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Amazon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Manufacturer of the product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164706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Locale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ro.product.locale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en</a:t>
                      </a:r>
                      <a:r>
                        <a:rPr lang="en-GB" sz="1600" u="none" strike="noStrike" dirty="0">
                          <a:effectLst/>
                        </a:rPr>
                        <a:t>-US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Locale setting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463298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Fire OS Version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ro.build.version.fireos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1600" u="none" strike="noStrike">
                          <a:effectLst/>
                        </a:rPr>
                        <a:t>7</a:t>
                      </a:r>
                      <a:endParaRPr lang="en-P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Fire OS version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18914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Build Number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ro.build.version.number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1600" u="none" strike="noStrike">
                          <a:effectLst/>
                        </a:rPr>
                        <a:t>28421545348</a:t>
                      </a:r>
                      <a:endParaRPr lang="en-P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Build number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3176758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Fire OS Marketing Version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ro.build.mktg.fireos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Fire OS 7.5.6.0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Marketing version of Fire OS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21896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Package Name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ro.product.package_name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com.amazon.athena.android.os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Package name of the product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596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3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310288-4491-33F5-7803-7176856F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dirty="0"/>
              <a:t>Fire OS Vs Android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9EC53-AAC3-E76F-3745-3AD2A8A7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Fire OS is </a:t>
            </a:r>
            <a:r>
              <a:rPr lang="en-GB" b="1" i="0" u="none" strike="noStrike" dirty="0">
                <a:solidFill>
                  <a:srgbClr val="FF0000"/>
                </a:solidFill>
                <a:effectLst/>
              </a:rPr>
              <a:t>a customized version of Android </a:t>
            </a:r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developed by Amazon for its Fire devices, like the Echo Show series.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F0F0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The Fire OS is Android-based, but it has its </a:t>
            </a:r>
            <a:r>
              <a:rPr lang="en-GB" b="1" i="0" u="none" strike="noStrike" dirty="0">
                <a:solidFill>
                  <a:srgbClr val="FF0000"/>
                </a:solidFill>
                <a:effectLst/>
              </a:rPr>
              <a:t>own app store and ecosystem.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F0F0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Amazon customizes and pre-installs certain apps on its Fire devices.</a:t>
            </a:r>
          </a:p>
        </p:txBody>
      </p:sp>
    </p:spTree>
    <p:extLst>
      <p:ext uri="{BB962C8B-B14F-4D97-AF65-F5344CB8AC3E}">
        <p14:creationId xmlns:p14="http://schemas.microsoft.com/office/powerpoint/2010/main" val="44553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Installe</a:t>
            </a:r>
            <a:r>
              <a:rPr lang="en-GB" dirty="0">
                <a:solidFill>
                  <a:srgbClr val="0F0F0F"/>
                </a:solidFill>
              </a:rPr>
              <a:t>d System Apps on the Device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1690688"/>
            <a:ext cx="433891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Go to ‘app’ directory and list files/directories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C7196-073B-D9DD-AF7F-A5150E5B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60019"/>
            <a:ext cx="10335600" cy="32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6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Info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2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BB09E-E9D5-7E58-955A-B1253B36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Where to Find Device Info – com.android.settings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DC9E94-96A9-C500-E74D-8DDE3B02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com.android.settings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package is associated with the system settings application. </a:t>
            </a:r>
          </a:p>
          <a:p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provides a user interface for managing various settings on the device.</a:t>
            </a:r>
          </a:p>
          <a:p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 can access and configure a wide range of options related to connectivity, display, sound, security, accounts, and more through the Settings app.</a:t>
            </a:r>
          </a:p>
          <a:p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contains settings and info about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Wireless &amp; Networks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About Device/Phone</a:t>
            </a:r>
          </a:p>
          <a:p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2EF1B0AB-679E-ED7E-34E1-D02FBFDE7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000" y="0"/>
            <a:ext cx="2250000" cy="18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2330EE-21F0-93BC-6E62-639AB0274FE7}"/>
              </a:ext>
            </a:extLst>
          </p:cNvPr>
          <p:cNvSpPr txBox="1"/>
          <p:nvPr/>
        </p:nvSpPr>
        <p:spPr>
          <a:xfrm>
            <a:off x="2393576" y="6488668"/>
            <a:ext cx="8848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3"/>
              </a:rPr>
              <a:t>Image Source: What Is Com.android.settings App? and How to Fix it? (grouphowto.com)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7846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Device Name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8211673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Go to </a:t>
            </a:r>
            <a:r>
              <a:rPr lang="en-GB" dirty="0" err="1"/>
              <a:t>data.com.android.settings</a:t>
            </a:r>
            <a:r>
              <a:rPr lang="en-GB" dirty="0"/>
              <a:t>/</a:t>
            </a:r>
            <a:r>
              <a:rPr lang="en-GB" dirty="0" err="1"/>
              <a:t>shared_prefs</a:t>
            </a:r>
            <a:r>
              <a:rPr lang="en-GB" dirty="0"/>
              <a:t> &amp; view </a:t>
            </a:r>
            <a:r>
              <a:rPr lang="en-GB" dirty="0" err="1"/>
              <a:t>deviceNameSharedPref.xml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6913C24-B9EB-3575-CC3E-F6D3E9F8B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20"/>
            <a:ext cx="9286156" cy="39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FCD012-1F47-1ED1-1763-6DDA0AC67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2396"/>
            <a:ext cx="7772400" cy="1040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F6F3D-15AA-4632-921E-CCFD9E7D295B}"/>
              </a:ext>
            </a:extLst>
          </p:cNvPr>
          <p:cNvCxnSpPr>
            <a:cxnSpLocks/>
          </p:cNvCxnSpPr>
          <p:nvPr/>
        </p:nvCxnSpPr>
        <p:spPr>
          <a:xfrm flipH="1">
            <a:off x="4262718" y="1027906"/>
            <a:ext cx="6521823" cy="4350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1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Device Serial Number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482301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View </a:t>
            </a:r>
            <a:r>
              <a:rPr lang="en-GB" dirty="0" err="1"/>
              <a:t>com.amazon.settings.DNSVR_STORE.xml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BB20FC7-A194-38A2-709B-AFEFE09A4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19"/>
            <a:ext cx="9464836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4BB5F-0E5D-9E81-E6AC-545F200BD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98" y="0"/>
            <a:ext cx="5666402" cy="16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06254C-8EE9-64C9-D6BC-3CA3023C5502}"/>
              </a:ext>
            </a:extLst>
          </p:cNvPr>
          <p:cNvCxnSpPr>
            <a:cxnSpLocks/>
          </p:cNvCxnSpPr>
          <p:nvPr/>
        </p:nvCxnSpPr>
        <p:spPr>
          <a:xfrm flipH="1">
            <a:off x="3361765" y="1027906"/>
            <a:ext cx="4303059" cy="3207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2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Device Name and Serial Number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49574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View </a:t>
            </a:r>
            <a:r>
              <a:rPr lang="en-GB" dirty="0" err="1"/>
              <a:t>device_capabilities_api.amazonalexa.com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B2591B2-4614-A748-865E-FEEF4306A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19"/>
            <a:ext cx="9425918" cy="396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A1E101-4D93-AF7D-B0B1-3EF753B385FF}"/>
              </a:ext>
            </a:extLst>
          </p:cNvPr>
          <p:cNvSpPr txBox="1"/>
          <p:nvPr/>
        </p:nvSpPr>
        <p:spPr>
          <a:xfrm>
            <a:off x="8807824" y="0"/>
            <a:ext cx="3384176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i="0" u="none" strike="noStrike" dirty="0">
                <a:effectLst/>
              </a:rPr>
              <a:t>Device name and Serial Number can be found in </a:t>
            </a:r>
            <a:r>
              <a:rPr lang="en-GB" sz="2000" i="0" u="none" strike="noStrike" dirty="0" err="1">
                <a:effectLst/>
              </a:rPr>
              <a:t>amazon.speech.sim</a:t>
            </a:r>
            <a:r>
              <a:rPr lang="en-GB" sz="2000" i="0" u="none" strike="noStrike" dirty="0">
                <a:effectLst/>
              </a:rPr>
              <a:t> app also which is </a:t>
            </a:r>
            <a:r>
              <a:rPr lang="en-GB" sz="2000" b="0" i="0" dirty="0">
                <a:effectLst/>
              </a:rPr>
              <a:t>a simulator that allows you to test applications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6440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Profile ID, User’s Name and Encryption Key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5374343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View map_data_storage_v2.db file in </a:t>
            </a:r>
            <a:r>
              <a:rPr lang="en-GB" dirty="0" err="1"/>
              <a:t>com.amazon.imp</a:t>
            </a:r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B94D132-E781-5CC9-A0A8-140521A21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19"/>
            <a:ext cx="8102742" cy="43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FA1DF7-31FE-BDD7-5E72-344778ACA384}"/>
              </a:ext>
            </a:extLst>
          </p:cNvPr>
          <p:cNvSpPr txBox="1"/>
          <p:nvPr/>
        </p:nvSpPr>
        <p:spPr>
          <a:xfrm>
            <a:off x="9090212" y="2060019"/>
            <a:ext cx="2958354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0" i="0" dirty="0">
                <a:effectLst/>
              </a:rPr>
              <a:t>The app com.amazon.imp is responsible for displaying ads on the device’s home screen and sending data to Amazon about usage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99263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6BB7C-EF9A-3E53-AD1B-69DA025D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Linux Commands Used in This Lab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50EB57-F604-35FB-C742-759565F7B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205448"/>
              </p:ext>
            </p:extLst>
          </p:nvPr>
        </p:nvGraphicFramePr>
        <p:xfrm>
          <a:off x="838200" y="1825625"/>
          <a:ext cx="10515600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412">
                  <a:extLst>
                    <a:ext uri="{9D8B030D-6E8A-4147-A177-3AD203B41FA5}">
                      <a16:colId xmlns:a16="http://schemas.microsoft.com/office/drawing/2014/main" val="1858325656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3614421327"/>
                    </a:ext>
                  </a:extLst>
                </a:gridCol>
                <a:gridCol w="2366682">
                  <a:extLst>
                    <a:ext uri="{9D8B030D-6E8A-4147-A177-3AD203B41FA5}">
                      <a16:colId xmlns:a16="http://schemas.microsoft.com/office/drawing/2014/main" val="1841703443"/>
                    </a:ext>
                  </a:extLst>
                </a:gridCol>
                <a:gridCol w="3487271">
                  <a:extLst>
                    <a:ext uri="{9D8B030D-6E8A-4147-A177-3AD203B41FA5}">
                      <a16:colId xmlns:a16="http://schemas.microsoft.com/office/drawing/2014/main" val="3072370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Command Syntax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61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PK" dirty="0"/>
                        <a:t>mls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display the partition layout of a disk image.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mmls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disk_image.img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Display partition layout of disk image named disk_image.img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85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losetup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set up loop devices. Loop devices are often used to mount filesystems stored in regular files for testing or recovery purposes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losetup</a:t>
                      </a:r>
                      <a:r>
                        <a:rPr lang="en-GB" dirty="0"/>
                        <a:t> -</a:t>
                      </a:r>
                      <a:r>
                        <a:rPr lang="en-GB" dirty="0" err="1"/>
                        <a:t>fP</a:t>
                      </a:r>
                      <a:r>
                        <a:rPr lang="en-GB" dirty="0"/>
                        <a:t> /path/to/</a:t>
                      </a:r>
                      <a:r>
                        <a:rPr lang="en-GB" dirty="0" err="1"/>
                        <a:t>disk_image.img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-f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=&gt; automatically find the first available loop device</a:t>
                      </a:r>
                    </a:p>
                    <a:p>
                      <a:r>
                        <a:rPr lang="en-GB" dirty="0"/>
                        <a:t>-P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=&gt; automatically create and associate the loop device with all partitions within the specified file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lsblk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list information about block devices.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r>
                        <a:rPr lang="en-PK" dirty="0"/>
                        <a:t>sblk /dev/loop0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r>
                        <a:rPr lang="en-PK" dirty="0"/>
                        <a:t>isplay all information about loop device at loop0 including partitions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55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attach a filesystem (a collection of files and directories) to a specific directory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mount /dev/loop0p21 /</a:t>
                      </a:r>
                      <a:r>
                        <a:rPr lang="en-GB" dirty="0" err="1"/>
                        <a:t>mnt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mydisk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PK" dirty="0"/>
                        <a:t>ount source (loop device at loop0p21) to mount point (/mnt/mydisk)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2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2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6311-91EB-A68C-BD4D-819824A4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Where to Find OS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67A6-5983-1D0C-E979-12AECE5C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OS &amp; Other Info is in </a:t>
            </a:r>
            <a:r>
              <a:rPr lang="en-GB" i="0" dirty="0" err="1">
                <a:effectLst/>
              </a:rPr>
              <a:t>build.prop</a:t>
            </a:r>
            <a:r>
              <a:rPr lang="en-GB" i="0" dirty="0">
                <a:effectLst/>
              </a:rPr>
              <a:t> file</a:t>
            </a:r>
          </a:p>
          <a:p>
            <a:pPr lvl="1"/>
            <a:r>
              <a:rPr lang="en-GB" i="0" dirty="0">
                <a:effectLst/>
              </a:rPr>
              <a:t>The </a:t>
            </a:r>
            <a:r>
              <a:rPr lang="en-GB" i="0" dirty="0" err="1">
                <a:effectLst/>
              </a:rPr>
              <a:t>build.prop</a:t>
            </a:r>
            <a:r>
              <a:rPr lang="en-GB" i="0" dirty="0">
                <a:effectLst/>
              </a:rPr>
              <a:t> file holds OS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Located in the /system directory on the 'system' partition.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Full path: /system/</a:t>
            </a:r>
            <a:r>
              <a:rPr lang="en-GB" i="0" dirty="0" err="1">
                <a:effectLst/>
              </a:rPr>
              <a:t>build.prop</a:t>
            </a:r>
            <a:r>
              <a:rPr lang="en-GB" i="0" dirty="0"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Requires elevated permissions ("root" access) obtained with </a:t>
            </a:r>
            <a:r>
              <a:rPr lang="en-GB" i="0" dirty="0" err="1">
                <a:effectLst/>
              </a:rPr>
              <a:t>sudo</a:t>
            </a:r>
            <a:r>
              <a:rPr lang="en-GB" i="0" dirty="0">
                <a:effectLst/>
              </a:rPr>
              <a:t> </a:t>
            </a:r>
            <a:r>
              <a:rPr lang="en-GB" i="0" dirty="0" err="1">
                <a:effectLst/>
              </a:rPr>
              <a:t>su</a:t>
            </a:r>
            <a:r>
              <a:rPr lang="en-GB" i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Contents of </a:t>
            </a:r>
            <a:r>
              <a:rPr lang="en-GB" i="0" dirty="0" err="1">
                <a:effectLst/>
              </a:rPr>
              <a:t>build.prop</a:t>
            </a:r>
            <a:endParaRPr lang="en-GB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Various system properties and configuration settings.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Defines characteristics and </a:t>
            </a:r>
            <a:r>
              <a:rPr lang="en-GB" i="0" dirty="0" err="1">
                <a:effectLst/>
              </a:rPr>
              <a:t>behavior</a:t>
            </a:r>
            <a:r>
              <a:rPr lang="en-GB" i="0" dirty="0">
                <a:effectLst/>
              </a:rPr>
              <a:t> of the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53194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Display Partitions of the eMMC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86847"/>
            <a:ext cx="23495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partitions of Image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1794D-EF3C-3198-DDC0-0F0A2EBEA41D}"/>
              </a:ext>
            </a:extLst>
          </p:cNvPr>
          <p:cNvSpPr txBox="1"/>
          <p:nvPr/>
        </p:nvSpPr>
        <p:spPr>
          <a:xfrm>
            <a:off x="8075981" y="1677422"/>
            <a:ext cx="3866147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There are 23 partitions in the disk image of eMMC of Echo Show 8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Total size of image is 7.3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Largest two partitions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Userdata</a:t>
            </a:r>
            <a:r>
              <a:rPr lang="en-GB" sz="2000" dirty="0"/>
              <a:t>	3.5 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System 	3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OS Information is in System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All other device &amp; user info is in </a:t>
            </a:r>
            <a:r>
              <a:rPr lang="en-GB" sz="2000" dirty="0" err="1"/>
              <a:t>userdata</a:t>
            </a:r>
            <a:r>
              <a:rPr lang="en-GB" sz="2000" dirty="0"/>
              <a:t> partition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827781-291B-6F80-75C8-6CEA49A28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606"/>
            <a:ext cx="7117200" cy="43207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2EDBAB-D947-5278-050A-7E0FE19AB516}"/>
              </a:ext>
            </a:extLst>
          </p:cNvPr>
          <p:cNvSpPr/>
          <p:nvPr/>
        </p:nvSpPr>
        <p:spPr>
          <a:xfrm>
            <a:off x="838200" y="5867400"/>
            <a:ext cx="3848100" cy="108000"/>
          </a:xfrm>
          <a:prstGeom prst="rect">
            <a:avLst/>
          </a:prstGeom>
          <a:noFill/>
          <a:ln w="25400">
            <a:solidFill>
              <a:srgbClr val="941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066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 find OS Info Mount ‘System’ Partition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525780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directory (mount point) and setup loop device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1AF0A-546E-CCC4-F24A-F521D993F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493" b="78622"/>
          <a:stretch/>
        </p:blipFill>
        <p:spPr>
          <a:xfrm>
            <a:off x="838197" y="2060022"/>
            <a:ext cx="10443600" cy="956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D3AB6-521A-F7C6-4472-0D165366CCE2}"/>
              </a:ext>
            </a:extLst>
          </p:cNvPr>
          <p:cNvSpPr txBox="1"/>
          <p:nvPr/>
        </p:nvSpPr>
        <p:spPr>
          <a:xfrm>
            <a:off x="838198" y="3476444"/>
            <a:ext cx="285974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Check/show all loop devices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BBDE44-B4C0-BB4A-C5EC-3F1FBEF7B464}"/>
              </a:ext>
            </a:extLst>
          </p:cNvPr>
          <p:cNvGrpSpPr/>
          <p:nvPr/>
        </p:nvGrpSpPr>
        <p:grpSpPr>
          <a:xfrm>
            <a:off x="838197" y="3841749"/>
            <a:ext cx="10594800" cy="1684992"/>
            <a:chOff x="838197" y="3841749"/>
            <a:chExt cx="10594800" cy="1684992"/>
          </a:xfrm>
        </p:grpSpPr>
        <p:pic>
          <p:nvPicPr>
            <p:cNvPr id="4" name="Picture 3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AE672199-D65C-3515-73F7-0E3DC2288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67" b="9035"/>
            <a:stretch/>
          </p:blipFill>
          <p:spPr>
            <a:xfrm>
              <a:off x="838197" y="3841749"/>
              <a:ext cx="10594800" cy="16849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8B3A13-051F-BCFD-B936-39CE3E93840B}"/>
                </a:ext>
              </a:extLst>
            </p:cNvPr>
            <p:cNvSpPr/>
            <p:nvPr/>
          </p:nvSpPr>
          <p:spPr>
            <a:xfrm>
              <a:off x="6992943" y="3845091"/>
              <a:ext cx="2232212" cy="219263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</p:spTree>
    <p:extLst>
      <p:ext uri="{BB962C8B-B14F-4D97-AF65-F5344CB8AC3E}">
        <p14:creationId xmlns:p14="http://schemas.microsoft.com/office/powerpoint/2010/main" val="195229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PK" dirty="0"/>
              <a:t>Check Partition Numbers of Block Devices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17907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loop devices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C9E685C-0ED4-8915-805F-AF50ECE746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73"/>
          <a:stretch/>
        </p:blipFill>
        <p:spPr>
          <a:xfrm>
            <a:off x="838200" y="2060020"/>
            <a:ext cx="6781800" cy="413223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5243E49-4A47-3F74-F9C7-07382B1AB53E}"/>
              </a:ext>
            </a:extLst>
          </p:cNvPr>
          <p:cNvGrpSpPr/>
          <p:nvPr/>
        </p:nvGrpSpPr>
        <p:grpSpPr>
          <a:xfrm>
            <a:off x="4746457" y="3561346"/>
            <a:ext cx="7445543" cy="2630907"/>
            <a:chOff x="4746457" y="3561346"/>
            <a:chExt cx="7445543" cy="2630907"/>
          </a:xfrm>
        </p:grpSpPr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F823E1F-B101-8B9B-29FD-639FF5784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122" r="-9551"/>
            <a:stretch/>
          </p:blipFill>
          <p:spPr>
            <a:xfrm>
              <a:off x="4746457" y="3561346"/>
              <a:ext cx="7429499" cy="1158655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A69F2D-B7BE-8954-8788-78911A0CC8B6}"/>
                </a:ext>
              </a:extLst>
            </p:cNvPr>
            <p:cNvGrpSpPr/>
            <p:nvPr/>
          </p:nvGrpSpPr>
          <p:grpSpPr>
            <a:xfrm>
              <a:off x="4762500" y="4592053"/>
              <a:ext cx="7429500" cy="1600200"/>
              <a:chOff x="4762500" y="4592053"/>
              <a:chExt cx="7429500" cy="1600200"/>
            </a:xfrm>
          </p:grpSpPr>
          <p:pic>
            <p:nvPicPr>
              <p:cNvPr id="12" name="Picture 11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CE069D3C-6C94-8807-4910-85C0B2FFD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2500" y="4592053"/>
                <a:ext cx="7429500" cy="16002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5332D6-46CE-7688-2E66-81CC88E9ADF3}"/>
                  </a:ext>
                </a:extLst>
              </p:cNvPr>
              <p:cNvSpPr/>
              <p:nvPr/>
            </p:nvSpPr>
            <p:spPr>
              <a:xfrm>
                <a:off x="8283388" y="5755341"/>
                <a:ext cx="3563471" cy="336177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920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 find OS Info Mount ‘System’ Partition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6772837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Mount loop0p21 (system partition) to mount point (/</a:t>
            </a:r>
            <a:r>
              <a:rPr lang="en-GB" dirty="0" err="1"/>
              <a:t>mnt</a:t>
            </a:r>
            <a:r>
              <a:rPr lang="en-GB" dirty="0"/>
              <a:t>/echoshow8)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1AF0A-546E-CCC4-F24A-F521D993F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05"/>
          <a:stretch/>
        </p:blipFill>
        <p:spPr>
          <a:xfrm>
            <a:off x="838199" y="2060020"/>
            <a:ext cx="10814400" cy="31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7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 find OS Info Mount ‘System’ Partition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1690688"/>
            <a:ext cx="45675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directory, setup loop device and mount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1AF0A-546E-CCC4-F24A-F521D993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2060019"/>
            <a:ext cx="10814400" cy="39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8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i="0" u="none" strike="noStrike" dirty="0">
                <a:solidFill>
                  <a:srgbClr val="0F0F0F"/>
                </a:solidFill>
                <a:effectLst/>
              </a:rPr>
              <a:t>Display the Contents of the </a:t>
            </a:r>
            <a:r>
              <a:rPr lang="en-GB" i="0" u="none" strike="noStrike" dirty="0" err="1">
                <a:solidFill>
                  <a:srgbClr val="0F0F0F"/>
                </a:solidFill>
                <a:effectLst/>
              </a:rPr>
              <a:t>build.prop</a:t>
            </a:r>
            <a:r>
              <a:rPr lang="en-GB" i="0" u="none" strike="noStrike" dirty="0">
                <a:solidFill>
                  <a:srgbClr val="0F0F0F"/>
                </a:solidFill>
                <a:effectLst/>
              </a:rPr>
              <a:t> File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1690688"/>
            <a:ext cx="45675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Go to system directory and view </a:t>
            </a:r>
            <a:r>
              <a:rPr lang="en-GB" dirty="0" err="1"/>
              <a:t>build.prop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8412D-BB3E-AB52-A5B8-65E84EB5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60020"/>
            <a:ext cx="7772400" cy="4146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24A3B-0A13-533E-54D3-3C55C4FB3E2A}"/>
              </a:ext>
            </a:extLst>
          </p:cNvPr>
          <p:cNvSpPr txBox="1"/>
          <p:nvPr/>
        </p:nvSpPr>
        <p:spPr>
          <a:xfrm>
            <a:off x="8901953" y="2060020"/>
            <a:ext cx="3134305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i="0" u="none" strike="noStrike" dirty="0" err="1">
                <a:solidFill>
                  <a:srgbClr val="0F0F0F"/>
                </a:solidFill>
                <a:effectLst/>
              </a:rPr>
              <a:t>Build.prop</a:t>
            </a:r>
            <a:r>
              <a:rPr lang="en-GB" sz="2800" i="0" u="none" strike="noStrike" dirty="0">
                <a:solidFill>
                  <a:srgbClr val="0F0F0F"/>
                </a:solidFill>
                <a:effectLst/>
              </a:rPr>
              <a:t> file contains configuration properties related to the system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7964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10890</TotalTime>
  <Words>950</Words>
  <Application>Microsoft Macintosh PowerPoint</Application>
  <PresentationFormat>Widescreen</PresentationFormat>
  <Paragraphs>159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OS Info</vt:lpstr>
      <vt:lpstr>Linux Commands Used in This Lab</vt:lpstr>
      <vt:lpstr>Where to Find OS Information</vt:lpstr>
      <vt:lpstr>Display Partitions of the eMMC Image</vt:lpstr>
      <vt:lpstr>To find OS Info Mount ‘System’ Partition</vt:lpstr>
      <vt:lpstr>Check Partition Numbers of Block Devices</vt:lpstr>
      <vt:lpstr>To find OS Info Mount ‘System’ Partition</vt:lpstr>
      <vt:lpstr>To find OS Info Mount ‘System’ Partition</vt:lpstr>
      <vt:lpstr>Display the Contents of the build.prop File</vt:lpstr>
      <vt:lpstr>OS Info Found in ‘build.prop’ File</vt:lpstr>
      <vt:lpstr>Important Information from build.prop</vt:lpstr>
      <vt:lpstr>Fire OS Vs Android </vt:lpstr>
      <vt:lpstr>Installed System Apps on the Device</vt:lpstr>
      <vt:lpstr>Device Info</vt:lpstr>
      <vt:lpstr>Where to Find Device Info – com.android.settings</vt:lpstr>
      <vt:lpstr>Device Name</vt:lpstr>
      <vt:lpstr>Device Serial Number</vt:lpstr>
      <vt:lpstr>Device Name and Serial Number</vt:lpstr>
      <vt:lpstr>Profile ID, User’s Name and Encryption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197</cp:revision>
  <dcterms:created xsi:type="dcterms:W3CDTF">2021-01-18T02:02:41Z</dcterms:created>
  <dcterms:modified xsi:type="dcterms:W3CDTF">2023-12-20T00:40:43Z</dcterms:modified>
</cp:coreProperties>
</file>