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1014" r:id="rId2"/>
    <p:sldId id="978" r:id="rId3"/>
    <p:sldId id="1015" r:id="rId4"/>
    <p:sldId id="998" r:id="rId5"/>
    <p:sldId id="1001" r:id="rId6"/>
    <p:sldId id="1002" r:id="rId7"/>
    <p:sldId id="999" r:id="rId8"/>
    <p:sldId id="1000" r:id="rId9"/>
    <p:sldId id="1003" r:id="rId10"/>
    <p:sldId id="1005" r:id="rId11"/>
    <p:sldId id="1006" r:id="rId12"/>
    <p:sldId id="1007" r:id="rId13"/>
    <p:sldId id="1008" r:id="rId14"/>
    <p:sldId id="1009" r:id="rId15"/>
    <p:sldId id="1010" r:id="rId16"/>
    <p:sldId id="1011" r:id="rId17"/>
    <p:sldId id="1012" r:id="rId18"/>
    <p:sldId id="101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424242"/>
    <a:srgbClr val="941100"/>
    <a:srgbClr val="FF2600"/>
    <a:srgbClr val="FF7E79"/>
    <a:srgbClr val="D81E00"/>
    <a:srgbClr val="AEAEAE"/>
    <a:srgbClr val="AB51D6"/>
    <a:srgbClr val="FF9A00"/>
    <a:srgbClr val="00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4" autoAdjust="0"/>
    <p:restoredTop sz="95000" autoAdjust="0"/>
  </p:normalViewPr>
  <p:slideViewPr>
    <p:cSldViewPr snapToGrid="0">
      <p:cViewPr>
        <p:scale>
          <a:sx n="90" d="100"/>
          <a:sy n="90" d="100"/>
        </p:scale>
        <p:origin x="1040" y="296"/>
      </p:cViewPr>
      <p:guideLst/>
    </p:cSldViewPr>
  </p:slideViewPr>
  <p:outlineViewPr>
    <p:cViewPr>
      <p:scale>
        <a:sx n="33" d="100"/>
        <a:sy n="33" d="100"/>
      </p:scale>
      <p:origin x="0" y="-60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41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73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16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92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04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0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58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53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3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3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25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10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1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9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55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0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9AFC-504E-1C4E-B6EF-55A9A474ECB1}" type="datetime1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BC4-577B-D840-8CA5-93F4B76C0210}" type="datetime1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5582-5046-3E42-BCC7-72ADA1A24621}" type="datetime1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9B34-1669-4741-B0AB-B90F9E524E4C}" type="datetime1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E8E5-437A-4043-8EB7-FC47F00F1EF6}" type="datetime1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D966-F9DC-0540-930B-E1258AAFF056}" type="datetime1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B607-4871-FB40-9574-39B6CEB2812A}" type="datetime1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27B2-8C00-F84D-ABBA-9E279CB9D7DB}" type="datetime1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F593-57A6-2B42-9344-2115EAEE62EE}" type="datetime1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6A29-CBA8-FC40-8655-A3A03586A58F}" type="datetime1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E55D-101C-1E42-8ADB-8C738A947EF3}" type="datetime1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266A5-900F-614B-ABA3-875DBE56748E}" type="datetime1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 Communication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3CBC-D866-46E5-AA37-8D47564F1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10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C52B-A8C4-329A-7262-F9D74484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F0F0F"/>
                </a:solidFill>
                <a:effectLst/>
              </a:rPr>
              <a:t>Carving XML Files – </a:t>
            </a:r>
            <a:r>
              <a:rPr lang="en-GB" b="0" i="0" u="none" strike="noStrike" dirty="0">
                <a:solidFill>
                  <a:srgbClr val="FF0000"/>
                </a:solidFill>
                <a:effectLst/>
              </a:rPr>
              <a:t>Carving Files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EAD97-5C8B-5EC9-1FB9-81EE98E5874F}"/>
              </a:ext>
            </a:extLst>
          </p:cNvPr>
          <p:cNvSpPr txBox="1"/>
          <p:nvPr/>
        </p:nvSpPr>
        <p:spPr>
          <a:xfrm>
            <a:off x="838201" y="1690688"/>
            <a:ext cx="576430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Run scalpel command (specify output directory &amp; input file)</a:t>
            </a: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76AB03C-8AA0-819E-0DA9-7D2FF1EFA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20"/>
            <a:ext cx="1032820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2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C52B-A8C4-329A-7262-F9D74484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F0F0F"/>
                </a:solidFill>
                <a:effectLst/>
              </a:rPr>
              <a:t>Carving XML Files – </a:t>
            </a:r>
            <a:r>
              <a:rPr lang="en-GB" b="0" i="0" u="none" strike="noStrike" dirty="0">
                <a:solidFill>
                  <a:srgbClr val="FF0000"/>
                </a:solidFill>
                <a:effectLst/>
              </a:rPr>
              <a:t>View Carved Files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EAD97-5C8B-5EC9-1FB9-81EE98E5874F}"/>
              </a:ext>
            </a:extLst>
          </p:cNvPr>
          <p:cNvSpPr txBox="1"/>
          <p:nvPr/>
        </p:nvSpPr>
        <p:spPr>
          <a:xfrm>
            <a:off x="838201" y="1690688"/>
            <a:ext cx="4997823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Go the output directory and view the recovered file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0E903DD-5B93-2D6A-15CC-5989A1622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19"/>
            <a:ext cx="9298598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23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C52B-A8C4-329A-7262-F9D74484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F0F0F"/>
                </a:solidFill>
                <a:effectLst/>
              </a:rPr>
              <a:t>Searching for Callee Name ‘</a:t>
            </a:r>
            <a:r>
              <a:rPr lang="en-GB" b="0" i="0" u="none" strike="noStrike" dirty="0" err="1">
                <a:solidFill>
                  <a:srgbClr val="0F0F0F"/>
                </a:solidFill>
                <a:effectLst/>
              </a:rPr>
              <a:t>hibna</a:t>
            </a:r>
            <a:r>
              <a:rPr lang="en-GB" b="0" i="0" u="none" strike="noStrike" dirty="0">
                <a:solidFill>
                  <a:srgbClr val="0F0F0F"/>
                </a:solidFill>
                <a:effectLst/>
              </a:rPr>
              <a:t>’ in carved XML Files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EAD97-5C8B-5EC9-1FB9-81EE98E5874F}"/>
              </a:ext>
            </a:extLst>
          </p:cNvPr>
          <p:cNvSpPr txBox="1"/>
          <p:nvPr/>
        </p:nvSpPr>
        <p:spPr>
          <a:xfrm>
            <a:off x="838201" y="1690688"/>
            <a:ext cx="5159187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Use grep command to search for string/words in files</a:t>
            </a: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483CEEF-575E-AB37-10C7-29D53F51C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20"/>
            <a:ext cx="10073189" cy="36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146252-DC0B-E5DE-3DFA-E2771E7A78D4}"/>
              </a:ext>
            </a:extLst>
          </p:cNvPr>
          <p:cNvSpPr txBox="1"/>
          <p:nvPr/>
        </p:nvSpPr>
        <p:spPr>
          <a:xfrm>
            <a:off x="838200" y="5798519"/>
            <a:ext cx="105156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15 files are found to have strings ‘</a:t>
            </a:r>
            <a:r>
              <a:rPr lang="en-GB" sz="2400" dirty="0" err="1"/>
              <a:t>hibna</a:t>
            </a:r>
            <a:r>
              <a:rPr lang="en-GB" sz="2400" dirty="0"/>
              <a:t>’ and ‘2023-10-21’ in any order</a:t>
            </a:r>
          </a:p>
        </p:txBody>
      </p:sp>
    </p:spTree>
    <p:extLst>
      <p:ext uri="{BB962C8B-B14F-4D97-AF65-F5344CB8AC3E}">
        <p14:creationId xmlns:p14="http://schemas.microsoft.com/office/powerpoint/2010/main" val="118711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C52B-A8C4-329A-7262-F9D74484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F0F0F"/>
                </a:solidFill>
              </a:rPr>
              <a:t>View</a:t>
            </a:r>
            <a:r>
              <a:rPr lang="en-GB" b="0" i="0" u="none" strike="noStrike" dirty="0">
                <a:solidFill>
                  <a:srgbClr val="0F0F0F"/>
                </a:solidFill>
                <a:effectLst/>
              </a:rPr>
              <a:t> Files Containing the Callee Name ‘</a:t>
            </a:r>
            <a:r>
              <a:rPr lang="en-GB" b="0" i="0" u="none" strike="noStrike" dirty="0" err="1">
                <a:solidFill>
                  <a:srgbClr val="0F0F0F"/>
                </a:solidFill>
                <a:effectLst/>
              </a:rPr>
              <a:t>hibna</a:t>
            </a:r>
            <a:r>
              <a:rPr lang="en-GB" b="0" i="0" u="none" strike="noStrike" dirty="0">
                <a:solidFill>
                  <a:srgbClr val="0F0F0F"/>
                </a:solidFill>
                <a:effectLst/>
              </a:rPr>
              <a:t>’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EAD97-5C8B-5EC9-1FB9-81EE98E5874F}"/>
              </a:ext>
            </a:extLst>
          </p:cNvPr>
          <p:cNvSpPr txBox="1"/>
          <p:nvPr/>
        </p:nvSpPr>
        <p:spPr>
          <a:xfrm>
            <a:off x="838202" y="1690688"/>
            <a:ext cx="478267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Display/print the file containing the callee name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2E170-826D-1367-718C-B476E237535F}"/>
              </a:ext>
            </a:extLst>
          </p:cNvPr>
          <p:cNvSpPr txBox="1"/>
          <p:nvPr/>
        </p:nvSpPr>
        <p:spPr>
          <a:xfrm>
            <a:off x="838200" y="5239877"/>
            <a:ext cx="1085373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Viewing first file out of the 15 files</a:t>
            </a:r>
          </a:p>
        </p:txBody>
      </p:sp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7314CEE-7C99-0A81-F42D-C912846FE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19"/>
            <a:ext cx="9745200" cy="288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91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C52B-A8C4-329A-7262-F9D74484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38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F0F0F"/>
                </a:solidFill>
              </a:rPr>
              <a:t>Phone Log Found!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EAD97-5C8B-5EC9-1FB9-81EE98E5874F}"/>
              </a:ext>
            </a:extLst>
          </p:cNvPr>
          <p:cNvSpPr txBox="1"/>
          <p:nvPr/>
        </p:nvSpPr>
        <p:spPr>
          <a:xfrm>
            <a:off x="838202" y="1690688"/>
            <a:ext cx="545502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View all files until the file containing time 22:21 Is found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2E170-826D-1367-718C-B476E237535F}"/>
              </a:ext>
            </a:extLst>
          </p:cNvPr>
          <p:cNvSpPr txBox="1"/>
          <p:nvPr/>
        </p:nvSpPr>
        <p:spPr>
          <a:xfrm>
            <a:off x="838200" y="5239877"/>
            <a:ext cx="1085373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timestamp of the phone call found matches the populated data</a:t>
            </a:r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7307FE78-B7F2-FB54-54F1-697558E3F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19"/>
            <a:ext cx="10853733" cy="28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5646AD-9DF6-BB2B-7A45-9CDFE8921E3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32000" y="0"/>
            <a:ext cx="7563600" cy="1008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DD0C3C-C48E-D744-0E40-1AB762F9B382}"/>
              </a:ext>
            </a:extLst>
          </p:cNvPr>
          <p:cNvCxnSpPr>
            <a:cxnSpLocks/>
          </p:cNvCxnSpPr>
          <p:nvPr/>
        </p:nvCxnSpPr>
        <p:spPr>
          <a:xfrm>
            <a:off x="5782235" y="900953"/>
            <a:ext cx="4625789" cy="314661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93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C52B-A8C4-329A-7262-F9D74484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8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F0F0F"/>
                </a:solidFill>
              </a:rPr>
              <a:t>Convert Excerpt from XML File to JSON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EAD97-5C8B-5EC9-1FB9-81EE98E5874F}"/>
              </a:ext>
            </a:extLst>
          </p:cNvPr>
          <p:cNvSpPr txBox="1"/>
          <p:nvPr/>
        </p:nvSpPr>
        <p:spPr>
          <a:xfrm>
            <a:off x="838202" y="1690688"/>
            <a:ext cx="587188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Convert excerpt of xml file containing the phone log to JSON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2E170-826D-1367-718C-B476E237535F}"/>
              </a:ext>
            </a:extLst>
          </p:cNvPr>
          <p:cNvSpPr txBox="1"/>
          <p:nvPr/>
        </p:nvSpPr>
        <p:spPr>
          <a:xfrm>
            <a:off x="838200" y="5239877"/>
            <a:ext cx="1085373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We may convert the excerpt from XML file to JSON to view the file in a better way</a:t>
            </a:r>
          </a:p>
        </p:txBody>
      </p:sp>
      <p:pic>
        <p:nvPicPr>
          <p:cNvPr id="5" name="Picture 4" descr="A red arrow pointing to a black background&#10;&#10;Description automatically generated">
            <a:extLst>
              <a:ext uri="{FF2B5EF4-FFF2-40B4-BE49-F238E27FC236}">
                <a16:creationId xmlns:a16="http://schemas.microsoft.com/office/drawing/2014/main" id="{1C9D6899-41C5-AA2F-FA9D-19D2735F8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60020"/>
            <a:ext cx="9298800" cy="252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85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C52B-A8C4-329A-7262-F9D74484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8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F0F0F"/>
                </a:solidFill>
              </a:rPr>
              <a:t>Viewing XML Phone Log Excerpt in JSON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EAD97-5C8B-5EC9-1FB9-81EE98E5874F}"/>
              </a:ext>
            </a:extLst>
          </p:cNvPr>
          <p:cNvSpPr txBox="1"/>
          <p:nvPr/>
        </p:nvSpPr>
        <p:spPr>
          <a:xfrm>
            <a:off x="838202" y="1690688"/>
            <a:ext cx="4096869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Display/print JSON file using </a:t>
            </a:r>
            <a:r>
              <a:rPr lang="en-GB" dirty="0" err="1"/>
              <a:t>jq</a:t>
            </a:r>
            <a:r>
              <a:rPr lang="en-GB" dirty="0"/>
              <a:t> command</a:t>
            </a:r>
            <a:endParaRPr lang="en-US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CE3C65A-041E-0637-F136-5F3148E90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20"/>
            <a:ext cx="970000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7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C52B-A8C4-329A-7262-F9D74484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38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F0F0F"/>
                </a:solidFill>
              </a:rPr>
              <a:t>Phone Call Parameters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EAD97-5C8B-5EC9-1FB9-81EE98E5874F}"/>
              </a:ext>
            </a:extLst>
          </p:cNvPr>
          <p:cNvSpPr txBox="1"/>
          <p:nvPr/>
        </p:nvSpPr>
        <p:spPr>
          <a:xfrm>
            <a:off x="838202" y="1690688"/>
            <a:ext cx="3236257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View the phone call parameters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C7D8444-8E63-9AE5-40F6-C93893184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20"/>
            <a:ext cx="10103387" cy="432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A381C9-BCCA-C487-B536-E0C4543DEF1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32000" y="0"/>
            <a:ext cx="7563600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69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C52B-A8C4-329A-7262-F9D74484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8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F0F0F"/>
                </a:solidFill>
              </a:rPr>
              <a:t>Convert the Epoch Time to UTC and EST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EAD97-5C8B-5EC9-1FB9-81EE98E5874F}"/>
              </a:ext>
            </a:extLst>
          </p:cNvPr>
          <p:cNvSpPr txBox="1"/>
          <p:nvPr/>
        </p:nvSpPr>
        <p:spPr>
          <a:xfrm>
            <a:off x="838202" y="1690688"/>
            <a:ext cx="4406151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Use date command to convert epoch to UTC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DC2B62C6-4E0B-F1BF-335D-4FC376972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20"/>
            <a:ext cx="9655200" cy="25201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66759D-C94C-E0E5-7498-6A2717AB0CA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49523"/>
            <a:ext cx="7563600" cy="100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5E11F4-B525-9690-E0C5-1E565FB64D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28800" y="4386263"/>
            <a:ext cx="4267200" cy="12573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06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76BB7C-EF9A-3E53-AD1B-69DA025D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Linux Commands Used in This Lab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50EB57-F604-35FB-C742-759565F7B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164295"/>
              </p:ext>
            </p:extLst>
          </p:nvPr>
        </p:nvGraphicFramePr>
        <p:xfrm>
          <a:off x="838200" y="1825625"/>
          <a:ext cx="10515600" cy="439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5412">
                  <a:extLst>
                    <a:ext uri="{9D8B030D-6E8A-4147-A177-3AD203B41FA5}">
                      <a16:colId xmlns:a16="http://schemas.microsoft.com/office/drawing/2014/main" val="1858325656"/>
                    </a:ext>
                  </a:extLst>
                </a:gridCol>
                <a:gridCol w="2263588">
                  <a:extLst>
                    <a:ext uri="{9D8B030D-6E8A-4147-A177-3AD203B41FA5}">
                      <a16:colId xmlns:a16="http://schemas.microsoft.com/office/drawing/2014/main" val="3614421327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1841703443"/>
                    </a:ext>
                  </a:extLst>
                </a:gridCol>
                <a:gridCol w="4546600">
                  <a:extLst>
                    <a:ext uri="{9D8B030D-6E8A-4147-A177-3AD203B41FA5}">
                      <a16:colId xmlns:a16="http://schemas.microsoft.com/office/drawing/2014/main" val="3072370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Command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Command Syntax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Explanation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61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dd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copying and converting files 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dd if=/dev/</a:t>
                      </a:r>
                      <a:r>
                        <a:rPr lang="en-GB" dirty="0" err="1"/>
                        <a:t>sdb</a:t>
                      </a:r>
                      <a:r>
                        <a:rPr lang="en-GB" dirty="0"/>
                        <a:t> of=</a:t>
                      </a:r>
                      <a:r>
                        <a:rPr lang="en-GB" dirty="0" err="1"/>
                        <a:t>my_backup.img</a:t>
                      </a:r>
                      <a:r>
                        <a:rPr lang="en-GB" dirty="0"/>
                        <a:t> bs=512, skip=7929256, count=7339999</a:t>
                      </a:r>
                    </a:p>
                    <a:p>
                      <a:pPr algn="l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if=/dev/</a:t>
                      </a:r>
                      <a:r>
                        <a:rPr lang="en-GB" sz="18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sdb</a:t>
                      </a:r>
                      <a:r>
                        <a:rPr lang="en-GB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input file</a:t>
                      </a:r>
                    </a:p>
                    <a:p>
                      <a:r>
                        <a:rPr lang="en-GB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of=</a:t>
                      </a:r>
                      <a:r>
                        <a:rPr lang="en-GB" sz="18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my_backup.img</a:t>
                      </a:r>
                      <a:r>
                        <a:rPr lang="en-GB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Specifies the output file </a:t>
                      </a:r>
                    </a:p>
                    <a:p>
                      <a:r>
                        <a:rPr lang="en-GB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bs=</a:t>
                      </a:r>
                      <a:r>
                        <a:rPr lang="en-GB" sz="18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block_size</a:t>
                      </a:r>
                      <a:r>
                        <a:rPr lang="en-GB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Specifies the block size for copying data. </a:t>
                      </a:r>
                    </a:p>
                    <a:p>
                      <a:r>
                        <a:rPr lang="en-GB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skip=</a:t>
                      </a:r>
                      <a:r>
                        <a:rPr lang="en-GB" sz="18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num_blocks</a:t>
                      </a:r>
                      <a:r>
                        <a:rPr lang="en-GB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Specifies the number of blocks to skip before starting the copy operation.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count=</a:t>
                      </a:r>
                      <a:r>
                        <a:rPr lang="en-GB" sz="18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num_blocks</a:t>
                      </a:r>
                      <a:r>
                        <a:rPr lang="en-GB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Specifies the number of blocks to copy.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85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  <a:r>
                        <a:rPr lang="en-PK" dirty="0"/>
                        <a:t>calpel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It is </a:t>
                      </a:r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file carving and data recovery tool. It is used to recover files based on their headers &amp; footers. 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scalpel -o </a:t>
                      </a:r>
                      <a:r>
                        <a:rPr lang="en-GB" dirty="0" err="1"/>
                        <a:t>output_directory</a:t>
                      </a:r>
                      <a:r>
                        <a:rPr lang="en-GB" dirty="0"/>
                        <a:t> disk-</a:t>
                      </a:r>
                      <a:r>
                        <a:rPr lang="en-GB" dirty="0" err="1"/>
                        <a:t>image.img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-o </a:t>
                      </a:r>
                      <a:r>
                        <a:rPr lang="en-GB" sz="18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output_directory</a:t>
                      </a:r>
                      <a:r>
                        <a:rPr lang="en-GB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Specifies the directory where recovered files should be saved.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disk-</a:t>
                      </a:r>
                      <a:r>
                        <a:rPr lang="en-GB" b="1" dirty="0" err="1"/>
                        <a:t>image.img</a:t>
                      </a:r>
                      <a:r>
                        <a:rPr lang="en-GB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input device from which scalpel will recover files.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93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02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76BB7C-EF9A-3E53-AD1B-69DA025D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Linux Commands Used in This Lab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50EB57-F604-35FB-C742-759565F7B8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119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5412">
                  <a:extLst>
                    <a:ext uri="{9D8B030D-6E8A-4147-A177-3AD203B41FA5}">
                      <a16:colId xmlns:a16="http://schemas.microsoft.com/office/drawing/2014/main" val="1858325656"/>
                    </a:ext>
                  </a:extLst>
                </a:gridCol>
                <a:gridCol w="2187388">
                  <a:extLst>
                    <a:ext uri="{9D8B030D-6E8A-4147-A177-3AD203B41FA5}">
                      <a16:colId xmlns:a16="http://schemas.microsoft.com/office/drawing/2014/main" val="361442132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41703443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3072370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Command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Command Syntax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Explanation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61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</a:t>
                      </a:r>
                      <a:r>
                        <a:rPr lang="en-PK" dirty="0"/>
                        <a:t>rep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searching text patterns in files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</a:t>
                      </a:r>
                      <a:r>
                        <a:rPr lang="en-PK" dirty="0"/>
                        <a:t>rep -Eril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-E :</a:t>
                      </a:r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Enables extended regular expressions</a:t>
                      </a:r>
                    </a:p>
                    <a:p>
                      <a:r>
                        <a:rPr lang="en-GB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 :</a:t>
                      </a:r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Recursively searches through directories and subdirectories.</a:t>
                      </a:r>
                    </a:p>
                    <a:p>
                      <a:r>
                        <a:rPr lang="en-GB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GB" sz="18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Makes the search case-insensitive</a:t>
                      </a:r>
                    </a:p>
                    <a:p>
                      <a:r>
                        <a:rPr lang="en-GB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 :</a:t>
                      </a:r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Prints only the names of files that contain the matched pattern, rather than displaying the actual matching lines.</a:t>
                      </a:r>
                    </a:p>
                    <a:p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55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</a:t>
                      </a:r>
                      <a:r>
                        <a:rPr lang="en-PK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parsing, manipulating, and formatting JSON data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jq</a:t>
                      </a:r>
                      <a:r>
                        <a:rPr lang="en-GB" dirty="0"/>
                        <a:t> '.' </a:t>
                      </a:r>
                      <a:r>
                        <a:rPr lang="en-GB" dirty="0" err="1"/>
                        <a:t>file.json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(“.”):</a:t>
                      </a:r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represents the top-level of the JSON structure, effectively selecting the entire JSON object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file.json</a:t>
                      </a:r>
                      <a:r>
                        <a:rPr lang="en-GB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JSON file from which </a:t>
                      </a:r>
                      <a:r>
                        <a:rPr lang="en-GB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jq</a:t>
                      </a:r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will read data.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923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494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F0F0F"/>
                </a:solidFill>
                <a:effectLst/>
              </a:rPr>
              <a:t>Phone Communication Logs in Echo Show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4EF1D4-4117-BCAE-0DCD-5AECB79DA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Phone communication logs are saved in </a:t>
            </a:r>
            <a:r>
              <a:rPr lang="en-GB" b="1" dirty="0">
                <a:solidFill>
                  <a:srgbClr val="FF0000"/>
                </a:solidFill>
              </a:rPr>
              <a:t>XML</a:t>
            </a:r>
            <a:r>
              <a:rPr lang="en-GB" dirty="0"/>
              <a:t> files.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However, these XML files are </a:t>
            </a:r>
            <a:r>
              <a:rPr lang="en-GB" b="1" dirty="0">
                <a:solidFill>
                  <a:srgbClr val="FF0000"/>
                </a:solidFill>
              </a:rPr>
              <a:t>deleted by the operating system</a:t>
            </a:r>
            <a:r>
              <a:rPr lang="en-GB" dirty="0"/>
              <a:t> (OS).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As a result, these files </a:t>
            </a:r>
            <a:r>
              <a:rPr lang="en-GB" b="1" dirty="0">
                <a:solidFill>
                  <a:srgbClr val="FF0000"/>
                </a:solidFill>
              </a:rPr>
              <a:t>cannot be found in the file system</a:t>
            </a:r>
            <a:r>
              <a:rPr lang="en-GB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Fortunately, they can be </a:t>
            </a:r>
            <a:r>
              <a:rPr lang="en-GB" b="1" dirty="0">
                <a:solidFill>
                  <a:srgbClr val="FF0000"/>
                </a:solidFill>
              </a:rPr>
              <a:t>carved from the unallocated space</a:t>
            </a:r>
            <a:r>
              <a:rPr lang="en-GB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A popular </a:t>
            </a:r>
            <a:r>
              <a:rPr lang="en-GB" b="1" dirty="0">
                <a:solidFill>
                  <a:srgbClr val="FF0000"/>
                </a:solidFill>
              </a:rPr>
              <a:t>file-carving tool </a:t>
            </a:r>
            <a:r>
              <a:rPr lang="en-GB" dirty="0"/>
              <a:t>in Linux for this purpose is the</a:t>
            </a:r>
            <a:r>
              <a:rPr lang="en-GB" b="1" dirty="0">
                <a:solidFill>
                  <a:srgbClr val="FF0000"/>
                </a:solidFill>
              </a:rPr>
              <a:t> 'scalpel.'</a:t>
            </a:r>
            <a:endParaRPr lang="en-GB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To use scalpel effectively, we need to specify the the type of files we want to carve by </a:t>
            </a:r>
            <a:r>
              <a:rPr lang="en-GB" b="1" dirty="0">
                <a:solidFill>
                  <a:srgbClr val="FF0000"/>
                </a:solidFill>
              </a:rPr>
              <a:t>editing its configuration file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23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C52B-A8C4-329A-7262-F9D74484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F0F0F"/>
                </a:solidFill>
                <a:effectLst/>
              </a:rPr>
              <a:t>Isolating </a:t>
            </a:r>
            <a:r>
              <a:rPr lang="en-GB" b="0" i="0" u="none" strike="noStrike" dirty="0" err="1">
                <a:solidFill>
                  <a:srgbClr val="0F0F0F"/>
                </a:solidFill>
                <a:effectLst/>
              </a:rPr>
              <a:t>Userdata</a:t>
            </a:r>
            <a:r>
              <a:rPr lang="en-GB" b="0" i="0" u="none" strike="noStrike" dirty="0">
                <a:solidFill>
                  <a:srgbClr val="0F0F0F"/>
                </a:solidFill>
                <a:effectLst/>
              </a:rPr>
              <a:t> Partition from Disk Image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EAD97-5C8B-5EC9-1FB9-81EE98E5874F}"/>
              </a:ext>
            </a:extLst>
          </p:cNvPr>
          <p:cNvSpPr txBox="1"/>
          <p:nvPr/>
        </p:nvSpPr>
        <p:spPr>
          <a:xfrm>
            <a:off x="838201" y="1690688"/>
            <a:ext cx="345141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Display partitions in the disk image</a:t>
            </a: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14A355D-A993-424B-65A6-F1B6609A0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20"/>
            <a:ext cx="7772400" cy="44832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7F7ED8-8634-043E-2532-A78609608984}"/>
              </a:ext>
            </a:extLst>
          </p:cNvPr>
          <p:cNvSpPr txBox="1"/>
          <p:nvPr/>
        </p:nvSpPr>
        <p:spPr>
          <a:xfrm>
            <a:off x="8901953" y="2060020"/>
            <a:ext cx="3134305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disk image size is 7.3 GB, whereas the </a:t>
            </a:r>
            <a:r>
              <a:rPr lang="en-GB" sz="2400" dirty="0" err="1"/>
              <a:t>userdata</a:t>
            </a:r>
            <a:r>
              <a:rPr lang="en-GB" sz="2400" dirty="0"/>
              <a:t> partition is 3.5 GB.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Working with the </a:t>
            </a:r>
            <a:r>
              <a:rPr lang="en-GB" sz="2400" dirty="0" err="1"/>
              <a:t>userdata</a:t>
            </a:r>
            <a:r>
              <a:rPr lang="en-GB" sz="2400" dirty="0"/>
              <a:t> partition is more efficient for file recovery or carving due to its smaller size.</a:t>
            </a:r>
          </a:p>
        </p:txBody>
      </p:sp>
    </p:spTree>
    <p:extLst>
      <p:ext uri="{BB962C8B-B14F-4D97-AF65-F5344CB8AC3E}">
        <p14:creationId xmlns:p14="http://schemas.microsoft.com/office/powerpoint/2010/main" val="345578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C52B-A8C4-329A-7262-F9D74484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0" i="0" u="none" strike="noStrike" dirty="0">
                <a:solidFill>
                  <a:srgbClr val="0F0F0F"/>
                </a:solidFill>
                <a:effectLst/>
              </a:rPr>
              <a:t>Isolating </a:t>
            </a:r>
            <a:r>
              <a:rPr lang="en-GB" b="0" i="0" u="none" strike="noStrike" dirty="0" err="1">
                <a:solidFill>
                  <a:srgbClr val="0F0F0F"/>
                </a:solidFill>
                <a:effectLst/>
              </a:rPr>
              <a:t>Userdata</a:t>
            </a:r>
            <a:r>
              <a:rPr lang="en-GB" b="0" i="0" u="none" strike="noStrike" dirty="0">
                <a:solidFill>
                  <a:srgbClr val="0F0F0F"/>
                </a:solidFill>
                <a:effectLst/>
              </a:rPr>
              <a:t> Partition from Disk Image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EAD97-5C8B-5EC9-1FB9-81EE98E5874F}"/>
              </a:ext>
            </a:extLst>
          </p:cNvPr>
          <p:cNvSpPr txBox="1"/>
          <p:nvPr/>
        </p:nvSpPr>
        <p:spPr>
          <a:xfrm>
            <a:off x="838201" y="1690688"/>
            <a:ext cx="537434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Use dd command to isolate / extract </a:t>
            </a:r>
            <a:r>
              <a:rPr lang="en-GB" dirty="0" err="1"/>
              <a:t>userdata</a:t>
            </a:r>
            <a:r>
              <a:rPr lang="en-GB" dirty="0"/>
              <a:t> partition</a:t>
            </a:r>
            <a:endParaRPr lang="en-US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8F5C185-1039-E628-1F63-C58103BD2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19"/>
            <a:ext cx="957000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7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C52B-A8C4-329A-7262-F9D74484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F0F0F"/>
                </a:solidFill>
                <a:effectLst/>
              </a:rPr>
              <a:t>Carving XML Files – </a:t>
            </a:r>
            <a:r>
              <a:rPr lang="en-GB" b="0" i="0" u="none" strike="noStrike" dirty="0">
                <a:solidFill>
                  <a:srgbClr val="FF0000"/>
                </a:solidFill>
                <a:effectLst/>
              </a:rPr>
              <a:t>Open Conf. File 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EAD97-5C8B-5EC9-1FB9-81EE98E5874F}"/>
              </a:ext>
            </a:extLst>
          </p:cNvPr>
          <p:cNvSpPr txBox="1"/>
          <p:nvPr/>
        </p:nvSpPr>
        <p:spPr>
          <a:xfrm>
            <a:off x="838200" y="1690688"/>
            <a:ext cx="4944035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Create output directory and edit configuration file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4256491-6DF3-4647-9B83-20EC689847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06"/>
          <a:stretch/>
        </p:blipFill>
        <p:spPr>
          <a:xfrm>
            <a:off x="838200" y="2060019"/>
            <a:ext cx="10515600" cy="252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2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C52B-A8C4-329A-7262-F9D74484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F0F0F"/>
                </a:solidFill>
                <a:effectLst/>
              </a:rPr>
              <a:t>Carving XML Files – </a:t>
            </a:r>
            <a:r>
              <a:rPr lang="en-GB" b="0" i="0" u="none" strike="noStrike" dirty="0">
                <a:solidFill>
                  <a:srgbClr val="FF0000"/>
                </a:solidFill>
                <a:effectLst/>
              </a:rPr>
              <a:t>Conf. File Parameters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EAD97-5C8B-5EC9-1FB9-81EE98E5874F}"/>
              </a:ext>
            </a:extLst>
          </p:cNvPr>
          <p:cNvSpPr txBox="1"/>
          <p:nvPr/>
        </p:nvSpPr>
        <p:spPr>
          <a:xfrm>
            <a:off x="838200" y="1690688"/>
            <a:ext cx="3437965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Parameters of the </a:t>
            </a:r>
            <a:r>
              <a:rPr lang="en-GB" dirty="0" err="1"/>
              <a:t>scalpel.conf</a:t>
            </a:r>
            <a:r>
              <a:rPr lang="en-GB" dirty="0"/>
              <a:t> file</a:t>
            </a: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E898D8C-5284-DBB8-2EAB-740A67C23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19"/>
            <a:ext cx="9061200" cy="396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C52B-A8C4-329A-7262-F9D74484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F0F0F"/>
                </a:solidFill>
                <a:effectLst/>
              </a:rPr>
              <a:t>Carving XML Files – </a:t>
            </a:r>
            <a:r>
              <a:rPr lang="en-GB" b="0" i="0" u="none" strike="noStrike" dirty="0">
                <a:solidFill>
                  <a:srgbClr val="FF0000"/>
                </a:solidFill>
                <a:effectLst/>
              </a:rPr>
              <a:t>Edit &amp; Save Conf. File 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EAD97-5C8B-5EC9-1FB9-81EE98E5874F}"/>
              </a:ext>
            </a:extLst>
          </p:cNvPr>
          <p:cNvSpPr txBox="1"/>
          <p:nvPr/>
        </p:nvSpPr>
        <p:spPr>
          <a:xfrm>
            <a:off x="838200" y="1690688"/>
            <a:ext cx="4459941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Add the line at the end of the </a:t>
            </a:r>
            <a:r>
              <a:rPr lang="en-GB" dirty="0" err="1"/>
              <a:t>scalpel.conf</a:t>
            </a:r>
            <a:r>
              <a:rPr lang="en-GB" dirty="0"/>
              <a:t> file</a:t>
            </a:r>
            <a:endParaRPr lang="en-US" dirty="0"/>
          </a:p>
        </p:txBody>
      </p:sp>
      <p:pic>
        <p:nvPicPr>
          <p:cNvPr id="5" name="Picture 4" descr="A blue and red rectangular object with text&#10;&#10;Description automatically generated with medium confidence">
            <a:extLst>
              <a:ext uri="{FF2B5EF4-FFF2-40B4-BE49-F238E27FC236}">
                <a16:creationId xmlns:a16="http://schemas.microsoft.com/office/drawing/2014/main" id="{0A6EEA1C-0D95-2E61-F6A7-719DF9AFA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47" y="2060020"/>
            <a:ext cx="63373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1B291-C4C7-FA46-71AF-7A436C9C9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85583"/>
            <a:ext cx="7772400" cy="779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69B091-C7B2-66CD-1D2E-2CA4666E38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81261"/>
            <a:ext cx="7772400" cy="657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ACF8C8-586C-ED50-B09B-2F609DE7152B}"/>
              </a:ext>
            </a:extLst>
          </p:cNvPr>
          <p:cNvSpPr txBox="1"/>
          <p:nvPr/>
        </p:nvSpPr>
        <p:spPr>
          <a:xfrm>
            <a:off x="838201" y="3016251"/>
            <a:ext cx="4567517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Save the changes in the file by pressing Ctrl + 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1CF743-6A83-31E3-54AD-ACF943304823}"/>
              </a:ext>
            </a:extLst>
          </p:cNvPr>
          <p:cNvSpPr txBox="1"/>
          <p:nvPr/>
        </p:nvSpPr>
        <p:spPr>
          <a:xfrm>
            <a:off x="838202" y="4511929"/>
            <a:ext cx="331694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Confirm filename and press 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1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10970</TotalTime>
  <Words>739</Words>
  <Application>Microsoft Macintosh PowerPoint</Application>
  <PresentationFormat>Widescreen</PresentationFormat>
  <Paragraphs>95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Phone Communication</vt:lpstr>
      <vt:lpstr>Linux Commands Used in This Lab</vt:lpstr>
      <vt:lpstr>Linux Commands Used in This Lab</vt:lpstr>
      <vt:lpstr>Phone Communication Logs in Echo Show</vt:lpstr>
      <vt:lpstr>Isolating Userdata Partition from Disk Image</vt:lpstr>
      <vt:lpstr>Isolating Userdata Partition from Disk Image</vt:lpstr>
      <vt:lpstr>Carving XML Files – Open Conf. File </vt:lpstr>
      <vt:lpstr>Carving XML Files – Conf. File Parameters</vt:lpstr>
      <vt:lpstr>Carving XML Files – Edit &amp; Save Conf. File </vt:lpstr>
      <vt:lpstr>Carving XML Files – Carving Files</vt:lpstr>
      <vt:lpstr>Carving XML Files – View Carved Files</vt:lpstr>
      <vt:lpstr>Searching for Callee Name ‘hibna’ in carved XML Files</vt:lpstr>
      <vt:lpstr>View Files Containing the Callee Name ‘hibna’</vt:lpstr>
      <vt:lpstr>Phone Log Found!</vt:lpstr>
      <vt:lpstr>Convert Excerpt from XML File to JSON</vt:lpstr>
      <vt:lpstr>Viewing XML Phone Log Excerpt in JSON</vt:lpstr>
      <vt:lpstr>Phone Call Parameters</vt:lpstr>
      <vt:lpstr>Convert the Epoch Time to UTC and 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sarfraz nawaz</cp:lastModifiedBy>
  <cp:revision>199</cp:revision>
  <dcterms:created xsi:type="dcterms:W3CDTF">2021-01-18T02:02:41Z</dcterms:created>
  <dcterms:modified xsi:type="dcterms:W3CDTF">2023-12-20T03:50:18Z</dcterms:modified>
</cp:coreProperties>
</file>