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812" r:id="rId2"/>
    <p:sldId id="881" r:id="rId3"/>
    <p:sldId id="882" r:id="rId4"/>
    <p:sldId id="884" r:id="rId5"/>
    <p:sldId id="886" r:id="rId6"/>
    <p:sldId id="824" r:id="rId7"/>
    <p:sldId id="875" r:id="rId8"/>
    <p:sldId id="883" r:id="rId9"/>
    <p:sldId id="876" r:id="rId10"/>
    <p:sldId id="877" r:id="rId11"/>
    <p:sldId id="878" r:id="rId12"/>
    <p:sldId id="879" r:id="rId13"/>
    <p:sldId id="880" r:id="rId14"/>
    <p:sldId id="885" r:id="rId15"/>
    <p:sldId id="829" r:id="rId16"/>
    <p:sldId id="836" r:id="rId17"/>
    <p:sldId id="83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100"/>
    <a:srgbClr val="FF2600"/>
    <a:srgbClr val="FF7E79"/>
    <a:srgbClr val="D81E00"/>
    <a:srgbClr val="AEAEAE"/>
    <a:srgbClr val="AB51D6"/>
    <a:srgbClr val="FF9A00"/>
    <a:srgbClr val="00AAD6"/>
    <a:srgbClr val="318EFD"/>
    <a:srgbClr val="007D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24" autoAdjust="0"/>
    <p:restoredTop sz="95000" autoAdjust="0"/>
  </p:normalViewPr>
  <p:slideViewPr>
    <p:cSldViewPr snapToGrid="0">
      <p:cViewPr varScale="1">
        <p:scale>
          <a:sx n="95" d="100"/>
          <a:sy n="95" d="100"/>
        </p:scale>
        <p:origin x="8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12/26/23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259AFC-504E-1C4E-B6EF-55A9A474ECB1}" type="datetime1">
              <a:rPr lang="en-US" smtClean="0"/>
              <a:t>12/26/23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F9DBC4-577B-D840-8CA5-93F4B76C0210}" type="datetime1">
              <a:rPr lang="en-US" smtClean="0"/>
              <a:t>12/26/23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7C5582-5046-3E42-BCC7-72ADA1A24621}" type="datetime1">
              <a:rPr lang="en-US" smtClean="0"/>
              <a:t>12/26/23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D79B34-1669-4741-B0AB-B90F9E524E4C}" type="datetime1">
              <a:rPr lang="en-US" smtClean="0"/>
              <a:t>12/26/23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C2E8E5-437A-4043-8EB7-FC47F00F1EF6}" type="datetime1">
              <a:rPr lang="en-US" smtClean="0"/>
              <a:t>12/26/23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F7D966-F9DC-0540-930B-E1258AAFF056}" type="datetime1">
              <a:rPr lang="en-US" smtClean="0"/>
              <a:t>12/26/23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82B607-4871-FB40-9574-39B6CEB2812A}" type="datetime1">
              <a:rPr lang="en-US" smtClean="0"/>
              <a:t>12/26/23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BA27B2-8C00-F84D-ABBA-9E279CB9D7DB}" type="datetime1">
              <a:rPr lang="en-US" smtClean="0"/>
              <a:t>12/26/23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22F593-57A6-2B42-9344-2115EAEE62EE}" type="datetime1">
              <a:rPr lang="en-US" smtClean="0"/>
              <a:t>12/26/23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0F6A29-CBA8-FC40-8655-A3A03586A58F}" type="datetime1">
              <a:rPr lang="en-US" smtClean="0"/>
              <a:t>12/26/23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1BE55D-101C-1E42-8ADB-8C738A947EF3}" type="datetime1">
              <a:rPr lang="en-US" smtClean="0"/>
              <a:t>12/26/23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266A5-900F-614B-ABA3-875DBE56748E}" type="datetime1">
              <a:rPr lang="en-US" smtClean="0"/>
              <a:t>12/26/23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2FCA1-650A-42EA-95A7-7A2FFD015D28}"/>
              </a:ext>
            </a:extLst>
          </p:cNvPr>
          <p:cNvSpPr>
            <a:spLocks noGrp="1"/>
          </p:cNvSpPr>
          <p:nvPr>
            <p:ph type="title"/>
          </p:nvPr>
        </p:nvSpPr>
        <p:spPr/>
        <p:txBody>
          <a:bodyPr/>
          <a:lstStyle/>
          <a:p>
            <a:r>
              <a:rPr lang="en-US" dirty="0"/>
              <a:t>Planting Evidence / Data Population </a:t>
            </a:r>
          </a:p>
        </p:txBody>
      </p:sp>
      <p:sp>
        <p:nvSpPr>
          <p:cNvPr id="5" name="Text Placeholder 4">
            <a:extLst>
              <a:ext uri="{FF2B5EF4-FFF2-40B4-BE49-F238E27FC236}">
                <a16:creationId xmlns:a16="http://schemas.microsoft.com/office/drawing/2014/main" id="{4E9A3CBC-D866-46E5-AA37-8D47564F10C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7484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69AA7-C42C-CCE9-1B07-385C895CA9A9}"/>
              </a:ext>
            </a:extLst>
          </p:cNvPr>
          <p:cNvSpPr>
            <a:spLocks noGrp="1"/>
          </p:cNvSpPr>
          <p:nvPr>
            <p:ph type="title"/>
          </p:nvPr>
        </p:nvSpPr>
        <p:spPr/>
        <p:txBody>
          <a:bodyPr/>
          <a:lstStyle/>
          <a:p>
            <a:r>
              <a:rPr lang="en-US" kern="100" dirty="0"/>
              <a:t>Playing Videos / Movies</a:t>
            </a:r>
            <a:endParaRPr lang="en-PK" dirty="0"/>
          </a:p>
        </p:txBody>
      </p:sp>
      <p:graphicFrame>
        <p:nvGraphicFramePr>
          <p:cNvPr id="6" name="Table 5">
            <a:extLst>
              <a:ext uri="{FF2B5EF4-FFF2-40B4-BE49-F238E27FC236}">
                <a16:creationId xmlns:a16="http://schemas.microsoft.com/office/drawing/2014/main" id="{E35AC7B3-4DAE-F1E6-D0DB-3FF372274282}"/>
              </a:ext>
            </a:extLst>
          </p:cNvPr>
          <p:cNvGraphicFramePr>
            <a:graphicFrameLocks noGrp="1"/>
          </p:cNvGraphicFramePr>
          <p:nvPr>
            <p:extLst>
              <p:ext uri="{D42A27DB-BD31-4B8C-83A1-F6EECF244321}">
                <p14:modId xmlns:p14="http://schemas.microsoft.com/office/powerpoint/2010/main" val="2340875553"/>
              </p:ext>
            </p:extLst>
          </p:nvPr>
        </p:nvGraphicFramePr>
        <p:xfrm>
          <a:off x="838199" y="1690687"/>
          <a:ext cx="10548801" cy="2438400"/>
        </p:xfrm>
        <a:graphic>
          <a:graphicData uri="http://schemas.openxmlformats.org/drawingml/2006/table">
            <a:tbl>
              <a:tblPr firstRow="1" firstCol="1" bandRow="1">
                <a:tableStyleId>{5940675A-B579-460E-94D1-54222C63F5DA}</a:tableStyleId>
              </a:tblPr>
              <a:tblGrid>
                <a:gridCol w="576264">
                  <a:extLst>
                    <a:ext uri="{9D8B030D-6E8A-4147-A177-3AD203B41FA5}">
                      <a16:colId xmlns:a16="http://schemas.microsoft.com/office/drawing/2014/main" val="2048541075"/>
                    </a:ext>
                  </a:extLst>
                </a:gridCol>
                <a:gridCol w="1543050">
                  <a:extLst>
                    <a:ext uri="{9D8B030D-6E8A-4147-A177-3AD203B41FA5}">
                      <a16:colId xmlns:a16="http://schemas.microsoft.com/office/drawing/2014/main" val="1365377391"/>
                    </a:ext>
                  </a:extLst>
                </a:gridCol>
                <a:gridCol w="2259946">
                  <a:extLst>
                    <a:ext uri="{9D8B030D-6E8A-4147-A177-3AD203B41FA5}">
                      <a16:colId xmlns:a16="http://schemas.microsoft.com/office/drawing/2014/main" val="191054896"/>
                    </a:ext>
                  </a:extLst>
                </a:gridCol>
                <a:gridCol w="3569354">
                  <a:extLst>
                    <a:ext uri="{9D8B030D-6E8A-4147-A177-3AD203B41FA5}">
                      <a16:colId xmlns:a16="http://schemas.microsoft.com/office/drawing/2014/main" val="1866194607"/>
                    </a:ext>
                  </a:extLst>
                </a:gridCol>
                <a:gridCol w="2600187">
                  <a:extLst>
                    <a:ext uri="{9D8B030D-6E8A-4147-A177-3AD203B41FA5}">
                      <a16:colId xmlns:a16="http://schemas.microsoft.com/office/drawing/2014/main" val="2165446263"/>
                    </a:ext>
                  </a:extLst>
                </a:gridCol>
              </a:tblGrid>
              <a:tr h="504031">
                <a:tc>
                  <a:txBody>
                    <a:bodyPr/>
                    <a:lstStyle/>
                    <a:p>
                      <a:pPr algn="ctr"/>
                      <a:r>
                        <a:rPr lang="en-US" sz="2000" b="1" i="0" kern="100" dirty="0">
                          <a:effectLst/>
                          <a:latin typeface="+mn-lt"/>
                          <a:ea typeface="Calibri" panose="020F0502020204030204" pitchFamily="34" charset="0"/>
                          <a:cs typeface="Arial" panose="020B0604020202020204" pitchFamily="34" charset="0"/>
                        </a:rPr>
                        <a:t>S. No.</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Date &amp; Time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Action</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Voice Command</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Response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extLst>
                  <a:ext uri="{0D108BD9-81ED-4DB2-BD59-A6C34878D82A}">
                    <a16:rowId xmlns:a16="http://schemas.microsoft.com/office/drawing/2014/main" val="1568174763"/>
                  </a:ext>
                </a:extLst>
              </a:tr>
              <a:tr h="504031">
                <a:tc>
                  <a:txBody>
                    <a:bodyPr/>
                    <a:lstStyle/>
                    <a:p>
                      <a:pPr algn="ctr"/>
                      <a:r>
                        <a:rPr lang="en-US" sz="2000" kern="100" dirty="0">
                          <a:effectLst/>
                          <a:latin typeface="+mn-lt"/>
                          <a:ea typeface="Calibri" panose="020F0502020204030204" pitchFamily="34" charset="0"/>
                          <a:cs typeface="Arial" panose="020B0604020202020204" pitchFamily="34" charset="0"/>
                        </a:rPr>
                        <a:t>1</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algn="l" defTabSz="914400" rtl="0" eaLnBrk="1" latinLnBrk="0" hangingPunct="1">
                        <a:tabLst>
                          <a:tab pos="786130" algn="ctr"/>
                        </a:tabLst>
                      </a:pPr>
                      <a:r>
                        <a:rPr lang="en-US" sz="2000" kern="100" dirty="0">
                          <a:solidFill>
                            <a:schemeClr val="tx1"/>
                          </a:solidFill>
                          <a:effectLst/>
                          <a:latin typeface="+mn-lt"/>
                          <a:ea typeface="Calibri" panose="020F0502020204030204" pitchFamily="34" charset="0"/>
                          <a:cs typeface="Arial" panose="020B0604020202020204" pitchFamily="34" charset="0"/>
                        </a:rPr>
                        <a:t>1909 </a:t>
                      </a:r>
                      <a:r>
                        <a:rPr lang="en-US" sz="2000" kern="100" dirty="0" err="1">
                          <a:solidFill>
                            <a:schemeClr val="tx1"/>
                          </a:solidFill>
                          <a:effectLst/>
                          <a:latin typeface="+mn-lt"/>
                          <a:ea typeface="Calibri" panose="020F0502020204030204" pitchFamily="34" charset="0"/>
                          <a:cs typeface="Arial" panose="020B0604020202020204" pitchFamily="34" charset="0"/>
                        </a:rPr>
                        <a:t>hrs</a:t>
                      </a:r>
                      <a:r>
                        <a:rPr lang="en-US" sz="2000" kern="100" dirty="0">
                          <a:solidFill>
                            <a:schemeClr val="tx1"/>
                          </a:solidFill>
                          <a:effectLst/>
                          <a:latin typeface="+mn-lt"/>
                          <a:ea typeface="Calibri" panose="020F0502020204030204" pitchFamily="34" charset="0"/>
                          <a:cs typeface="Arial" panose="020B0604020202020204" pitchFamily="34" charset="0"/>
                        </a:rPr>
                        <a:t> on Oct 22, 2023</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algn="l"/>
                      <a:r>
                        <a:rPr lang="en-US" sz="2000" kern="100" dirty="0">
                          <a:effectLst/>
                          <a:latin typeface="+mn-lt"/>
                          <a:ea typeface="Calibri" panose="020F0502020204030204" pitchFamily="34" charset="0"/>
                          <a:cs typeface="Arial" panose="020B0604020202020204" pitchFamily="34" charset="0"/>
                        </a:rPr>
                        <a:t>Play Video/Movie</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algn="l"/>
                      <a:r>
                        <a:rPr lang="en-US" sz="2000" i="1" kern="100" dirty="0">
                          <a:effectLst/>
                          <a:latin typeface="+mn-lt"/>
                          <a:ea typeface="Calibri" panose="020F0502020204030204" pitchFamily="34" charset="0"/>
                          <a:cs typeface="Arial" panose="020B0604020202020204" pitchFamily="34" charset="0"/>
                        </a:rPr>
                        <a:t>Manually (select Amazon </a:t>
                      </a:r>
                      <a:r>
                        <a:rPr lang="en-US" sz="2000" i="1" kern="100" dirty="0">
                          <a:effectLst/>
                          <a:latin typeface="+mn-lt"/>
                          <a:ea typeface="Calibri" panose="020F0502020204030204" pitchFamily="34" charset="0"/>
                          <a:cs typeface="Arial" panose="020B0604020202020204" pitchFamily="34" charset="0"/>
                          <a:sym typeface="Wingdings" pitchFamily="2" charset="2"/>
                        </a:rPr>
                        <a:t></a:t>
                      </a:r>
                      <a:r>
                        <a:rPr lang="en-US" sz="2000" i="1" kern="100" dirty="0">
                          <a:effectLst/>
                          <a:latin typeface="+mn-lt"/>
                          <a:ea typeface="Calibri" panose="020F0502020204030204" pitchFamily="34" charset="0"/>
                          <a:cs typeface="Arial" panose="020B0604020202020204" pitchFamily="34" charset="0"/>
                        </a:rPr>
                        <a:t> played </a:t>
                      </a:r>
                      <a:r>
                        <a:rPr lang="en-US" sz="2000" b="1" i="1" kern="100" dirty="0">
                          <a:solidFill>
                            <a:srgbClr val="FF0000"/>
                          </a:solidFill>
                          <a:effectLst/>
                          <a:latin typeface="+mn-lt"/>
                          <a:ea typeface="Calibri" panose="020F0502020204030204" pitchFamily="34" charset="0"/>
                          <a:cs typeface="Arial" panose="020B0604020202020204" pitchFamily="34" charset="0"/>
                        </a:rPr>
                        <a:t>Top Gun, Maverick</a:t>
                      </a:r>
                      <a:r>
                        <a:rPr lang="en-US" sz="2000" i="1" kern="100" dirty="0">
                          <a:effectLst/>
                          <a:latin typeface="+mn-lt"/>
                          <a:ea typeface="Calibri" panose="020F0502020204030204" pitchFamily="34" charset="0"/>
                          <a:cs typeface="Arial" panose="020B0604020202020204" pitchFamily="34" charset="0"/>
                        </a:rPr>
                        <a:t>)</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algn="l"/>
                      <a:r>
                        <a:rPr lang="en-US" sz="2000" kern="100">
                          <a:effectLst/>
                          <a:latin typeface="+mn-lt"/>
                          <a:ea typeface="Calibri" panose="020F0502020204030204" pitchFamily="34" charset="0"/>
                          <a:cs typeface="Arial" panose="020B0604020202020204" pitchFamily="34" charset="0"/>
                        </a:rPr>
                        <a:t>Movie started playing</a:t>
                      </a:r>
                      <a:endParaRPr lang="en-PK" sz="2000" kern="10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91754207"/>
                  </a:ext>
                </a:extLst>
              </a:tr>
              <a:tr h="504031">
                <a:tc>
                  <a:txBody>
                    <a:bodyPr/>
                    <a:lstStyle/>
                    <a:p>
                      <a:pPr algn="ctr"/>
                      <a:r>
                        <a:rPr lang="en-US" sz="2000" kern="100">
                          <a:effectLst/>
                          <a:latin typeface="+mn-lt"/>
                          <a:ea typeface="Calibri" panose="020F0502020204030204" pitchFamily="34" charset="0"/>
                          <a:cs typeface="Arial" panose="020B0604020202020204" pitchFamily="34" charset="0"/>
                        </a:rPr>
                        <a:t>2</a:t>
                      </a:r>
                      <a:endParaRPr lang="en-PK" sz="2000" kern="10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algn="l" defTabSz="914400" rtl="0" eaLnBrk="1" latinLnBrk="0" hangingPunct="1">
                        <a:tabLst>
                          <a:tab pos="786130" algn="ctr"/>
                        </a:tabLst>
                      </a:pPr>
                      <a:r>
                        <a:rPr lang="en-US" sz="2000" kern="100" dirty="0">
                          <a:solidFill>
                            <a:schemeClr val="tx1"/>
                          </a:solidFill>
                          <a:effectLst/>
                          <a:latin typeface="+mn-lt"/>
                          <a:ea typeface="Calibri" panose="020F0502020204030204" pitchFamily="34" charset="0"/>
                          <a:cs typeface="Arial" panose="020B0604020202020204" pitchFamily="34" charset="0"/>
                        </a:rPr>
                        <a:t>1941 </a:t>
                      </a:r>
                      <a:r>
                        <a:rPr lang="en-US" sz="2000" kern="100" dirty="0" err="1">
                          <a:solidFill>
                            <a:schemeClr val="tx1"/>
                          </a:solidFill>
                          <a:effectLst/>
                          <a:latin typeface="+mn-lt"/>
                          <a:ea typeface="Calibri" panose="020F0502020204030204" pitchFamily="34" charset="0"/>
                          <a:cs typeface="Arial" panose="020B0604020202020204" pitchFamily="34" charset="0"/>
                        </a:rPr>
                        <a:t>hrs</a:t>
                      </a:r>
                      <a:r>
                        <a:rPr lang="en-US" sz="2000" kern="100" dirty="0">
                          <a:solidFill>
                            <a:schemeClr val="tx1"/>
                          </a:solidFill>
                          <a:effectLst/>
                          <a:latin typeface="+mn-lt"/>
                          <a:ea typeface="Calibri" panose="020F0502020204030204" pitchFamily="34" charset="0"/>
                          <a:cs typeface="Arial" panose="020B0604020202020204" pitchFamily="34" charset="0"/>
                        </a:rPr>
                        <a:t> on Oct 21, 2023</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algn="l"/>
                      <a:r>
                        <a:rPr lang="en-US" sz="2000" kern="100" dirty="0">
                          <a:effectLst/>
                          <a:latin typeface="+mn-lt"/>
                          <a:ea typeface="Calibri" panose="020F0502020204030204" pitchFamily="34" charset="0"/>
                          <a:cs typeface="Arial" panose="020B0604020202020204" pitchFamily="34" charset="0"/>
                        </a:rPr>
                        <a:t>Play Video/Movie</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algn="l"/>
                      <a:r>
                        <a:rPr lang="en-US" sz="2000" i="1" kern="100" dirty="0">
                          <a:effectLst/>
                          <a:latin typeface="+mn-lt"/>
                          <a:ea typeface="Calibri" panose="020F0502020204030204" pitchFamily="34" charset="0"/>
                          <a:cs typeface="Arial" panose="020B0604020202020204" pitchFamily="34" charset="0"/>
                        </a:rPr>
                        <a:t>Alexa, play </a:t>
                      </a:r>
                      <a:r>
                        <a:rPr lang="en-US" sz="2000" b="1" i="1" kern="100" dirty="0">
                          <a:solidFill>
                            <a:srgbClr val="FF0000"/>
                          </a:solidFill>
                          <a:effectLst/>
                          <a:latin typeface="+mn-lt"/>
                          <a:ea typeface="Calibri" panose="020F0502020204030204" pitchFamily="34" charset="0"/>
                          <a:cs typeface="Arial" panose="020B0604020202020204" pitchFamily="34" charset="0"/>
                        </a:rPr>
                        <a:t>Jurassic World </a:t>
                      </a:r>
                      <a:r>
                        <a:rPr lang="en-US" sz="2000" i="1" kern="100" dirty="0">
                          <a:effectLst/>
                          <a:latin typeface="+mn-lt"/>
                          <a:ea typeface="Calibri" panose="020F0502020204030204" pitchFamily="34" charset="0"/>
                          <a:cs typeface="Arial" panose="020B0604020202020204" pitchFamily="34" charset="0"/>
                        </a:rPr>
                        <a:t>on Amazon Movies</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algn="l"/>
                      <a:r>
                        <a:rPr lang="en-US" sz="2000" kern="100" dirty="0">
                          <a:effectLst/>
                          <a:latin typeface="+mn-lt"/>
                          <a:ea typeface="Calibri" panose="020F0502020204030204" pitchFamily="34" charset="0"/>
                          <a:cs typeface="Arial" panose="020B0604020202020204" pitchFamily="34" charset="0"/>
                        </a:rPr>
                        <a:t>Here is Jurassic World Dominion </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59697237"/>
                  </a:ext>
                </a:extLst>
              </a:tr>
              <a:tr h="504031">
                <a:tc>
                  <a:txBody>
                    <a:bodyPr/>
                    <a:lstStyle/>
                    <a:p>
                      <a:pPr algn="ctr"/>
                      <a:r>
                        <a:rPr lang="en-US" sz="2000" kern="100" dirty="0">
                          <a:effectLst/>
                          <a:latin typeface="+mn-lt"/>
                          <a:ea typeface="Calibri" panose="020F0502020204030204" pitchFamily="34" charset="0"/>
                          <a:cs typeface="Arial" panose="020B0604020202020204" pitchFamily="34" charset="0"/>
                        </a:rPr>
                        <a:t>3</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marL="0" algn="l" defTabSz="914400" rtl="0" eaLnBrk="1" latinLnBrk="0" hangingPunct="1">
                        <a:tabLst>
                          <a:tab pos="786130" algn="ctr"/>
                        </a:tabLst>
                      </a:pPr>
                      <a:r>
                        <a:rPr lang="en-US" sz="2000" kern="100" dirty="0">
                          <a:solidFill>
                            <a:schemeClr val="tx1"/>
                          </a:solidFill>
                          <a:effectLst/>
                          <a:latin typeface="+mn-lt"/>
                          <a:ea typeface="Calibri" panose="020F0502020204030204" pitchFamily="34" charset="0"/>
                          <a:cs typeface="Arial" panose="020B0604020202020204" pitchFamily="34" charset="0"/>
                        </a:rPr>
                        <a:t>1943 </a:t>
                      </a:r>
                      <a:r>
                        <a:rPr lang="en-US" sz="2000" kern="100" dirty="0" err="1">
                          <a:solidFill>
                            <a:schemeClr val="tx1"/>
                          </a:solidFill>
                          <a:effectLst/>
                          <a:latin typeface="+mn-lt"/>
                          <a:ea typeface="Calibri" panose="020F0502020204030204" pitchFamily="34" charset="0"/>
                          <a:cs typeface="Arial" panose="020B0604020202020204" pitchFamily="34" charset="0"/>
                        </a:rPr>
                        <a:t>hrs</a:t>
                      </a:r>
                      <a:r>
                        <a:rPr lang="en-US" sz="2000" kern="100" dirty="0">
                          <a:solidFill>
                            <a:schemeClr val="tx1"/>
                          </a:solidFill>
                          <a:effectLst/>
                          <a:latin typeface="+mn-lt"/>
                          <a:ea typeface="Calibri" panose="020F0502020204030204" pitchFamily="34" charset="0"/>
                          <a:cs typeface="Arial" panose="020B0604020202020204" pitchFamily="34" charset="0"/>
                        </a:rPr>
                        <a:t> on Oct 21, 2023</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algn="l"/>
                      <a:r>
                        <a:rPr lang="en-US" sz="2000" kern="100">
                          <a:effectLst/>
                          <a:latin typeface="+mn-lt"/>
                          <a:ea typeface="Calibri" panose="020F0502020204030204" pitchFamily="34" charset="0"/>
                          <a:cs typeface="Arial" panose="020B0604020202020204" pitchFamily="34" charset="0"/>
                        </a:rPr>
                        <a:t>Stop Video/Movie</a:t>
                      </a:r>
                      <a:endParaRPr lang="en-PK" sz="2000" kern="100">
                        <a:effectLst/>
                        <a:latin typeface="+mn-lt"/>
                        <a:ea typeface="Calibri" panose="020F0502020204030204" pitchFamily="34" charset="0"/>
                        <a:cs typeface="Arial" panose="020B0604020202020204" pitchFamily="34" charset="0"/>
                      </a:endParaRPr>
                    </a:p>
                  </a:txBody>
                  <a:tcPr marL="68580" marR="68580" marT="0" marB="0"/>
                </a:tc>
                <a:tc>
                  <a:txBody>
                    <a:bodyPr/>
                    <a:lstStyle/>
                    <a:p>
                      <a:pPr algn="l"/>
                      <a:r>
                        <a:rPr lang="en-US" sz="2000" i="1" kern="100" dirty="0">
                          <a:effectLst/>
                          <a:latin typeface="+mn-lt"/>
                          <a:ea typeface="Calibri" panose="020F0502020204030204" pitchFamily="34" charset="0"/>
                          <a:cs typeface="Arial" panose="020B0604020202020204" pitchFamily="34" charset="0"/>
                        </a:rPr>
                        <a:t>Alexa, stop the movie</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algn="l"/>
                      <a:r>
                        <a:rPr lang="en-US" sz="2000" kern="100" dirty="0">
                          <a:effectLst/>
                          <a:latin typeface="+mn-lt"/>
                          <a:ea typeface="Calibri" panose="020F0502020204030204" pitchFamily="34" charset="0"/>
                          <a:cs typeface="Arial" panose="020B0604020202020204" pitchFamily="34" charset="0"/>
                        </a:rPr>
                        <a:t>Movie stopped</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75828874"/>
                  </a:ext>
                </a:extLst>
              </a:tr>
            </a:tbl>
          </a:graphicData>
        </a:graphic>
      </p:graphicFrame>
      <p:sp>
        <p:nvSpPr>
          <p:cNvPr id="2" name="TextBox 1">
            <a:extLst>
              <a:ext uri="{FF2B5EF4-FFF2-40B4-BE49-F238E27FC236}">
                <a16:creationId xmlns:a16="http://schemas.microsoft.com/office/drawing/2014/main" id="{4B8CBA8A-CA09-C0BA-DB40-2549BD1FA081}"/>
              </a:ext>
            </a:extLst>
          </p:cNvPr>
          <p:cNvSpPr txBox="1"/>
          <p:nvPr/>
        </p:nvSpPr>
        <p:spPr>
          <a:xfrm>
            <a:off x="2447364" y="6525125"/>
            <a:ext cx="8713695" cy="338554"/>
          </a:xfrm>
          <a:prstGeom prst="rect">
            <a:avLst/>
          </a:prstGeom>
          <a:noFill/>
        </p:spPr>
        <p:txBody>
          <a:bodyPr wrap="square" rtlCol="0">
            <a:spAutoFit/>
          </a:bodyPr>
          <a:lstStyle/>
          <a:p>
            <a:pPr algn="ctr"/>
            <a:r>
              <a:rPr lang="en-PK" sz="1600" i="1" dirty="0"/>
              <a:t>Note: The text in highlighted in red is potential evidence to be searched in Echo Show Device Image</a:t>
            </a:r>
          </a:p>
        </p:txBody>
      </p:sp>
    </p:spTree>
    <p:extLst>
      <p:ext uri="{BB962C8B-B14F-4D97-AF65-F5344CB8AC3E}">
        <p14:creationId xmlns:p14="http://schemas.microsoft.com/office/powerpoint/2010/main" val="175934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69AA7-C42C-CCE9-1B07-385C895CA9A9}"/>
              </a:ext>
            </a:extLst>
          </p:cNvPr>
          <p:cNvSpPr>
            <a:spLocks noGrp="1"/>
          </p:cNvSpPr>
          <p:nvPr>
            <p:ph type="title"/>
          </p:nvPr>
        </p:nvSpPr>
        <p:spPr/>
        <p:txBody>
          <a:bodyPr/>
          <a:lstStyle/>
          <a:p>
            <a:r>
              <a:rPr lang="en-US" kern="100" dirty="0"/>
              <a:t>Bluetooth Connectivity</a:t>
            </a:r>
            <a:endParaRPr lang="en-PK" dirty="0"/>
          </a:p>
        </p:txBody>
      </p:sp>
      <p:graphicFrame>
        <p:nvGraphicFramePr>
          <p:cNvPr id="6" name="Table 5">
            <a:extLst>
              <a:ext uri="{FF2B5EF4-FFF2-40B4-BE49-F238E27FC236}">
                <a16:creationId xmlns:a16="http://schemas.microsoft.com/office/drawing/2014/main" id="{E35AC7B3-4DAE-F1E6-D0DB-3FF372274282}"/>
              </a:ext>
            </a:extLst>
          </p:cNvPr>
          <p:cNvGraphicFramePr>
            <a:graphicFrameLocks noGrp="1"/>
          </p:cNvGraphicFramePr>
          <p:nvPr>
            <p:extLst>
              <p:ext uri="{D42A27DB-BD31-4B8C-83A1-F6EECF244321}">
                <p14:modId xmlns:p14="http://schemas.microsoft.com/office/powerpoint/2010/main" val="280575760"/>
              </p:ext>
            </p:extLst>
          </p:nvPr>
        </p:nvGraphicFramePr>
        <p:xfrm>
          <a:off x="838199" y="1690687"/>
          <a:ext cx="10548801" cy="2133600"/>
        </p:xfrm>
        <a:graphic>
          <a:graphicData uri="http://schemas.openxmlformats.org/drawingml/2006/table">
            <a:tbl>
              <a:tblPr firstRow="1" firstCol="1" bandRow="1">
                <a:tableStyleId>{5940675A-B579-460E-94D1-54222C63F5DA}</a:tableStyleId>
              </a:tblPr>
              <a:tblGrid>
                <a:gridCol w="576264">
                  <a:extLst>
                    <a:ext uri="{9D8B030D-6E8A-4147-A177-3AD203B41FA5}">
                      <a16:colId xmlns:a16="http://schemas.microsoft.com/office/drawing/2014/main" val="2048541075"/>
                    </a:ext>
                  </a:extLst>
                </a:gridCol>
                <a:gridCol w="1543050">
                  <a:extLst>
                    <a:ext uri="{9D8B030D-6E8A-4147-A177-3AD203B41FA5}">
                      <a16:colId xmlns:a16="http://schemas.microsoft.com/office/drawing/2014/main" val="1365377391"/>
                    </a:ext>
                  </a:extLst>
                </a:gridCol>
                <a:gridCol w="2259946">
                  <a:extLst>
                    <a:ext uri="{9D8B030D-6E8A-4147-A177-3AD203B41FA5}">
                      <a16:colId xmlns:a16="http://schemas.microsoft.com/office/drawing/2014/main" val="191054896"/>
                    </a:ext>
                  </a:extLst>
                </a:gridCol>
                <a:gridCol w="3569354">
                  <a:extLst>
                    <a:ext uri="{9D8B030D-6E8A-4147-A177-3AD203B41FA5}">
                      <a16:colId xmlns:a16="http://schemas.microsoft.com/office/drawing/2014/main" val="1866194607"/>
                    </a:ext>
                  </a:extLst>
                </a:gridCol>
                <a:gridCol w="2600187">
                  <a:extLst>
                    <a:ext uri="{9D8B030D-6E8A-4147-A177-3AD203B41FA5}">
                      <a16:colId xmlns:a16="http://schemas.microsoft.com/office/drawing/2014/main" val="2165446263"/>
                    </a:ext>
                  </a:extLst>
                </a:gridCol>
              </a:tblGrid>
              <a:tr h="504031">
                <a:tc>
                  <a:txBody>
                    <a:bodyPr/>
                    <a:lstStyle/>
                    <a:p>
                      <a:pPr algn="ctr"/>
                      <a:r>
                        <a:rPr lang="en-US" sz="2000" b="1" i="0" kern="100" dirty="0">
                          <a:effectLst/>
                          <a:latin typeface="+mn-lt"/>
                          <a:ea typeface="Calibri" panose="020F0502020204030204" pitchFamily="34" charset="0"/>
                          <a:cs typeface="Arial" panose="020B0604020202020204" pitchFamily="34" charset="0"/>
                        </a:rPr>
                        <a:t>S. No.</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Date &amp; Time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Action</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Voice Command</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Response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extLst>
                  <a:ext uri="{0D108BD9-81ED-4DB2-BD59-A6C34878D82A}">
                    <a16:rowId xmlns:a16="http://schemas.microsoft.com/office/drawing/2014/main" val="1568174763"/>
                  </a:ext>
                </a:extLst>
              </a:tr>
              <a:tr h="504031">
                <a:tc>
                  <a:txBody>
                    <a:bodyPr/>
                    <a:lstStyle/>
                    <a:p>
                      <a:pPr algn="ctr"/>
                      <a:r>
                        <a:rPr lang="en-US" sz="2000" kern="100" dirty="0">
                          <a:effectLst/>
                          <a:latin typeface="+mn-lt"/>
                          <a:ea typeface="Calibri" panose="020F0502020204030204" pitchFamily="34" charset="0"/>
                          <a:cs typeface="Arial" panose="020B0604020202020204" pitchFamily="34" charset="0"/>
                        </a:rPr>
                        <a:t>1</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mn-lt"/>
                          <a:ea typeface="Calibri" panose="020F0502020204030204" pitchFamily="34" charset="0"/>
                          <a:cs typeface="Arial" panose="020B0604020202020204" pitchFamily="34" charset="0"/>
                        </a:rPr>
                        <a:t>2051 </a:t>
                      </a:r>
                      <a:r>
                        <a:rPr lang="en-US" sz="2000" kern="100" dirty="0" err="1">
                          <a:effectLst/>
                          <a:latin typeface="+mn-lt"/>
                          <a:ea typeface="Calibri" panose="020F0502020204030204" pitchFamily="34" charset="0"/>
                          <a:cs typeface="Arial" panose="020B0604020202020204" pitchFamily="34" charset="0"/>
                        </a:rPr>
                        <a:t>hrs</a:t>
                      </a:r>
                      <a:r>
                        <a:rPr lang="en-US" sz="2000" kern="100" dirty="0">
                          <a:effectLst/>
                          <a:latin typeface="+mn-lt"/>
                          <a:ea typeface="Calibri" panose="020F0502020204030204" pitchFamily="34" charset="0"/>
                          <a:cs typeface="Arial" panose="020B0604020202020204" pitchFamily="34" charset="0"/>
                        </a:rPr>
                        <a:t> on Oct 21, 2023</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Connect</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mn-lt"/>
                          <a:ea typeface="Calibri" panose="020F0502020204030204" pitchFamily="34" charset="0"/>
                          <a:cs typeface="Arial" panose="020B0604020202020204" pitchFamily="34" charset="0"/>
                        </a:rPr>
                        <a:t>Alexa, connect to </a:t>
                      </a:r>
                      <a:r>
                        <a:rPr lang="en-US" sz="2000" b="1" i="1" kern="100" dirty="0">
                          <a:solidFill>
                            <a:srgbClr val="FF0000"/>
                          </a:solidFill>
                          <a:effectLst/>
                          <a:latin typeface="+mn-lt"/>
                          <a:ea typeface="Calibri" panose="020F0502020204030204" pitchFamily="34" charset="0"/>
                          <a:cs typeface="Arial" panose="020B0604020202020204" pitchFamily="34" charset="0"/>
                        </a:rPr>
                        <a:t>Sarfraz’s MacBook Pro</a:t>
                      </a:r>
                      <a:endParaRPr lang="en-PK" sz="2000" b="1" i="1" kern="100" dirty="0">
                        <a:solidFill>
                          <a:srgbClr val="FF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a:effectLst/>
                          <a:latin typeface="+mn-lt"/>
                          <a:ea typeface="Calibri" panose="020F0502020204030204" pitchFamily="34" charset="0"/>
                          <a:cs typeface="Arial" panose="020B0604020202020204" pitchFamily="34" charset="0"/>
                        </a:rPr>
                        <a:t>Searching… Connected to Sarfraz’s MacBook Pro</a:t>
                      </a:r>
                      <a:endParaRPr lang="en-PK" sz="2000" kern="10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91754207"/>
                  </a:ext>
                </a:extLst>
              </a:tr>
              <a:tr h="504031">
                <a:tc>
                  <a:txBody>
                    <a:bodyPr/>
                    <a:lstStyle/>
                    <a:p>
                      <a:pPr algn="ctr"/>
                      <a:r>
                        <a:rPr lang="en-US" sz="2000" kern="100">
                          <a:effectLst/>
                          <a:latin typeface="+mn-lt"/>
                          <a:ea typeface="Calibri" panose="020F0502020204030204" pitchFamily="34" charset="0"/>
                          <a:cs typeface="Arial" panose="020B0604020202020204" pitchFamily="34" charset="0"/>
                        </a:rPr>
                        <a:t>2</a:t>
                      </a:r>
                      <a:endParaRPr lang="en-PK" sz="2000" kern="1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mn-lt"/>
                          <a:ea typeface="Calibri" panose="020F0502020204030204" pitchFamily="34" charset="0"/>
                          <a:cs typeface="Arial" panose="020B0604020202020204" pitchFamily="34" charset="0"/>
                        </a:rPr>
                        <a:t>2052 </a:t>
                      </a:r>
                      <a:r>
                        <a:rPr lang="en-US" sz="2000" kern="100" dirty="0" err="1">
                          <a:effectLst/>
                          <a:latin typeface="+mn-lt"/>
                          <a:ea typeface="Calibri" panose="020F0502020204030204" pitchFamily="34" charset="0"/>
                          <a:cs typeface="Arial" panose="020B0604020202020204" pitchFamily="34" charset="0"/>
                        </a:rPr>
                        <a:t>hrs</a:t>
                      </a:r>
                      <a:r>
                        <a:rPr lang="en-US" sz="2000" kern="100" dirty="0">
                          <a:effectLst/>
                          <a:latin typeface="+mn-lt"/>
                          <a:ea typeface="Calibri" panose="020F0502020204030204" pitchFamily="34" charset="0"/>
                          <a:cs typeface="Arial" panose="020B0604020202020204" pitchFamily="34" charset="0"/>
                        </a:rPr>
                        <a:t> on Oct 21, 2023</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Play</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mn-lt"/>
                          <a:ea typeface="Calibri" panose="020F0502020204030204" pitchFamily="34" charset="0"/>
                          <a:cs typeface="Arial" panose="020B0604020202020204" pitchFamily="34" charset="0"/>
                        </a:rPr>
                        <a:t>Manually (played YouTube from MacBook)</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mn-lt"/>
                          <a:ea typeface="Calibri" panose="020F0502020204030204" pitchFamily="34" charset="0"/>
                          <a:cs typeface="Arial" panose="020B0604020202020204" pitchFamily="34" charset="0"/>
                        </a:rPr>
                        <a:t>Audio streaming)</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59697237"/>
                  </a:ext>
                </a:extLst>
              </a:tr>
            </a:tbl>
          </a:graphicData>
        </a:graphic>
      </p:graphicFrame>
      <p:sp>
        <p:nvSpPr>
          <p:cNvPr id="2" name="TextBox 1">
            <a:extLst>
              <a:ext uri="{FF2B5EF4-FFF2-40B4-BE49-F238E27FC236}">
                <a16:creationId xmlns:a16="http://schemas.microsoft.com/office/drawing/2014/main" id="{62124052-BC48-B6E9-48C8-061CF39F04E5}"/>
              </a:ext>
            </a:extLst>
          </p:cNvPr>
          <p:cNvSpPr txBox="1"/>
          <p:nvPr/>
        </p:nvSpPr>
        <p:spPr>
          <a:xfrm>
            <a:off x="2447364" y="6525125"/>
            <a:ext cx="8713695" cy="338554"/>
          </a:xfrm>
          <a:prstGeom prst="rect">
            <a:avLst/>
          </a:prstGeom>
          <a:noFill/>
        </p:spPr>
        <p:txBody>
          <a:bodyPr wrap="square" rtlCol="0">
            <a:spAutoFit/>
          </a:bodyPr>
          <a:lstStyle/>
          <a:p>
            <a:pPr algn="ctr"/>
            <a:r>
              <a:rPr lang="en-PK" sz="1600" i="1" dirty="0"/>
              <a:t>Note: The text in highlighted in red is potential evidence to be searched in Echo Show Device Image</a:t>
            </a:r>
          </a:p>
        </p:txBody>
      </p:sp>
    </p:spTree>
    <p:extLst>
      <p:ext uri="{BB962C8B-B14F-4D97-AF65-F5344CB8AC3E}">
        <p14:creationId xmlns:p14="http://schemas.microsoft.com/office/powerpoint/2010/main" val="2500795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69AA7-C42C-CCE9-1B07-385C895CA9A9}"/>
              </a:ext>
            </a:extLst>
          </p:cNvPr>
          <p:cNvSpPr>
            <a:spLocks noGrp="1"/>
          </p:cNvSpPr>
          <p:nvPr>
            <p:ph type="title"/>
          </p:nvPr>
        </p:nvSpPr>
        <p:spPr/>
        <p:txBody>
          <a:bodyPr/>
          <a:lstStyle/>
          <a:p>
            <a:r>
              <a:rPr lang="en-US" kern="100" dirty="0"/>
              <a:t>Playing Audio / Music</a:t>
            </a:r>
            <a:endParaRPr lang="en-PK" dirty="0"/>
          </a:p>
        </p:txBody>
      </p:sp>
      <p:graphicFrame>
        <p:nvGraphicFramePr>
          <p:cNvPr id="6" name="Table 5">
            <a:extLst>
              <a:ext uri="{FF2B5EF4-FFF2-40B4-BE49-F238E27FC236}">
                <a16:creationId xmlns:a16="http://schemas.microsoft.com/office/drawing/2014/main" id="{E35AC7B3-4DAE-F1E6-D0DB-3FF372274282}"/>
              </a:ext>
            </a:extLst>
          </p:cNvPr>
          <p:cNvGraphicFramePr>
            <a:graphicFrameLocks noGrp="1"/>
          </p:cNvGraphicFramePr>
          <p:nvPr>
            <p:extLst>
              <p:ext uri="{D42A27DB-BD31-4B8C-83A1-F6EECF244321}">
                <p14:modId xmlns:p14="http://schemas.microsoft.com/office/powerpoint/2010/main" val="335445602"/>
              </p:ext>
            </p:extLst>
          </p:nvPr>
        </p:nvGraphicFramePr>
        <p:xfrm>
          <a:off x="838199" y="1690687"/>
          <a:ext cx="10548801" cy="2133600"/>
        </p:xfrm>
        <a:graphic>
          <a:graphicData uri="http://schemas.openxmlformats.org/drawingml/2006/table">
            <a:tbl>
              <a:tblPr firstRow="1" firstCol="1" bandRow="1">
                <a:tableStyleId>{5940675A-B579-460E-94D1-54222C63F5DA}</a:tableStyleId>
              </a:tblPr>
              <a:tblGrid>
                <a:gridCol w="576264">
                  <a:extLst>
                    <a:ext uri="{9D8B030D-6E8A-4147-A177-3AD203B41FA5}">
                      <a16:colId xmlns:a16="http://schemas.microsoft.com/office/drawing/2014/main" val="2048541075"/>
                    </a:ext>
                  </a:extLst>
                </a:gridCol>
                <a:gridCol w="1543050">
                  <a:extLst>
                    <a:ext uri="{9D8B030D-6E8A-4147-A177-3AD203B41FA5}">
                      <a16:colId xmlns:a16="http://schemas.microsoft.com/office/drawing/2014/main" val="1365377391"/>
                    </a:ext>
                  </a:extLst>
                </a:gridCol>
                <a:gridCol w="2259946">
                  <a:extLst>
                    <a:ext uri="{9D8B030D-6E8A-4147-A177-3AD203B41FA5}">
                      <a16:colId xmlns:a16="http://schemas.microsoft.com/office/drawing/2014/main" val="191054896"/>
                    </a:ext>
                  </a:extLst>
                </a:gridCol>
                <a:gridCol w="3569354">
                  <a:extLst>
                    <a:ext uri="{9D8B030D-6E8A-4147-A177-3AD203B41FA5}">
                      <a16:colId xmlns:a16="http://schemas.microsoft.com/office/drawing/2014/main" val="1866194607"/>
                    </a:ext>
                  </a:extLst>
                </a:gridCol>
                <a:gridCol w="2600187">
                  <a:extLst>
                    <a:ext uri="{9D8B030D-6E8A-4147-A177-3AD203B41FA5}">
                      <a16:colId xmlns:a16="http://schemas.microsoft.com/office/drawing/2014/main" val="2165446263"/>
                    </a:ext>
                  </a:extLst>
                </a:gridCol>
              </a:tblGrid>
              <a:tr h="504031">
                <a:tc>
                  <a:txBody>
                    <a:bodyPr/>
                    <a:lstStyle/>
                    <a:p>
                      <a:pPr algn="ctr"/>
                      <a:r>
                        <a:rPr lang="en-US" sz="2000" b="1" i="0" kern="100" dirty="0">
                          <a:effectLst/>
                          <a:latin typeface="+mn-lt"/>
                          <a:ea typeface="Calibri" panose="020F0502020204030204" pitchFamily="34" charset="0"/>
                          <a:cs typeface="Arial" panose="020B0604020202020204" pitchFamily="34" charset="0"/>
                        </a:rPr>
                        <a:t>S. No.</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Date &amp; Time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Action</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Voice Command</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Response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extLst>
                  <a:ext uri="{0D108BD9-81ED-4DB2-BD59-A6C34878D82A}">
                    <a16:rowId xmlns:a16="http://schemas.microsoft.com/office/drawing/2014/main" val="1568174763"/>
                  </a:ext>
                </a:extLst>
              </a:tr>
              <a:tr h="504031">
                <a:tc>
                  <a:txBody>
                    <a:bodyPr/>
                    <a:lstStyle/>
                    <a:p>
                      <a:pPr algn="ctr"/>
                      <a:r>
                        <a:rPr lang="en-US" sz="2000" kern="100" dirty="0">
                          <a:effectLst/>
                          <a:latin typeface="Calibri" panose="020F0502020204030204" pitchFamily="34" charset="0"/>
                          <a:ea typeface="Calibri" panose="020F0502020204030204" pitchFamily="34" charset="0"/>
                          <a:cs typeface="Arial" panose="020B0604020202020204" pitchFamily="34" charset="0"/>
                        </a:rPr>
                        <a:t>1</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algn="l" defTabSz="914400" rtl="0" eaLnBrk="1" latinLnBrk="0" hangingPunct="1">
                        <a:tabLst>
                          <a:tab pos="786130" algn="ctr"/>
                        </a:tabLst>
                      </a:pPr>
                      <a:r>
                        <a:rPr lang="en-US" sz="2000" kern="100" dirty="0">
                          <a:solidFill>
                            <a:schemeClr val="tx1"/>
                          </a:solidFill>
                          <a:effectLst/>
                          <a:latin typeface="+mn-lt"/>
                          <a:ea typeface="Calibri" panose="020F0502020204030204" pitchFamily="34" charset="0"/>
                          <a:cs typeface="Arial" panose="020B0604020202020204" pitchFamily="34" charset="0"/>
                        </a:rPr>
                        <a:t>2104 </a:t>
                      </a:r>
                      <a:r>
                        <a:rPr lang="en-US" sz="2000" kern="100" dirty="0" err="1">
                          <a:solidFill>
                            <a:schemeClr val="tx1"/>
                          </a:solidFill>
                          <a:effectLst/>
                          <a:latin typeface="+mn-lt"/>
                          <a:ea typeface="Calibri" panose="020F0502020204030204" pitchFamily="34" charset="0"/>
                          <a:cs typeface="Arial" panose="020B0604020202020204" pitchFamily="34" charset="0"/>
                        </a:rPr>
                        <a:t>hrs</a:t>
                      </a:r>
                      <a:r>
                        <a:rPr lang="en-US" sz="2000" kern="100" dirty="0">
                          <a:solidFill>
                            <a:schemeClr val="tx1"/>
                          </a:solidFill>
                          <a:effectLst/>
                          <a:latin typeface="+mn-lt"/>
                          <a:ea typeface="Calibri" panose="020F0502020204030204" pitchFamily="34" charset="0"/>
                          <a:cs typeface="Arial" panose="020B0604020202020204" pitchFamily="34" charset="0"/>
                        </a:rPr>
                        <a:t> on Oct 21, 2023</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Calibri" panose="020F0502020204030204" pitchFamily="34" charset="0"/>
                          <a:ea typeface="Calibri" panose="020F0502020204030204" pitchFamily="34" charset="0"/>
                          <a:cs typeface="Arial" panose="020B0604020202020204" pitchFamily="34" charset="0"/>
                        </a:rPr>
                        <a:t>Play music</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Calibri" panose="020F0502020204030204" pitchFamily="34" charset="0"/>
                          <a:ea typeface="Calibri" panose="020F0502020204030204" pitchFamily="34" charset="0"/>
                          <a:cs typeface="Arial" panose="020B0604020202020204" pitchFamily="34" charset="0"/>
                        </a:rPr>
                        <a:t>Alexa, play </a:t>
                      </a:r>
                      <a:r>
                        <a:rPr lang="en-US" sz="2000" b="1" i="1"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centuries</a:t>
                      </a:r>
                      <a:endParaRPr lang="en-PK" sz="2000" b="1"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Calibri" panose="020F0502020204030204" pitchFamily="34" charset="0"/>
                          <a:ea typeface="Calibri" panose="020F0502020204030204" pitchFamily="34" charset="0"/>
                          <a:cs typeface="Arial" panose="020B0604020202020204" pitchFamily="34" charset="0"/>
                        </a:rPr>
                        <a:t>Here is centuries by Fallout boys on Amazon Music</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91754207"/>
                  </a:ext>
                </a:extLst>
              </a:tr>
              <a:tr h="504031">
                <a:tc>
                  <a:txBody>
                    <a:bodyPr/>
                    <a:lstStyle/>
                    <a:p>
                      <a:pPr algn="ctr"/>
                      <a:r>
                        <a:rPr lang="en-US" sz="2000" kern="100">
                          <a:effectLst/>
                          <a:latin typeface="Calibri" panose="020F0502020204030204" pitchFamily="34" charset="0"/>
                          <a:ea typeface="Calibri" panose="020F0502020204030204" pitchFamily="34" charset="0"/>
                          <a:cs typeface="Arial" panose="020B0604020202020204" pitchFamily="34" charset="0"/>
                        </a:rPr>
                        <a:t>2</a:t>
                      </a:r>
                      <a:endParaRPr lang="en-PK" sz="2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algn="l" defTabSz="914400" rtl="0" eaLnBrk="1" latinLnBrk="0" hangingPunct="1">
                        <a:tabLst>
                          <a:tab pos="786130" algn="ctr"/>
                        </a:tabLst>
                      </a:pPr>
                      <a:r>
                        <a:rPr lang="en-US" sz="2000" kern="100" dirty="0">
                          <a:solidFill>
                            <a:schemeClr val="tx1"/>
                          </a:solidFill>
                          <a:effectLst/>
                          <a:latin typeface="+mn-lt"/>
                          <a:ea typeface="Calibri" panose="020F0502020204030204" pitchFamily="34" charset="0"/>
                          <a:cs typeface="Arial" panose="020B0604020202020204" pitchFamily="34" charset="0"/>
                        </a:rPr>
                        <a:t>2106 </a:t>
                      </a:r>
                      <a:r>
                        <a:rPr lang="en-US" sz="2000" kern="100" dirty="0" err="1">
                          <a:solidFill>
                            <a:schemeClr val="tx1"/>
                          </a:solidFill>
                          <a:effectLst/>
                          <a:latin typeface="+mn-lt"/>
                          <a:ea typeface="Calibri" panose="020F0502020204030204" pitchFamily="34" charset="0"/>
                          <a:cs typeface="Arial" panose="020B0604020202020204" pitchFamily="34" charset="0"/>
                        </a:rPr>
                        <a:t>hrs</a:t>
                      </a:r>
                      <a:r>
                        <a:rPr lang="en-US" sz="2000" kern="100" dirty="0">
                          <a:solidFill>
                            <a:schemeClr val="tx1"/>
                          </a:solidFill>
                          <a:effectLst/>
                          <a:latin typeface="+mn-lt"/>
                          <a:ea typeface="Calibri" panose="020F0502020204030204" pitchFamily="34" charset="0"/>
                          <a:cs typeface="Arial" panose="020B0604020202020204" pitchFamily="34" charset="0"/>
                        </a:rPr>
                        <a:t> on Oct 21, 2023</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Calibri" panose="020F0502020204030204" pitchFamily="34" charset="0"/>
                          <a:ea typeface="Calibri" panose="020F0502020204030204" pitchFamily="34" charset="0"/>
                          <a:cs typeface="Arial" panose="020B0604020202020204" pitchFamily="34" charset="0"/>
                        </a:rPr>
                        <a:t>Play music</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Calibri" panose="020F0502020204030204" pitchFamily="34" charset="0"/>
                          <a:ea typeface="Calibri" panose="020F0502020204030204" pitchFamily="34" charset="0"/>
                          <a:cs typeface="Arial" panose="020B0604020202020204" pitchFamily="34" charset="0"/>
                        </a:rPr>
                        <a:t>Alexa, play </a:t>
                      </a:r>
                      <a:r>
                        <a:rPr lang="en-US" sz="2000" b="1" i="1"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money heist theme song</a:t>
                      </a:r>
                      <a:endParaRPr lang="en-PK" sz="2000" b="1" kern="1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Calibri" panose="020F0502020204030204" pitchFamily="34" charset="0"/>
                          <a:ea typeface="Calibri" panose="020F0502020204030204" pitchFamily="34" charset="0"/>
                          <a:cs typeface="Arial" panose="020B0604020202020204" pitchFamily="34" charset="0"/>
                        </a:rPr>
                        <a:t>Here is money heist theme song Bella Ciao…</a:t>
                      </a:r>
                      <a:endParaRPr lang="en-PK" sz="2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59697237"/>
                  </a:ext>
                </a:extLst>
              </a:tr>
            </a:tbl>
          </a:graphicData>
        </a:graphic>
      </p:graphicFrame>
      <p:sp>
        <p:nvSpPr>
          <p:cNvPr id="2" name="TextBox 1">
            <a:extLst>
              <a:ext uri="{FF2B5EF4-FFF2-40B4-BE49-F238E27FC236}">
                <a16:creationId xmlns:a16="http://schemas.microsoft.com/office/drawing/2014/main" id="{E95C9E97-66DB-D42B-A9F1-E6A03852A29F}"/>
              </a:ext>
            </a:extLst>
          </p:cNvPr>
          <p:cNvSpPr txBox="1"/>
          <p:nvPr/>
        </p:nvSpPr>
        <p:spPr>
          <a:xfrm>
            <a:off x="2447364" y="6525125"/>
            <a:ext cx="8713695" cy="338554"/>
          </a:xfrm>
          <a:prstGeom prst="rect">
            <a:avLst/>
          </a:prstGeom>
          <a:noFill/>
        </p:spPr>
        <p:txBody>
          <a:bodyPr wrap="square" rtlCol="0">
            <a:spAutoFit/>
          </a:bodyPr>
          <a:lstStyle/>
          <a:p>
            <a:pPr algn="ctr"/>
            <a:r>
              <a:rPr lang="en-PK" sz="1600" i="1" dirty="0"/>
              <a:t>Note: The text in highlighted in red is potential evidence to be searched in Echo Show Device Image</a:t>
            </a:r>
          </a:p>
        </p:txBody>
      </p:sp>
    </p:spTree>
    <p:extLst>
      <p:ext uri="{BB962C8B-B14F-4D97-AF65-F5344CB8AC3E}">
        <p14:creationId xmlns:p14="http://schemas.microsoft.com/office/powerpoint/2010/main" val="1364382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69AA7-C42C-CCE9-1B07-385C895CA9A9}"/>
              </a:ext>
            </a:extLst>
          </p:cNvPr>
          <p:cNvSpPr>
            <a:spLocks noGrp="1"/>
          </p:cNvSpPr>
          <p:nvPr>
            <p:ph type="title"/>
          </p:nvPr>
        </p:nvSpPr>
        <p:spPr/>
        <p:txBody>
          <a:bodyPr/>
          <a:lstStyle/>
          <a:p>
            <a:r>
              <a:rPr lang="en-US" kern="100" dirty="0"/>
              <a:t>Web Browsing</a:t>
            </a:r>
            <a:endParaRPr lang="en-PK" dirty="0"/>
          </a:p>
        </p:txBody>
      </p:sp>
      <p:graphicFrame>
        <p:nvGraphicFramePr>
          <p:cNvPr id="6" name="Table 5">
            <a:extLst>
              <a:ext uri="{FF2B5EF4-FFF2-40B4-BE49-F238E27FC236}">
                <a16:creationId xmlns:a16="http://schemas.microsoft.com/office/drawing/2014/main" id="{E35AC7B3-4DAE-F1E6-D0DB-3FF372274282}"/>
              </a:ext>
            </a:extLst>
          </p:cNvPr>
          <p:cNvGraphicFramePr>
            <a:graphicFrameLocks noGrp="1"/>
          </p:cNvGraphicFramePr>
          <p:nvPr>
            <p:extLst>
              <p:ext uri="{D42A27DB-BD31-4B8C-83A1-F6EECF244321}">
                <p14:modId xmlns:p14="http://schemas.microsoft.com/office/powerpoint/2010/main" val="455639066"/>
              </p:ext>
            </p:extLst>
          </p:nvPr>
        </p:nvGraphicFramePr>
        <p:xfrm>
          <a:off x="838199" y="1690687"/>
          <a:ext cx="10548801" cy="3048000"/>
        </p:xfrm>
        <a:graphic>
          <a:graphicData uri="http://schemas.openxmlformats.org/drawingml/2006/table">
            <a:tbl>
              <a:tblPr firstRow="1" firstCol="1" bandRow="1">
                <a:tableStyleId>{5940675A-B579-460E-94D1-54222C63F5DA}</a:tableStyleId>
              </a:tblPr>
              <a:tblGrid>
                <a:gridCol w="576264">
                  <a:extLst>
                    <a:ext uri="{9D8B030D-6E8A-4147-A177-3AD203B41FA5}">
                      <a16:colId xmlns:a16="http://schemas.microsoft.com/office/drawing/2014/main" val="2048541075"/>
                    </a:ext>
                  </a:extLst>
                </a:gridCol>
                <a:gridCol w="1543050">
                  <a:extLst>
                    <a:ext uri="{9D8B030D-6E8A-4147-A177-3AD203B41FA5}">
                      <a16:colId xmlns:a16="http://schemas.microsoft.com/office/drawing/2014/main" val="1365377391"/>
                    </a:ext>
                  </a:extLst>
                </a:gridCol>
                <a:gridCol w="2259946">
                  <a:extLst>
                    <a:ext uri="{9D8B030D-6E8A-4147-A177-3AD203B41FA5}">
                      <a16:colId xmlns:a16="http://schemas.microsoft.com/office/drawing/2014/main" val="191054896"/>
                    </a:ext>
                  </a:extLst>
                </a:gridCol>
                <a:gridCol w="3569354">
                  <a:extLst>
                    <a:ext uri="{9D8B030D-6E8A-4147-A177-3AD203B41FA5}">
                      <a16:colId xmlns:a16="http://schemas.microsoft.com/office/drawing/2014/main" val="1866194607"/>
                    </a:ext>
                  </a:extLst>
                </a:gridCol>
                <a:gridCol w="2600187">
                  <a:extLst>
                    <a:ext uri="{9D8B030D-6E8A-4147-A177-3AD203B41FA5}">
                      <a16:colId xmlns:a16="http://schemas.microsoft.com/office/drawing/2014/main" val="2165446263"/>
                    </a:ext>
                  </a:extLst>
                </a:gridCol>
              </a:tblGrid>
              <a:tr h="504031">
                <a:tc>
                  <a:txBody>
                    <a:bodyPr/>
                    <a:lstStyle/>
                    <a:p>
                      <a:pPr algn="ctr"/>
                      <a:r>
                        <a:rPr lang="en-US" sz="2000" b="1" i="0" kern="100" dirty="0">
                          <a:effectLst/>
                          <a:latin typeface="+mn-lt"/>
                          <a:ea typeface="Calibri" panose="020F0502020204030204" pitchFamily="34" charset="0"/>
                          <a:cs typeface="Arial" panose="020B0604020202020204" pitchFamily="34" charset="0"/>
                        </a:rPr>
                        <a:t>S. No.</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Date &amp; Time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Action</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Voice Command</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Response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extLst>
                  <a:ext uri="{0D108BD9-81ED-4DB2-BD59-A6C34878D82A}">
                    <a16:rowId xmlns:a16="http://schemas.microsoft.com/office/drawing/2014/main" val="1568174763"/>
                  </a:ext>
                </a:extLst>
              </a:tr>
              <a:tr h="504031">
                <a:tc>
                  <a:txBody>
                    <a:bodyPr/>
                    <a:lstStyle/>
                    <a:p>
                      <a:pPr algn="ctr"/>
                      <a:r>
                        <a:rPr lang="en-US" sz="2000" kern="100">
                          <a:effectLst/>
                          <a:latin typeface="+mn-lt"/>
                          <a:ea typeface="Calibri" panose="020F0502020204030204" pitchFamily="34" charset="0"/>
                          <a:cs typeface="Arial" panose="020B0604020202020204" pitchFamily="34" charset="0"/>
                        </a:rPr>
                        <a:t>1</a:t>
                      </a:r>
                      <a:endParaRPr lang="en-PK" sz="2000" kern="1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mn-lt"/>
                          <a:ea typeface="Calibri" panose="020F0502020204030204" pitchFamily="34" charset="0"/>
                          <a:cs typeface="Arial" panose="020B0604020202020204" pitchFamily="34" charset="0"/>
                        </a:rPr>
                        <a:t>1947 </a:t>
                      </a:r>
                      <a:r>
                        <a:rPr lang="en-US" sz="2000" kern="100" dirty="0" err="1">
                          <a:effectLst/>
                          <a:latin typeface="+mn-lt"/>
                          <a:ea typeface="Calibri" panose="020F0502020204030204" pitchFamily="34" charset="0"/>
                          <a:cs typeface="Arial" panose="020B0604020202020204" pitchFamily="34" charset="0"/>
                        </a:rPr>
                        <a:t>hrs</a:t>
                      </a:r>
                      <a:r>
                        <a:rPr lang="en-US" sz="2000" kern="100" dirty="0">
                          <a:effectLst/>
                          <a:latin typeface="+mn-lt"/>
                          <a:ea typeface="Calibri" panose="020F0502020204030204" pitchFamily="34" charset="0"/>
                          <a:cs typeface="Arial" panose="020B0604020202020204" pitchFamily="34" charset="0"/>
                        </a:rPr>
                        <a:t> on Oct 22, 2023</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a:effectLst/>
                          <a:latin typeface="+mn-lt"/>
                          <a:ea typeface="Calibri" panose="020F0502020204030204" pitchFamily="34" charset="0"/>
                          <a:cs typeface="Arial" panose="020B0604020202020204" pitchFamily="34" charset="0"/>
                        </a:rPr>
                        <a:t>Open browser</a:t>
                      </a:r>
                      <a:endParaRPr lang="en-PK" sz="2000" kern="1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a:effectLst/>
                          <a:latin typeface="+mn-lt"/>
                          <a:ea typeface="Calibri" panose="020F0502020204030204" pitchFamily="34" charset="0"/>
                          <a:cs typeface="Arial" panose="020B0604020202020204" pitchFamily="34" charset="0"/>
                        </a:rPr>
                        <a:t>Alexa, open the silk browser</a:t>
                      </a:r>
                      <a:endParaRPr lang="en-PK" sz="2000" kern="1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a:effectLst/>
                          <a:latin typeface="+mn-lt"/>
                          <a:ea typeface="Calibri" panose="020F0502020204030204" pitchFamily="34" charset="0"/>
                          <a:cs typeface="Arial" panose="020B0604020202020204" pitchFamily="34" charset="0"/>
                        </a:rPr>
                        <a:t>Here is the Silk, Opened</a:t>
                      </a:r>
                      <a:endParaRPr lang="en-PK" sz="2000" kern="10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91754207"/>
                  </a:ext>
                </a:extLst>
              </a:tr>
              <a:tr h="504031">
                <a:tc>
                  <a:txBody>
                    <a:bodyPr/>
                    <a:lstStyle/>
                    <a:p>
                      <a:pPr algn="ctr"/>
                      <a:r>
                        <a:rPr lang="en-US" sz="2000" kern="100">
                          <a:effectLst/>
                          <a:latin typeface="+mn-lt"/>
                          <a:ea typeface="Calibri" panose="020F0502020204030204" pitchFamily="34" charset="0"/>
                          <a:cs typeface="Arial" panose="020B0604020202020204" pitchFamily="34" charset="0"/>
                        </a:rPr>
                        <a:t>2</a:t>
                      </a:r>
                      <a:endParaRPr lang="en-PK" sz="2000" kern="1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mn-lt"/>
                          <a:ea typeface="Calibri" panose="020F0502020204030204" pitchFamily="34" charset="0"/>
                          <a:cs typeface="Arial" panose="020B0604020202020204" pitchFamily="34" charset="0"/>
                        </a:rPr>
                        <a:t>1947 </a:t>
                      </a:r>
                      <a:r>
                        <a:rPr lang="en-US" sz="2000" kern="100" dirty="0" err="1">
                          <a:effectLst/>
                          <a:latin typeface="+mn-lt"/>
                          <a:ea typeface="Calibri" panose="020F0502020204030204" pitchFamily="34" charset="0"/>
                          <a:cs typeface="Arial" panose="020B0604020202020204" pitchFamily="34" charset="0"/>
                        </a:rPr>
                        <a:t>hrs</a:t>
                      </a:r>
                      <a:r>
                        <a:rPr lang="en-US" sz="2000" kern="100" dirty="0">
                          <a:effectLst/>
                          <a:latin typeface="+mn-lt"/>
                          <a:ea typeface="Calibri" panose="020F0502020204030204" pitchFamily="34" charset="0"/>
                          <a:cs typeface="Arial" panose="020B0604020202020204" pitchFamily="34" charset="0"/>
                        </a:rPr>
                        <a:t> on Oct 22, 2023</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Open webpage</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mn-lt"/>
                          <a:ea typeface="Calibri" panose="020F0502020204030204" pitchFamily="34" charset="0"/>
                          <a:cs typeface="Arial" panose="020B0604020202020204" pitchFamily="34" charset="0"/>
                        </a:rPr>
                        <a:t>Alexa, open </a:t>
                      </a:r>
                      <a:r>
                        <a:rPr lang="en-US" sz="2000" b="1" i="1" kern="100" dirty="0" err="1">
                          <a:solidFill>
                            <a:srgbClr val="FF0000"/>
                          </a:solidFill>
                          <a:effectLst/>
                          <a:latin typeface="+mn-lt"/>
                          <a:ea typeface="Calibri" panose="020F0502020204030204" pitchFamily="34" charset="0"/>
                          <a:cs typeface="Arial" panose="020B0604020202020204" pitchFamily="34" charset="0"/>
                        </a:rPr>
                        <a:t>google.com</a:t>
                      </a:r>
                      <a:endParaRPr lang="en-PK" sz="2000" b="1" kern="100" dirty="0">
                        <a:solidFill>
                          <a:srgbClr val="FF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a:effectLst/>
                          <a:latin typeface="+mn-lt"/>
                          <a:ea typeface="Calibri" panose="020F0502020204030204" pitchFamily="34" charset="0"/>
                          <a:cs typeface="Arial" panose="020B0604020202020204" pitchFamily="34" charset="0"/>
                        </a:rPr>
                        <a:t>Here is google; Opened</a:t>
                      </a:r>
                      <a:endParaRPr lang="en-PK" sz="2000" kern="10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59697237"/>
                  </a:ext>
                </a:extLst>
              </a:tr>
              <a:tr h="504031">
                <a:tc>
                  <a:txBody>
                    <a:bodyPr/>
                    <a:lstStyle/>
                    <a:p>
                      <a:pPr algn="ctr"/>
                      <a:r>
                        <a:rPr lang="en-US" sz="2000" kern="100">
                          <a:effectLst/>
                          <a:latin typeface="+mn-lt"/>
                          <a:ea typeface="Calibri" panose="020F0502020204030204" pitchFamily="34" charset="0"/>
                          <a:cs typeface="Arial" panose="020B0604020202020204" pitchFamily="34" charset="0"/>
                        </a:rPr>
                        <a:t>3</a:t>
                      </a:r>
                      <a:endParaRPr lang="en-PK" sz="2000" kern="1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mn-lt"/>
                          <a:ea typeface="Calibri" panose="020F0502020204030204" pitchFamily="34" charset="0"/>
                          <a:cs typeface="Arial" panose="020B0604020202020204" pitchFamily="34" charset="0"/>
                        </a:rPr>
                        <a:t>1949 </a:t>
                      </a:r>
                      <a:r>
                        <a:rPr lang="en-US" sz="2000" kern="100" dirty="0" err="1">
                          <a:effectLst/>
                          <a:latin typeface="+mn-lt"/>
                          <a:ea typeface="Calibri" panose="020F0502020204030204" pitchFamily="34" charset="0"/>
                          <a:cs typeface="Arial" panose="020B0604020202020204" pitchFamily="34" charset="0"/>
                        </a:rPr>
                        <a:t>hrs</a:t>
                      </a:r>
                      <a:r>
                        <a:rPr lang="en-US" sz="2000" kern="100" dirty="0">
                          <a:effectLst/>
                          <a:latin typeface="+mn-lt"/>
                          <a:ea typeface="Calibri" panose="020F0502020204030204" pitchFamily="34" charset="0"/>
                          <a:cs typeface="Arial" panose="020B0604020202020204" pitchFamily="34" charset="0"/>
                        </a:rPr>
                        <a:t> on Oct 22, 2023</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Use a search engine - google</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mn-lt"/>
                          <a:ea typeface="Calibri" panose="020F0502020204030204" pitchFamily="34" charset="0"/>
                          <a:cs typeface="Arial" panose="020B0604020202020204" pitchFamily="34" charset="0"/>
                        </a:rPr>
                        <a:t>Alexa, search </a:t>
                      </a:r>
                      <a:r>
                        <a:rPr lang="en-US" sz="2000" b="1" i="1" kern="100" dirty="0">
                          <a:solidFill>
                            <a:srgbClr val="FF0000"/>
                          </a:solidFill>
                          <a:effectLst/>
                          <a:latin typeface="+mn-lt"/>
                          <a:ea typeface="Calibri" panose="020F0502020204030204" pitchFamily="34" charset="0"/>
                          <a:cs typeface="Arial" panose="020B0604020202020204" pitchFamily="34" charset="0"/>
                        </a:rPr>
                        <a:t>chicken nuggets </a:t>
                      </a:r>
                      <a:r>
                        <a:rPr lang="en-US" sz="2000" i="1" kern="100" dirty="0">
                          <a:effectLst/>
                          <a:latin typeface="+mn-lt"/>
                          <a:ea typeface="Calibri" panose="020F0502020204030204" pitchFamily="34" charset="0"/>
                          <a:cs typeface="Arial" panose="020B0604020202020204" pitchFamily="34" charset="0"/>
                        </a:rPr>
                        <a:t>on google</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a:effectLst/>
                          <a:latin typeface="+mn-lt"/>
                          <a:ea typeface="Calibri" panose="020F0502020204030204" pitchFamily="34" charset="0"/>
                          <a:cs typeface="Arial" panose="020B0604020202020204" pitchFamily="34" charset="0"/>
                        </a:rPr>
                        <a:t>Here is what I found</a:t>
                      </a:r>
                      <a:endParaRPr lang="en-PK" sz="2000" kern="10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75828874"/>
                  </a:ext>
                </a:extLst>
              </a:tr>
              <a:tr h="504031">
                <a:tc>
                  <a:txBody>
                    <a:bodyPr/>
                    <a:lstStyle/>
                    <a:p>
                      <a:pPr algn="ctr"/>
                      <a:r>
                        <a:rPr lang="en-US" sz="2000" kern="100">
                          <a:effectLst/>
                          <a:latin typeface="+mn-lt"/>
                          <a:ea typeface="Calibri" panose="020F0502020204030204" pitchFamily="34" charset="0"/>
                          <a:cs typeface="Arial" panose="020B0604020202020204" pitchFamily="34" charset="0"/>
                        </a:rPr>
                        <a:t>4</a:t>
                      </a:r>
                      <a:endParaRPr lang="en-PK" sz="2000" kern="1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mn-lt"/>
                          <a:ea typeface="Calibri" panose="020F0502020204030204" pitchFamily="34" charset="0"/>
                          <a:cs typeface="Arial" panose="020B0604020202020204" pitchFamily="34" charset="0"/>
                        </a:rPr>
                        <a:t>2056 </a:t>
                      </a:r>
                      <a:r>
                        <a:rPr lang="en-US" sz="2000" kern="100" dirty="0" err="1">
                          <a:effectLst/>
                          <a:latin typeface="+mn-lt"/>
                          <a:ea typeface="Calibri" panose="020F0502020204030204" pitchFamily="34" charset="0"/>
                          <a:cs typeface="Arial" panose="020B0604020202020204" pitchFamily="34" charset="0"/>
                        </a:rPr>
                        <a:t>hrs</a:t>
                      </a:r>
                      <a:r>
                        <a:rPr lang="en-US" sz="2000" kern="100" dirty="0">
                          <a:effectLst/>
                          <a:latin typeface="+mn-lt"/>
                          <a:ea typeface="Calibri" panose="020F0502020204030204" pitchFamily="34" charset="0"/>
                          <a:cs typeface="Arial" panose="020B0604020202020204" pitchFamily="34" charset="0"/>
                        </a:rPr>
                        <a:t> on Oct 22, 2023</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Open YouTube and play </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mn-lt"/>
                          <a:ea typeface="Calibri" panose="020F0502020204030204" pitchFamily="34" charset="0"/>
                          <a:cs typeface="Arial" panose="020B0604020202020204" pitchFamily="34" charset="0"/>
                        </a:rPr>
                        <a:t>Alexa, open YouTube &amp; searched ‘</a:t>
                      </a:r>
                      <a:r>
                        <a:rPr lang="en-US" sz="2000" b="1" i="1" kern="100" dirty="0">
                          <a:solidFill>
                            <a:srgbClr val="FF0000"/>
                          </a:solidFill>
                          <a:effectLst/>
                          <a:latin typeface="+mn-lt"/>
                          <a:ea typeface="Calibri" panose="020F0502020204030204" pitchFamily="34" charset="0"/>
                          <a:cs typeface="Arial" panose="020B0604020202020204" pitchFamily="34" charset="0"/>
                        </a:rPr>
                        <a:t>Kapil </a:t>
                      </a:r>
                      <a:r>
                        <a:rPr lang="en-US" sz="2000" b="1" i="1" kern="100" dirty="0" err="1">
                          <a:solidFill>
                            <a:srgbClr val="FF0000"/>
                          </a:solidFill>
                          <a:effectLst/>
                          <a:latin typeface="+mn-lt"/>
                          <a:ea typeface="Calibri" panose="020F0502020204030204" pitchFamily="34" charset="0"/>
                          <a:cs typeface="Arial" panose="020B0604020202020204" pitchFamily="34" charset="0"/>
                        </a:rPr>
                        <a:t>sharma</a:t>
                      </a:r>
                      <a:r>
                        <a:rPr lang="en-US" sz="2000" b="1" i="1" kern="100" dirty="0">
                          <a:solidFill>
                            <a:srgbClr val="FF0000"/>
                          </a:solidFill>
                          <a:effectLst/>
                          <a:latin typeface="+mn-lt"/>
                          <a:ea typeface="Calibri" panose="020F0502020204030204" pitchFamily="34" charset="0"/>
                          <a:cs typeface="Arial" panose="020B0604020202020204" pitchFamily="34" charset="0"/>
                        </a:rPr>
                        <a:t> show</a:t>
                      </a:r>
                      <a:r>
                        <a:rPr lang="en-US" sz="2000" i="1" kern="100" dirty="0">
                          <a:effectLst/>
                          <a:latin typeface="+mn-lt"/>
                          <a:ea typeface="Calibri" panose="020F0502020204030204" pitchFamily="34" charset="0"/>
                          <a:cs typeface="Arial" panose="020B0604020202020204" pitchFamily="34" charset="0"/>
                        </a:rPr>
                        <a:t>’</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Kapil </a:t>
                      </a:r>
                      <a:r>
                        <a:rPr lang="en-US" sz="2000" kern="100" dirty="0" err="1">
                          <a:effectLst/>
                          <a:latin typeface="+mn-lt"/>
                          <a:ea typeface="Calibri" panose="020F0502020204030204" pitchFamily="34" charset="0"/>
                          <a:cs typeface="Arial" panose="020B0604020202020204" pitchFamily="34" charset="0"/>
                        </a:rPr>
                        <a:t>sharma</a:t>
                      </a:r>
                      <a:r>
                        <a:rPr lang="en-US" sz="2000" kern="100" dirty="0">
                          <a:effectLst/>
                          <a:latin typeface="+mn-lt"/>
                          <a:ea typeface="Calibri" panose="020F0502020204030204" pitchFamily="34" charset="0"/>
                          <a:cs typeface="Arial" panose="020B0604020202020204" pitchFamily="34" charset="0"/>
                        </a:rPr>
                        <a:t> show played on YouTube</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13073855"/>
                  </a:ext>
                </a:extLst>
              </a:tr>
            </a:tbl>
          </a:graphicData>
        </a:graphic>
      </p:graphicFrame>
      <p:sp>
        <p:nvSpPr>
          <p:cNvPr id="2" name="TextBox 1">
            <a:extLst>
              <a:ext uri="{FF2B5EF4-FFF2-40B4-BE49-F238E27FC236}">
                <a16:creationId xmlns:a16="http://schemas.microsoft.com/office/drawing/2014/main" id="{F77A48A0-8F4D-4D44-9E8A-8CFA987279FC}"/>
              </a:ext>
            </a:extLst>
          </p:cNvPr>
          <p:cNvSpPr txBox="1"/>
          <p:nvPr/>
        </p:nvSpPr>
        <p:spPr>
          <a:xfrm>
            <a:off x="2447364" y="6525125"/>
            <a:ext cx="8713695" cy="338554"/>
          </a:xfrm>
          <a:prstGeom prst="rect">
            <a:avLst/>
          </a:prstGeom>
          <a:noFill/>
        </p:spPr>
        <p:txBody>
          <a:bodyPr wrap="square" rtlCol="0">
            <a:spAutoFit/>
          </a:bodyPr>
          <a:lstStyle/>
          <a:p>
            <a:pPr algn="ctr"/>
            <a:r>
              <a:rPr lang="en-PK" sz="1600" i="1" dirty="0"/>
              <a:t>Note: The text in highlighted in red is potential evidence to be searched in Echo Show Device Image</a:t>
            </a:r>
          </a:p>
        </p:txBody>
      </p:sp>
    </p:spTree>
    <p:extLst>
      <p:ext uri="{BB962C8B-B14F-4D97-AF65-F5344CB8AC3E}">
        <p14:creationId xmlns:p14="http://schemas.microsoft.com/office/powerpoint/2010/main" val="4192774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BE39B7-263E-31A9-B6B6-5E8939506BC0}"/>
              </a:ext>
            </a:extLst>
          </p:cNvPr>
          <p:cNvSpPr>
            <a:spLocks noGrp="1"/>
          </p:cNvSpPr>
          <p:nvPr>
            <p:ph type="title"/>
          </p:nvPr>
        </p:nvSpPr>
        <p:spPr/>
        <p:txBody>
          <a:bodyPr/>
          <a:lstStyle/>
          <a:p>
            <a:r>
              <a:rPr lang="en-PK" dirty="0"/>
              <a:t>Summary of Evidence Implanted</a:t>
            </a:r>
          </a:p>
        </p:txBody>
      </p:sp>
      <p:sp>
        <p:nvSpPr>
          <p:cNvPr id="5" name="Text Placeholder 4">
            <a:extLst>
              <a:ext uri="{FF2B5EF4-FFF2-40B4-BE49-F238E27FC236}">
                <a16:creationId xmlns:a16="http://schemas.microsoft.com/office/drawing/2014/main" id="{828E74D8-42D8-54DB-FD72-E514B5EC9E3A}"/>
              </a:ext>
            </a:extLst>
          </p:cNvPr>
          <p:cNvSpPr>
            <a:spLocks noGrp="1"/>
          </p:cNvSpPr>
          <p:nvPr>
            <p:ph type="body" idx="1"/>
          </p:nvPr>
        </p:nvSpPr>
        <p:spPr/>
        <p:txBody>
          <a:bodyPr/>
          <a:lstStyle/>
          <a:p>
            <a:endParaRPr lang="en-PK"/>
          </a:p>
        </p:txBody>
      </p:sp>
    </p:spTree>
    <p:extLst>
      <p:ext uri="{BB962C8B-B14F-4D97-AF65-F5344CB8AC3E}">
        <p14:creationId xmlns:p14="http://schemas.microsoft.com/office/powerpoint/2010/main" val="1117736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122D-DC4A-8410-4FA6-0F502B2CE30C}"/>
              </a:ext>
            </a:extLst>
          </p:cNvPr>
          <p:cNvSpPr>
            <a:spLocks noGrp="1"/>
          </p:cNvSpPr>
          <p:nvPr>
            <p:ph type="title"/>
          </p:nvPr>
        </p:nvSpPr>
        <p:spPr/>
        <p:txBody>
          <a:bodyPr/>
          <a:lstStyle/>
          <a:p>
            <a:r>
              <a:rPr lang="en-PK" dirty="0"/>
              <a:t>Summary of Data/Evidence Planted</a:t>
            </a:r>
          </a:p>
        </p:txBody>
      </p:sp>
      <p:graphicFrame>
        <p:nvGraphicFramePr>
          <p:cNvPr id="4" name="Content Placeholder 3">
            <a:extLst>
              <a:ext uri="{FF2B5EF4-FFF2-40B4-BE49-F238E27FC236}">
                <a16:creationId xmlns:a16="http://schemas.microsoft.com/office/drawing/2014/main" id="{1CDC37F6-A481-E6A2-64BB-AD4F6A9198B1}"/>
              </a:ext>
            </a:extLst>
          </p:cNvPr>
          <p:cNvGraphicFramePr>
            <a:graphicFrameLocks noGrp="1"/>
          </p:cNvGraphicFramePr>
          <p:nvPr>
            <p:ph idx="1"/>
            <p:extLst>
              <p:ext uri="{D42A27DB-BD31-4B8C-83A1-F6EECF244321}">
                <p14:modId xmlns:p14="http://schemas.microsoft.com/office/powerpoint/2010/main" val="1911988260"/>
              </p:ext>
            </p:extLst>
          </p:nvPr>
        </p:nvGraphicFramePr>
        <p:xfrm>
          <a:off x="838200" y="1825625"/>
          <a:ext cx="10515601" cy="4672965"/>
        </p:xfrm>
        <a:graphic>
          <a:graphicData uri="http://schemas.openxmlformats.org/drawingml/2006/table">
            <a:tbl>
              <a:tblPr firstRow="1" bandRow="1">
                <a:tableStyleId>{5940675A-B579-460E-94D1-54222C63F5DA}</a:tableStyleId>
              </a:tblPr>
              <a:tblGrid>
                <a:gridCol w="868008">
                  <a:extLst>
                    <a:ext uri="{9D8B030D-6E8A-4147-A177-3AD203B41FA5}">
                      <a16:colId xmlns:a16="http://schemas.microsoft.com/office/drawing/2014/main" val="1276473048"/>
                    </a:ext>
                  </a:extLst>
                </a:gridCol>
                <a:gridCol w="2751492">
                  <a:extLst>
                    <a:ext uri="{9D8B030D-6E8A-4147-A177-3AD203B41FA5}">
                      <a16:colId xmlns:a16="http://schemas.microsoft.com/office/drawing/2014/main" val="3070336878"/>
                    </a:ext>
                  </a:extLst>
                </a:gridCol>
                <a:gridCol w="6896101">
                  <a:extLst>
                    <a:ext uri="{9D8B030D-6E8A-4147-A177-3AD203B41FA5}">
                      <a16:colId xmlns:a16="http://schemas.microsoft.com/office/drawing/2014/main" val="844541163"/>
                    </a:ext>
                  </a:extLst>
                </a:gridCol>
              </a:tblGrid>
              <a:tr h="370840">
                <a:tc>
                  <a:txBody>
                    <a:bodyPr/>
                    <a:lstStyle/>
                    <a:p>
                      <a:pPr algn="ctr"/>
                      <a:r>
                        <a:rPr lang="en-PK" sz="2200" b="1" dirty="0"/>
                        <a:t>S. No.</a:t>
                      </a:r>
                    </a:p>
                  </a:txBody>
                  <a:tcPr anchor="ctr">
                    <a:solidFill>
                      <a:schemeClr val="accent2"/>
                    </a:solidFill>
                  </a:tcPr>
                </a:tc>
                <a:tc>
                  <a:txBody>
                    <a:bodyPr/>
                    <a:lstStyle/>
                    <a:p>
                      <a:pPr algn="ctr"/>
                      <a:r>
                        <a:rPr lang="en-PK" sz="2200" b="1" dirty="0"/>
                        <a:t>Evidence Category / Device Function</a:t>
                      </a:r>
                    </a:p>
                  </a:txBody>
                  <a:tcPr anchor="ctr">
                    <a:solidFill>
                      <a:schemeClr val="accent2"/>
                    </a:solidFill>
                  </a:tcPr>
                </a:tc>
                <a:tc>
                  <a:txBody>
                    <a:bodyPr/>
                    <a:lstStyle/>
                    <a:p>
                      <a:pPr algn="ctr"/>
                      <a:r>
                        <a:rPr lang="en-PK" sz="2200" b="1" dirty="0"/>
                        <a:t>Evidence Planted</a:t>
                      </a:r>
                    </a:p>
                  </a:txBody>
                  <a:tcPr anchor="ctr">
                    <a:solidFill>
                      <a:schemeClr val="accent2"/>
                    </a:solidFill>
                  </a:tcPr>
                </a:tc>
                <a:extLst>
                  <a:ext uri="{0D108BD9-81ED-4DB2-BD59-A6C34878D82A}">
                    <a16:rowId xmlns:a16="http://schemas.microsoft.com/office/drawing/2014/main" val="3541795210"/>
                  </a:ext>
                </a:extLst>
              </a:tr>
              <a:tr h="370840">
                <a:tc>
                  <a:txBody>
                    <a:bodyPr/>
                    <a:lstStyle/>
                    <a:p>
                      <a:pPr algn="ctr" rtl="0" fontAlgn="ctr"/>
                      <a:r>
                        <a:rPr lang="en-PK" sz="2200" b="0" i="0" u="none" strike="noStrike">
                          <a:solidFill>
                            <a:srgbClr val="000000"/>
                          </a:solidFill>
                          <a:effectLst/>
                          <a:latin typeface="Calibri" panose="020F0502020204030204" pitchFamily="34" charset="0"/>
                        </a:rPr>
                        <a:t>1</a:t>
                      </a:r>
                    </a:p>
                  </a:txBody>
                  <a:tcPr marL="9525" marR="9525" marT="9525" marB="0" anchor="ctr"/>
                </a:tc>
                <a:tc>
                  <a:txBody>
                    <a:bodyPr/>
                    <a:lstStyle/>
                    <a:p>
                      <a:pPr algn="l" rtl="0" fontAlgn="ctr"/>
                      <a:r>
                        <a:rPr lang="en-GB" sz="2200" b="0" i="0" u="none" strike="noStrike">
                          <a:solidFill>
                            <a:srgbClr val="000000"/>
                          </a:solidFill>
                          <a:effectLst/>
                          <a:latin typeface="Calibri" panose="020F0502020204030204" pitchFamily="34" charset="0"/>
                        </a:rPr>
                        <a:t>Device Details</a:t>
                      </a:r>
                    </a:p>
                  </a:txBody>
                  <a:tcPr marL="9525" marR="9525" marT="9525" marB="0" anchor="ctr"/>
                </a:tc>
                <a:tc>
                  <a:txBody>
                    <a:bodyPr/>
                    <a:lstStyle/>
                    <a:p>
                      <a:r>
                        <a:rPr lang="en-PK" sz="2200" dirty="0"/>
                        <a:t>User1 = </a:t>
                      </a:r>
                      <a:r>
                        <a:rPr lang="en-PK" sz="2200" i="1" kern="1200" dirty="0">
                          <a:solidFill>
                            <a:srgbClr val="FF0000"/>
                          </a:solidFill>
                          <a:latin typeface="+mn-lt"/>
                          <a:ea typeface="+mn-ea"/>
                          <a:cs typeface="+mn-cs"/>
                        </a:rPr>
                        <a:t>John Miller</a:t>
                      </a:r>
                      <a:r>
                        <a:rPr lang="en-PK" sz="2200" dirty="0"/>
                        <a:t>, User2 = </a:t>
                      </a:r>
                      <a:r>
                        <a:rPr lang="en-PK" sz="2200" i="1" kern="1200" dirty="0">
                          <a:solidFill>
                            <a:srgbClr val="FF0000"/>
                          </a:solidFill>
                          <a:latin typeface="+mn-lt"/>
                          <a:ea typeface="+mn-ea"/>
                          <a:cs typeface="+mn-cs"/>
                        </a:rPr>
                        <a:t>William Wirdsworth</a:t>
                      </a:r>
                      <a:r>
                        <a:rPr lang="en-PK" sz="2200" dirty="0"/>
                        <a:t>, Device = </a:t>
                      </a:r>
                      <a:r>
                        <a:rPr lang="en-PK" sz="2200" i="1" kern="1200" dirty="0">
                          <a:solidFill>
                            <a:srgbClr val="FF0000"/>
                          </a:solidFill>
                          <a:latin typeface="+mn-lt"/>
                          <a:ea typeface="+mn-ea"/>
                          <a:cs typeface="+mn-cs"/>
                        </a:rPr>
                        <a:t>Amazing Assistant</a:t>
                      </a:r>
                    </a:p>
                  </a:txBody>
                  <a:tcPr/>
                </a:tc>
                <a:extLst>
                  <a:ext uri="{0D108BD9-81ED-4DB2-BD59-A6C34878D82A}">
                    <a16:rowId xmlns:a16="http://schemas.microsoft.com/office/drawing/2014/main" val="819265742"/>
                  </a:ext>
                </a:extLst>
              </a:tr>
              <a:tr h="370840">
                <a:tc>
                  <a:txBody>
                    <a:bodyPr/>
                    <a:lstStyle/>
                    <a:p>
                      <a:pPr algn="ctr" rtl="0" fontAlgn="ctr"/>
                      <a:r>
                        <a:rPr lang="en-PK" sz="2200" b="0" i="0" u="none" strike="noStrike">
                          <a:solidFill>
                            <a:srgbClr val="000000"/>
                          </a:solidFill>
                          <a:effectLst/>
                          <a:latin typeface="Calibri" panose="020F0502020204030204" pitchFamily="34" charset="0"/>
                        </a:rPr>
                        <a:t>2</a:t>
                      </a:r>
                    </a:p>
                  </a:txBody>
                  <a:tcPr marL="9525" marR="9525" marT="9525" marB="0" anchor="ctr"/>
                </a:tc>
                <a:tc>
                  <a:txBody>
                    <a:bodyPr/>
                    <a:lstStyle/>
                    <a:p>
                      <a:pPr algn="l" rtl="0" fontAlgn="ctr"/>
                      <a:r>
                        <a:rPr lang="en-GB" sz="2200" b="0" i="0" u="none" strike="noStrike">
                          <a:solidFill>
                            <a:srgbClr val="000000"/>
                          </a:solidFill>
                          <a:effectLst/>
                          <a:latin typeface="Calibri" panose="020F0502020204030204" pitchFamily="34" charset="0"/>
                        </a:rPr>
                        <a:t>Change 'Language'</a:t>
                      </a:r>
                    </a:p>
                  </a:txBody>
                  <a:tcPr marL="9525" marR="9525" marT="9525" marB="0" anchor="ctr"/>
                </a:tc>
                <a:tc>
                  <a:txBody>
                    <a:bodyPr/>
                    <a:lstStyle/>
                    <a:p>
                      <a:r>
                        <a:rPr lang="en-PK" sz="2200" kern="1200" dirty="0">
                          <a:solidFill>
                            <a:schemeClr val="tx1"/>
                          </a:solidFill>
                          <a:latin typeface="+mn-lt"/>
                          <a:ea typeface="+mn-ea"/>
                          <a:cs typeface="+mn-cs"/>
                        </a:rPr>
                        <a:t>Language = </a:t>
                      </a:r>
                      <a:r>
                        <a:rPr lang="en-PK" sz="2200" i="1" kern="1200" dirty="0">
                          <a:solidFill>
                            <a:srgbClr val="FF0000"/>
                          </a:solidFill>
                          <a:latin typeface="+mn-lt"/>
                          <a:ea typeface="+mn-ea"/>
                          <a:cs typeface="+mn-cs"/>
                        </a:rPr>
                        <a:t>English (U.S 1</a:t>
                      </a:r>
                      <a:r>
                        <a:rPr lang="en-PK" sz="2200" dirty="0"/>
                        <a:t>), </a:t>
                      </a:r>
                      <a:r>
                        <a:rPr lang="en-PK" sz="2200" i="1" kern="1200" dirty="0">
                          <a:solidFill>
                            <a:srgbClr val="FF0000"/>
                          </a:solidFill>
                          <a:latin typeface="+mn-lt"/>
                          <a:ea typeface="+mn-ea"/>
                          <a:cs typeface="+mn-cs"/>
                        </a:rPr>
                        <a:t>English (Indian 1)</a:t>
                      </a:r>
                    </a:p>
                  </a:txBody>
                  <a:tcPr/>
                </a:tc>
                <a:extLst>
                  <a:ext uri="{0D108BD9-81ED-4DB2-BD59-A6C34878D82A}">
                    <a16:rowId xmlns:a16="http://schemas.microsoft.com/office/drawing/2014/main" val="3844938987"/>
                  </a:ext>
                </a:extLst>
              </a:tr>
              <a:tr h="370840">
                <a:tc>
                  <a:txBody>
                    <a:bodyPr/>
                    <a:lstStyle/>
                    <a:p>
                      <a:pPr algn="ctr" rtl="0" fontAlgn="ctr"/>
                      <a:r>
                        <a:rPr lang="en-PK" sz="2200" b="0" i="0" u="none" strike="noStrike">
                          <a:solidFill>
                            <a:srgbClr val="000000"/>
                          </a:solidFill>
                          <a:effectLst/>
                          <a:latin typeface="Calibri" panose="020F0502020204030204" pitchFamily="34" charset="0"/>
                        </a:rPr>
                        <a:t>3</a:t>
                      </a:r>
                    </a:p>
                  </a:txBody>
                  <a:tcPr marL="9525" marR="9525" marT="9525" marB="0" anchor="ctr"/>
                </a:tc>
                <a:tc>
                  <a:txBody>
                    <a:bodyPr/>
                    <a:lstStyle/>
                    <a:p>
                      <a:pPr algn="l" rtl="0" fontAlgn="ctr"/>
                      <a:r>
                        <a:rPr lang="en-GB" sz="2200" b="0" i="0" u="none" strike="noStrike">
                          <a:solidFill>
                            <a:srgbClr val="000000"/>
                          </a:solidFill>
                          <a:effectLst/>
                          <a:latin typeface="Calibri" panose="020F0502020204030204" pitchFamily="34" charset="0"/>
                        </a:rPr>
                        <a:t>Change 'Wake Word'</a:t>
                      </a:r>
                    </a:p>
                  </a:txBody>
                  <a:tcPr marL="9525" marR="9525" marT="9525" marB="0" anchor="ctr"/>
                </a:tc>
                <a:tc>
                  <a:txBody>
                    <a:bodyPr/>
                    <a:lstStyle/>
                    <a:p>
                      <a:r>
                        <a:rPr lang="en-PK" sz="2200" dirty="0"/>
                        <a:t>Wake words = ‘</a:t>
                      </a:r>
                      <a:r>
                        <a:rPr lang="en-PK" sz="2200" i="1" kern="1200" dirty="0">
                          <a:solidFill>
                            <a:srgbClr val="FF0000"/>
                          </a:solidFill>
                          <a:latin typeface="+mn-lt"/>
                          <a:ea typeface="+mn-ea"/>
                          <a:cs typeface="+mn-cs"/>
                        </a:rPr>
                        <a:t>Alexa</a:t>
                      </a:r>
                      <a:r>
                        <a:rPr lang="en-PK" sz="2200" dirty="0"/>
                        <a:t>’, ‘</a:t>
                      </a:r>
                      <a:r>
                        <a:rPr lang="en-PK" sz="2200" i="1" kern="1200" dirty="0">
                          <a:solidFill>
                            <a:srgbClr val="FF0000"/>
                          </a:solidFill>
                          <a:latin typeface="+mn-lt"/>
                          <a:ea typeface="+mn-ea"/>
                          <a:cs typeface="+mn-cs"/>
                        </a:rPr>
                        <a:t>Ziggy</a:t>
                      </a:r>
                      <a:r>
                        <a:rPr lang="en-PK" sz="2200" dirty="0"/>
                        <a:t>’</a:t>
                      </a:r>
                    </a:p>
                  </a:txBody>
                  <a:tcPr/>
                </a:tc>
                <a:extLst>
                  <a:ext uri="{0D108BD9-81ED-4DB2-BD59-A6C34878D82A}">
                    <a16:rowId xmlns:a16="http://schemas.microsoft.com/office/drawing/2014/main" val="2835826181"/>
                  </a:ext>
                </a:extLst>
              </a:tr>
              <a:tr h="370840">
                <a:tc>
                  <a:txBody>
                    <a:bodyPr/>
                    <a:lstStyle/>
                    <a:p>
                      <a:pPr algn="ctr" rtl="0" fontAlgn="ctr"/>
                      <a:r>
                        <a:rPr lang="en-PK" sz="2200" b="0" i="0" u="none" strike="noStrike" dirty="0">
                          <a:solidFill>
                            <a:srgbClr val="000000"/>
                          </a:solidFill>
                          <a:effectLst/>
                          <a:latin typeface="Calibri" panose="020F0502020204030204" pitchFamily="34" charset="0"/>
                        </a:rPr>
                        <a:t>4</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Smart Home Devices – Smart </a:t>
                      </a:r>
                      <a:r>
                        <a:rPr lang="en-GB" sz="2200" b="0" i="0" u="none" strike="noStrike" dirty="0" err="1">
                          <a:solidFill>
                            <a:srgbClr val="000000"/>
                          </a:solidFill>
                          <a:effectLst/>
                          <a:latin typeface="Calibri" panose="020F0502020204030204" pitchFamily="34" charset="0"/>
                        </a:rPr>
                        <a:t>Wifi</a:t>
                      </a:r>
                      <a:r>
                        <a:rPr lang="en-GB" sz="2200" b="0" i="0" u="none" strike="noStrike" dirty="0">
                          <a:solidFill>
                            <a:srgbClr val="000000"/>
                          </a:solidFill>
                          <a:effectLst/>
                          <a:latin typeface="Calibri" panose="020F0502020204030204" pitchFamily="34" charset="0"/>
                        </a:rPr>
                        <a:t> Light Bulb </a:t>
                      </a:r>
                    </a:p>
                  </a:txBody>
                  <a:tcPr marL="9525" marR="9525" marT="9525" marB="0" anchor="ctr"/>
                </a:tc>
                <a:tc>
                  <a:txBody>
                    <a:bodyPr/>
                    <a:lstStyle/>
                    <a:p>
                      <a:r>
                        <a:rPr lang="en-PK" sz="2200" dirty="0"/>
                        <a:t>Smart device name = ‘</a:t>
                      </a:r>
                      <a:r>
                        <a:rPr lang="en-PK" sz="2200" i="1" kern="1200" dirty="0">
                          <a:solidFill>
                            <a:srgbClr val="FF0000"/>
                          </a:solidFill>
                          <a:latin typeface="+mn-lt"/>
                          <a:ea typeface="+mn-ea"/>
                          <a:cs typeface="+mn-cs"/>
                        </a:rPr>
                        <a:t>magic</a:t>
                      </a:r>
                      <a:r>
                        <a:rPr lang="en-PK" sz="2200" dirty="0"/>
                        <a:t>’, </a:t>
                      </a:r>
                      <a:r>
                        <a:rPr lang="en-US" sz="2200" dirty="0"/>
                        <a:t>device on/off information</a:t>
                      </a:r>
                      <a:endParaRPr lang="en-PK" sz="2200" dirty="0"/>
                    </a:p>
                  </a:txBody>
                  <a:tcPr/>
                </a:tc>
                <a:extLst>
                  <a:ext uri="{0D108BD9-81ED-4DB2-BD59-A6C34878D82A}">
                    <a16:rowId xmlns:a16="http://schemas.microsoft.com/office/drawing/2014/main" val="1928841047"/>
                  </a:ext>
                </a:extLst>
              </a:tr>
              <a:tr h="370840">
                <a:tc>
                  <a:txBody>
                    <a:bodyPr/>
                    <a:lstStyle/>
                    <a:p>
                      <a:pPr algn="ctr" rtl="0" fontAlgn="ctr"/>
                      <a:r>
                        <a:rPr lang="en-PK" sz="22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Bluetooth Connection</a:t>
                      </a:r>
                    </a:p>
                  </a:txBody>
                  <a:tcPr marL="9525" marR="9525" marT="9525" marB="0" anchor="ctr"/>
                </a:tc>
                <a:tc>
                  <a:txBody>
                    <a:bodyPr/>
                    <a:lstStyle/>
                    <a:p>
                      <a:r>
                        <a:rPr lang="en-PK" sz="2200" dirty="0"/>
                        <a:t>Bluetooth devices = </a:t>
                      </a:r>
                      <a:r>
                        <a:rPr lang="en-PK" sz="2200" i="1" kern="1200" dirty="0">
                          <a:solidFill>
                            <a:srgbClr val="FF0000"/>
                          </a:solidFill>
                          <a:latin typeface="+mn-lt"/>
                          <a:ea typeface="+mn-ea"/>
                          <a:cs typeface="+mn-cs"/>
                        </a:rPr>
                        <a:t>Sarfraz’s Macbook</a:t>
                      </a:r>
                    </a:p>
                  </a:txBody>
                  <a:tcPr/>
                </a:tc>
                <a:extLst>
                  <a:ext uri="{0D108BD9-81ED-4DB2-BD59-A6C34878D82A}">
                    <a16:rowId xmlns:a16="http://schemas.microsoft.com/office/drawing/2014/main" val="1803255375"/>
                  </a:ext>
                </a:extLst>
              </a:tr>
              <a:tr h="370840">
                <a:tc>
                  <a:txBody>
                    <a:bodyPr/>
                    <a:lstStyle/>
                    <a:p>
                      <a:pPr algn="ctr" rtl="0" fontAlgn="ctr"/>
                      <a:r>
                        <a:rPr lang="en-PK" sz="2200" b="0" i="0" u="none" strike="noStrike" dirty="0">
                          <a:solidFill>
                            <a:srgbClr val="000000"/>
                          </a:solidFill>
                          <a:effectLst/>
                          <a:latin typeface="Calibri" panose="020F0502020204030204" pitchFamily="34" charset="0"/>
                        </a:rPr>
                        <a:t>6</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Communication</a:t>
                      </a:r>
                    </a:p>
                  </a:txBody>
                  <a:tcPr marL="9525" marR="9525" marT="9525" marB="0" anchor="ctr"/>
                </a:tc>
                <a:tc>
                  <a:txBody>
                    <a:bodyPr/>
                    <a:lstStyle/>
                    <a:p>
                      <a:r>
                        <a:rPr lang="en-PK" sz="2200" dirty="0"/>
                        <a:t>Contacts = </a:t>
                      </a:r>
                      <a:r>
                        <a:rPr lang="en-PK" sz="2200" i="1" dirty="0">
                          <a:solidFill>
                            <a:srgbClr val="FF0000"/>
                          </a:solidFill>
                        </a:rPr>
                        <a:t>Hassan Nawaz, Hibna Sarfraz</a:t>
                      </a:r>
                      <a:r>
                        <a:rPr lang="en-PK" sz="2200" dirty="0"/>
                        <a:t>, Calls = </a:t>
                      </a:r>
                      <a:r>
                        <a:rPr lang="en-PK" sz="2200" i="1" dirty="0">
                          <a:solidFill>
                            <a:srgbClr val="FF0000"/>
                          </a:solidFill>
                        </a:rPr>
                        <a:t>Hibna Sarfraz</a:t>
                      </a:r>
                      <a:r>
                        <a:rPr lang="en-PK" sz="2200" dirty="0"/>
                        <a:t>, Messages = </a:t>
                      </a:r>
                      <a:r>
                        <a:rPr lang="en-PK" sz="2200" i="1" kern="1200" dirty="0">
                          <a:solidFill>
                            <a:srgbClr val="FF0000"/>
                          </a:solidFill>
                          <a:latin typeface="+mn-lt"/>
                          <a:ea typeface="+mn-ea"/>
                          <a:cs typeface="+mn-cs"/>
                        </a:rPr>
                        <a:t>Hibna </a:t>
                      </a:r>
                      <a:r>
                        <a:rPr lang="en-US" sz="2200" i="1" kern="1200" dirty="0">
                          <a:solidFill>
                            <a:srgbClr val="FF0000"/>
                          </a:solidFill>
                          <a:latin typeface="+mn-lt"/>
                          <a:ea typeface="+mn-ea"/>
                          <a:cs typeface="+mn-cs"/>
                        </a:rPr>
                        <a:t>You’re awesome</a:t>
                      </a:r>
                      <a:r>
                        <a:rPr lang="en-PK" sz="2200" i="1" kern="1200" dirty="0">
                          <a:solidFill>
                            <a:srgbClr val="FF0000"/>
                          </a:solidFill>
                          <a:latin typeface="+mn-lt"/>
                          <a:ea typeface="+mn-ea"/>
                          <a:cs typeface="+mn-cs"/>
                        </a:rPr>
                        <a:t> </a:t>
                      </a:r>
                    </a:p>
                  </a:txBody>
                  <a:tcPr/>
                </a:tc>
                <a:extLst>
                  <a:ext uri="{0D108BD9-81ED-4DB2-BD59-A6C34878D82A}">
                    <a16:rowId xmlns:a16="http://schemas.microsoft.com/office/drawing/2014/main" val="787729112"/>
                  </a:ext>
                </a:extLst>
              </a:tr>
              <a:tr h="370840">
                <a:tc>
                  <a:txBody>
                    <a:bodyPr/>
                    <a:lstStyle/>
                    <a:p>
                      <a:pPr algn="ctr" rtl="0" fontAlgn="ctr"/>
                      <a:r>
                        <a:rPr lang="en-PK" sz="22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Calendar</a:t>
                      </a:r>
                    </a:p>
                  </a:txBody>
                  <a:tcPr marL="9525" marR="9525" marT="9525" marB="0" anchor="ctr"/>
                </a:tc>
                <a:tc>
                  <a:txBody>
                    <a:bodyPr/>
                    <a:lstStyle/>
                    <a:p>
                      <a:r>
                        <a:rPr lang="en-US" sz="2200" kern="1200" dirty="0">
                          <a:solidFill>
                            <a:schemeClr val="tx1"/>
                          </a:solidFill>
                          <a:latin typeface="+mn-lt"/>
                          <a:ea typeface="+mn-ea"/>
                          <a:cs typeface="+mn-cs"/>
                        </a:rPr>
                        <a:t>Entry = </a:t>
                      </a:r>
                      <a:r>
                        <a:rPr lang="en-US" sz="2200" i="1" kern="1200" dirty="0">
                          <a:solidFill>
                            <a:srgbClr val="FF0000"/>
                          </a:solidFill>
                          <a:latin typeface="+mn-lt"/>
                          <a:ea typeface="+mn-ea"/>
                          <a:cs typeface="+mn-cs"/>
                        </a:rPr>
                        <a:t>every Wednesday weekly meeting with Dr. Xu</a:t>
                      </a:r>
                      <a:r>
                        <a:rPr lang="en-PK" sz="2200" i="1" kern="1200" dirty="0">
                          <a:solidFill>
                            <a:srgbClr val="FF0000"/>
                          </a:solidFill>
                          <a:latin typeface="+mn-lt"/>
                          <a:ea typeface="+mn-ea"/>
                          <a:cs typeface="+mn-cs"/>
                        </a:rPr>
                        <a:t> </a:t>
                      </a:r>
                    </a:p>
                  </a:txBody>
                  <a:tcPr/>
                </a:tc>
                <a:extLst>
                  <a:ext uri="{0D108BD9-81ED-4DB2-BD59-A6C34878D82A}">
                    <a16:rowId xmlns:a16="http://schemas.microsoft.com/office/drawing/2014/main" val="182230281"/>
                  </a:ext>
                </a:extLst>
              </a:tr>
            </a:tbl>
          </a:graphicData>
        </a:graphic>
      </p:graphicFrame>
    </p:spTree>
    <p:extLst>
      <p:ext uri="{BB962C8B-B14F-4D97-AF65-F5344CB8AC3E}">
        <p14:creationId xmlns:p14="http://schemas.microsoft.com/office/powerpoint/2010/main" val="1653885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122D-DC4A-8410-4FA6-0F502B2CE30C}"/>
              </a:ext>
            </a:extLst>
          </p:cNvPr>
          <p:cNvSpPr>
            <a:spLocks noGrp="1"/>
          </p:cNvSpPr>
          <p:nvPr>
            <p:ph type="title"/>
          </p:nvPr>
        </p:nvSpPr>
        <p:spPr/>
        <p:txBody>
          <a:bodyPr/>
          <a:lstStyle/>
          <a:p>
            <a:r>
              <a:rPr lang="en-PK" dirty="0"/>
              <a:t>Summary of Data/Evidence Planted</a:t>
            </a:r>
          </a:p>
        </p:txBody>
      </p:sp>
      <p:graphicFrame>
        <p:nvGraphicFramePr>
          <p:cNvPr id="4" name="Content Placeholder 3">
            <a:extLst>
              <a:ext uri="{FF2B5EF4-FFF2-40B4-BE49-F238E27FC236}">
                <a16:creationId xmlns:a16="http://schemas.microsoft.com/office/drawing/2014/main" id="{1CDC37F6-A481-E6A2-64BB-AD4F6A9198B1}"/>
              </a:ext>
            </a:extLst>
          </p:cNvPr>
          <p:cNvGraphicFramePr>
            <a:graphicFrameLocks noGrp="1"/>
          </p:cNvGraphicFramePr>
          <p:nvPr>
            <p:ph idx="1"/>
            <p:extLst>
              <p:ext uri="{D42A27DB-BD31-4B8C-83A1-F6EECF244321}">
                <p14:modId xmlns:p14="http://schemas.microsoft.com/office/powerpoint/2010/main" val="1073034622"/>
              </p:ext>
            </p:extLst>
          </p:nvPr>
        </p:nvGraphicFramePr>
        <p:xfrm>
          <a:off x="838200" y="1825625"/>
          <a:ext cx="10515601" cy="4450080"/>
        </p:xfrm>
        <a:graphic>
          <a:graphicData uri="http://schemas.openxmlformats.org/drawingml/2006/table">
            <a:tbl>
              <a:tblPr firstRow="1" bandRow="1">
                <a:tableStyleId>{5940675A-B579-460E-94D1-54222C63F5DA}</a:tableStyleId>
              </a:tblPr>
              <a:tblGrid>
                <a:gridCol w="868008">
                  <a:extLst>
                    <a:ext uri="{9D8B030D-6E8A-4147-A177-3AD203B41FA5}">
                      <a16:colId xmlns:a16="http://schemas.microsoft.com/office/drawing/2014/main" val="1276473048"/>
                    </a:ext>
                  </a:extLst>
                </a:gridCol>
                <a:gridCol w="2751492">
                  <a:extLst>
                    <a:ext uri="{9D8B030D-6E8A-4147-A177-3AD203B41FA5}">
                      <a16:colId xmlns:a16="http://schemas.microsoft.com/office/drawing/2014/main" val="3070336878"/>
                    </a:ext>
                  </a:extLst>
                </a:gridCol>
                <a:gridCol w="6896101">
                  <a:extLst>
                    <a:ext uri="{9D8B030D-6E8A-4147-A177-3AD203B41FA5}">
                      <a16:colId xmlns:a16="http://schemas.microsoft.com/office/drawing/2014/main" val="844541163"/>
                    </a:ext>
                  </a:extLst>
                </a:gridCol>
              </a:tblGrid>
              <a:tr h="370840">
                <a:tc>
                  <a:txBody>
                    <a:bodyPr/>
                    <a:lstStyle/>
                    <a:p>
                      <a:pPr algn="ctr"/>
                      <a:r>
                        <a:rPr lang="en-PK" sz="2200" b="1" dirty="0"/>
                        <a:t>S. No.</a:t>
                      </a:r>
                    </a:p>
                  </a:txBody>
                  <a:tcPr anchor="ctr">
                    <a:solidFill>
                      <a:schemeClr val="accent2"/>
                    </a:solidFill>
                  </a:tcPr>
                </a:tc>
                <a:tc>
                  <a:txBody>
                    <a:bodyPr/>
                    <a:lstStyle/>
                    <a:p>
                      <a:pPr algn="ctr"/>
                      <a:r>
                        <a:rPr lang="en-PK" sz="2200" b="1" dirty="0"/>
                        <a:t>Evidence Category / Device Function</a:t>
                      </a:r>
                    </a:p>
                  </a:txBody>
                  <a:tcPr anchor="ctr">
                    <a:solidFill>
                      <a:schemeClr val="accent2"/>
                    </a:solidFill>
                  </a:tcPr>
                </a:tc>
                <a:tc>
                  <a:txBody>
                    <a:bodyPr/>
                    <a:lstStyle/>
                    <a:p>
                      <a:pPr algn="ctr"/>
                      <a:r>
                        <a:rPr lang="en-PK" sz="2200" b="1" dirty="0"/>
                        <a:t>Evidence Planted</a:t>
                      </a:r>
                    </a:p>
                  </a:txBody>
                  <a:tcPr anchor="ctr">
                    <a:solidFill>
                      <a:schemeClr val="accent2"/>
                    </a:solidFill>
                  </a:tcPr>
                </a:tc>
                <a:extLst>
                  <a:ext uri="{0D108BD9-81ED-4DB2-BD59-A6C34878D82A}">
                    <a16:rowId xmlns:a16="http://schemas.microsoft.com/office/drawing/2014/main" val="3541795210"/>
                  </a:ext>
                </a:extLst>
              </a:tr>
              <a:tr h="370840">
                <a:tc>
                  <a:txBody>
                    <a:bodyPr/>
                    <a:lstStyle/>
                    <a:p>
                      <a:pPr algn="ctr" rtl="0" fontAlgn="ctr"/>
                      <a:r>
                        <a:rPr lang="en-PK" sz="2200" b="0" i="0" u="none" strike="noStrike" dirty="0">
                          <a:solidFill>
                            <a:srgbClr val="000000"/>
                          </a:solidFill>
                          <a:effectLst/>
                          <a:latin typeface="Calibri" panose="020F0502020204030204" pitchFamily="34" charset="0"/>
                        </a:rPr>
                        <a:t>8</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Directions</a:t>
                      </a:r>
                    </a:p>
                  </a:txBody>
                  <a:tcPr marL="9525" marR="9525" marT="9525" marB="0" anchor="ctr"/>
                </a:tc>
                <a:tc>
                  <a:txBody>
                    <a:bodyPr/>
                    <a:lstStyle/>
                    <a:p>
                      <a:r>
                        <a:rPr lang="en-US" sz="2200" kern="1200" dirty="0">
                          <a:solidFill>
                            <a:schemeClr val="tx1"/>
                          </a:solidFill>
                          <a:latin typeface="+mn-lt"/>
                          <a:ea typeface="+mn-ea"/>
                          <a:cs typeface="+mn-cs"/>
                        </a:rPr>
                        <a:t>Home = </a:t>
                      </a:r>
                      <a:r>
                        <a:rPr lang="en-US" sz="2200" i="1" kern="1200" dirty="0">
                          <a:solidFill>
                            <a:srgbClr val="FF0000"/>
                          </a:solidFill>
                          <a:latin typeface="+mn-lt"/>
                          <a:ea typeface="+mn-ea"/>
                          <a:cs typeface="+mn-cs"/>
                        </a:rPr>
                        <a:t>3362 N Chatham Rd, Apt C, Ellicott City, Maryland</a:t>
                      </a:r>
                      <a:r>
                        <a:rPr lang="en-PK" sz="2200" i="1" kern="1200" dirty="0">
                          <a:solidFill>
                            <a:srgbClr val="FF0000"/>
                          </a:solidFill>
                          <a:latin typeface="+mn-lt"/>
                          <a:ea typeface="+mn-ea"/>
                          <a:cs typeface="+mn-cs"/>
                        </a:rPr>
                        <a:t> </a:t>
                      </a:r>
                    </a:p>
                    <a:p>
                      <a:r>
                        <a:rPr lang="en-PK" sz="2200" kern="1200" dirty="0">
                          <a:solidFill>
                            <a:schemeClr val="tx1"/>
                          </a:solidFill>
                          <a:latin typeface="+mn-lt"/>
                          <a:ea typeface="+mn-ea"/>
                          <a:cs typeface="+mn-cs"/>
                        </a:rPr>
                        <a:t>Work = </a:t>
                      </a:r>
                      <a:r>
                        <a:rPr lang="en-US" sz="2200" i="1" kern="1200" dirty="0">
                          <a:solidFill>
                            <a:srgbClr val="FF0000"/>
                          </a:solidFill>
                          <a:latin typeface="+mn-lt"/>
                          <a:ea typeface="+mn-ea"/>
                          <a:cs typeface="+mn-cs"/>
                        </a:rPr>
                        <a:t>1420 N Charles </a:t>
                      </a:r>
                      <a:endParaRPr lang="en-PK" sz="2200" i="1" kern="1200" dirty="0">
                        <a:solidFill>
                          <a:srgbClr val="FF0000"/>
                        </a:solidFill>
                        <a:latin typeface="+mn-lt"/>
                        <a:ea typeface="+mn-ea"/>
                        <a:cs typeface="+mn-cs"/>
                      </a:endParaRPr>
                    </a:p>
                  </a:txBody>
                  <a:tcPr/>
                </a:tc>
                <a:extLst>
                  <a:ext uri="{0D108BD9-81ED-4DB2-BD59-A6C34878D82A}">
                    <a16:rowId xmlns:a16="http://schemas.microsoft.com/office/drawing/2014/main" val="819265742"/>
                  </a:ext>
                </a:extLst>
              </a:tr>
              <a:tr h="370840">
                <a:tc>
                  <a:txBody>
                    <a:bodyPr/>
                    <a:lstStyle/>
                    <a:p>
                      <a:pPr algn="ctr" rtl="0" fontAlgn="ctr"/>
                      <a:r>
                        <a:rPr lang="en-PK" sz="2200" b="0" i="0" u="none" strike="noStrike" dirty="0">
                          <a:solidFill>
                            <a:srgbClr val="000000"/>
                          </a:solidFill>
                          <a:effectLst/>
                          <a:latin typeface="Calibri" panose="020F0502020204030204" pitchFamily="34" charset="0"/>
                        </a:rPr>
                        <a:t>9</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Weather</a:t>
                      </a:r>
                    </a:p>
                  </a:txBody>
                  <a:tcPr marL="9525" marR="9525" marT="9525" marB="0" anchor="ctr"/>
                </a:tc>
                <a:tc>
                  <a:txBody>
                    <a:bodyPr/>
                    <a:lstStyle/>
                    <a:p>
                      <a:r>
                        <a:rPr lang="en-US" sz="2200" kern="1200" dirty="0">
                          <a:solidFill>
                            <a:schemeClr val="tx1"/>
                          </a:solidFill>
                          <a:latin typeface="+mn-lt"/>
                          <a:ea typeface="+mn-ea"/>
                          <a:cs typeface="+mn-cs"/>
                        </a:rPr>
                        <a:t>Weather = </a:t>
                      </a:r>
                      <a:r>
                        <a:rPr lang="en-US" sz="2200" i="1" kern="1200" dirty="0">
                          <a:solidFill>
                            <a:srgbClr val="FF0000"/>
                          </a:solidFill>
                          <a:latin typeface="+mn-lt"/>
                          <a:ea typeface="+mn-ea"/>
                          <a:cs typeface="+mn-cs"/>
                        </a:rPr>
                        <a:t>55 cloudy sky in &amp; out low 48</a:t>
                      </a:r>
                      <a:r>
                        <a:rPr lang="en-PK" sz="2200" i="1" kern="1200" dirty="0">
                          <a:solidFill>
                            <a:srgbClr val="FF0000"/>
                          </a:solidFill>
                          <a:latin typeface="+mn-lt"/>
                          <a:ea typeface="+mn-ea"/>
                          <a:cs typeface="+mn-cs"/>
                        </a:rPr>
                        <a:t> </a:t>
                      </a:r>
                    </a:p>
                  </a:txBody>
                  <a:tcPr/>
                </a:tc>
                <a:extLst>
                  <a:ext uri="{0D108BD9-81ED-4DB2-BD59-A6C34878D82A}">
                    <a16:rowId xmlns:a16="http://schemas.microsoft.com/office/drawing/2014/main" val="3844938987"/>
                  </a:ext>
                </a:extLst>
              </a:tr>
              <a:tr h="370840">
                <a:tc>
                  <a:txBody>
                    <a:bodyPr/>
                    <a:lstStyle/>
                    <a:p>
                      <a:pPr algn="ctr" rtl="0" fontAlgn="ctr"/>
                      <a:r>
                        <a:rPr lang="en-PK" sz="2200" b="0" i="0" u="none" strike="noStrike">
                          <a:solidFill>
                            <a:srgbClr val="000000"/>
                          </a:solidFill>
                          <a:effectLst/>
                          <a:latin typeface="Calibri" panose="020F0502020204030204" pitchFamily="34" charset="0"/>
                        </a:rPr>
                        <a:t>10</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Reminder &amp; To-do Lists</a:t>
                      </a:r>
                    </a:p>
                  </a:txBody>
                  <a:tcPr marL="9525" marR="9525" marT="9525" marB="0" anchor="ctr"/>
                </a:tc>
                <a:tc>
                  <a:txBody>
                    <a:bodyPr/>
                    <a:lstStyle/>
                    <a:p>
                      <a:r>
                        <a:rPr lang="en-PK" sz="2200" dirty="0"/>
                        <a:t>To-do = </a:t>
                      </a:r>
                      <a:r>
                        <a:rPr lang="en-US" sz="2200" i="1" kern="1200" dirty="0">
                          <a:solidFill>
                            <a:srgbClr val="FF0000"/>
                          </a:solidFill>
                          <a:latin typeface="+mn-lt"/>
                          <a:ea typeface="+mn-ea"/>
                          <a:cs typeface="+mn-cs"/>
                        </a:rPr>
                        <a:t>Submit the </a:t>
                      </a:r>
                      <a:r>
                        <a:rPr lang="en-US" sz="2200" i="1" kern="1200" dirty="0" err="1">
                          <a:solidFill>
                            <a:srgbClr val="FF0000"/>
                          </a:solidFill>
                          <a:latin typeface="+mn-lt"/>
                          <a:ea typeface="+mn-ea"/>
                          <a:cs typeface="+mn-cs"/>
                        </a:rPr>
                        <a:t>i.t.n.g</a:t>
                      </a:r>
                      <a:r>
                        <a:rPr lang="en-US" sz="2200" i="1" kern="1200" dirty="0">
                          <a:solidFill>
                            <a:srgbClr val="FF0000"/>
                          </a:solidFill>
                          <a:latin typeface="+mn-lt"/>
                          <a:ea typeface="+mn-ea"/>
                          <a:cs typeface="+mn-cs"/>
                        </a:rPr>
                        <a:t> paper, </a:t>
                      </a:r>
                      <a:r>
                        <a:rPr lang="en-PK" sz="2200" kern="1200" dirty="0">
                          <a:solidFill>
                            <a:schemeClr val="tx1"/>
                          </a:solidFill>
                          <a:latin typeface="+mn-lt"/>
                          <a:ea typeface="+mn-ea"/>
                          <a:cs typeface="+mn-cs"/>
                        </a:rPr>
                        <a:t>Reminders = </a:t>
                      </a:r>
                      <a:r>
                        <a:rPr lang="en-US" sz="2200" i="1" kern="1200" dirty="0">
                          <a:solidFill>
                            <a:srgbClr val="FF0000"/>
                          </a:solidFill>
                          <a:latin typeface="+mn-lt"/>
                          <a:ea typeface="+mn-ea"/>
                          <a:cs typeface="+mn-cs"/>
                        </a:rPr>
                        <a:t>William to exercise every day at 7pm</a:t>
                      </a:r>
                      <a:r>
                        <a:rPr lang="en-PK" sz="2400" dirty="0">
                          <a:effectLst/>
                        </a:rPr>
                        <a:t> </a:t>
                      </a:r>
                      <a:endParaRPr lang="en-PK" sz="2200" i="1" kern="1200" dirty="0">
                        <a:solidFill>
                          <a:srgbClr val="FF0000"/>
                        </a:solidFill>
                        <a:latin typeface="+mn-lt"/>
                        <a:ea typeface="+mn-ea"/>
                        <a:cs typeface="+mn-cs"/>
                      </a:endParaRPr>
                    </a:p>
                  </a:txBody>
                  <a:tcPr/>
                </a:tc>
                <a:extLst>
                  <a:ext uri="{0D108BD9-81ED-4DB2-BD59-A6C34878D82A}">
                    <a16:rowId xmlns:a16="http://schemas.microsoft.com/office/drawing/2014/main" val="2835826181"/>
                  </a:ext>
                </a:extLst>
              </a:tr>
              <a:tr h="370840">
                <a:tc>
                  <a:txBody>
                    <a:bodyPr/>
                    <a:lstStyle/>
                    <a:p>
                      <a:pPr algn="ctr" rtl="0" fontAlgn="ctr"/>
                      <a:r>
                        <a:rPr lang="en-PK" sz="2200" b="0" i="0" u="none" strike="noStrike">
                          <a:solidFill>
                            <a:srgbClr val="000000"/>
                          </a:solidFill>
                          <a:effectLst/>
                          <a:latin typeface="Calibri" panose="020F0502020204030204" pitchFamily="34" charset="0"/>
                        </a:rPr>
                        <a:t>11</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Shopping list</a:t>
                      </a:r>
                    </a:p>
                  </a:txBody>
                  <a:tcPr marL="9525" marR="9525" marT="9525" marB="0" anchor="ctr"/>
                </a:tc>
                <a:tc>
                  <a:txBody>
                    <a:bodyPr/>
                    <a:lstStyle/>
                    <a:p>
                      <a:r>
                        <a:rPr lang="en-PK" sz="2200" dirty="0"/>
                        <a:t>Shopping list = </a:t>
                      </a:r>
                      <a:r>
                        <a:rPr lang="en-PK" sz="2200" i="1" kern="1200" dirty="0">
                          <a:solidFill>
                            <a:srgbClr val="FF0000"/>
                          </a:solidFill>
                          <a:latin typeface="+mn-lt"/>
                          <a:ea typeface="+mn-ea"/>
                          <a:cs typeface="+mn-cs"/>
                        </a:rPr>
                        <a:t>milk, eggs</a:t>
                      </a:r>
                      <a:r>
                        <a:rPr lang="en-PK" sz="2200" dirty="0"/>
                        <a:t>,  New list = </a:t>
                      </a:r>
                      <a:r>
                        <a:rPr lang="en-PK" sz="2200" i="1" kern="1200" dirty="0">
                          <a:solidFill>
                            <a:srgbClr val="FF0000"/>
                          </a:solidFill>
                          <a:latin typeface="+mn-lt"/>
                          <a:ea typeface="+mn-ea"/>
                          <a:cs typeface="+mn-cs"/>
                        </a:rPr>
                        <a:t>Forensic Jobs</a:t>
                      </a:r>
                    </a:p>
                  </a:txBody>
                  <a:tcPr/>
                </a:tc>
                <a:extLst>
                  <a:ext uri="{0D108BD9-81ED-4DB2-BD59-A6C34878D82A}">
                    <a16:rowId xmlns:a16="http://schemas.microsoft.com/office/drawing/2014/main" val="1928841047"/>
                  </a:ext>
                </a:extLst>
              </a:tr>
              <a:tr h="370840">
                <a:tc>
                  <a:txBody>
                    <a:bodyPr/>
                    <a:lstStyle/>
                    <a:p>
                      <a:pPr algn="ctr" rtl="0" fontAlgn="ctr"/>
                      <a:r>
                        <a:rPr lang="en-PK" sz="2200" b="0" i="0" u="none" strike="noStrike">
                          <a:solidFill>
                            <a:srgbClr val="000000"/>
                          </a:solidFill>
                          <a:effectLst/>
                          <a:latin typeface="Calibri" panose="020F0502020204030204" pitchFamily="34" charset="0"/>
                        </a:rPr>
                        <a:t>12</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Alarm &amp; Timer</a:t>
                      </a:r>
                    </a:p>
                  </a:txBody>
                  <a:tcPr marL="9525" marR="9525" marT="9525" marB="0" anchor="ctr"/>
                </a:tc>
                <a:tc>
                  <a:txBody>
                    <a:bodyPr/>
                    <a:lstStyle/>
                    <a:p>
                      <a:r>
                        <a:rPr lang="en-PK" sz="2200" dirty="0"/>
                        <a:t>Alarm = </a:t>
                      </a:r>
                      <a:r>
                        <a:rPr lang="en-US" sz="2200" i="1" kern="1200" dirty="0">
                          <a:solidFill>
                            <a:srgbClr val="FF0000"/>
                          </a:solidFill>
                          <a:latin typeface="+mn-lt"/>
                          <a:ea typeface="+mn-ea"/>
                          <a:cs typeface="+mn-cs"/>
                        </a:rPr>
                        <a:t>1:28 pm</a:t>
                      </a:r>
                      <a:r>
                        <a:rPr lang="en-PK" sz="2200" i="1" kern="1200" dirty="0">
                          <a:solidFill>
                            <a:srgbClr val="FF0000"/>
                          </a:solidFill>
                          <a:latin typeface="+mn-lt"/>
                          <a:ea typeface="+mn-ea"/>
                          <a:cs typeface="+mn-cs"/>
                        </a:rPr>
                        <a:t>, </a:t>
                      </a:r>
                      <a:r>
                        <a:rPr lang="en-US" sz="2200" i="1" kern="1200" dirty="0">
                          <a:solidFill>
                            <a:srgbClr val="FF0000"/>
                          </a:solidFill>
                          <a:latin typeface="+mn-lt"/>
                          <a:ea typeface="+mn-ea"/>
                          <a:cs typeface="+mn-cs"/>
                        </a:rPr>
                        <a:t>7:55 am weekday</a:t>
                      </a:r>
                      <a:r>
                        <a:rPr lang="en-PK" sz="2200" i="1" kern="1200" dirty="0">
                          <a:solidFill>
                            <a:srgbClr val="FF0000"/>
                          </a:solidFill>
                          <a:latin typeface="+mn-lt"/>
                          <a:ea typeface="+mn-ea"/>
                          <a:cs typeface="+mn-cs"/>
                        </a:rPr>
                        <a:t> </a:t>
                      </a:r>
                      <a:r>
                        <a:rPr lang="en-PK" sz="2200" dirty="0"/>
                        <a:t>&amp; timer = </a:t>
                      </a:r>
                      <a:r>
                        <a:rPr lang="en-US" sz="2200" i="1" kern="1200" dirty="0">
                          <a:solidFill>
                            <a:srgbClr val="FF0000"/>
                          </a:solidFill>
                          <a:latin typeface="+mn-lt"/>
                          <a:ea typeface="+mn-ea"/>
                          <a:cs typeface="+mn-cs"/>
                        </a:rPr>
                        <a:t>15 seconds </a:t>
                      </a:r>
                      <a:endParaRPr lang="en-PK" sz="2200" i="1" kern="1200" dirty="0">
                        <a:solidFill>
                          <a:srgbClr val="FF0000"/>
                        </a:solidFill>
                        <a:latin typeface="+mn-lt"/>
                        <a:ea typeface="+mn-ea"/>
                        <a:cs typeface="+mn-cs"/>
                      </a:endParaRPr>
                    </a:p>
                  </a:txBody>
                  <a:tcPr/>
                </a:tc>
                <a:extLst>
                  <a:ext uri="{0D108BD9-81ED-4DB2-BD59-A6C34878D82A}">
                    <a16:rowId xmlns:a16="http://schemas.microsoft.com/office/drawing/2014/main" val="1803255375"/>
                  </a:ext>
                </a:extLst>
              </a:tr>
              <a:tr h="370840">
                <a:tc>
                  <a:txBody>
                    <a:bodyPr/>
                    <a:lstStyle/>
                    <a:p>
                      <a:pPr algn="ctr" rtl="0" fontAlgn="ctr"/>
                      <a:r>
                        <a:rPr lang="en-PK" sz="2200" b="0" i="0" u="none" strike="noStrike">
                          <a:solidFill>
                            <a:srgbClr val="000000"/>
                          </a:solidFill>
                          <a:effectLst/>
                          <a:latin typeface="Calibri" panose="020F0502020204030204" pitchFamily="34" charset="0"/>
                        </a:rPr>
                        <a:t>13</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Camera</a:t>
                      </a:r>
                    </a:p>
                  </a:txBody>
                  <a:tcPr marL="9525" marR="9525" marT="9525" marB="0" anchor="ctr"/>
                </a:tc>
                <a:tc>
                  <a:txBody>
                    <a:bodyPr/>
                    <a:lstStyle/>
                    <a:p>
                      <a:r>
                        <a:rPr lang="en-US" sz="2200" dirty="0"/>
                        <a:t>Took a picture, recorded a video &amp; show pic from Oct 9</a:t>
                      </a:r>
                      <a:endParaRPr lang="en-PK" sz="2200" i="1" kern="1200" dirty="0">
                        <a:solidFill>
                          <a:srgbClr val="FF0000"/>
                        </a:solidFill>
                        <a:latin typeface="+mn-lt"/>
                        <a:ea typeface="+mn-ea"/>
                        <a:cs typeface="+mn-cs"/>
                      </a:endParaRPr>
                    </a:p>
                  </a:txBody>
                  <a:tcPr/>
                </a:tc>
                <a:extLst>
                  <a:ext uri="{0D108BD9-81ED-4DB2-BD59-A6C34878D82A}">
                    <a16:rowId xmlns:a16="http://schemas.microsoft.com/office/drawing/2014/main" val="787729112"/>
                  </a:ext>
                </a:extLst>
              </a:tr>
              <a:tr h="370840">
                <a:tc>
                  <a:txBody>
                    <a:bodyPr/>
                    <a:lstStyle/>
                    <a:p>
                      <a:pPr algn="ctr" rtl="0" fontAlgn="ctr"/>
                      <a:r>
                        <a:rPr lang="en-PK" sz="2200" b="0" i="0" u="none" strike="noStrike" dirty="0">
                          <a:solidFill>
                            <a:srgbClr val="000000"/>
                          </a:solidFill>
                          <a:effectLst/>
                          <a:latin typeface="Calibri" panose="020F0502020204030204" pitchFamily="34" charset="0"/>
                        </a:rPr>
                        <a:t>14</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Play videos</a:t>
                      </a:r>
                    </a:p>
                  </a:txBody>
                  <a:tcPr marL="9525" marR="9525" marT="9525" marB="0" anchor="ctr"/>
                </a:tc>
                <a:tc>
                  <a:txBody>
                    <a:bodyPr/>
                    <a:lstStyle/>
                    <a:p>
                      <a:r>
                        <a:rPr lang="en-US" sz="2200" kern="1200" dirty="0">
                          <a:solidFill>
                            <a:schemeClr val="tx1"/>
                          </a:solidFill>
                          <a:latin typeface="+mn-lt"/>
                          <a:ea typeface="+mn-ea"/>
                          <a:cs typeface="+mn-cs"/>
                        </a:rPr>
                        <a:t>Movies = </a:t>
                      </a:r>
                      <a:r>
                        <a:rPr lang="en-US" sz="2200" i="1" kern="1200" dirty="0">
                          <a:solidFill>
                            <a:srgbClr val="FF0000"/>
                          </a:solidFill>
                          <a:latin typeface="+mn-lt"/>
                          <a:ea typeface="+mn-ea"/>
                          <a:cs typeface="+mn-cs"/>
                        </a:rPr>
                        <a:t>Top Gun, Maverick</a:t>
                      </a:r>
                      <a:r>
                        <a:rPr lang="en-PK" sz="2200" i="1" kern="1200" dirty="0">
                          <a:solidFill>
                            <a:srgbClr val="FF0000"/>
                          </a:solidFill>
                          <a:latin typeface="+mn-lt"/>
                          <a:ea typeface="+mn-ea"/>
                          <a:cs typeface="+mn-cs"/>
                        </a:rPr>
                        <a:t>, Jussaric World</a:t>
                      </a:r>
                    </a:p>
                  </a:txBody>
                  <a:tcPr/>
                </a:tc>
                <a:extLst>
                  <a:ext uri="{0D108BD9-81ED-4DB2-BD59-A6C34878D82A}">
                    <a16:rowId xmlns:a16="http://schemas.microsoft.com/office/drawing/2014/main" val="182230281"/>
                  </a:ext>
                </a:extLst>
              </a:tr>
            </a:tbl>
          </a:graphicData>
        </a:graphic>
      </p:graphicFrame>
    </p:spTree>
    <p:extLst>
      <p:ext uri="{BB962C8B-B14F-4D97-AF65-F5344CB8AC3E}">
        <p14:creationId xmlns:p14="http://schemas.microsoft.com/office/powerpoint/2010/main" val="1994187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2122D-DC4A-8410-4FA6-0F502B2CE30C}"/>
              </a:ext>
            </a:extLst>
          </p:cNvPr>
          <p:cNvSpPr>
            <a:spLocks noGrp="1"/>
          </p:cNvSpPr>
          <p:nvPr>
            <p:ph type="title"/>
          </p:nvPr>
        </p:nvSpPr>
        <p:spPr/>
        <p:txBody>
          <a:bodyPr/>
          <a:lstStyle/>
          <a:p>
            <a:r>
              <a:rPr lang="en-PK" dirty="0"/>
              <a:t>Summary of Data/Evidence Planted</a:t>
            </a:r>
          </a:p>
        </p:txBody>
      </p:sp>
      <p:graphicFrame>
        <p:nvGraphicFramePr>
          <p:cNvPr id="4" name="Content Placeholder 3">
            <a:extLst>
              <a:ext uri="{FF2B5EF4-FFF2-40B4-BE49-F238E27FC236}">
                <a16:creationId xmlns:a16="http://schemas.microsoft.com/office/drawing/2014/main" id="{1CDC37F6-A481-E6A2-64BB-AD4F6A9198B1}"/>
              </a:ext>
            </a:extLst>
          </p:cNvPr>
          <p:cNvGraphicFramePr>
            <a:graphicFrameLocks noGrp="1"/>
          </p:cNvGraphicFramePr>
          <p:nvPr>
            <p:ph idx="1"/>
            <p:extLst>
              <p:ext uri="{D42A27DB-BD31-4B8C-83A1-F6EECF244321}">
                <p14:modId xmlns:p14="http://schemas.microsoft.com/office/powerpoint/2010/main" val="2073448540"/>
              </p:ext>
            </p:extLst>
          </p:nvPr>
        </p:nvGraphicFramePr>
        <p:xfrm>
          <a:off x="838200" y="1825625"/>
          <a:ext cx="10515601" cy="3749040"/>
        </p:xfrm>
        <a:graphic>
          <a:graphicData uri="http://schemas.openxmlformats.org/drawingml/2006/table">
            <a:tbl>
              <a:tblPr firstRow="1" bandRow="1">
                <a:tableStyleId>{5940675A-B579-460E-94D1-54222C63F5DA}</a:tableStyleId>
              </a:tblPr>
              <a:tblGrid>
                <a:gridCol w="868008">
                  <a:extLst>
                    <a:ext uri="{9D8B030D-6E8A-4147-A177-3AD203B41FA5}">
                      <a16:colId xmlns:a16="http://schemas.microsoft.com/office/drawing/2014/main" val="1276473048"/>
                    </a:ext>
                  </a:extLst>
                </a:gridCol>
                <a:gridCol w="2751492">
                  <a:extLst>
                    <a:ext uri="{9D8B030D-6E8A-4147-A177-3AD203B41FA5}">
                      <a16:colId xmlns:a16="http://schemas.microsoft.com/office/drawing/2014/main" val="3070336878"/>
                    </a:ext>
                  </a:extLst>
                </a:gridCol>
                <a:gridCol w="6896101">
                  <a:extLst>
                    <a:ext uri="{9D8B030D-6E8A-4147-A177-3AD203B41FA5}">
                      <a16:colId xmlns:a16="http://schemas.microsoft.com/office/drawing/2014/main" val="844541163"/>
                    </a:ext>
                  </a:extLst>
                </a:gridCol>
              </a:tblGrid>
              <a:tr h="370840">
                <a:tc>
                  <a:txBody>
                    <a:bodyPr/>
                    <a:lstStyle/>
                    <a:p>
                      <a:pPr algn="ctr"/>
                      <a:r>
                        <a:rPr lang="en-PK" sz="2200" b="1" dirty="0"/>
                        <a:t>S. No.</a:t>
                      </a:r>
                    </a:p>
                  </a:txBody>
                  <a:tcPr anchor="ctr">
                    <a:solidFill>
                      <a:schemeClr val="accent2"/>
                    </a:solidFill>
                  </a:tcPr>
                </a:tc>
                <a:tc>
                  <a:txBody>
                    <a:bodyPr/>
                    <a:lstStyle/>
                    <a:p>
                      <a:pPr algn="ctr"/>
                      <a:r>
                        <a:rPr lang="en-PK" sz="2200" b="1" dirty="0"/>
                        <a:t>Evidence Category / Device Function</a:t>
                      </a:r>
                    </a:p>
                  </a:txBody>
                  <a:tcPr anchor="ctr">
                    <a:solidFill>
                      <a:schemeClr val="accent2"/>
                    </a:solidFill>
                  </a:tcPr>
                </a:tc>
                <a:tc>
                  <a:txBody>
                    <a:bodyPr/>
                    <a:lstStyle/>
                    <a:p>
                      <a:pPr algn="ctr"/>
                      <a:r>
                        <a:rPr lang="en-PK" sz="2200" b="1" dirty="0"/>
                        <a:t>Evidence Planted</a:t>
                      </a:r>
                    </a:p>
                  </a:txBody>
                  <a:tcPr anchor="ctr">
                    <a:solidFill>
                      <a:schemeClr val="accent2"/>
                    </a:solidFill>
                  </a:tcPr>
                </a:tc>
                <a:extLst>
                  <a:ext uri="{0D108BD9-81ED-4DB2-BD59-A6C34878D82A}">
                    <a16:rowId xmlns:a16="http://schemas.microsoft.com/office/drawing/2014/main" val="3541795210"/>
                  </a:ext>
                </a:extLst>
              </a:tr>
              <a:tr h="370840">
                <a:tc>
                  <a:txBody>
                    <a:bodyPr/>
                    <a:lstStyle/>
                    <a:p>
                      <a:pPr algn="ctr" rtl="0" fontAlgn="ctr"/>
                      <a:r>
                        <a:rPr lang="en-PK" sz="2200" b="0" i="0" u="none" strike="noStrike" dirty="0">
                          <a:solidFill>
                            <a:srgbClr val="000000"/>
                          </a:solidFill>
                          <a:effectLst/>
                          <a:latin typeface="Calibri" panose="020F0502020204030204" pitchFamily="34" charset="0"/>
                        </a:rPr>
                        <a:t>15</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Play audio/music</a:t>
                      </a:r>
                    </a:p>
                  </a:txBody>
                  <a:tcPr marL="9525" marR="9525" marT="9525" marB="0" anchor="ctr"/>
                </a:tc>
                <a:tc>
                  <a:txBody>
                    <a:bodyPr/>
                    <a:lstStyle/>
                    <a:p>
                      <a:r>
                        <a:rPr lang="en-GB" sz="2200" kern="1200" dirty="0">
                          <a:solidFill>
                            <a:schemeClr val="tx1"/>
                          </a:solidFill>
                          <a:latin typeface="+mn-lt"/>
                          <a:ea typeface="+mn-ea"/>
                          <a:cs typeface="+mn-cs"/>
                        </a:rPr>
                        <a:t>Music =</a:t>
                      </a:r>
                      <a:r>
                        <a:rPr lang="en-GB" sz="2200" i="1" kern="1200" dirty="0">
                          <a:solidFill>
                            <a:srgbClr val="FF0000"/>
                          </a:solidFill>
                          <a:latin typeface="+mn-lt"/>
                          <a:ea typeface="+mn-ea"/>
                          <a:cs typeface="+mn-cs"/>
                        </a:rPr>
                        <a:t> c</a:t>
                      </a:r>
                      <a:r>
                        <a:rPr lang="en-PK" sz="2200" i="1" kern="1200" dirty="0">
                          <a:solidFill>
                            <a:srgbClr val="FF0000"/>
                          </a:solidFill>
                          <a:latin typeface="+mn-lt"/>
                          <a:ea typeface="+mn-ea"/>
                          <a:cs typeface="+mn-cs"/>
                        </a:rPr>
                        <a:t>enturies, money heist theme</a:t>
                      </a:r>
                    </a:p>
                  </a:txBody>
                  <a:tcPr/>
                </a:tc>
                <a:extLst>
                  <a:ext uri="{0D108BD9-81ED-4DB2-BD59-A6C34878D82A}">
                    <a16:rowId xmlns:a16="http://schemas.microsoft.com/office/drawing/2014/main" val="819265742"/>
                  </a:ext>
                </a:extLst>
              </a:tr>
              <a:tr h="370840">
                <a:tc>
                  <a:txBody>
                    <a:bodyPr/>
                    <a:lstStyle/>
                    <a:p>
                      <a:pPr algn="ctr" rtl="0" fontAlgn="ctr"/>
                      <a:r>
                        <a:rPr lang="en-PK" sz="2200" b="0" i="0" u="none" strike="noStrike">
                          <a:solidFill>
                            <a:srgbClr val="000000"/>
                          </a:solidFill>
                          <a:effectLst/>
                          <a:latin typeface="Calibri" panose="020F0502020204030204" pitchFamily="34" charset="0"/>
                        </a:rPr>
                        <a:t>16</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Display photos</a:t>
                      </a:r>
                    </a:p>
                  </a:txBody>
                  <a:tcPr marL="9525" marR="9525" marT="9525" marB="0" anchor="ctr"/>
                </a:tc>
                <a:tc>
                  <a:txBody>
                    <a:bodyPr/>
                    <a:lstStyle/>
                    <a:p>
                      <a:r>
                        <a:rPr lang="en-GB" sz="2200" kern="1200" dirty="0">
                          <a:solidFill>
                            <a:schemeClr val="tx1"/>
                          </a:solidFill>
                          <a:latin typeface="+mn-lt"/>
                          <a:ea typeface="+mn-ea"/>
                          <a:cs typeface="+mn-cs"/>
                        </a:rPr>
                        <a:t>Photos = </a:t>
                      </a:r>
                      <a:r>
                        <a:rPr lang="en-GB" sz="2200" i="1" kern="1200" dirty="0">
                          <a:solidFill>
                            <a:srgbClr val="FF0000"/>
                          </a:solidFill>
                          <a:latin typeface="+mn-lt"/>
                          <a:ea typeface="+mn-ea"/>
                          <a:cs typeface="+mn-cs"/>
                        </a:rPr>
                        <a:t>D</a:t>
                      </a:r>
                      <a:r>
                        <a:rPr lang="en-PK" sz="2200" i="1" kern="1200" dirty="0">
                          <a:solidFill>
                            <a:srgbClr val="FF0000"/>
                          </a:solidFill>
                          <a:latin typeface="+mn-lt"/>
                          <a:ea typeface="+mn-ea"/>
                          <a:cs typeface="+mn-cs"/>
                        </a:rPr>
                        <a:t>isplayed photos, </a:t>
                      </a:r>
                      <a:r>
                        <a:rPr lang="en-PK" sz="2200" kern="1200" dirty="0">
                          <a:solidFill>
                            <a:schemeClr val="tx1"/>
                          </a:solidFill>
                          <a:latin typeface="+mn-lt"/>
                          <a:ea typeface="+mn-ea"/>
                          <a:cs typeface="+mn-cs"/>
                        </a:rPr>
                        <a:t>from = </a:t>
                      </a:r>
                      <a:r>
                        <a:rPr lang="en-US" sz="2200" i="1" kern="1200" dirty="0">
                          <a:solidFill>
                            <a:srgbClr val="FF0000"/>
                          </a:solidFill>
                          <a:latin typeface="+mn-lt"/>
                          <a:ea typeface="+mn-ea"/>
                          <a:cs typeface="+mn-cs"/>
                        </a:rPr>
                        <a:t>September 27, 2023</a:t>
                      </a:r>
                      <a:r>
                        <a:rPr lang="en-PK" sz="2200" i="1" kern="1200" dirty="0">
                          <a:solidFill>
                            <a:srgbClr val="FF0000"/>
                          </a:solidFill>
                          <a:latin typeface="+mn-lt"/>
                          <a:ea typeface="+mn-ea"/>
                          <a:cs typeface="+mn-cs"/>
                        </a:rPr>
                        <a:t> </a:t>
                      </a:r>
                    </a:p>
                  </a:txBody>
                  <a:tcPr/>
                </a:tc>
                <a:extLst>
                  <a:ext uri="{0D108BD9-81ED-4DB2-BD59-A6C34878D82A}">
                    <a16:rowId xmlns:a16="http://schemas.microsoft.com/office/drawing/2014/main" val="3844938987"/>
                  </a:ext>
                </a:extLst>
              </a:tr>
              <a:tr h="370840">
                <a:tc>
                  <a:txBody>
                    <a:bodyPr/>
                    <a:lstStyle/>
                    <a:p>
                      <a:pPr algn="ctr" rtl="0" fontAlgn="ctr"/>
                      <a:r>
                        <a:rPr lang="en-PK" sz="2200" b="0" i="0" u="none" strike="noStrike">
                          <a:solidFill>
                            <a:srgbClr val="000000"/>
                          </a:solidFill>
                          <a:effectLst/>
                          <a:latin typeface="Calibri" panose="020F0502020204030204" pitchFamily="34" charset="0"/>
                        </a:rPr>
                        <a:t>17</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View Camera</a:t>
                      </a:r>
                    </a:p>
                  </a:txBody>
                  <a:tcPr marL="9525" marR="9525" marT="9525" marB="0" anchor="ctr"/>
                </a:tc>
                <a:tc>
                  <a:txBody>
                    <a:bodyPr/>
                    <a:lstStyle/>
                    <a:p>
                      <a:r>
                        <a:rPr lang="en-PK" sz="2200" kern="1200" dirty="0">
                          <a:solidFill>
                            <a:schemeClr val="tx1"/>
                          </a:solidFill>
                          <a:latin typeface="+mn-lt"/>
                          <a:ea typeface="+mn-ea"/>
                          <a:cs typeface="+mn-cs"/>
                        </a:rPr>
                        <a:t>Camera viewing = </a:t>
                      </a:r>
                      <a:r>
                        <a:rPr lang="en-PK" sz="2200" i="1" kern="1200" dirty="0">
                          <a:solidFill>
                            <a:srgbClr val="FF0000"/>
                          </a:solidFill>
                          <a:latin typeface="+mn-lt"/>
                          <a:ea typeface="+mn-ea"/>
                          <a:cs typeface="+mn-cs"/>
                        </a:rPr>
                        <a:t>Camera streamed on phone</a:t>
                      </a:r>
                      <a:endParaRPr lang="en-PK" sz="2200" dirty="0"/>
                    </a:p>
                  </a:txBody>
                  <a:tcPr/>
                </a:tc>
                <a:extLst>
                  <a:ext uri="{0D108BD9-81ED-4DB2-BD59-A6C34878D82A}">
                    <a16:rowId xmlns:a16="http://schemas.microsoft.com/office/drawing/2014/main" val="2835826181"/>
                  </a:ext>
                </a:extLst>
              </a:tr>
              <a:tr h="370840">
                <a:tc>
                  <a:txBody>
                    <a:bodyPr/>
                    <a:lstStyle/>
                    <a:p>
                      <a:pPr algn="ctr" rtl="0" fontAlgn="ctr"/>
                      <a:r>
                        <a:rPr lang="en-PK" sz="2200" b="0" i="0" u="none" strike="noStrike">
                          <a:solidFill>
                            <a:srgbClr val="000000"/>
                          </a:solidFill>
                          <a:effectLst/>
                          <a:latin typeface="Calibri" panose="020F0502020204030204" pitchFamily="34" charset="0"/>
                        </a:rPr>
                        <a:t>18</a:t>
                      </a:r>
                    </a:p>
                  </a:txBody>
                  <a:tcPr marL="9525" marR="9525" marT="9525" marB="0" anchor="ctr"/>
                </a:tc>
                <a:tc>
                  <a:txBody>
                    <a:bodyPr/>
                    <a:lstStyle/>
                    <a:p>
                      <a:pPr algn="l" rtl="0" fontAlgn="ctr"/>
                      <a:r>
                        <a:rPr lang="en-GB" sz="2200" b="0" i="0" u="none" strike="noStrike">
                          <a:solidFill>
                            <a:srgbClr val="000000"/>
                          </a:solidFill>
                          <a:effectLst/>
                          <a:latin typeface="Calibri" panose="020F0502020204030204" pitchFamily="34" charset="0"/>
                        </a:rPr>
                        <a:t>Browser</a:t>
                      </a:r>
                    </a:p>
                  </a:txBody>
                  <a:tcPr marL="9525" marR="9525" marT="9525" marB="0" anchor="ctr"/>
                </a:tc>
                <a:tc>
                  <a:txBody>
                    <a:bodyPr/>
                    <a:lstStyle/>
                    <a:p>
                      <a:r>
                        <a:rPr lang="en-US" sz="2200" dirty="0"/>
                        <a:t>Website = </a:t>
                      </a:r>
                      <a:r>
                        <a:rPr lang="en-US" sz="2200" i="1" kern="1200" dirty="0" err="1">
                          <a:solidFill>
                            <a:srgbClr val="FF0000"/>
                          </a:solidFill>
                          <a:latin typeface="+mn-lt"/>
                          <a:ea typeface="+mn-ea"/>
                          <a:cs typeface="+mn-cs"/>
                        </a:rPr>
                        <a:t>google.com</a:t>
                      </a:r>
                      <a:r>
                        <a:rPr lang="en-US" sz="2200" dirty="0"/>
                        <a:t>, web search = </a:t>
                      </a:r>
                      <a:r>
                        <a:rPr lang="en-US" sz="2200" i="1" kern="1200" dirty="0">
                          <a:solidFill>
                            <a:srgbClr val="FF0000"/>
                          </a:solidFill>
                          <a:latin typeface="+mn-lt"/>
                          <a:ea typeface="+mn-ea"/>
                          <a:cs typeface="+mn-cs"/>
                        </a:rPr>
                        <a:t>chicken nuggets</a:t>
                      </a:r>
                      <a:endParaRPr lang="en-PK" sz="2200" i="1" kern="1200" dirty="0">
                        <a:solidFill>
                          <a:srgbClr val="FF0000"/>
                        </a:solidFill>
                        <a:latin typeface="+mn-lt"/>
                        <a:ea typeface="+mn-ea"/>
                        <a:cs typeface="+mn-cs"/>
                      </a:endParaRPr>
                    </a:p>
                  </a:txBody>
                  <a:tcPr/>
                </a:tc>
                <a:extLst>
                  <a:ext uri="{0D108BD9-81ED-4DB2-BD59-A6C34878D82A}">
                    <a16:rowId xmlns:a16="http://schemas.microsoft.com/office/drawing/2014/main" val="1928841047"/>
                  </a:ext>
                </a:extLst>
              </a:tr>
              <a:tr h="370840">
                <a:tc>
                  <a:txBody>
                    <a:bodyPr/>
                    <a:lstStyle/>
                    <a:p>
                      <a:pPr algn="ctr" rtl="0" fontAlgn="ctr"/>
                      <a:r>
                        <a:rPr lang="en-PK" sz="2200" b="0" i="0" u="none" strike="noStrike">
                          <a:solidFill>
                            <a:srgbClr val="000000"/>
                          </a:solidFill>
                          <a:effectLst/>
                          <a:latin typeface="Calibri" panose="020F0502020204030204" pitchFamily="34" charset="0"/>
                        </a:rPr>
                        <a:t>19</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Theme</a:t>
                      </a:r>
                    </a:p>
                  </a:txBody>
                  <a:tcPr marL="9525" marR="9525" marT="9525" marB="0" anchor="ctr"/>
                </a:tc>
                <a:tc>
                  <a:txBody>
                    <a:bodyPr/>
                    <a:lstStyle/>
                    <a:p>
                      <a:r>
                        <a:rPr lang="en-PK" sz="2200" dirty="0"/>
                        <a:t>Theme = </a:t>
                      </a:r>
                      <a:r>
                        <a:rPr lang="en-PK" sz="2200" i="1" kern="1200" dirty="0">
                          <a:solidFill>
                            <a:srgbClr val="FF0000"/>
                          </a:solidFill>
                          <a:latin typeface="+mn-lt"/>
                          <a:ea typeface="+mn-ea"/>
                          <a:cs typeface="+mn-cs"/>
                        </a:rPr>
                        <a:t>Space theme</a:t>
                      </a:r>
                    </a:p>
                  </a:txBody>
                  <a:tcPr/>
                </a:tc>
                <a:extLst>
                  <a:ext uri="{0D108BD9-81ED-4DB2-BD59-A6C34878D82A}">
                    <a16:rowId xmlns:a16="http://schemas.microsoft.com/office/drawing/2014/main" val="1803255375"/>
                  </a:ext>
                </a:extLst>
              </a:tr>
              <a:tr h="370840">
                <a:tc>
                  <a:txBody>
                    <a:bodyPr/>
                    <a:lstStyle/>
                    <a:p>
                      <a:pPr algn="ctr" rtl="0" fontAlgn="ctr"/>
                      <a:r>
                        <a:rPr lang="en-PK" sz="2200" b="0" i="0" u="none" strike="noStrike">
                          <a:solidFill>
                            <a:srgbClr val="000000"/>
                          </a:solidFill>
                          <a:effectLst/>
                          <a:latin typeface="Calibri" panose="020F0502020204030204" pitchFamily="34" charset="0"/>
                        </a:rPr>
                        <a:t>20</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Routines </a:t>
                      </a:r>
                    </a:p>
                  </a:txBody>
                  <a:tcPr marL="9525" marR="9525" marT="9525" marB="0" anchor="ctr"/>
                </a:tc>
                <a:tc>
                  <a:txBody>
                    <a:bodyPr/>
                    <a:lstStyle/>
                    <a:p>
                      <a:pPr marL="0" algn="l" defTabSz="914400" rtl="0" eaLnBrk="1" latinLnBrk="0" hangingPunct="1"/>
                      <a:r>
                        <a:rPr lang="en-US" sz="2200" kern="1200" dirty="0">
                          <a:solidFill>
                            <a:schemeClr val="tx1"/>
                          </a:solidFill>
                          <a:latin typeface="+mn-lt"/>
                          <a:ea typeface="+mn-ea"/>
                          <a:cs typeface="+mn-cs"/>
                        </a:rPr>
                        <a:t>Routine = </a:t>
                      </a:r>
                      <a:r>
                        <a:rPr lang="en-US" sz="2200" i="1" kern="1200" dirty="0">
                          <a:solidFill>
                            <a:srgbClr val="FF0000"/>
                          </a:solidFill>
                          <a:latin typeface="+mn-lt"/>
                          <a:ea typeface="+mn-ea"/>
                          <a:cs typeface="+mn-cs"/>
                        </a:rPr>
                        <a:t>Routine (weather, traffic, news, daily morning)</a:t>
                      </a:r>
                      <a:endParaRPr lang="en-PK" sz="2200" i="1" kern="1200" dirty="0">
                        <a:solidFill>
                          <a:srgbClr val="FF0000"/>
                        </a:solidFill>
                        <a:latin typeface="+mn-lt"/>
                        <a:ea typeface="+mn-ea"/>
                        <a:cs typeface="+mn-cs"/>
                      </a:endParaRPr>
                    </a:p>
                  </a:txBody>
                  <a:tcPr/>
                </a:tc>
                <a:extLst>
                  <a:ext uri="{0D108BD9-81ED-4DB2-BD59-A6C34878D82A}">
                    <a16:rowId xmlns:a16="http://schemas.microsoft.com/office/drawing/2014/main" val="787729112"/>
                  </a:ext>
                </a:extLst>
              </a:tr>
              <a:tr h="370840">
                <a:tc>
                  <a:txBody>
                    <a:bodyPr/>
                    <a:lstStyle/>
                    <a:p>
                      <a:pPr algn="ctr" rtl="0" fontAlgn="ctr"/>
                      <a:r>
                        <a:rPr lang="en-PK" sz="2200" b="0" i="0" u="none" strike="noStrike">
                          <a:solidFill>
                            <a:srgbClr val="000000"/>
                          </a:solidFill>
                          <a:effectLst/>
                          <a:latin typeface="Calibri" panose="020F0502020204030204" pitchFamily="34" charset="0"/>
                        </a:rPr>
                        <a:t>21</a:t>
                      </a:r>
                    </a:p>
                  </a:txBody>
                  <a:tcPr marL="9525" marR="9525" marT="9525" marB="0" anchor="ctr"/>
                </a:tc>
                <a:tc>
                  <a:txBody>
                    <a:bodyPr/>
                    <a:lstStyle/>
                    <a:p>
                      <a:pPr algn="l" rtl="0" fontAlgn="ctr"/>
                      <a:r>
                        <a:rPr lang="en-GB" sz="2200" b="0" i="0" u="none" strike="noStrike" dirty="0">
                          <a:solidFill>
                            <a:srgbClr val="000000"/>
                          </a:solidFill>
                          <a:effectLst/>
                          <a:latin typeface="Calibri" panose="020F0502020204030204" pitchFamily="34" charset="0"/>
                        </a:rPr>
                        <a:t>Game</a:t>
                      </a:r>
                    </a:p>
                  </a:txBody>
                  <a:tcPr marL="9525" marR="9525" marT="9525" marB="0" anchor="ctr"/>
                </a:tc>
                <a:tc>
                  <a:txBody>
                    <a:bodyPr/>
                    <a:lstStyle/>
                    <a:p>
                      <a:r>
                        <a:rPr lang="en-US" sz="2200" kern="1200" dirty="0">
                          <a:solidFill>
                            <a:schemeClr val="tx1"/>
                          </a:solidFill>
                          <a:latin typeface="+mn-lt"/>
                          <a:ea typeface="+mn-ea"/>
                          <a:cs typeface="+mn-cs"/>
                        </a:rPr>
                        <a:t>Game = </a:t>
                      </a:r>
                      <a:r>
                        <a:rPr lang="en-US" sz="2200" i="1" kern="1200" dirty="0">
                          <a:solidFill>
                            <a:srgbClr val="FF0000"/>
                          </a:solidFill>
                          <a:latin typeface="+mn-lt"/>
                          <a:ea typeface="+mn-ea"/>
                          <a:cs typeface="+mn-cs"/>
                        </a:rPr>
                        <a:t>Played ‘Trivia’ game</a:t>
                      </a:r>
                      <a:endParaRPr lang="en-PK" sz="2200" i="1" kern="1200" dirty="0">
                        <a:solidFill>
                          <a:srgbClr val="FF0000"/>
                        </a:solidFill>
                        <a:latin typeface="+mn-lt"/>
                        <a:ea typeface="+mn-ea"/>
                        <a:cs typeface="+mn-cs"/>
                      </a:endParaRPr>
                    </a:p>
                  </a:txBody>
                  <a:tcPr/>
                </a:tc>
                <a:extLst>
                  <a:ext uri="{0D108BD9-81ED-4DB2-BD59-A6C34878D82A}">
                    <a16:rowId xmlns:a16="http://schemas.microsoft.com/office/drawing/2014/main" val="182230281"/>
                  </a:ext>
                </a:extLst>
              </a:tr>
            </a:tbl>
          </a:graphicData>
        </a:graphic>
      </p:graphicFrame>
    </p:spTree>
    <p:extLst>
      <p:ext uri="{BB962C8B-B14F-4D97-AF65-F5344CB8AC3E}">
        <p14:creationId xmlns:p14="http://schemas.microsoft.com/office/powerpoint/2010/main" val="2383346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051564-ECDC-2D1D-C0C9-2F7998736287}"/>
              </a:ext>
            </a:extLst>
          </p:cNvPr>
          <p:cNvSpPr>
            <a:spLocks noGrp="1"/>
          </p:cNvSpPr>
          <p:nvPr>
            <p:ph type="title"/>
          </p:nvPr>
        </p:nvSpPr>
        <p:spPr/>
        <p:txBody>
          <a:bodyPr/>
          <a:lstStyle/>
          <a:p>
            <a:r>
              <a:rPr lang="en-US" dirty="0"/>
              <a:t>Why, How &amp; What Evidence Has Been Planted</a:t>
            </a:r>
            <a:endParaRPr lang="en-PK" dirty="0"/>
          </a:p>
        </p:txBody>
      </p:sp>
      <p:sp>
        <p:nvSpPr>
          <p:cNvPr id="5" name="Content Placeholder 4">
            <a:extLst>
              <a:ext uri="{FF2B5EF4-FFF2-40B4-BE49-F238E27FC236}">
                <a16:creationId xmlns:a16="http://schemas.microsoft.com/office/drawing/2014/main" id="{F5B40715-1E88-9D4F-40E5-1D8ED6E8292E}"/>
              </a:ext>
            </a:extLst>
          </p:cNvPr>
          <p:cNvSpPr>
            <a:spLocks noGrp="1"/>
          </p:cNvSpPr>
          <p:nvPr>
            <p:ph idx="1"/>
          </p:nvPr>
        </p:nvSpPr>
        <p:spPr/>
        <p:txBody>
          <a:bodyPr>
            <a:normAutofit/>
          </a:bodyPr>
          <a:lstStyle/>
          <a:p>
            <a:pPr algn="l">
              <a:buFont typeface="Arial" panose="020B0604020202020204" pitchFamily="34" charset="0"/>
              <a:buChar char="•"/>
            </a:pPr>
            <a:r>
              <a:rPr lang="en-GB" b="1" i="0" dirty="0">
                <a:solidFill>
                  <a:srgbClr val="000000"/>
                </a:solidFill>
                <a:effectLst/>
              </a:rPr>
              <a:t>Evidence Planting: </a:t>
            </a:r>
            <a:r>
              <a:rPr lang="en-GB" b="0" i="0" dirty="0">
                <a:solidFill>
                  <a:srgbClr val="000000"/>
                </a:solidFill>
                <a:effectLst/>
              </a:rPr>
              <a:t>Evidence has been intentionally planted on the device by using various features of device.</a:t>
            </a:r>
          </a:p>
          <a:p>
            <a:pPr algn="l">
              <a:buFont typeface="Arial" panose="020B0604020202020204" pitchFamily="34" charset="0"/>
              <a:buChar char="•"/>
            </a:pPr>
            <a:r>
              <a:rPr lang="en-GB" b="1" i="0" dirty="0">
                <a:solidFill>
                  <a:srgbClr val="000000"/>
                </a:solidFill>
                <a:effectLst/>
              </a:rPr>
              <a:t>Examples of Planted Evidence: </a:t>
            </a:r>
            <a:r>
              <a:rPr lang="en-GB" b="0" i="0" dirty="0">
                <a:solidFill>
                  <a:srgbClr val="000000"/>
                </a:solidFill>
                <a:effectLst/>
              </a:rPr>
              <a:t>Features such as making calls, capturing videos and photos, playing music, watching movies, changing device names, setting up alarms and reminders, browsing the internet, checking weather and traffic conditions, connecting devices through Bluetooth, and controlling smart home devices were utilized for planting evidence.</a:t>
            </a:r>
          </a:p>
          <a:p>
            <a:pPr algn="l">
              <a:buFont typeface="Arial" panose="020B0604020202020204" pitchFamily="34" charset="0"/>
              <a:buChar char="•"/>
            </a:pPr>
            <a:r>
              <a:rPr lang="en-GB" b="1" i="0" dirty="0">
                <a:solidFill>
                  <a:srgbClr val="000000"/>
                </a:solidFill>
                <a:effectLst/>
              </a:rPr>
              <a:t>Evidence Storage: </a:t>
            </a:r>
            <a:r>
              <a:rPr lang="en-GB" b="0" i="0" dirty="0">
                <a:solidFill>
                  <a:srgbClr val="000000"/>
                </a:solidFill>
                <a:effectLst/>
              </a:rPr>
              <a:t>Some of this evidence has been stored locally on the device, while other data resides in the cloud.</a:t>
            </a:r>
          </a:p>
        </p:txBody>
      </p:sp>
    </p:spTree>
    <p:extLst>
      <p:ext uri="{BB962C8B-B14F-4D97-AF65-F5344CB8AC3E}">
        <p14:creationId xmlns:p14="http://schemas.microsoft.com/office/powerpoint/2010/main" val="2013621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B825-718D-0B1D-53BD-FDA83E84D1DB}"/>
              </a:ext>
            </a:extLst>
          </p:cNvPr>
          <p:cNvSpPr>
            <a:spLocks noGrp="1"/>
          </p:cNvSpPr>
          <p:nvPr>
            <p:ph type="title"/>
          </p:nvPr>
        </p:nvSpPr>
        <p:spPr>
          <a:xfrm>
            <a:off x="838199" y="365125"/>
            <a:ext cx="7458635" cy="1325563"/>
          </a:xfrm>
        </p:spPr>
        <p:txBody>
          <a:bodyPr/>
          <a:lstStyle/>
          <a:p>
            <a:r>
              <a:rPr lang="en-PK" dirty="0"/>
              <a:t>Objective &amp; Learning Outcomes</a:t>
            </a:r>
          </a:p>
        </p:txBody>
      </p:sp>
      <p:sp>
        <p:nvSpPr>
          <p:cNvPr id="3" name="Content Placeholder 2">
            <a:extLst>
              <a:ext uri="{FF2B5EF4-FFF2-40B4-BE49-F238E27FC236}">
                <a16:creationId xmlns:a16="http://schemas.microsoft.com/office/drawing/2014/main" id="{247A4CD7-2D39-6D82-2BCB-8245460054AD}"/>
              </a:ext>
            </a:extLst>
          </p:cNvPr>
          <p:cNvSpPr>
            <a:spLocks noGrp="1"/>
          </p:cNvSpPr>
          <p:nvPr>
            <p:ph idx="1"/>
          </p:nvPr>
        </p:nvSpPr>
        <p:spPr>
          <a:xfrm>
            <a:off x="838200" y="1825625"/>
            <a:ext cx="6624918" cy="2369857"/>
          </a:xfrm>
        </p:spPr>
        <p:txBody>
          <a:bodyPr>
            <a:normAutofit/>
          </a:bodyPr>
          <a:lstStyle/>
          <a:p>
            <a:pPr algn="l"/>
            <a:r>
              <a:rPr lang="en-GB" b="1" i="0" dirty="0">
                <a:solidFill>
                  <a:srgbClr val="000000"/>
                </a:solidFill>
                <a:effectLst/>
              </a:rPr>
              <a:t>Objective:</a:t>
            </a:r>
            <a:r>
              <a:rPr lang="en-GB" dirty="0">
                <a:solidFill>
                  <a:srgbClr val="000000"/>
                </a:solidFill>
              </a:rPr>
              <a:t> </a:t>
            </a:r>
            <a:r>
              <a:rPr lang="en-GB" b="0" i="0" dirty="0">
                <a:solidFill>
                  <a:srgbClr val="000000"/>
                </a:solidFill>
                <a:effectLst/>
              </a:rPr>
              <a:t>The primary objective is to examine the disk image of the internal storage (eMMC) of the Echo Show device and search for evidence using Linux tools and commands.</a:t>
            </a:r>
            <a:endParaRPr lang="en-GB" b="1" i="0" dirty="0">
              <a:solidFill>
                <a:srgbClr val="000000"/>
              </a:solidFill>
              <a:effectLst/>
            </a:endParaRPr>
          </a:p>
        </p:txBody>
      </p:sp>
      <p:pic>
        <p:nvPicPr>
          <p:cNvPr id="7" name="Picture 6" descr="A tablet with a tree growing in a field&#10;&#10;Description automatically generated">
            <a:extLst>
              <a:ext uri="{FF2B5EF4-FFF2-40B4-BE49-F238E27FC236}">
                <a16:creationId xmlns:a16="http://schemas.microsoft.com/office/drawing/2014/main" id="{5449E55E-0DBF-6210-F7F0-7AAEA48E1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4480" y="727243"/>
            <a:ext cx="4431600" cy="3600675"/>
          </a:xfrm>
          <a:prstGeom prst="rect">
            <a:avLst/>
          </a:prstGeom>
        </p:spPr>
      </p:pic>
      <p:sp>
        <p:nvSpPr>
          <p:cNvPr id="9" name="TextBox 8">
            <a:extLst>
              <a:ext uri="{FF2B5EF4-FFF2-40B4-BE49-F238E27FC236}">
                <a16:creationId xmlns:a16="http://schemas.microsoft.com/office/drawing/2014/main" id="{E7A647BB-147C-5DA3-FFE5-3DB721E17733}"/>
              </a:ext>
            </a:extLst>
          </p:cNvPr>
          <p:cNvSpPr txBox="1"/>
          <p:nvPr/>
        </p:nvSpPr>
        <p:spPr>
          <a:xfrm>
            <a:off x="838200" y="4330419"/>
            <a:ext cx="10282518" cy="1631216"/>
          </a:xfrm>
          <a:prstGeom prst="rect">
            <a:avLst/>
          </a:prstGeom>
          <a:noFill/>
        </p:spPr>
        <p:txBody>
          <a:bodyPr wrap="square">
            <a:spAutoFit/>
          </a:bodyPr>
          <a:lstStyle/>
          <a:p>
            <a:pPr algn="l"/>
            <a:r>
              <a:rPr lang="en-GB" sz="2800" b="1" i="0" dirty="0">
                <a:solidFill>
                  <a:srgbClr val="000000"/>
                </a:solidFill>
                <a:effectLst/>
              </a:rPr>
              <a:t>Key Learning Outcomes:</a:t>
            </a:r>
            <a:endParaRPr lang="en-GB" sz="2800" dirty="0">
              <a:solidFill>
                <a:srgbClr val="000000"/>
              </a:solidFill>
            </a:endParaRPr>
          </a:p>
          <a:p>
            <a:pPr marL="342900" indent="-342900" algn="l">
              <a:buFont typeface="Arial" panose="020B0604020202020204" pitchFamily="34" charset="0"/>
              <a:buChar char="•"/>
            </a:pPr>
            <a:r>
              <a:rPr lang="en-GB" sz="2400" b="0" i="0" dirty="0">
                <a:solidFill>
                  <a:srgbClr val="000000"/>
                </a:solidFill>
                <a:effectLst/>
              </a:rPr>
              <a:t>Practical application of digital forensics in a simulated scenario.</a:t>
            </a:r>
          </a:p>
          <a:p>
            <a:pPr marL="342900" indent="-342900" algn="l">
              <a:buFont typeface="Arial" panose="020B0604020202020204" pitchFamily="34" charset="0"/>
              <a:buChar char="•"/>
            </a:pPr>
            <a:r>
              <a:rPr lang="en-GB" sz="2400" b="0" i="0" dirty="0">
                <a:solidFill>
                  <a:srgbClr val="000000"/>
                </a:solidFill>
                <a:effectLst/>
              </a:rPr>
              <a:t>Utilization of forensic tools to extract evidence from an Echo Show device image.</a:t>
            </a:r>
          </a:p>
        </p:txBody>
      </p:sp>
    </p:spTree>
    <p:extLst>
      <p:ext uri="{BB962C8B-B14F-4D97-AF65-F5344CB8AC3E}">
        <p14:creationId xmlns:p14="http://schemas.microsoft.com/office/powerpoint/2010/main" val="16717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BE39B7-263E-31A9-B6B6-5E8939506BC0}"/>
              </a:ext>
            </a:extLst>
          </p:cNvPr>
          <p:cNvSpPr>
            <a:spLocks noGrp="1"/>
          </p:cNvSpPr>
          <p:nvPr>
            <p:ph type="title"/>
          </p:nvPr>
        </p:nvSpPr>
        <p:spPr/>
        <p:txBody>
          <a:bodyPr/>
          <a:lstStyle/>
          <a:p>
            <a:r>
              <a:rPr lang="en-PK" dirty="0"/>
              <a:t>Details of Planted Evidence</a:t>
            </a:r>
          </a:p>
        </p:txBody>
      </p:sp>
      <p:sp>
        <p:nvSpPr>
          <p:cNvPr id="5" name="Text Placeholder 4">
            <a:extLst>
              <a:ext uri="{FF2B5EF4-FFF2-40B4-BE49-F238E27FC236}">
                <a16:creationId xmlns:a16="http://schemas.microsoft.com/office/drawing/2014/main" id="{828E74D8-42D8-54DB-FD72-E514B5EC9E3A}"/>
              </a:ext>
            </a:extLst>
          </p:cNvPr>
          <p:cNvSpPr>
            <a:spLocks noGrp="1"/>
          </p:cNvSpPr>
          <p:nvPr>
            <p:ph type="body" idx="1"/>
          </p:nvPr>
        </p:nvSpPr>
        <p:spPr/>
        <p:txBody>
          <a:bodyPr/>
          <a:lstStyle/>
          <a:p>
            <a:endParaRPr lang="en-PK"/>
          </a:p>
        </p:txBody>
      </p:sp>
    </p:spTree>
    <p:extLst>
      <p:ext uri="{BB962C8B-B14F-4D97-AF65-F5344CB8AC3E}">
        <p14:creationId xmlns:p14="http://schemas.microsoft.com/office/powerpoint/2010/main" val="76584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413EEA-7822-88CA-D0AC-13807E0FC068}"/>
              </a:ext>
            </a:extLst>
          </p:cNvPr>
          <p:cNvSpPr>
            <a:spLocks noGrp="1"/>
          </p:cNvSpPr>
          <p:nvPr>
            <p:ph type="title"/>
          </p:nvPr>
        </p:nvSpPr>
        <p:spPr/>
        <p:txBody>
          <a:bodyPr/>
          <a:lstStyle/>
          <a:p>
            <a:r>
              <a:rPr lang="en-PK" dirty="0"/>
              <a:t>What potential evidence to look for?</a:t>
            </a:r>
          </a:p>
        </p:txBody>
      </p:sp>
      <p:sp>
        <p:nvSpPr>
          <p:cNvPr id="5" name="Content Placeholder 4">
            <a:extLst>
              <a:ext uri="{FF2B5EF4-FFF2-40B4-BE49-F238E27FC236}">
                <a16:creationId xmlns:a16="http://schemas.microsoft.com/office/drawing/2014/main" id="{15A309AC-FB7D-4F97-E983-49F9CA7F2497}"/>
              </a:ext>
            </a:extLst>
          </p:cNvPr>
          <p:cNvSpPr>
            <a:spLocks noGrp="1"/>
          </p:cNvSpPr>
          <p:nvPr>
            <p:ph idx="1"/>
          </p:nvPr>
        </p:nvSpPr>
        <p:spPr/>
        <p:txBody>
          <a:bodyPr/>
          <a:lstStyle/>
          <a:p>
            <a:r>
              <a:rPr lang="en-PK" dirty="0"/>
              <a:t>Following slides shows the evidence which has been planted on device</a:t>
            </a:r>
          </a:p>
          <a:p>
            <a:endParaRPr lang="en-PK" dirty="0"/>
          </a:p>
          <a:p>
            <a:r>
              <a:rPr lang="en-PK" dirty="0"/>
              <a:t>Potential evidence to be looked for has been highlighted in red</a:t>
            </a:r>
          </a:p>
          <a:p>
            <a:endParaRPr lang="en-PK" dirty="0"/>
          </a:p>
          <a:p>
            <a:r>
              <a:rPr lang="en-PK" dirty="0"/>
              <a:t>Moreover, timestamp of each activity is also a significant evidence</a:t>
            </a:r>
          </a:p>
          <a:p>
            <a:endParaRPr lang="en-PK" dirty="0"/>
          </a:p>
          <a:p>
            <a:r>
              <a:rPr lang="en-PK" dirty="0"/>
              <a:t>Timestamp is very important in reconstructing the scenario</a:t>
            </a:r>
          </a:p>
        </p:txBody>
      </p:sp>
    </p:spTree>
    <p:extLst>
      <p:ext uri="{BB962C8B-B14F-4D97-AF65-F5344CB8AC3E}">
        <p14:creationId xmlns:p14="http://schemas.microsoft.com/office/powerpoint/2010/main" val="299750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69AA7-C42C-CCE9-1B07-385C895CA9A9}"/>
              </a:ext>
            </a:extLst>
          </p:cNvPr>
          <p:cNvSpPr>
            <a:spLocks noGrp="1"/>
          </p:cNvSpPr>
          <p:nvPr>
            <p:ph type="title"/>
          </p:nvPr>
        </p:nvSpPr>
        <p:spPr/>
        <p:txBody>
          <a:bodyPr/>
          <a:lstStyle/>
          <a:p>
            <a:r>
              <a:rPr lang="en-US" kern="100" dirty="0"/>
              <a:t>Device Details</a:t>
            </a:r>
            <a:endParaRPr lang="en-PK" dirty="0"/>
          </a:p>
        </p:txBody>
      </p:sp>
      <p:graphicFrame>
        <p:nvGraphicFramePr>
          <p:cNvPr id="6" name="Table 5">
            <a:extLst>
              <a:ext uri="{FF2B5EF4-FFF2-40B4-BE49-F238E27FC236}">
                <a16:creationId xmlns:a16="http://schemas.microsoft.com/office/drawing/2014/main" id="{E35AC7B3-4DAE-F1E6-D0DB-3FF372274282}"/>
              </a:ext>
            </a:extLst>
          </p:cNvPr>
          <p:cNvGraphicFramePr>
            <a:graphicFrameLocks noGrp="1"/>
          </p:cNvGraphicFramePr>
          <p:nvPr>
            <p:extLst>
              <p:ext uri="{D42A27DB-BD31-4B8C-83A1-F6EECF244321}">
                <p14:modId xmlns:p14="http://schemas.microsoft.com/office/powerpoint/2010/main" val="2471781064"/>
              </p:ext>
            </p:extLst>
          </p:nvPr>
        </p:nvGraphicFramePr>
        <p:xfrm>
          <a:off x="838199" y="1690687"/>
          <a:ext cx="10548801" cy="4267200"/>
        </p:xfrm>
        <a:graphic>
          <a:graphicData uri="http://schemas.openxmlformats.org/drawingml/2006/table">
            <a:tbl>
              <a:tblPr firstRow="1" firstCol="1" bandRow="1">
                <a:tableStyleId>{5940675A-B579-460E-94D1-54222C63F5DA}</a:tableStyleId>
              </a:tblPr>
              <a:tblGrid>
                <a:gridCol w="576264">
                  <a:extLst>
                    <a:ext uri="{9D8B030D-6E8A-4147-A177-3AD203B41FA5}">
                      <a16:colId xmlns:a16="http://schemas.microsoft.com/office/drawing/2014/main" val="2048541075"/>
                    </a:ext>
                  </a:extLst>
                </a:gridCol>
                <a:gridCol w="1543050">
                  <a:extLst>
                    <a:ext uri="{9D8B030D-6E8A-4147-A177-3AD203B41FA5}">
                      <a16:colId xmlns:a16="http://schemas.microsoft.com/office/drawing/2014/main" val="1365377391"/>
                    </a:ext>
                  </a:extLst>
                </a:gridCol>
                <a:gridCol w="2600325">
                  <a:extLst>
                    <a:ext uri="{9D8B030D-6E8A-4147-A177-3AD203B41FA5}">
                      <a16:colId xmlns:a16="http://schemas.microsoft.com/office/drawing/2014/main" val="191054896"/>
                    </a:ext>
                  </a:extLst>
                </a:gridCol>
                <a:gridCol w="3228975">
                  <a:extLst>
                    <a:ext uri="{9D8B030D-6E8A-4147-A177-3AD203B41FA5}">
                      <a16:colId xmlns:a16="http://schemas.microsoft.com/office/drawing/2014/main" val="1866194607"/>
                    </a:ext>
                  </a:extLst>
                </a:gridCol>
                <a:gridCol w="2600187">
                  <a:extLst>
                    <a:ext uri="{9D8B030D-6E8A-4147-A177-3AD203B41FA5}">
                      <a16:colId xmlns:a16="http://schemas.microsoft.com/office/drawing/2014/main" val="2165446263"/>
                    </a:ext>
                  </a:extLst>
                </a:gridCol>
              </a:tblGrid>
              <a:tr h="504031">
                <a:tc>
                  <a:txBody>
                    <a:bodyPr/>
                    <a:lstStyle/>
                    <a:p>
                      <a:pPr algn="ctr"/>
                      <a:r>
                        <a:rPr lang="en-US" sz="2000" b="1" i="0" kern="100" dirty="0">
                          <a:effectLst/>
                          <a:latin typeface="+mn-lt"/>
                          <a:ea typeface="Calibri" panose="020F0502020204030204" pitchFamily="34" charset="0"/>
                          <a:cs typeface="Arial" panose="020B0604020202020204" pitchFamily="34" charset="0"/>
                        </a:rPr>
                        <a:t>S. No.</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Date &amp; Time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Action</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Voice Command</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Response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extLst>
                  <a:ext uri="{0D108BD9-81ED-4DB2-BD59-A6C34878D82A}">
                    <a16:rowId xmlns:a16="http://schemas.microsoft.com/office/drawing/2014/main" val="1568174763"/>
                  </a:ext>
                </a:extLst>
              </a:tr>
              <a:tr h="504031">
                <a:tc>
                  <a:txBody>
                    <a:bodyPr/>
                    <a:lstStyle/>
                    <a:p>
                      <a:pPr algn="ctr"/>
                      <a:r>
                        <a:rPr lang="en-US" sz="2000" i="0" kern="100" dirty="0">
                          <a:effectLst/>
                          <a:latin typeface="+mn-lt"/>
                          <a:ea typeface="Calibri" panose="020F0502020204030204" pitchFamily="34" charset="0"/>
                          <a:cs typeface="Arial" panose="020B0604020202020204" pitchFamily="34" charset="0"/>
                        </a:rPr>
                        <a:t>1</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i="0" kern="100" dirty="0">
                          <a:effectLst/>
                          <a:latin typeface="+mn-lt"/>
                          <a:ea typeface="Calibri" panose="020F0502020204030204" pitchFamily="34" charset="0"/>
                          <a:cs typeface="Arial" panose="020B0604020202020204" pitchFamily="34" charset="0"/>
                        </a:rPr>
                        <a:t>1302 </a:t>
                      </a:r>
                      <a:r>
                        <a:rPr lang="en-US" sz="2000" i="0" kern="100" dirty="0" err="1">
                          <a:effectLst/>
                          <a:latin typeface="+mn-lt"/>
                          <a:ea typeface="Calibri" panose="020F0502020204030204" pitchFamily="34" charset="0"/>
                          <a:cs typeface="Arial" panose="020B0604020202020204" pitchFamily="34" charset="0"/>
                        </a:rPr>
                        <a:t>hrs</a:t>
                      </a:r>
                      <a:r>
                        <a:rPr lang="en-US" sz="2000" i="0" kern="100" dirty="0">
                          <a:effectLst/>
                          <a:latin typeface="+mn-lt"/>
                          <a:ea typeface="Calibri" panose="020F0502020204030204" pitchFamily="34" charset="0"/>
                          <a:cs typeface="Arial" panose="020B0604020202020204" pitchFamily="34" charset="0"/>
                        </a:rPr>
                        <a:t> on Oct 21, 2023</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dirty="0">
                          <a:effectLst/>
                          <a:latin typeface="+mn-lt"/>
                          <a:ea typeface="Calibri" panose="020F0502020204030204" pitchFamily="34" charset="0"/>
                          <a:cs typeface="Arial" panose="020B0604020202020204" pitchFamily="34" charset="0"/>
                        </a:rPr>
                        <a:t>Change name of device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kern="100" dirty="0">
                          <a:effectLst/>
                          <a:latin typeface="+mn-lt"/>
                          <a:ea typeface="Calibri" panose="020F0502020204030204" pitchFamily="34" charset="0"/>
                          <a:cs typeface="Arial" panose="020B0604020202020204" pitchFamily="34" charset="0"/>
                        </a:rPr>
                        <a:t>Manually ( Changed Name from ‘</a:t>
                      </a:r>
                      <a:r>
                        <a:rPr lang="en-US" sz="2000" b="1" i="1" kern="100" dirty="0">
                          <a:solidFill>
                            <a:srgbClr val="FF0000"/>
                          </a:solidFill>
                          <a:effectLst/>
                          <a:latin typeface="+mn-lt"/>
                          <a:ea typeface="Calibri" panose="020F0502020204030204" pitchFamily="34" charset="0"/>
                          <a:cs typeface="Arial" panose="020B0604020202020204" pitchFamily="34" charset="0"/>
                        </a:rPr>
                        <a:t>Sarfraz Shaikh</a:t>
                      </a:r>
                      <a:r>
                        <a:rPr lang="en-US" sz="2000" i="0" kern="100" dirty="0">
                          <a:effectLst/>
                          <a:latin typeface="+mn-lt"/>
                          <a:ea typeface="Calibri" panose="020F0502020204030204" pitchFamily="34" charset="0"/>
                          <a:cs typeface="Arial" panose="020B0604020202020204" pitchFamily="34" charset="0"/>
                        </a:rPr>
                        <a:t>’ to ‘</a:t>
                      </a:r>
                      <a:r>
                        <a:rPr lang="en-US" sz="2000" b="1" i="1" kern="100" dirty="0">
                          <a:solidFill>
                            <a:srgbClr val="FF0000"/>
                          </a:solidFill>
                          <a:effectLst/>
                          <a:latin typeface="+mn-lt"/>
                          <a:ea typeface="Calibri" panose="020F0502020204030204" pitchFamily="34" charset="0"/>
                          <a:cs typeface="Arial" panose="020B0604020202020204" pitchFamily="34" charset="0"/>
                        </a:rPr>
                        <a:t>John Miller</a:t>
                      </a:r>
                      <a:r>
                        <a:rPr lang="en-US" sz="2000" i="0" kern="100" dirty="0">
                          <a:effectLst/>
                          <a:latin typeface="+mn-lt"/>
                          <a:ea typeface="Calibri" panose="020F0502020204030204" pitchFamily="34" charset="0"/>
                          <a:cs typeface="Arial" panose="020B0604020202020204" pitchFamily="34" charset="0"/>
                        </a:rPr>
                        <a:t>’)</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dirty="0">
                          <a:effectLst/>
                          <a:latin typeface="+mn-lt"/>
                          <a:ea typeface="Calibri" panose="020F0502020204030204" pitchFamily="34" charset="0"/>
                          <a:cs typeface="Arial" panose="020B0604020202020204" pitchFamily="34" charset="0"/>
                        </a:rPr>
                        <a:t>Name Changed</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42241220"/>
                  </a:ext>
                </a:extLst>
              </a:tr>
              <a:tr h="504031">
                <a:tc>
                  <a:txBody>
                    <a:bodyPr/>
                    <a:lstStyle/>
                    <a:p>
                      <a:pPr algn="ctr"/>
                      <a:r>
                        <a:rPr lang="en-US" sz="2000" i="0" kern="100" dirty="0">
                          <a:effectLst/>
                          <a:latin typeface="+mn-lt"/>
                          <a:ea typeface="Calibri" panose="020F0502020204030204" pitchFamily="34" charset="0"/>
                          <a:cs typeface="Arial" panose="020B0604020202020204" pitchFamily="34" charset="0"/>
                        </a:rPr>
                        <a:t>2</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i="0" kern="100" dirty="0">
                          <a:effectLst/>
                          <a:latin typeface="+mn-lt"/>
                          <a:ea typeface="Calibri" panose="020F0502020204030204" pitchFamily="34" charset="0"/>
                          <a:cs typeface="Arial" panose="020B0604020202020204" pitchFamily="34" charset="0"/>
                        </a:rPr>
                        <a:t>1305 </a:t>
                      </a:r>
                      <a:r>
                        <a:rPr lang="en-US" sz="2000" i="0" kern="100" dirty="0" err="1">
                          <a:effectLst/>
                          <a:latin typeface="+mn-lt"/>
                          <a:ea typeface="Calibri" panose="020F0502020204030204" pitchFamily="34" charset="0"/>
                          <a:cs typeface="Arial" panose="020B0604020202020204" pitchFamily="34" charset="0"/>
                        </a:rPr>
                        <a:t>hrs</a:t>
                      </a:r>
                      <a:r>
                        <a:rPr lang="en-US" sz="2000" i="0" kern="100" dirty="0">
                          <a:effectLst/>
                          <a:latin typeface="+mn-lt"/>
                          <a:ea typeface="Calibri" panose="020F0502020204030204" pitchFamily="34" charset="0"/>
                          <a:cs typeface="Arial" panose="020B0604020202020204" pitchFamily="34" charset="0"/>
                        </a:rPr>
                        <a:t> on Oct 21, 2023</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dirty="0">
                          <a:effectLst/>
                          <a:latin typeface="+mn-lt"/>
                          <a:ea typeface="Calibri" panose="020F0502020204030204" pitchFamily="34" charset="0"/>
                          <a:cs typeface="Arial" panose="020B0604020202020204" pitchFamily="34" charset="0"/>
                        </a:rPr>
                        <a:t>Asked owner’s name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dirty="0">
                          <a:effectLst/>
                          <a:latin typeface="+mn-lt"/>
                          <a:ea typeface="Calibri" panose="020F0502020204030204" pitchFamily="34" charset="0"/>
                          <a:cs typeface="Arial" panose="020B0604020202020204" pitchFamily="34" charset="0"/>
                        </a:rPr>
                        <a:t>Alexa, Say my name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dirty="0">
                          <a:effectLst/>
                          <a:latin typeface="+mn-lt"/>
                          <a:ea typeface="Calibri" panose="020F0502020204030204" pitchFamily="34" charset="0"/>
                          <a:cs typeface="Arial" panose="020B0604020202020204" pitchFamily="34" charset="0"/>
                        </a:rPr>
                        <a:t>You are John, and this is Sarfraz’s account</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91754207"/>
                  </a:ext>
                </a:extLst>
              </a:tr>
              <a:tr h="504031">
                <a:tc>
                  <a:txBody>
                    <a:bodyPr/>
                    <a:lstStyle/>
                    <a:p>
                      <a:pPr algn="ctr"/>
                      <a:r>
                        <a:rPr lang="en-US" sz="2000" i="0" kern="100" dirty="0">
                          <a:effectLst/>
                          <a:latin typeface="+mn-lt"/>
                          <a:ea typeface="Calibri" panose="020F0502020204030204" pitchFamily="34" charset="0"/>
                          <a:cs typeface="Arial" panose="020B0604020202020204" pitchFamily="34" charset="0"/>
                        </a:rPr>
                        <a:t>3</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i="0" kern="100" dirty="0">
                          <a:effectLst/>
                          <a:latin typeface="+mn-lt"/>
                          <a:ea typeface="Calibri" panose="020F0502020204030204" pitchFamily="34" charset="0"/>
                          <a:cs typeface="Arial" panose="020B0604020202020204" pitchFamily="34" charset="0"/>
                        </a:rPr>
                        <a:t>1308 </a:t>
                      </a:r>
                      <a:r>
                        <a:rPr lang="en-US" sz="2000" i="0" kern="100" dirty="0" err="1">
                          <a:effectLst/>
                          <a:latin typeface="+mn-lt"/>
                          <a:ea typeface="Calibri" panose="020F0502020204030204" pitchFamily="34" charset="0"/>
                          <a:cs typeface="Arial" panose="020B0604020202020204" pitchFamily="34" charset="0"/>
                        </a:rPr>
                        <a:t>hrs</a:t>
                      </a:r>
                      <a:r>
                        <a:rPr lang="en-US" sz="2000" i="0" kern="100" dirty="0">
                          <a:effectLst/>
                          <a:latin typeface="+mn-lt"/>
                          <a:ea typeface="Calibri" panose="020F0502020204030204" pitchFamily="34" charset="0"/>
                          <a:cs typeface="Arial" panose="020B0604020202020204" pitchFamily="34" charset="0"/>
                        </a:rPr>
                        <a:t> on Oct 21, 2023</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dirty="0">
                          <a:effectLst/>
                          <a:latin typeface="+mn-lt"/>
                          <a:ea typeface="Calibri" panose="020F0502020204030204" pitchFamily="34" charset="0"/>
                          <a:cs typeface="Arial" panose="020B0604020202020204" pitchFamily="34" charset="0"/>
                        </a:rPr>
                        <a:t>Take to home screen</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dirty="0">
                          <a:effectLst/>
                          <a:latin typeface="+mn-lt"/>
                          <a:ea typeface="Calibri" panose="020F0502020204030204" pitchFamily="34" charset="0"/>
                          <a:cs typeface="Arial" panose="020B0604020202020204" pitchFamily="34" charset="0"/>
                        </a:rPr>
                        <a:t>Alexa, Go to home screen</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a:effectLst/>
                          <a:latin typeface="+mn-lt"/>
                          <a:ea typeface="Calibri" panose="020F0502020204030204" pitchFamily="34" charset="0"/>
                          <a:cs typeface="Arial" panose="020B0604020202020204" pitchFamily="34" charset="0"/>
                        </a:rPr>
                        <a:t>Home screen displayed</a:t>
                      </a:r>
                      <a:endParaRPr lang="en-PK" sz="2000" i="0" kern="10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59697237"/>
                  </a:ext>
                </a:extLst>
              </a:tr>
              <a:tr h="504031">
                <a:tc>
                  <a:txBody>
                    <a:bodyPr/>
                    <a:lstStyle/>
                    <a:p>
                      <a:pPr algn="ctr"/>
                      <a:r>
                        <a:rPr lang="en-US" sz="2000" i="0" kern="100" dirty="0">
                          <a:effectLst/>
                          <a:latin typeface="+mn-lt"/>
                          <a:ea typeface="Calibri" panose="020F0502020204030204" pitchFamily="34" charset="0"/>
                          <a:cs typeface="Arial" panose="020B0604020202020204" pitchFamily="34" charset="0"/>
                        </a:rPr>
                        <a:t>4</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i="0" kern="100" dirty="0">
                          <a:effectLst/>
                          <a:latin typeface="+mn-lt"/>
                          <a:ea typeface="Calibri" panose="020F0502020204030204" pitchFamily="34" charset="0"/>
                          <a:cs typeface="Arial" panose="020B0604020202020204" pitchFamily="34" charset="0"/>
                        </a:rPr>
                        <a:t>1309 </a:t>
                      </a:r>
                      <a:r>
                        <a:rPr lang="en-US" sz="2000" i="0" kern="100" dirty="0" err="1">
                          <a:effectLst/>
                          <a:latin typeface="+mn-lt"/>
                          <a:ea typeface="Calibri" panose="020F0502020204030204" pitchFamily="34" charset="0"/>
                          <a:cs typeface="Arial" panose="020B0604020202020204" pitchFamily="34" charset="0"/>
                        </a:rPr>
                        <a:t>hrs</a:t>
                      </a:r>
                      <a:r>
                        <a:rPr lang="en-US" sz="2000" i="0" kern="100" dirty="0">
                          <a:effectLst/>
                          <a:latin typeface="+mn-lt"/>
                          <a:ea typeface="Calibri" panose="020F0502020204030204" pitchFamily="34" charset="0"/>
                          <a:cs typeface="Arial" panose="020B0604020202020204" pitchFamily="34" charset="0"/>
                        </a:rPr>
                        <a:t> on Oct 21, 2023</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dirty="0">
                          <a:effectLst/>
                          <a:latin typeface="+mn-lt"/>
                          <a:ea typeface="Calibri" panose="020F0502020204030204" pitchFamily="34" charset="0"/>
                          <a:cs typeface="Arial" panose="020B0604020202020204" pitchFamily="34" charset="0"/>
                        </a:rPr>
                        <a:t>Ask name of the device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dirty="0">
                          <a:effectLst/>
                          <a:latin typeface="+mn-lt"/>
                          <a:ea typeface="Calibri" panose="020F0502020204030204" pitchFamily="34" charset="0"/>
                          <a:cs typeface="Arial" panose="020B0604020202020204" pitchFamily="34" charset="0"/>
                        </a:rPr>
                        <a:t>Alexa, what is the name of this device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dirty="0">
                          <a:effectLst/>
                          <a:latin typeface="+mn-lt"/>
                          <a:ea typeface="Calibri" panose="020F0502020204030204" pitchFamily="34" charset="0"/>
                          <a:cs typeface="Arial" panose="020B0604020202020204" pitchFamily="34" charset="0"/>
                        </a:rPr>
                        <a:t>It’s called </a:t>
                      </a:r>
                      <a:r>
                        <a:rPr lang="en-US" sz="2000" b="1" i="1" kern="100" dirty="0">
                          <a:solidFill>
                            <a:srgbClr val="FF0000"/>
                          </a:solidFill>
                          <a:effectLst/>
                          <a:latin typeface="+mn-lt"/>
                          <a:ea typeface="Calibri" panose="020F0502020204030204" pitchFamily="34" charset="0"/>
                          <a:cs typeface="Arial" panose="020B0604020202020204" pitchFamily="34" charset="0"/>
                        </a:rPr>
                        <a:t>Amazing Assistant</a:t>
                      </a:r>
                      <a:endParaRPr lang="en-PK" sz="2000" b="1" i="1" kern="100" dirty="0">
                        <a:solidFill>
                          <a:srgbClr val="FF0000"/>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21889369"/>
                  </a:ext>
                </a:extLst>
              </a:tr>
              <a:tr h="504031">
                <a:tc>
                  <a:txBody>
                    <a:bodyPr/>
                    <a:lstStyle/>
                    <a:p>
                      <a:pPr algn="ctr"/>
                      <a:r>
                        <a:rPr lang="en-US" sz="2000" i="0" kern="100" dirty="0">
                          <a:effectLst/>
                          <a:latin typeface="+mn-lt"/>
                          <a:ea typeface="Calibri" panose="020F0502020204030204" pitchFamily="34" charset="0"/>
                          <a:cs typeface="Arial" panose="020B0604020202020204" pitchFamily="34" charset="0"/>
                        </a:rPr>
                        <a:t>5</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i="0" kern="100" dirty="0">
                          <a:effectLst/>
                          <a:latin typeface="+mn-lt"/>
                          <a:ea typeface="Calibri" panose="020F0502020204030204" pitchFamily="34" charset="0"/>
                          <a:cs typeface="Arial" panose="020B0604020202020204" pitchFamily="34" charset="0"/>
                        </a:rPr>
                        <a:t>1317 </a:t>
                      </a:r>
                      <a:r>
                        <a:rPr lang="en-US" sz="2000" i="0" kern="100" dirty="0" err="1">
                          <a:effectLst/>
                          <a:latin typeface="+mn-lt"/>
                          <a:ea typeface="Calibri" panose="020F0502020204030204" pitchFamily="34" charset="0"/>
                          <a:cs typeface="Arial" panose="020B0604020202020204" pitchFamily="34" charset="0"/>
                        </a:rPr>
                        <a:t>hrs</a:t>
                      </a:r>
                      <a:r>
                        <a:rPr lang="en-US" sz="2000" i="0" kern="100" dirty="0">
                          <a:effectLst/>
                          <a:latin typeface="+mn-lt"/>
                          <a:ea typeface="Calibri" panose="020F0502020204030204" pitchFamily="34" charset="0"/>
                          <a:cs typeface="Arial" panose="020B0604020202020204" pitchFamily="34" charset="0"/>
                        </a:rPr>
                        <a:t> on Oct 21, 2023</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0" kern="100" dirty="0">
                          <a:effectLst/>
                          <a:latin typeface="+mn-lt"/>
                          <a:ea typeface="Calibri" panose="020F0502020204030204" pitchFamily="34" charset="0"/>
                          <a:cs typeface="Arial" panose="020B0604020202020204" pitchFamily="34" charset="0"/>
                        </a:rPr>
                        <a:t>Add new profile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kern="100" dirty="0">
                          <a:effectLst/>
                          <a:latin typeface="+mn-lt"/>
                          <a:ea typeface="Calibri" panose="020F0502020204030204" pitchFamily="34" charset="0"/>
                          <a:cs typeface="Arial" panose="020B0604020202020204" pitchFamily="34" charset="0"/>
                        </a:rPr>
                        <a:t>Manually (A new profile ‘</a:t>
                      </a:r>
                      <a:r>
                        <a:rPr lang="en-US" sz="2000" b="1" i="1" kern="100" dirty="0">
                          <a:solidFill>
                            <a:srgbClr val="FF0000"/>
                          </a:solidFill>
                          <a:effectLst/>
                          <a:latin typeface="+mn-lt"/>
                          <a:ea typeface="Calibri" panose="020F0502020204030204" pitchFamily="34" charset="0"/>
                          <a:cs typeface="Arial" panose="020B0604020202020204" pitchFamily="34" charset="0"/>
                        </a:rPr>
                        <a:t>William Wordsworth</a:t>
                      </a:r>
                      <a:r>
                        <a:rPr lang="en-US" sz="2000" i="0" kern="100" dirty="0">
                          <a:effectLst/>
                          <a:latin typeface="+mn-lt"/>
                          <a:ea typeface="Calibri" panose="020F0502020204030204" pitchFamily="34" charset="0"/>
                          <a:cs typeface="Arial" panose="020B0604020202020204" pitchFamily="34" charset="0"/>
                        </a:rPr>
                        <a:t>’ added with audio and video profile)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PK" sz="2000" i="0" kern="100" dirty="0">
                          <a:effectLst/>
                          <a:latin typeface="+mn-lt"/>
                          <a:ea typeface="Calibri" panose="020F0502020204030204" pitchFamily="34" charset="0"/>
                          <a:cs typeface="Arial" panose="020B0604020202020204" pitchFamily="34" charset="0"/>
                        </a:rPr>
                        <a:t>Added</a:t>
                      </a:r>
                    </a:p>
                  </a:txBody>
                  <a:tcPr marL="68580" marR="68580" marT="0" marB="0" anchor="ctr"/>
                </a:tc>
                <a:extLst>
                  <a:ext uri="{0D108BD9-81ED-4DB2-BD59-A6C34878D82A}">
                    <a16:rowId xmlns:a16="http://schemas.microsoft.com/office/drawing/2014/main" val="1975828874"/>
                  </a:ext>
                </a:extLst>
              </a:tr>
            </a:tbl>
          </a:graphicData>
        </a:graphic>
      </p:graphicFrame>
      <p:sp>
        <p:nvSpPr>
          <p:cNvPr id="2" name="TextBox 1">
            <a:extLst>
              <a:ext uri="{FF2B5EF4-FFF2-40B4-BE49-F238E27FC236}">
                <a16:creationId xmlns:a16="http://schemas.microsoft.com/office/drawing/2014/main" id="{0119D602-73A7-6FE0-60B5-63A2B05FE358}"/>
              </a:ext>
            </a:extLst>
          </p:cNvPr>
          <p:cNvSpPr txBox="1"/>
          <p:nvPr/>
        </p:nvSpPr>
        <p:spPr>
          <a:xfrm>
            <a:off x="2447364" y="6525125"/>
            <a:ext cx="8713695" cy="338554"/>
          </a:xfrm>
          <a:prstGeom prst="rect">
            <a:avLst/>
          </a:prstGeom>
          <a:noFill/>
        </p:spPr>
        <p:txBody>
          <a:bodyPr wrap="square" rtlCol="0">
            <a:spAutoFit/>
          </a:bodyPr>
          <a:lstStyle/>
          <a:p>
            <a:pPr algn="ctr"/>
            <a:r>
              <a:rPr lang="en-PK" sz="1600" i="1" dirty="0"/>
              <a:t>Note: The text in highlighted in red is potential evidence to be searched in Echo Show Device Image</a:t>
            </a:r>
          </a:p>
        </p:txBody>
      </p:sp>
    </p:spTree>
    <p:extLst>
      <p:ext uri="{BB962C8B-B14F-4D97-AF65-F5344CB8AC3E}">
        <p14:creationId xmlns:p14="http://schemas.microsoft.com/office/powerpoint/2010/main" val="925982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69AA7-C42C-CCE9-1B07-385C895CA9A9}"/>
              </a:ext>
            </a:extLst>
          </p:cNvPr>
          <p:cNvSpPr>
            <a:spLocks noGrp="1"/>
          </p:cNvSpPr>
          <p:nvPr>
            <p:ph type="title"/>
          </p:nvPr>
        </p:nvSpPr>
        <p:spPr/>
        <p:txBody>
          <a:bodyPr/>
          <a:lstStyle/>
          <a:p>
            <a:r>
              <a:rPr lang="en-US" kern="100" dirty="0"/>
              <a:t>Phone Communication</a:t>
            </a:r>
            <a:endParaRPr lang="en-PK" dirty="0"/>
          </a:p>
        </p:txBody>
      </p:sp>
      <p:graphicFrame>
        <p:nvGraphicFramePr>
          <p:cNvPr id="6" name="Table 5">
            <a:extLst>
              <a:ext uri="{FF2B5EF4-FFF2-40B4-BE49-F238E27FC236}">
                <a16:creationId xmlns:a16="http://schemas.microsoft.com/office/drawing/2014/main" id="{E35AC7B3-4DAE-F1E6-D0DB-3FF372274282}"/>
              </a:ext>
            </a:extLst>
          </p:cNvPr>
          <p:cNvGraphicFramePr>
            <a:graphicFrameLocks noGrp="1"/>
          </p:cNvGraphicFramePr>
          <p:nvPr>
            <p:extLst>
              <p:ext uri="{D42A27DB-BD31-4B8C-83A1-F6EECF244321}">
                <p14:modId xmlns:p14="http://schemas.microsoft.com/office/powerpoint/2010/main" val="2275198332"/>
              </p:ext>
            </p:extLst>
          </p:nvPr>
        </p:nvGraphicFramePr>
        <p:xfrm>
          <a:off x="838199" y="1690687"/>
          <a:ext cx="10548801" cy="4572000"/>
        </p:xfrm>
        <a:graphic>
          <a:graphicData uri="http://schemas.openxmlformats.org/drawingml/2006/table">
            <a:tbl>
              <a:tblPr firstRow="1" firstCol="1" bandRow="1">
                <a:tableStyleId>{5940675A-B579-460E-94D1-54222C63F5DA}</a:tableStyleId>
              </a:tblPr>
              <a:tblGrid>
                <a:gridCol w="576264">
                  <a:extLst>
                    <a:ext uri="{9D8B030D-6E8A-4147-A177-3AD203B41FA5}">
                      <a16:colId xmlns:a16="http://schemas.microsoft.com/office/drawing/2014/main" val="2048541075"/>
                    </a:ext>
                  </a:extLst>
                </a:gridCol>
                <a:gridCol w="1543050">
                  <a:extLst>
                    <a:ext uri="{9D8B030D-6E8A-4147-A177-3AD203B41FA5}">
                      <a16:colId xmlns:a16="http://schemas.microsoft.com/office/drawing/2014/main" val="1365377391"/>
                    </a:ext>
                  </a:extLst>
                </a:gridCol>
                <a:gridCol w="2259946">
                  <a:extLst>
                    <a:ext uri="{9D8B030D-6E8A-4147-A177-3AD203B41FA5}">
                      <a16:colId xmlns:a16="http://schemas.microsoft.com/office/drawing/2014/main" val="191054896"/>
                    </a:ext>
                  </a:extLst>
                </a:gridCol>
                <a:gridCol w="3569354">
                  <a:extLst>
                    <a:ext uri="{9D8B030D-6E8A-4147-A177-3AD203B41FA5}">
                      <a16:colId xmlns:a16="http://schemas.microsoft.com/office/drawing/2014/main" val="1866194607"/>
                    </a:ext>
                  </a:extLst>
                </a:gridCol>
                <a:gridCol w="2600187">
                  <a:extLst>
                    <a:ext uri="{9D8B030D-6E8A-4147-A177-3AD203B41FA5}">
                      <a16:colId xmlns:a16="http://schemas.microsoft.com/office/drawing/2014/main" val="2165446263"/>
                    </a:ext>
                  </a:extLst>
                </a:gridCol>
              </a:tblGrid>
              <a:tr h="504031">
                <a:tc>
                  <a:txBody>
                    <a:bodyPr/>
                    <a:lstStyle/>
                    <a:p>
                      <a:pPr algn="ctr"/>
                      <a:r>
                        <a:rPr lang="en-US" sz="2000" b="1" i="0" kern="100" dirty="0">
                          <a:effectLst/>
                          <a:latin typeface="+mn-lt"/>
                          <a:ea typeface="Calibri" panose="020F0502020204030204" pitchFamily="34" charset="0"/>
                          <a:cs typeface="Arial" panose="020B0604020202020204" pitchFamily="34" charset="0"/>
                        </a:rPr>
                        <a:t>S. No.</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Date &amp; Time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Action</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Voice Command</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Response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extLst>
                  <a:ext uri="{0D108BD9-81ED-4DB2-BD59-A6C34878D82A}">
                    <a16:rowId xmlns:a16="http://schemas.microsoft.com/office/drawing/2014/main" val="1568174763"/>
                  </a:ext>
                </a:extLst>
              </a:tr>
              <a:tr h="504031">
                <a:tc>
                  <a:txBody>
                    <a:bodyPr/>
                    <a:lstStyle/>
                    <a:p>
                      <a:pPr algn="ctr"/>
                      <a:r>
                        <a:rPr lang="en-US" sz="2000" kern="100" dirty="0">
                          <a:effectLst/>
                          <a:latin typeface="+mn-lt"/>
                          <a:ea typeface="Calibri" panose="020F0502020204030204" pitchFamily="34" charset="0"/>
                          <a:cs typeface="Arial" panose="020B0604020202020204" pitchFamily="34" charset="0"/>
                        </a:rPr>
                        <a:t>1</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mn-lt"/>
                          <a:ea typeface="Calibri" panose="020F0502020204030204" pitchFamily="34" charset="0"/>
                          <a:cs typeface="Arial" panose="020B0604020202020204" pitchFamily="34" charset="0"/>
                        </a:rPr>
                        <a:t>1809 </a:t>
                      </a:r>
                      <a:r>
                        <a:rPr lang="en-US" sz="2000" kern="100" dirty="0" err="1">
                          <a:effectLst/>
                          <a:latin typeface="+mn-lt"/>
                          <a:ea typeface="Calibri" panose="020F0502020204030204" pitchFamily="34" charset="0"/>
                          <a:cs typeface="Arial" panose="020B0604020202020204" pitchFamily="34" charset="0"/>
                        </a:rPr>
                        <a:t>hrs</a:t>
                      </a:r>
                      <a:r>
                        <a:rPr lang="en-US" sz="2000" kern="100" dirty="0">
                          <a:effectLst/>
                          <a:latin typeface="+mn-lt"/>
                          <a:ea typeface="Calibri" panose="020F0502020204030204" pitchFamily="34" charset="0"/>
                          <a:cs typeface="Arial" panose="020B0604020202020204" pitchFamily="34" charset="0"/>
                        </a:rPr>
                        <a:t> on Oct 21, 2023</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Send text message</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mn-lt"/>
                          <a:ea typeface="Calibri" panose="020F0502020204030204" pitchFamily="34" charset="0"/>
                          <a:cs typeface="Arial" panose="020B0604020202020204" pitchFamily="34" charset="0"/>
                        </a:rPr>
                        <a:t>Manually (to wife, </a:t>
                      </a:r>
                      <a:r>
                        <a:rPr lang="en-US" sz="2000" b="1" i="1" kern="100" dirty="0">
                          <a:solidFill>
                            <a:srgbClr val="FF0000"/>
                          </a:solidFill>
                          <a:effectLst/>
                          <a:latin typeface="+mn-lt"/>
                          <a:ea typeface="Calibri" panose="020F0502020204030204" pitchFamily="34" charset="0"/>
                          <a:cs typeface="Arial" panose="020B0604020202020204" pitchFamily="34" charset="0"/>
                        </a:rPr>
                        <a:t>what’s for dinner</a:t>
                      </a:r>
                      <a:r>
                        <a:rPr lang="en-US" sz="2000" i="1" kern="100" dirty="0">
                          <a:effectLst/>
                          <a:latin typeface="+mn-lt"/>
                          <a:ea typeface="Calibri" panose="020F0502020204030204" pitchFamily="34" charset="0"/>
                          <a:cs typeface="Arial" panose="020B0604020202020204" pitchFamily="34" charset="0"/>
                        </a:rPr>
                        <a:t>)</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Done (On Alexa app)</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91754207"/>
                  </a:ext>
                </a:extLst>
              </a:tr>
              <a:tr h="504031">
                <a:tc>
                  <a:txBody>
                    <a:bodyPr/>
                    <a:lstStyle/>
                    <a:p>
                      <a:pPr algn="ctr"/>
                      <a:r>
                        <a:rPr lang="en-US" sz="2000" kern="100" dirty="0">
                          <a:effectLst/>
                          <a:latin typeface="+mn-lt"/>
                          <a:ea typeface="Calibri" panose="020F0502020204030204" pitchFamily="34" charset="0"/>
                          <a:cs typeface="Arial" panose="020B0604020202020204" pitchFamily="34" charset="0"/>
                        </a:rPr>
                        <a:t>2</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mn-lt"/>
                          <a:ea typeface="Calibri" panose="020F0502020204030204" pitchFamily="34" charset="0"/>
                          <a:cs typeface="Arial" panose="020B0604020202020204" pitchFamily="34" charset="0"/>
                        </a:rPr>
                        <a:t>1815 </a:t>
                      </a:r>
                      <a:r>
                        <a:rPr lang="en-US" sz="2000" kern="100" dirty="0" err="1">
                          <a:effectLst/>
                          <a:latin typeface="+mn-lt"/>
                          <a:ea typeface="Calibri" panose="020F0502020204030204" pitchFamily="34" charset="0"/>
                          <a:cs typeface="Arial" panose="020B0604020202020204" pitchFamily="34" charset="0"/>
                        </a:rPr>
                        <a:t>hrs</a:t>
                      </a:r>
                      <a:r>
                        <a:rPr lang="en-US" sz="2000" kern="100" dirty="0">
                          <a:effectLst/>
                          <a:latin typeface="+mn-lt"/>
                          <a:ea typeface="Calibri" panose="020F0502020204030204" pitchFamily="34" charset="0"/>
                          <a:cs typeface="Arial" panose="020B0604020202020204" pitchFamily="34" charset="0"/>
                        </a:rPr>
                        <a:t> on Oct 21, 2023</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a:effectLst/>
                          <a:latin typeface="+mn-lt"/>
                          <a:ea typeface="Calibri" panose="020F0502020204030204" pitchFamily="34" charset="0"/>
                          <a:cs typeface="Arial" panose="020B0604020202020204" pitchFamily="34" charset="0"/>
                        </a:rPr>
                        <a:t>Call</a:t>
                      </a:r>
                      <a:endParaRPr lang="en-PK" sz="2000" kern="1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mn-lt"/>
                          <a:ea typeface="Calibri" panose="020F0502020204030204" pitchFamily="34" charset="0"/>
                          <a:cs typeface="Arial" panose="020B0604020202020204" pitchFamily="34" charset="0"/>
                        </a:rPr>
                        <a:t>Call Hibna</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Calling </a:t>
                      </a:r>
                      <a:r>
                        <a:rPr lang="en-US" sz="2000" b="1" i="1" kern="100" dirty="0">
                          <a:solidFill>
                            <a:srgbClr val="FF0000"/>
                          </a:solidFill>
                          <a:effectLst/>
                          <a:latin typeface="+mn-lt"/>
                          <a:ea typeface="Calibri" panose="020F0502020204030204" pitchFamily="34" charset="0"/>
                          <a:cs typeface="Arial" panose="020B0604020202020204" pitchFamily="34" charset="0"/>
                        </a:rPr>
                        <a:t>Hibna Sarfraz’s Alexa device </a:t>
                      </a:r>
                      <a:r>
                        <a:rPr lang="en-US" sz="2000" kern="100" dirty="0">
                          <a:effectLst/>
                          <a:latin typeface="+mn-lt"/>
                          <a:ea typeface="Calibri" panose="020F0502020204030204" pitchFamily="34" charset="0"/>
                          <a:cs typeface="Arial" panose="020B0604020202020204" pitchFamily="34" charset="0"/>
                        </a:rPr>
                        <a:t>(Video Call on Alexa app)</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59697237"/>
                  </a:ext>
                </a:extLst>
              </a:tr>
              <a:tr h="504031">
                <a:tc>
                  <a:txBody>
                    <a:bodyPr/>
                    <a:lstStyle/>
                    <a:p>
                      <a:pPr algn="ctr"/>
                      <a:r>
                        <a:rPr lang="en-US" sz="2000" kern="100" dirty="0">
                          <a:effectLst/>
                          <a:latin typeface="+mn-lt"/>
                          <a:ea typeface="Calibri" panose="020F0502020204030204" pitchFamily="34" charset="0"/>
                          <a:cs typeface="Arial" panose="020B0604020202020204" pitchFamily="34" charset="0"/>
                        </a:rPr>
                        <a:t>3</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mn-lt"/>
                          <a:ea typeface="Calibri" panose="020F0502020204030204" pitchFamily="34" charset="0"/>
                          <a:cs typeface="Arial" panose="020B0604020202020204" pitchFamily="34" charset="0"/>
                        </a:rPr>
                        <a:t>1821 </a:t>
                      </a:r>
                      <a:r>
                        <a:rPr lang="en-US" sz="2000" kern="100" dirty="0" err="1">
                          <a:effectLst/>
                          <a:latin typeface="+mn-lt"/>
                          <a:ea typeface="Calibri" panose="020F0502020204030204" pitchFamily="34" charset="0"/>
                          <a:cs typeface="Arial" panose="020B0604020202020204" pitchFamily="34" charset="0"/>
                        </a:rPr>
                        <a:t>hrs</a:t>
                      </a:r>
                      <a:r>
                        <a:rPr lang="en-US" sz="2000" kern="100" dirty="0">
                          <a:effectLst/>
                          <a:latin typeface="+mn-lt"/>
                          <a:ea typeface="Calibri" panose="020F0502020204030204" pitchFamily="34" charset="0"/>
                          <a:cs typeface="Arial" panose="020B0604020202020204" pitchFamily="34" charset="0"/>
                        </a:rPr>
                        <a:t> on Oct 21, 2023</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Call</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a:effectLst/>
                          <a:latin typeface="+mn-lt"/>
                          <a:ea typeface="Calibri" panose="020F0502020204030204" pitchFamily="34" charset="0"/>
                          <a:cs typeface="Arial" panose="020B0604020202020204" pitchFamily="34" charset="0"/>
                        </a:rPr>
                        <a:t>Manually (Called Hibna contact’s phone number)</a:t>
                      </a:r>
                      <a:endParaRPr lang="en-PK" sz="2000" kern="1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Regular call on </a:t>
                      </a:r>
                      <a:r>
                        <a:rPr lang="en-US" sz="2000" b="1" i="1" kern="100" dirty="0">
                          <a:solidFill>
                            <a:srgbClr val="FF0000"/>
                          </a:solidFill>
                          <a:effectLst/>
                          <a:latin typeface="+mn-lt"/>
                          <a:ea typeface="Calibri" panose="020F0502020204030204" pitchFamily="34" charset="0"/>
                          <a:cs typeface="Arial" panose="020B0604020202020204" pitchFamily="34" charset="0"/>
                        </a:rPr>
                        <a:t>Hibna Sarfraz’s phone</a:t>
                      </a:r>
                      <a:endParaRPr lang="en-PK" sz="2000" b="1" i="1" kern="100" dirty="0">
                        <a:solidFill>
                          <a:srgbClr val="FF0000"/>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75828874"/>
                  </a:ext>
                </a:extLst>
              </a:tr>
              <a:tr h="504031">
                <a:tc>
                  <a:txBody>
                    <a:bodyPr/>
                    <a:lstStyle/>
                    <a:p>
                      <a:pPr algn="ctr"/>
                      <a:r>
                        <a:rPr lang="en-US" sz="2000" kern="100" dirty="0">
                          <a:effectLst/>
                          <a:latin typeface="+mn-lt"/>
                          <a:ea typeface="Calibri" panose="020F0502020204030204" pitchFamily="34" charset="0"/>
                          <a:cs typeface="Arial" panose="020B0604020202020204" pitchFamily="34" charset="0"/>
                        </a:rPr>
                        <a:t>4</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mn-lt"/>
                          <a:ea typeface="Calibri" panose="020F0502020204030204" pitchFamily="34" charset="0"/>
                          <a:cs typeface="Arial" panose="020B0604020202020204" pitchFamily="34" charset="0"/>
                        </a:rPr>
                        <a:t>1833 </a:t>
                      </a:r>
                      <a:r>
                        <a:rPr lang="en-US" sz="2000" kern="100" dirty="0" err="1">
                          <a:effectLst/>
                          <a:latin typeface="+mn-lt"/>
                          <a:ea typeface="Calibri" panose="020F0502020204030204" pitchFamily="34" charset="0"/>
                          <a:cs typeface="Arial" panose="020B0604020202020204" pitchFamily="34" charset="0"/>
                        </a:rPr>
                        <a:t>hrs</a:t>
                      </a:r>
                      <a:r>
                        <a:rPr lang="en-US" sz="2000" kern="100" dirty="0">
                          <a:effectLst/>
                          <a:latin typeface="+mn-lt"/>
                          <a:ea typeface="Calibri" panose="020F0502020204030204" pitchFamily="34" charset="0"/>
                          <a:cs typeface="Arial" panose="020B0604020202020204" pitchFamily="34" charset="0"/>
                        </a:rPr>
                        <a:t> on Oct 21, 2023</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a:effectLst/>
                          <a:latin typeface="+mn-lt"/>
                          <a:ea typeface="Calibri" panose="020F0502020204030204" pitchFamily="34" charset="0"/>
                          <a:cs typeface="Arial" panose="020B0604020202020204" pitchFamily="34" charset="0"/>
                        </a:rPr>
                        <a:t>Send Voice Message</a:t>
                      </a:r>
                      <a:endParaRPr lang="en-PK" sz="2000" kern="10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mn-lt"/>
                          <a:ea typeface="Calibri" panose="020F0502020204030204" pitchFamily="34" charset="0"/>
                          <a:cs typeface="Arial" panose="020B0604020202020204" pitchFamily="34" charset="0"/>
                        </a:rPr>
                        <a:t>Alexa send a message to wife .. followed by voice message (</a:t>
                      </a:r>
                      <a:r>
                        <a:rPr lang="en-US" sz="2000" b="1" i="1" kern="100" dirty="0">
                          <a:solidFill>
                            <a:srgbClr val="FF0000"/>
                          </a:solidFill>
                          <a:effectLst/>
                          <a:latin typeface="+mn-lt"/>
                          <a:ea typeface="Calibri" panose="020F0502020204030204" pitchFamily="34" charset="0"/>
                          <a:cs typeface="Arial" panose="020B0604020202020204" pitchFamily="34" charset="0"/>
                        </a:rPr>
                        <a:t>I want baby potatoes</a:t>
                      </a:r>
                      <a:r>
                        <a:rPr lang="en-US" sz="2000" i="1" kern="100" dirty="0">
                          <a:effectLst/>
                          <a:latin typeface="+mn-lt"/>
                          <a:ea typeface="Calibri" panose="020F0502020204030204" pitchFamily="34" charset="0"/>
                          <a:cs typeface="Arial" panose="020B0604020202020204" pitchFamily="34" charset="0"/>
                        </a:rPr>
                        <a:t>) in response to what’s message from Alexa</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Voice and text message sent on Alexa app</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67137454"/>
                  </a:ext>
                </a:extLst>
              </a:tr>
              <a:tr h="504031">
                <a:tc>
                  <a:txBody>
                    <a:bodyPr/>
                    <a:lstStyle/>
                    <a:p>
                      <a:pPr algn="ctr"/>
                      <a:r>
                        <a:rPr lang="en-US" sz="2000" kern="100" dirty="0">
                          <a:effectLst/>
                          <a:latin typeface="+mn-lt"/>
                          <a:ea typeface="Calibri" panose="020F0502020204030204" pitchFamily="34" charset="0"/>
                          <a:cs typeface="Arial" panose="020B0604020202020204" pitchFamily="34" charset="0"/>
                        </a:rPr>
                        <a:t>5</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tabLst>
                          <a:tab pos="786130" algn="ctr"/>
                        </a:tabLst>
                      </a:pPr>
                      <a:r>
                        <a:rPr lang="en-US" sz="2000" kern="100" dirty="0">
                          <a:effectLst/>
                          <a:latin typeface="+mn-lt"/>
                          <a:ea typeface="Calibri" panose="020F0502020204030204" pitchFamily="34" charset="0"/>
                          <a:cs typeface="Arial" panose="020B0604020202020204" pitchFamily="34" charset="0"/>
                        </a:rPr>
                        <a:t>1837 </a:t>
                      </a:r>
                      <a:r>
                        <a:rPr lang="en-US" sz="2000" kern="100" dirty="0" err="1">
                          <a:effectLst/>
                          <a:latin typeface="+mn-lt"/>
                          <a:ea typeface="Calibri" panose="020F0502020204030204" pitchFamily="34" charset="0"/>
                          <a:cs typeface="Arial" panose="020B0604020202020204" pitchFamily="34" charset="0"/>
                        </a:rPr>
                        <a:t>hrs</a:t>
                      </a:r>
                      <a:r>
                        <a:rPr lang="en-US" sz="2000" kern="100" dirty="0">
                          <a:effectLst/>
                          <a:latin typeface="+mn-lt"/>
                          <a:ea typeface="Calibri" panose="020F0502020204030204" pitchFamily="34" charset="0"/>
                          <a:cs typeface="Arial" panose="020B0604020202020204" pitchFamily="34" charset="0"/>
                        </a:rPr>
                        <a:t> on Oct 21, 2023</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Send Text Message</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mn-lt"/>
                          <a:ea typeface="Calibri" panose="020F0502020204030204" pitchFamily="34" charset="0"/>
                          <a:cs typeface="Arial" panose="020B0604020202020204" pitchFamily="34" charset="0"/>
                        </a:rPr>
                        <a:t>Manually (text message to </a:t>
                      </a:r>
                      <a:r>
                        <a:rPr lang="en-US" sz="2000" b="1" i="1" kern="100" dirty="0">
                          <a:solidFill>
                            <a:srgbClr val="FF0000"/>
                          </a:solidFill>
                          <a:effectLst/>
                          <a:latin typeface="+mn-lt"/>
                          <a:ea typeface="Calibri" panose="020F0502020204030204" pitchFamily="34" charset="0"/>
                          <a:cs typeface="Arial" panose="020B0604020202020204" pitchFamily="34" charset="0"/>
                        </a:rPr>
                        <a:t>Hibna, You’re awesome</a:t>
                      </a:r>
                      <a:r>
                        <a:rPr lang="en-US" sz="2000" i="1" kern="100" dirty="0">
                          <a:effectLst/>
                          <a:latin typeface="+mn-lt"/>
                          <a:ea typeface="Calibri" panose="020F0502020204030204" pitchFamily="34" charset="0"/>
                          <a:cs typeface="Arial" panose="020B0604020202020204" pitchFamily="34" charset="0"/>
                        </a:rPr>
                        <a:t>) </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Text message sent on Alexa app</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86140768"/>
                  </a:ext>
                </a:extLst>
              </a:tr>
            </a:tbl>
          </a:graphicData>
        </a:graphic>
      </p:graphicFrame>
      <p:sp>
        <p:nvSpPr>
          <p:cNvPr id="2" name="TextBox 1">
            <a:extLst>
              <a:ext uri="{FF2B5EF4-FFF2-40B4-BE49-F238E27FC236}">
                <a16:creationId xmlns:a16="http://schemas.microsoft.com/office/drawing/2014/main" id="{5B9E2E91-3344-5693-AD7E-EC8AB042DAC9}"/>
              </a:ext>
            </a:extLst>
          </p:cNvPr>
          <p:cNvSpPr txBox="1"/>
          <p:nvPr/>
        </p:nvSpPr>
        <p:spPr>
          <a:xfrm>
            <a:off x="2447364" y="6525125"/>
            <a:ext cx="8713695" cy="338554"/>
          </a:xfrm>
          <a:prstGeom prst="rect">
            <a:avLst/>
          </a:prstGeom>
          <a:noFill/>
        </p:spPr>
        <p:txBody>
          <a:bodyPr wrap="square" rtlCol="0">
            <a:spAutoFit/>
          </a:bodyPr>
          <a:lstStyle/>
          <a:p>
            <a:pPr algn="ctr"/>
            <a:r>
              <a:rPr lang="en-PK" sz="1600" i="1" dirty="0"/>
              <a:t>Note: The text in highlighted in red is potential evidence to be searched in Echo Show Device Image</a:t>
            </a:r>
          </a:p>
        </p:txBody>
      </p:sp>
    </p:spTree>
    <p:extLst>
      <p:ext uri="{BB962C8B-B14F-4D97-AF65-F5344CB8AC3E}">
        <p14:creationId xmlns:p14="http://schemas.microsoft.com/office/powerpoint/2010/main" val="111945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69AA7-C42C-CCE9-1B07-385C895CA9A9}"/>
              </a:ext>
            </a:extLst>
          </p:cNvPr>
          <p:cNvSpPr>
            <a:spLocks noGrp="1"/>
          </p:cNvSpPr>
          <p:nvPr>
            <p:ph type="title"/>
          </p:nvPr>
        </p:nvSpPr>
        <p:spPr/>
        <p:txBody>
          <a:bodyPr/>
          <a:lstStyle/>
          <a:p>
            <a:r>
              <a:rPr lang="en-US" kern="100"/>
              <a:t>To Do &amp; Reminders</a:t>
            </a:r>
            <a:endParaRPr lang="en-PK" dirty="0"/>
          </a:p>
        </p:txBody>
      </p:sp>
      <p:graphicFrame>
        <p:nvGraphicFramePr>
          <p:cNvPr id="6" name="Table 5">
            <a:extLst>
              <a:ext uri="{FF2B5EF4-FFF2-40B4-BE49-F238E27FC236}">
                <a16:creationId xmlns:a16="http://schemas.microsoft.com/office/drawing/2014/main" id="{E35AC7B3-4DAE-F1E6-D0DB-3FF372274282}"/>
              </a:ext>
            </a:extLst>
          </p:cNvPr>
          <p:cNvGraphicFramePr>
            <a:graphicFrameLocks noGrp="1"/>
          </p:cNvGraphicFramePr>
          <p:nvPr>
            <p:extLst>
              <p:ext uri="{D42A27DB-BD31-4B8C-83A1-F6EECF244321}">
                <p14:modId xmlns:p14="http://schemas.microsoft.com/office/powerpoint/2010/main" val="4070679398"/>
              </p:ext>
            </p:extLst>
          </p:nvPr>
        </p:nvGraphicFramePr>
        <p:xfrm>
          <a:off x="838199" y="1690687"/>
          <a:ext cx="10548801" cy="3657600"/>
        </p:xfrm>
        <a:graphic>
          <a:graphicData uri="http://schemas.openxmlformats.org/drawingml/2006/table">
            <a:tbl>
              <a:tblPr firstRow="1" firstCol="1" bandRow="1">
                <a:tableStyleId>{5940675A-B579-460E-94D1-54222C63F5DA}</a:tableStyleId>
              </a:tblPr>
              <a:tblGrid>
                <a:gridCol w="576264">
                  <a:extLst>
                    <a:ext uri="{9D8B030D-6E8A-4147-A177-3AD203B41FA5}">
                      <a16:colId xmlns:a16="http://schemas.microsoft.com/office/drawing/2014/main" val="2048541075"/>
                    </a:ext>
                  </a:extLst>
                </a:gridCol>
                <a:gridCol w="1543050">
                  <a:extLst>
                    <a:ext uri="{9D8B030D-6E8A-4147-A177-3AD203B41FA5}">
                      <a16:colId xmlns:a16="http://schemas.microsoft.com/office/drawing/2014/main" val="1365377391"/>
                    </a:ext>
                  </a:extLst>
                </a:gridCol>
                <a:gridCol w="2259946">
                  <a:extLst>
                    <a:ext uri="{9D8B030D-6E8A-4147-A177-3AD203B41FA5}">
                      <a16:colId xmlns:a16="http://schemas.microsoft.com/office/drawing/2014/main" val="191054896"/>
                    </a:ext>
                  </a:extLst>
                </a:gridCol>
                <a:gridCol w="3569354">
                  <a:extLst>
                    <a:ext uri="{9D8B030D-6E8A-4147-A177-3AD203B41FA5}">
                      <a16:colId xmlns:a16="http://schemas.microsoft.com/office/drawing/2014/main" val="1866194607"/>
                    </a:ext>
                  </a:extLst>
                </a:gridCol>
                <a:gridCol w="2600187">
                  <a:extLst>
                    <a:ext uri="{9D8B030D-6E8A-4147-A177-3AD203B41FA5}">
                      <a16:colId xmlns:a16="http://schemas.microsoft.com/office/drawing/2014/main" val="2165446263"/>
                    </a:ext>
                  </a:extLst>
                </a:gridCol>
              </a:tblGrid>
              <a:tr h="504031">
                <a:tc>
                  <a:txBody>
                    <a:bodyPr/>
                    <a:lstStyle/>
                    <a:p>
                      <a:pPr algn="ctr"/>
                      <a:r>
                        <a:rPr lang="en-US" sz="2000" b="1" i="0" kern="100" dirty="0">
                          <a:effectLst/>
                          <a:latin typeface="+mn-lt"/>
                          <a:ea typeface="Calibri" panose="020F0502020204030204" pitchFamily="34" charset="0"/>
                          <a:cs typeface="Arial" panose="020B0604020202020204" pitchFamily="34" charset="0"/>
                        </a:rPr>
                        <a:t>S. No.</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Date &amp; Time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Action</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Voice Command</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Response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extLst>
                  <a:ext uri="{0D108BD9-81ED-4DB2-BD59-A6C34878D82A}">
                    <a16:rowId xmlns:a16="http://schemas.microsoft.com/office/drawing/2014/main" val="1568174763"/>
                  </a:ext>
                </a:extLst>
              </a:tr>
              <a:tr h="504031">
                <a:tc>
                  <a:txBody>
                    <a:bodyPr/>
                    <a:lstStyle/>
                    <a:p>
                      <a:pPr marL="0" algn="ctr" defTabSz="914400" rtl="0" eaLnBrk="1" latinLnBrk="0" hangingPunct="1"/>
                      <a:r>
                        <a:rPr lang="en-US" sz="2000" kern="100" dirty="0">
                          <a:solidFill>
                            <a:schemeClr val="tx1"/>
                          </a:solidFill>
                          <a:effectLst/>
                          <a:latin typeface="+mn-lt"/>
                          <a:ea typeface="Calibri" panose="020F0502020204030204" pitchFamily="34" charset="0"/>
                          <a:cs typeface="Arial" panose="020B0604020202020204" pitchFamily="34" charset="0"/>
                        </a:rPr>
                        <a:t>1</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algn="l" defTabSz="914400" rtl="0" eaLnBrk="1" latinLnBrk="0" hangingPunct="1">
                        <a:tabLst>
                          <a:tab pos="786130" algn="ctr"/>
                        </a:tabLst>
                      </a:pPr>
                      <a:r>
                        <a:rPr lang="en-US" sz="2000" kern="100" dirty="0">
                          <a:solidFill>
                            <a:schemeClr val="tx1"/>
                          </a:solidFill>
                          <a:effectLst/>
                          <a:latin typeface="+mn-lt"/>
                          <a:ea typeface="Calibri" panose="020F0502020204030204" pitchFamily="34" charset="0"/>
                          <a:cs typeface="Arial" panose="020B0604020202020204" pitchFamily="34" charset="0"/>
                        </a:rPr>
                        <a:t>1850 </a:t>
                      </a:r>
                      <a:r>
                        <a:rPr lang="en-US" sz="2000" kern="100" dirty="0" err="1">
                          <a:solidFill>
                            <a:schemeClr val="tx1"/>
                          </a:solidFill>
                          <a:effectLst/>
                          <a:latin typeface="+mn-lt"/>
                          <a:ea typeface="Calibri" panose="020F0502020204030204" pitchFamily="34" charset="0"/>
                          <a:cs typeface="Arial" panose="020B0604020202020204" pitchFamily="34" charset="0"/>
                        </a:rPr>
                        <a:t>hrs</a:t>
                      </a:r>
                      <a:r>
                        <a:rPr lang="en-US" sz="2000" kern="100" dirty="0">
                          <a:solidFill>
                            <a:schemeClr val="tx1"/>
                          </a:solidFill>
                          <a:effectLst/>
                          <a:latin typeface="+mn-lt"/>
                          <a:ea typeface="Calibri" panose="020F0502020204030204" pitchFamily="34" charset="0"/>
                          <a:cs typeface="Arial" panose="020B0604020202020204" pitchFamily="34" charset="0"/>
                        </a:rPr>
                        <a:t> on Oct 21, 2023</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algn="l" defTabSz="914400" rtl="0" eaLnBrk="1" latinLnBrk="0" hangingPunct="1"/>
                      <a:r>
                        <a:rPr lang="en-US" sz="2000" kern="100">
                          <a:solidFill>
                            <a:schemeClr val="tx1"/>
                          </a:solidFill>
                          <a:effectLst/>
                          <a:latin typeface="+mn-lt"/>
                          <a:ea typeface="Calibri" panose="020F0502020204030204" pitchFamily="34" charset="0"/>
                          <a:cs typeface="Arial" panose="020B0604020202020204" pitchFamily="34" charset="0"/>
                        </a:rPr>
                        <a:t>Add to To do list</a:t>
                      </a:r>
                      <a:endParaRPr lang="en-PK" sz="2000" kern="10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algn="l" defTabSz="914400" rtl="0" eaLnBrk="1" latinLnBrk="0" hangingPunct="1"/>
                      <a:r>
                        <a:rPr lang="en-US" sz="2000" kern="100">
                          <a:solidFill>
                            <a:schemeClr val="tx1"/>
                          </a:solidFill>
                          <a:effectLst/>
                          <a:latin typeface="+mn-lt"/>
                          <a:ea typeface="Calibri" panose="020F0502020204030204" pitchFamily="34" charset="0"/>
                          <a:cs typeface="Arial" panose="020B0604020202020204" pitchFamily="34" charset="0"/>
                        </a:rPr>
                        <a:t>Alexa, add submit the ITNG paper to my to do list</a:t>
                      </a:r>
                      <a:endParaRPr lang="en-PK" sz="2000" kern="10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algn="l" defTabSz="914400" rtl="0" eaLnBrk="1" latinLnBrk="0" hangingPunct="1"/>
                      <a:r>
                        <a:rPr lang="en-US" sz="2000" kern="100">
                          <a:solidFill>
                            <a:schemeClr val="tx1"/>
                          </a:solidFill>
                          <a:effectLst/>
                          <a:latin typeface="+mn-lt"/>
                          <a:ea typeface="Calibri" panose="020F0502020204030204" pitchFamily="34" charset="0"/>
                          <a:cs typeface="Arial" panose="020B0604020202020204" pitchFamily="34" charset="0"/>
                        </a:rPr>
                        <a:t>Submit the i.t.n.g paper added to your to do list</a:t>
                      </a:r>
                      <a:endParaRPr lang="en-PK" sz="2000" kern="10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91754207"/>
                  </a:ext>
                </a:extLst>
              </a:tr>
              <a:tr h="504031">
                <a:tc>
                  <a:txBody>
                    <a:bodyPr/>
                    <a:lstStyle/>
                    <a:p>
                      <a:pPr marL="0" algn="ctr" defTabSz="914400" rtl="0" eaLnBrk="1" latinLnBrk="0" hangingPunct="1"/>
                      <a:r>
                        <a:rPr lang="en-US" sz="2000" kern="100" dirty="0">
                          <a:solidFill>
                            <a:schemeClr val="tx1"/>
                          </a:solidFill>
                          <a:effectLst/>
                          <a:latin typeface="+mn-lt"/>
                          <a:ea typeface="Calibri" panose="020F0502020204030204" pitchFamily="34" charset="0"/>
                          <a:cs typeface="Arial" panose="020B0604020202020204" pitchFamily="34" charset="0"/>
                        </a:rPr>
                        <a:t>2</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algn="l" defTabSz="914400" rtl="0" eaLnBrk="1" latinLnBrk="0" hangingPunct="1">
                        <a:tabLst>
                          <a:tab pos="786130" algn="ctr"/>
                        </a:tabLst>
                      </a:pPr>
                      <a:r>
                        <a:rPr lang="en-US" sz="2000" kern="100" dirty="0">
                          <a:solidFill>
                            <a:schemeClr val="tx1"/>
                          </a:solidFill>
                          <a:effectLst/>
                          <a:latin typeface="+mn-lt"/>
                          <a:ea typeface="Calibri" panose="020F0502020204030204" pitchFamily="34" charset="0"/>
                          <a:cs typeface="Arial" panose="020B0604020202020204" pitchFamily="34" charset="0"/>
                        </a:rPr>
                        <a:t>1851 </a:t>
                      </a:r>
                      <a:r>
                        <a:rPr lang="en-US" sz="2000" kern="100" dirty="0" err="1">
                          <a:solidFill>
                            <a:schemeClr val="tx1"/>
                          </a:solidFill>
                          <a:effectLst/>
                          <a:latin typeface="+mn-lt"/>
                          <a:ea typeface="Calibri" panose="020F0502020204030204" pitchFamily="34" charset="0"/>
                          <a:cs typeface="Arial" panose="020B0604020202020204" pitchFamily="34" charset="0"/>
                        </a:rPr>
                        <a:t>hrs</a:t>
                      </a:r>
                      <a:r>
                        <a:rPr lang="en-US" sz="2000" kern="100" dirty="0">
                          <a:solidFill>
                            <a:schemeClr val="tx1"/>
                          </a:solidFill>
                          <a:effectLst/>
                          <a:latin typeface="+mn-lt"/>
                          <a:ea typeface="Calibri" panose="020F0502020204030204" pitchFamily="34" charset="0"/>
                          <a:cs typeface="Arial" panose="020B0604020202020204" pitchFamily="34" charset="0"/>
                        </a:rPr>
                        <a:t> on Oct 21, 2023</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algn="l" defTabSz="914400" rtl="0" eaLnBrk="1" latinLnBrk="0" hangingPunct="1"/>
                      <a:r>
                        <a:rPr lang="en-US" sz="2000" kern="100" dirty="0">
                          <a:solidFill>
                            <a:schemeClr val="tx1"/>
                          </a:solidFill>
                          <a:effectLst/>
                          <a:latin typeface="+mn-lt"/>
                          <a:ea typeface="Calibri" panose="020F0502020204030204" pitchFamily="34" charset="0"/>
                          <a:cs typeface="Arial" panose="020B0604020202020204" pitchFamily="34" charset="0"/>
                        </a:rPr>
                        <a:t>Show To do list</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algn="l" defTabSz="914400" rtl="0" eaLnBrk="1" latinLnBrk="0" hangingPunct="1"/>
                      <a:r>
                        <a:rPr lang="en-US" sz="2000" kern="100">
                          <a:solidFill>
                            <a:schemeClr val="tx1"/>
                          </a:solidFill>
                          <a:effectLst/>
                          <a:latin typeface="+mn-lt"/>
                          <a:ea typeface="Calibri" panose="020F0502020204030204" pitchFamily="34" charset="0"/>
                          <a:cs typeface="Arial" panose="020B0604020202020204" pitchFamily="34" charset="0"/>
                        </a:rPr>
                        <a:t>Alexa, show my to do list</a:t>
                      </a:r>
                      <a:endParaRPr lang="en-PK" sz="2000" kern="10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algn="l" defTabSz="914400" rtl="0" eaLnBrk="1" latinLnBrk="0" hangingPunct="1"/>
                      <a:r>
                        <a:rPr lang="en-US" sz="2000" kern="100">
                          <a:solidFill>
                            <a:schemeClr val="tx1"/>
                          </a:solidFill>
                          <a:effectLst/>
                          <a:latin typeface="+mn-lt"/>
                          <a:ea typeface="Calibri" panose="020F0502020204030204" pitchFamily="34" charset="0"/>
                          <a:cs typeface="Arial" panose="020B0604020202020204" pitchFamily="34" charset="0"/>
                        </a:rPr>
                        <a:t>To do list opened</a:t>
                      </a:r>
                      <a:endParaRPr lang="en-PK" sz="2000" kern="10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59697237"/>
                  </a:ext>
                </a:extLst>
              </a:tr>
              <a:tr h="504031">
                <a:tc>
                  <a:txBody>
                    <a:bodyPr/>
                    <a:lstStyle/>
                    <a:p>
                      <a:pPr marL="0" algn="ctr" defTabSz="914400" rtl="0" eaLnBrk="1" latinLnBrk="0" hangingPunct="1"/>
                      <a:r>
                        <a:rPr lang="en-US" sz="2000" kern="100" dirty="0">
                          <a:solidFill>
                            <a:schemeClr val="tx1"/>
                          </a:solidFill>
                          <a:effectLst/>
                          <a:latin typeface="+mn-lt"/>
                          <a:ea typeface="Calibri" panose="020F0502020204030204" pitchFamily="34" charset="0"/>
                          <a:cs typeface="Arial" panose="020B0604020202020204" pitchFamily="34" charset="0"/>
                        </a:rPr>
                        <a:t>3</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algn="l" defTabSz="914400" rtl="0" eaLnBrk="1" latinLnBrk="0" hangingPunct="1">
                        <a:tabLst>
                          <a:tab pos="786130" algn="ctr"/>
                        </a:tabLst>
                      </a:pPr>
                      <a:r>
                        <a:rPr lang="en-US" sz="2000" kern="100" dirty="0">
                          <a:solidFill>
                            <a:schemeClr val="tx1"/>
                          </a:solidFill>
                          <a:effectLst/>
                          <a:latin typeface="+mn-lt"/>
                          <a:ea typeface="Calibri" panose="020F0502020204030204" pitchFamily="34" charset="0"/>
                          <a:cs typeface="Arial" panose="020B0604020202020204" pitchFamily="34" charset="0"/>
                        </a:rPr>
                        <a:t>1853 </a:t>
                      </a:r>
                      <a:r>
                        <a:rPr lang="en-US" sz="2000" kern="100" dirty="0" err="1">
                          <a:solidFill>
                            <a:schemeClr val="tx1"/>
                          </a:solidFill>
                          <a:effectLst/>
                          <a:latin typeface="+mn-lt"/>
                          <a:ea typeface="Calibri" panose="020F0502020204030204" pitchFamily="34" charset="0"/>
                          <a:cs typeface="Arial" panose="020B0604020202020204" pitchFamily="34" charset="0"/>
                        </a:rPr>
                        <a:t>hrs</a:t>
                      </a:r>
                      <a:r>
                        <a:rPr lang="en-US" sz="2000" kern="100" dirty="0">
                          <a:solidFill>
                            <a:schemeClr val="tx1"/>
                          </a:solidFill>
                          <a:effectLst/>
                          <a:latin typeface="+mn-lt"/>
                          <a:ea typeface="Calibri" panose="020F0502020204030204" pitchFamily="34" charset="0"/>
                          <a:cs typeface="Arial" panose="020B0604020202020204" pitchFamily="34" charset="0"/>
                        </a:rPr>
                        <a:t> on Oct 21, 2023</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algn="l" defTabSz="914400" rtl="0" eaLnBrk="1" latinLnBrk="0" hangingPunct="1"/>
                      <a:r>
                        <a:rPr lang="en-US" sz="2000" kern="100" dirty="0">
                          <a:solidFill>
                            <a:schemeClr val="tx1"/>
                          </a:solidFill>
                          <a:effectLst/>
                          <a:latin typeface="+mn-lt"/>
                          <a:ea typeface="Calibri" panose="020F0502020204030204" pitchFamily="34" charset="0"/>
                          <a:cs typeface="Arial" panose="020B0604020202020204" pitchFamily="34" charset="0"/>
                        </a:rPr>
                        <a:t>Reminder</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algn="l" defTabSz="914400" rtl="0" eaLnBrk="1" latinLnBrk="0" hangingPunct="1"/>
                      <a:r>
                        <a:rPr lang="en-US" sz="2000" kern="100" dirty="0">
                          <a:solidFill>
                            <a:schemeClr val="tx1"/>
                          </a:solidFill>
                          <a:effectLst/>
                          <a:latin typeface="+mn-lt"/>
                          <a:ea typeface="Calibri" panose="020F0502020204030204" pitchFamily="34" charset="0"/>
                          <a:cs typeface="Arial" panose="020B0604020202020204" pitchFamily="34" charset="0"/>
                        </a:rPr>
                        <a:t>Alexa, </a:t>
                      </a:r>
                      <a:r>
                        <a:rPr lang="en-US" sz="2000" b="1" i="1" kern="100" dirty="0">
                          <a:solidFill>
                            <a:srgbClr val="FF0000"/>
                          </a:solidFill>
                          <a:effectLst/>
                          <a:latin typeface="+mn-lt"/>
                          <a:ea typeface="Calibri" panose="020F0502020204030204" pitchFamily="34" charset="0"/>
                          <a:cs typeface="Arial" panose="020B0604020202020204" pitchFamily="34" charset="0"/>
                        </a:rPr>
                        <a:t>set a reminder for William to exercise every day at 7pm</a:t>
                      </a:r>
                      <a:endParaRPr lang="en-PK" sz="2000" b="1" i="1" kern="100" dirty="0">
                        <a:solidFill>
                          <a:srgbClr val="FF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algn="l" defTabSz="914400" rtl="0" eaLnBrk="1" latinLnBrk="0" hangingPunct="1"/>
                      <a:r>
                        <a:rPr lang="en-US" sz="2000" kern="100">
                          <a:solidFill>
                            <a:schemeClr val="tx1"/>
                          </a:solidFill>
                          <a:effectLst/>
                          <a:latin typeface="+mn-lt"/>
                          <a:ea typeface="Calibri" panose="020F0502020204030204" pitchFamily="34" charset="0"/>
                          <a:cs typeface="Arial" panose="020B0604020202020204" pitchFamily="34" charset="0"/>
                        </a:rPr>
                        <a:t>Okay John, I will remind John every day at &amp; pm to exercise</a:t>
                      </a:r>
                      <a:endParaRPr lang="en-PK" sz="2000" kern="10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75828874"/>
                  </a:ext>
                </a:extLst>
              </a:tr>
              <a:tr h="504031">
                <a:tc>
                  <a:txBody>
                    <a:bodyPr/>
                    <a:lstStyle/>
                    <a:p>
                      <a:pPr marL="0" algn="ctr" defTabSz="914400" rtl="0" eaLnBrk="1" latinLnBrk="0" hangingPunct="1"/>
                      <a:r>
                        <a:rPr lang="en-US" sz="2000" kern="100" dirty="0">
                          <a:solidFill>
                            <a:schemeClr val="tx1"/>
                          </a:solidFill>
                          <a:effectLst/>
                          <a:latin typeface="+mn-lt"/>
                          <a:ea typeface="Calibri" panose="020F0502020204030204" pitchFamily="34" charset="0"/>
                          <a:cs typeface="Arial" panose="020B0604020202020204" pitchFamily="34" charset="0"/>
                        </a:rPr>
                        <a:t>4</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algn="l" defTabSz="914400" rtl="0" eaLnBrk="1" latinLnBrk="0" hangingPunct="1">
                        <a:tabLst>
                          <a:tab pos="786130" algn="ctr"/>
                        </a:tabLst>
                      </a:pPr>
                      <a:r>
                        <a:rPr lang="en-US" sz="2000" kern="100" dirty="0">
                          <a:solidFill>
                            <a:schemeClr val="tx1"/>
                          </a:solidFill>
                          <a:effectLst/>
                          <a:latin typeface="+mn-lt"/>
                          <a:ea typeface="Calibri" panose="020F0502020204030204" pitchFamily="34" charset="0"/>
                          <a:cs typeface="Arial" panose="020B0604020202020204" pitchFamily="34" charset="0"/>
                        </a:rPr>
                        <a:t>1900 </a:t>
                      </a:r>
                      <a:r>
                        <a:rPr lang="en-US" sz="2000" kern="100" dirty="0" err="1">
                          <a:solidFill>
                            <a:schemeClr val="tx1"/>
                          </a:solidFill>
                          <a:effectLst/>
                          <a:latin typeface="+mn-lt"/>
                          <a:ea typeface="Calibri" panose="020F0502020204030204" pitchFamily="34" charset="0"/>
                          <a:cs typeface="Arial" panose="020B0604020202020204" pitchFamily="34" charset="0"/>
                        </a:rPr>
                        <a:t>hrs</a:t>
                      </a:r>
                      <a:r>
                        <a:rPr lang="en-US" sz="2000" kern="100" dirty="0">
                          <a:solidFill>
                            <a:schemeClr val="tx1"/>
                          </a:solidFill>
                          <a:effectLst/>
                          <a:latin typeface="+mn-lt"/>
                          <a:ea typeface="Calibri" panose="020F0502020204030204" pitchFamily="34" charset="0"/>
                          <a:cs typeface="Arial" panose="020B0604020202020204" pitchFamily="34" charset="0"/>
                        </a:rPr>
                        <a:t> on Oct 21, 2023</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algn="l" defTabSz="914400" rtl="0" eaLnBrk="1" latinLnBrk="0" hangingPunct="1"/>
                      <a:r>
                        <a:rPr lang="en-US" sz="2000" kern="100" dirty="0">
                          <a:solidFill>
                            <a:schemeClr val="tx1"/>
                          </a:solidFill>
                          <a:effectLst/>
                          <a:latin typeface="+mn-lt"/>
                          <a:ea typeface="Calibri" panose="020F0502020204030204" pitchFamily="34" charset="0"/>
                          <a:cs typeface="Arial" panose="020B0604020202020204" pitchFamily="34" charset="0"/>
                        </a:rPr>
                        <a:t>Reminder</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algn="l" defTabSz="914400" rtl="0" eaLnBrk="1" latinLnBrk="0" hangingPunct="1"/>
                      <a:r>
                        <a:rPr lang="en-US" sz="2000" kern="100" dirty="0">
                          <a:solidFill>
                            <a:schemeClr val="tx1"/>
                          </a:solidFill>
                          <a:effectLst/>
                          <a:latin typeface="+mn-lt"/>
                          <a:ea typeface="Calibri" panose="020F0502020204030204" pitchFamily="34" charset="0"/>
                          <a:cs typeface="Arial" panose="020B0604020202020204" pitchFamily="34" charset="0"/>
                        </a:rPr>
                        <a:t> </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algn="l" defTabSz="914400" rtl="0" eaLnBrk="1" latinLnBrk="0" hangingPunct="1"/>
                      <a:r>
                        <a:rPr lang="en-US" sz="2000" b="1" i="1" kern="100" dirty="0">
                          <a:solidFill>
                            <a:srgbClr val="FF0000"/>
                          </a:solidFill>
                          <a:effectLst/>
                          <a:latin typeface="+mn-lt"/>
                          <a:ea typeface="Calibri" panose="020F0502020204030204" pitchFamily="34" charset="0"/>
                          <a:cs typeface="Arial" panose="020B0604020202020204" pitchFamily="34" charset="0"/>
                        </a:rPr>
                        <a:t>William here is your reminder from John Exercise</a:t>
                      </a:r>
                      <a:endParaRPr lang="en-PK" sz="2000" b="1" i="1" kern="100" dirty="0">
                        <a:solidFill>
                          <a:srgbClr val="FF0000"/>
                        </a:solidFill>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67137454"/>
                  </a:ext>
                </a:extLst>
              </a:tr>
            </a:tbl>
          </a:graphicData>
        </a:graphic>
      </p:graphicFrame>
      <p:sp>
        <p:nvSpPr>
          <p:cNvPr id="2" name="TextBox 1">
            <a:extLst>
              <a:ext uri="{FF2B5EF4-FFF2-40B4-BE49-F238E27FC236}">
                <a16:creationId xmlns:a16="http://schemas.microsoft.com/office/drawing/2014/main" id="{5B9E2E91-3344-5693-AD7E-EC8AB042DAC9}"/>
              </a:ext>
            </a:extLst>
          </p:cNvPr>
          <p:cNvSpPr txBox="1"/>
          <p:nvPr/>
        </p:nvSpPr>
        <p:spPr>
          <a:xfrm>
            <a:off x="2447364" y="6525125"/>
            <a:ext cx="8713695" cy="338554"/>
          </a:xfrm>
          <a:prstGeom prst="rect">
            <a:avLst/>
          </a:prstGeom>
          <a:noFill/>
        </p:spPr>
        <p:txBody>
          <a:bodyPr wrap="square" rtlCol="0">
            <a:spAutoFit/>
          </a:bodyPr>
          <a:lstStyle/>
          <a:p>
            <a:pPr algn="ctr"/>
            <a:r>
              <a:rPr lang="en-PK" sz="1600" i="1" dirty="0"/>
              <a:t>Note: The text in highlighted in red is potential evidence to be searched in Echo Show Device Image</a:t>
            </a:r>
          </a:p>
        </p:txBody>
      </p:sp>
    </p:spTree>
    <p:extLst>
      <p:ext uri="{BB962C8B-B14F-4D97-AF65-F5344CB8AC3E}">
        <p14:creationId xmlns:p14="http://schemas.microsoft.com/office/powerpoint/2010/main" val="4126554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69AA7-C42C-CCE9-1B07-385C895CA9A9}"/>
              </a:ext>
            </a:extLst>
          </p:cNvPr>
          <p:cNvSpPr>
            <a:spLocks noGrp="1"/>
          </p:cNvSpPr>
          <p:nvPr>
            <p:ph type="title"/>
          </p:nvPr>
        </p:nvSpPr>
        <p:spPr/>
        <p:txBody>
          <a:bodyPr/>
          <a:lstStyle/>
          <a:p>
            <a:r>
              <a:rPr lang="en-US" kern="100" dirty="0"/>
              <a:t>Capture Photos and Videos</a:t>
            </a:r>
            <a:endParaRPr lang="en-PK" dirty="0"/>
          </a:p>
        </p:txBody>
      </p:sp>
      <p:graphicFrame>
        <p:nvGraphicFramePr>
          <p:cNvPr id="6" name="Table 5">
            <a:extLst>
              <a:ext uri="{FF2B5EF4-FFF2-40B4-BE49-F238E27FC236}">
                <a16:creationId xmlns:a16="http://schemas.microsoft.com/office/drawing/2014/main" id="{E35AC7B3-4DAE-F1E6-D0DB-3FF372274282}"/>
              </a:ext>
            </a:extLst>
          </p:cNvPr>
          <p:cNvGraphicFramePr>
            <a:graphicFrameLocks noGrp="1"/>
          </p:cNvGraphicFramePr>
          <p:nvPr>
            <p:extLst>
              <p:ext uri="{D42A27DB-BD31-4B8C-83A1-F6EECF244321}">
                <p14:modId xmlns:p14="http://schemas.microsoft.com/office/powerpoint/2010/main" val="57088157"/>
              </p:ext>
            </p:extLst>
          </p:nvPr>
        </p:nvGraphicFramePr>
        <p:xfrm>
          <a:off x="838199" y="1690687"/>
          <a:ext cx="10548801" cy="3048000"/>
        </p:xfrm>
        <a:graphic>
          <a:graphicData uri="http://schemas.openxmlformats.org/drawingml/2006/table">
            <a:tbl>
              <a:tblPr firstRow="1" firstCol="1" bandRow="1">
                <a:tableStyleId>{5940675A-B579-460E-94D1-54222C63F5DA}</a:tableStyleId>
              </a:tblPr>
              <a:tblGrid>
                <a:gridCol w="576264">
                  <a:extLst>
                    <a:ext uri="{9D8B030D-6E8A-4147-A177-3AD203B41FA5}">
                      <a16:colId xmlns:a16="http://schemas.microsoft.com/office/drawing/2014/main" val="2048541075"/>
                    </a:ext>
                  </a:extLst>
                </a:gridCol>
                <a:gridCol w="1543050">
                  <a:extLst>
                    <a:ext uri="{9D8B030D-6E8A-4147-A177-3AD203B41FA5}">
                      <a16:colId xmlns:a16="http://schemas.microsoft.com/office/drawing/2014/main" val="1365377391"/>
                    </a:ext>
                  </a:extLst>
                </a:gridCol>
                <a:gridCol w="2259946">
                  <a:extLst>
                    <a:ext uri="{9D8B030D-6E8A-4147-A177-3AD203B41FA5}">
                      <a16:colId xmlns:a16="http://schemas.microsoft.com/office/drawing/2014/main" val="191054896"/>
                    </a:ext>
                  </a:extLst>
                </a:gridCol>
                <a:gridCol w="3569354">
                  <a:extLst>
                    <a:ext uri="{9D8B030D-6E8A-4147-A177-3AD203B41FA5}">
                      <a16:colId xmlns:a16="http://schemas.microsoft.com/office/drawing/2014/main" val="1866194607"/>
                    </a:ext>
                  </a:extLst>
                </a:gridCol>
                <a:gridCol w="2600187">
                  <a:extLst>
                    <a:ext uri="{9D8B030D-6E8A-4147-A177-3AD203B41FA5}">
                      <a16:colId xmlns:a16="http://schemas.microsoft.com/office/drawing/2014/main" val="2165446263"/>
                    </a:ext>
                  </a:extLst>
                </a:gridCol>
              </a:tblGrid>
              <a:tr h="504031">
                <a:tc>
                  <a:txBody>
                    <a:bodyPr/>
                    <a:lstStyle/>
                    <a:p>
                      <a:pPr algn="ctr"/>
                      <a:r>
                        <a:rPr lang="en-US" sz="2000" b="1" i="0" kern="100" dirty="0">
                          <a:effectLst/>
                          <a:latin typeface="+mn-lt"/>
                          <a:ea typeface="Calibri" panose="020F0502020204030204" pitchFamily="34" charset="0"/>
                          <a:cs typeface="Arial" panose="020B0604020202020204" pitchFamily="34" charset="0"/>
                        </a:rPr>
                        <a:t>S. No.</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Date &amp; Time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Action</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Voice Command</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tc>
                  <a:txBody>
                    <a:bodyPr/>
                    <a:lstStyle/>
                    <a:p>
                      <a:pPr algn="ctr"/>
                      <a:r>
                        <a:rPr lang="en-US" sz="2000" b="1" i="0" kern="100" dirty="0">
                          <a:effectLst/>
                          <a:latin typeface="+mn-lt"/>
                          <a:ea typeface="Calibri" panose="020F0502020204030204" pitchFamily="34" charset="0"/>
                          <a:cs typeface="Arial" panose="020B0604020202020204" pitchFamily="34" charset="0"/>
                        </a:rPr>
                        <a:t>Response</a:t>
                      </a:r>
                      <a:endParaRPr lang="en-PK" sz="2000" i="0" kern="100" dirty="0">
                        <a:effectLst/>
                        <a:latin typeface="+mn-lt"/>
                        <a:ea typeface="Calibri" panose="020F0502020204030204" pitchFamily="34" charset="0"/>
                        <a:cs typeface="Arial" panose="020B0604020202020204" pitchFamily="34" charset="0"/>
                      </a:endParaRPr>
                    </a:p>
                  </a:txBody>
                  <a:tcPr marL="68580" marR="68580" marT="0" marB="0" anchor="ctr">
                    <a:solidFill>
                      <a:srgbClr val="FFFF00"/>
                    </a:solidFill>
                  </a:tcPr>
                </a:tc>
                <a:extLst>
                  <a:ext uri="{0D108BD9-81ED-4DB2-BD59-A6C34878D82A}">
                    <a16:rowId xmlns:a16="http://schemas.microsoft.com/office/drawing/2014/main" val="1568174763"/>
                  </a:ext>
                </a:extLst>
              </a:tr>
              <a:tr h="504031">
                <a:tc>
                  <a:txBody>
                    <a:bodyPr/>
                    <a:lstStyle/>
                    <a:p>
                      <a:pPr algn="ctr"/>
                      <a:r>
                        <a:rPr lang="en-US" sz="2000" kern="100" dirty="0">
                          <a:effectLst/>
                          <a:latin typeface="+mn-lt"/>
                          <a:ea typeface="Calibri" panose="020F0502020204030204" pitchFamily="34" charset="0"/>
                          <a:cs typeface="Arial" panose="020B0604020202020204" pitchFamily="34" charset="0"/>
                        </a:rPr>
                        <a:t>1</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algn="l" defTabSz="914400" rtl="0" eaLnBrk="1" latinLnBrk="0" hangingPunct="1">
                        <a:tabLst>
                          <a:tab pos="786130" algn="ctr"/>
                        </a:tabLst>
                      </a:pPr>
                      <a:r>
                        <a:rPr lang="en-US" sz="2000" kern="100" dirty="0">
                          <a:solidFill>
                            <a:schemeClr val="tx1"/>
                          </a:solidFill>
                          <a:effectLst/>
                          <a:latin typeface="+mn-lt"/>
                          <a:ea typeface="Calibri" panose="020F0502020204030204" pitchFamily="34" charset="0"/>
                          <a:cs typeface="Arial" panose="020B0604020202020204" pitchFamily="34" charset="0"/>
                        </a:rPr>
                        <a:t>1902 </a:t>
                      </a:r>
                      <a:r>
                        <a:rPr lang="en-US" sz="2000" kern="100" dirty="0" err="1">
                          <a:solidFill>
                            <a:schemeClr val="tx1"/>
                          </a:solidFill>
                          <a:effectLst/>
                          <a:latin typeface="+mn-lt"/>
                          <a:ea typeface="Calibri" panose="020F0502020204030204" pitchFamily="34" charset="0"/>
                          <a:cs typeface="Arial" panose="020B0604020202020204" pitchFamily="34" charset="0"/>
                        </a:rPr>
                        <a:t>hrs</a:t>
                      </a:r>
                      <a:r>
                        <a:rPr lang="en-US" sz="2000" kern="100" dirty="0">
                          <a:solidFill>
                            <a:schemeClr val="tx1"/>
                          </a:solidFill>
                          <a:effectLst/>
                          <a:latin typeface="+mn-lt"/>
                          <a:ea typeface="Calibri" panose="020F0502020204030204" pitchFamily="34" charset="0"/>
                          <a:cs typeface="Arial" panose="020B0604020202020204" pitchFamily="34" charset="0"/>
                        </a:rPr>
                        <a:t> on Oct 21, 2023</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Take picture</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mn-lt"/>
                          <a:ea typeface="Calibri" panose="020F0502020204030204" pitchFamily="34" charset="0"/>
                          <a:cs typeface="Arial" panose="020B0604020202020204" pitchFamily="34" charset="0"/>
                        </a:rPr>
                        <a:t>Alexa, </a:t>
                      </a:r>
                      <a:r>
                        <a:rPr lang="en-US" sz="2000" b="1" i="1" kern="100" dirty="0">
                          <a:solidFill>
                            <a:srgbClr val="FF0000"/>
                          </a:solidFill>
                          <a:effectLst/>
                          <a:latin typeface="+mn-lt"/>
                          <a:ea typeface="Calibri" panose="020F0502020204030204" pitchFamily="34" charset="0"/>
                          <a:cs typeface="Arial" panose="020B0604020202020204" pitchFamily="34" charset="0"/>
                        </a:rPr>
                        <a:t>take a picture</a:t>
                      </a:r>
                      <a:endParaRPr lang="en-PK" sz="2000" b="1" i="1" kern="100" dirty="0">
                        <a:solidFill>
                          <a:srgbClr val="FF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a:effectLst/>
                          <a:latin typeface="+mn-lt"/>
                          <a:ea typeface="Calibri" panose="020F0502020204030204" pitchFamily="34" charset="0"/>
                          <a:cs typeface="Arial" panose="020B0604020202020204" pitchFamily="34" charset="0"/>
                        </a:rPr>
                        <a:t>Swipe left for stickers … countdown 10.. saving to amazon photos</a:t>
                      </a:r>
                      <a:endParaRPr lang="en-PK" sz="2000" kern="10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91754207"/>
                  </a:ext>
                </a:extLst>
              </a:tr>
              <a:tr h="504031">
                <a:tc>
                  <a:txBody>
                    <a:bodyPr/>
                    <a:lstStyle/>
                    <a:p>
                      <a:pPr algn="ctr"/>
                      <a:r>
                        <a:rPr lang="en-US" sz="2000" kern="100" dirty="0">
                          <a:effectLst/>
                          <a:latin typeface="+mn-lt"/>
                          <a:ea typeface="Calibri" panose="020F0502020204030204" pitchFamily="34" charset="0"/>
                          <a:cs typeface="Arial" panose="020B0604020202020204" pitchFamily="34" charset="0"/>
                        </a:rPr>
                        <a:t>2</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algn="l" defTabSz="914400" rtl="0" eaLnBrk="1" latinLnBrk="0" hangingPunct="1">
                        <a:tabLst>
                          <a:tab pos="786130" algn="ctr"/>
                        </a:tabLst>
                      </a:pPr>
                      <a:r>
                        <a:rPr lang="en-US" sz="2000" kern="100" dirty="0">
                          <a:solidFill>
                            <a:schemeClr val="tx1"/>
                          </a:solidFill>
                          <a:effectLst/>
                          <a:latin typeface="+mn-lt"/>
                          <a:ea typeface="Calibri" panose="020F0502020204030204" pitchFamily="34" charset="0"/>
                          <a:cs typeface="Arial" panose="020B0604020202020204" pitchFamily="34" charset="0"/>
                        </a:rPr>
                        <a:t>1903 </a:t>
                      </a:r>
                      <a:r>
                        <a:rPr lang="en-US" sz="2000" kern="100" dirty="0" err="1">
                          <a:solidFill>
                            <a:schemeClr val="tx1"/>
                          </a:solidFill>
                          <a:effectLst/>
                          <a:latin typeface="+mn-lt"/>
                          <a:ea typeface="Calibri" panose="020F0502020204030204" pitchFamily="34" charset="0"/>
                          <a:cs typeface="Arial" panose="020B0604020202020204" pitchFamily="34" charset="0"/>
                        </a:rPr>
                        <a:t>hrs</a:t>
                      </a:r>
                      <a:r>
                        <a:rPr lang="en-US" sz="2000" kern="100" dirty="0">
                          <a:solidFill>
                            <a:schemeClr val="tx1"/>
                          </a:solidFill>
                          <a:effectLst/>
                          <a:latin typeface="+mn-lt"/>
                          <a:ea typeface="Calibri" panose="020F0502020204030204" pitchFamily="34" charset="0"/>
                          <a:cs typeface="Arial" panose="020B0604020202020204" pitchFamily="34" charset="0"/>
                        </a:rPr>
                        <a:t> on Oct 21, 2023</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Record video</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mn-lt"/>
                          <a:ea typeface="Calibri" panose="020F0502020204030204" pitchFamily="34" charset="0"/>
                          <a:cs typeface="Arial" panose="020B0604020202020204" pitchFamily="34" charset="0"/>
                        </a:rPr>
                        <a:t>Alexa, </a:t>
                      </a:r>
                      <a:r>
                        <a:rPr lang="en-US" sz="2000" b="1" i="1" kern="100" dirty="0">
                          <a:solidFill>
                            <a:srgbClr val="FF0000"/>
                          </a:solidFill>
                          <a:effectLst/>
                          <a:latin typeface="+mn-lt"/>
                          <a:ea typeface="Calibri" panose="020F0502020204030204" pitchFamily="34" charset="0"/>
                          <a:cs typeface="Arial" panose="020B0604020202020204" pitchFamily="34" charset="0"/>
                        </a:rPr>
                        <a:t>record a video</a:t>
                      </a:r>
                      <a:endParaRPr lang="en-PK" sz="2000" b="1" i="1" kern="100" dirty="0">
                        <a:solidFill>
                          <a:srgbClr val="FF0000"/>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When you’re done say Alexa, stop.. Video recorded</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759697237"/>
                  </a:ext>
                </a:extLst>
              </a:tr>
              <a:tr h="504031">
                <a:tc>
                  <a:txBody>
                    <a:bodyPr/>
                    <a:lstStyle/>
                    <a:p>
                      <a:pPr algn="ctr"/>
                      <a:r>
                        <a:rPr lang="en-US" sz="2000" kern="100" dirty="0">
                          <a:effectLst/>
                          <a:latin typeface="+mn-lt"/>
                          <a:ea typeface="Calibri" panose="020F0502020204030204" pitchFamily="34" charset="0"/>
                          <a:cs typeface="Arial" panose="020B0604020202020204" pitchFamily="34" charset="0"/>
                        </a:rPr>
                        <a:t>3</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marL="0" algn="l" defTabSz="914400" rtl="0" eaLnBrk="1" latinLnBrk="0" hangingPunct="1">
                        <a:tabLst>
                          <a:tab pos="786130" algn="ctr"/>
                        </a:tabLst>
                      </a:pPr>
                      <a:r>
                        <a:rPr lang="en-US" sz="2000" kern="100" dirty="0">
                          <a:solidFill>
                            <a:schemeClr val="tx1"/>
                          </a:solidFill>
                          <a:effectLst/>
                          <a:latin typeface="+mn-lt"/>
                          <a:ea typeface="Calibri" panose="020F0502020204030204" pitchFamily="34" charset="0"/>
                          <a:cs typeface="Arial" panose="020B0604020202020204" pitchFamily="34" charset="0"/>
                        </a:rPr>
                        <a:t>2109 </a:t>
                      </a:r>
                      <a:r>
                        <a:rPr lang="en-US" sz="2000" kern="100" dirty="0" err="1">
                          <a:solidFill>
                            <a:schemeClr val="tx1"/>
                          </a:solidFill>
                          <a:effectLst/>
                          <a:latin typeface="+mn-lt"/>
                          <a:ea typeface="Calibri" panose="020F0502020204030204" pitchFamily="34" charset="0"/>
                          <a:cs typeface="Arial" panose="020B0604020202020204" pitchFamily="34" charset="0"/>
                        </a:rPr>
                        <a:t>hrs</a:t>
                      </a:r>
                      <a:r>
                        <a:rPr lang="en-US" sz="2000" kern="100" dirty="0">
                          <a:solidFill>
                            <a:schemeClr val="tx1"/>
                          </a:solidFill>
                          <a:effectLst/>
                          <a:latin typeface="+mn-lt"/>
                          <a:ea typeface="Calibri" panose="020F0502020204030204" pitchFamily="34" charset="0"/>
                          <a:cs typeface="Arial" panose="020B0604020202020204" pitchFamily="34" charset="0"/>
                        </a:rPr>
                        <a:t> on Oct 21, 2023</a:t>
                      </a:r>
                      <a:endParaRPr lang="en-PK" sz="2000" kern="100" dirty="0">
                        <a:solidFill>
                          <a:schemeClr val="tx1"/>
                        </a:solidFill>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Show photos</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i="1" kern="100" dirty="0">
                          <a:effectLst/>
                          <a:latin typeface="+mn-lt"/>
                          <a:ea typeface="Calibri" panose="020F0502020204030204" pitchFamily="34" charset="0"/>
                          <a:cs typeface="Arial" panose="020B0604020202020204" pitchFamily="34" charset="0"/>
                        </a:rPr>
                        <a:t>Alexa, show photos from Oct the 9</a:t>
                      </a:r>
                      <a:r>
                        <a:rPr lang="en-US" sz="2000" i="1" kern="100" baseline="30000" dirty="0">
                          <a:effectLst/>
                          <a:latin typeface="+mn-lt"/>
                          <a:ea typeface="Calibri" panose="020F0502020204030204" pitchFamily="34" charset="0"/>
                          <a:cs typeface="Arial" panose="020B0604020202020204" pitchFamily="34" charset="0"/>
                        </a:rPr>
                        <a:t>th</a:t>
                      </a:r>
                      <a:r>
                        <a:rPr lang="en-US" sz="2000" i="1" kern="100" dirty="0">
                          <a:effectLst/>
                          <a:latin typeface="+mn-lt"/>
                          <a:ea typeface="Calibri" panose="020F0502020204030204" pitchFamily="34" charset="0"/>
                          <a:cs typeface="Arial" panose="020B0604020202020204" pitchFamily="34" charset="0"/>
                        </a:rPr>
                        <a:t> </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tc>
                  <a:txBody>
                    <a:bodyPr/>
                    <a:lstStyle/>
                    <a:p>
                      <a:pPr algn="l"/>
                      <a:r>
                        <a:rPr lang="en-US" sz="2000" kern="100" dirty="0">
                          <a:effectLst/>
                          <a:latin typeface="+mn-lt"/>
                          <a:ea typeface="Calibri" panose="020F0502020204030204" pitchFamily="34" charset="0"/>
                          <a:cs typeface="Arial" panose="020B0604020202020204" pitchFamily="34" charset="0"/>
                        </a:rPr>
                        <a:t>Here are your photos from that time</a:t>
                      </a:r>
                      <a:endParaRPr lang="en-PK" sz="2000" kern="100" dirty="0">
                        <a:effectLst/>
                        <a:latin typeface="+mn-lt"/>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75828874"/>
                  </a:ext>
                </a:extLst>
              </a:tr>
            </a:tbl>
          </a:graphicData>
        </a:graphic>
      </p:graphicFrame>
      <p:sp>
        <p:nvSpPr>
          <p:cNvPr id="2" name="TextBox 1">
            <a:extLst>
              <a:ext uri="{FF2B5EF4-FFF2-40B4-BE49-F238E27FC236}">
                <a16:creationId xmlns:a16="http://schemas.microsoft.com/office/drawing/2014/main" id="{783FDF8E-261B-C6AE-2E94-475BEE20CB60}"/>
              </a:ext>
            </a:extLst>
          </p:cNvPr>
          <p:cNvSpPr txBox="1"/>
          <p:nvPr/>
        </p:nvSpPr>
        <p:spPr>
          <a:xfrm>
            <a:off x="2447364" y="6525125"/>
            <a:ext cx="8713695" cy="338554"/>
          </a:xfrm>
          <a:prstGeom prst="rect">
            <a:avLst/>
          </a:prstGeom>
          <a:noFill/>
        </p:spPr>
        <p:txBody>
          <a:bodyPr wrap="square" rtlCol="0">
            <a:spAutoFit/>
          </a:bodyPr>
          <a:lstStyle/>
          <a:p>
            <a:pPr algn="ctr"/>
            <a:r>
              <a:rPr lang="en-PK" sz="1600" i="1" dirty="0"/>
              <a:t>Note: The text in highlighted in red is potential evidence to be searched in Echo Show Device Image</a:t>
            </a:r>
          </a:p>
        </p:txBody>
      </p:sp>
    </p:spTree>
    <p:extLst>
      <p:ext uri="{BB962C8B-B14F-4D97-AF65-F5344CB8AC3E}">
        <p14:creationId xmlns:p14="http://schemas.microsoft.com/office/powerpoint/2010/main" val="3121697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10724</TotalTime>
  <Words>1583</Words>
  <Application>Microsoft Macintosh PowerPoint</Application>
  <PresentationFormat>Widescreen</PresentationFormat>
  <Paragraphs>292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Planting Evidence / Data Population </vt:lpstr>
      <vt:lpstr>Why, How &amp; What Evidence Has Been Planted</vt:lpstr>
      <vt:lpstr>Objective &amp; Learning Outcomes</vt:lpstr>
      <vt:lpstr>Details of Planted Evidence</vt:lpstr>
      <vt:lpstr>What potential evidence to look for?</vt:lpstr>
      <vt:lpstr>Device Details</vt:lpstr>
      <vt:lpstr>Phone Communication</vt:lpstr>
      <vt:lpstr>To Do &amp; Reminders</vt:lpstr>
      <vt:lpstr>Capture Photos and Videos</vt:lpstr>
      <vt:lpstr>Playing Videos / Movies</vt:lpstr>
      <vt:lpstr>Bluetooth Connectivity</vt:lpstr>
      <vt:lpstr>Playing Audio / Music</vt:lpstr>
      <vt:lpstr>Web Browsing</vt:lpstr>
      <vt:lpstr>Summary of Evidence Implanted</vt:lpstr>
      <vt:lpstr>Summary of Data/Evidence Planted</vt:lpstr>
      <vt:lpstr>Summary of Data/Evidence Planted</vt:lpstr>
      <vt:lpstr>Summary of Data/Evidence Planted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Visual Studio Code</dc:title>
  <dc:creator>Weifeng Xu</dc:creator>
  <cp:lastModifiedBy>sarfraz nawaz</cp:lastModifiedBy>
  <cp:revision>199</cp:revision>
  <dcterms:created xsi:type="dcterms:W3CDTF">2021-01-18T02:02:41Z</dcterms:created>
  <dcterms:modified xsi:type="dcterms:W3CDTF">2023-12-27T02:15:53Z</dcterms:modified>
</cp:coreProperties>
</file>