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89" r:id="rId2"/>
    <p:sldId id="884" r:id="rId3"/>
    <p:sldId id="890" r:id="rId4"/>
    <p:sldId id="858" r:id="rId5"/>
    <p:sldId id="857" r:id="rId6"/>
    <p:sldId id="840" r:id="rId7"/>
    <p:sldId id="887" r:id="rId8"/>
    <p:sldId id="894" r:id="rId9"/>
    <p:sldId id="888" r:id="rId10"/>
    <p:sldId id="893" r:id="rId11"/>
    <p:sldId id="346" r:id="rId12"/>
    <p:sldId id="866" r:id="rId13"/>
    <p:sldId id="886" r:id="rId14"/>
    <p:sldId id="891" r:id="rId15"/>
    <p:sldId id="892" r:id="rId16"/>
    <p:sldId id="357" r:id="rId17"/>
    <p:sldId id="358" r:id="rId18"/>
    <p:sldId id="885" r:id="rId19"/>
    <p:sldId id="380" r:id="rId20"/>
    <p:sldId id="359" r:id="rId21"/>
    <p:sldId id="8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2600"/>
    <a:srgbClr val="FF7E79"/>
    <a:srgbClr val="D81E00"/>
    <a:srgbClr val="AEAEAE"/>
    <a:srgbClr val="AB51D6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ya.teracloud.jp/share/11d194c7357b563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&amp; Mounting</a:t>
            </a:r>
          </a:p>
        </p:txBody>
      </p:sp>
    </p:spTree>
    <p:extLst>
      <p:ext uri="{BB962C8B-B14F-4D97-AF65-F5344CB8AC3E}">
        <p14:creationId xmlns:p14="http://schemas.microsoft.com/office/powerpoint/2010/main" val="107447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772-ACCC-A4FE-9FE9-4038ADD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Unzip the file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20B991-CAA7-C823-FE35-C57FA278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7" y="2060019"/>
            <a:ext cx="10004400" cy="396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88550-4B92-CE7D-30CF-750A497F4D9C}"/>
              </a:ext>
            </a:extLst>
          </p:cNvPr>
          <p:cNvSpPr txBox="1"/>
          <p:nvPr/>
        </p:nvSpPr>
        <p:spPr>
          <a:xfrm>
            <a:off x="1026457" y="1690688"/>
            <a:ext cx="22008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Extract/Unzip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K" dirty="0"/>
              <a:t>Image File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64EC8-07A4-D6DF-4CF7-EDE71A526039}"/>
              </a:ext>
            </a:extLst>
          </p:cNvPr>
          <p:cNvSpPr txBox="1"/>
          <p:nvPr/>
        </p:nvSpPr>
        <p:spPr>
          <a:xfrm>
            <a:off x="838199" y="3841592"/>
            <a:ext cx="105155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MD5 of the original image file is b58fa04967161c158723c7b00a636533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calculated md5 of the downloaded image should 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C563-EFA1-7922-AEBE-6EFE0E2A00BE}"/>
              </a:ext>
            </a:extLst>
          </p:cNvPr>
          <p:cNvSpPr txBox="1"/>
          <p:nvPr/>
        </p:nvSpPr>
        <p:spPr>
          <a:xfrm>
            <a:off x="838200" y="1690688"/>
            <a:ext cx="45974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Verification of file hash (checking file integrity)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44C4A-EC43-BA5A-5491-25993C39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30673"/>
            <a:ext cx="10515600" cy="11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1097B-3429-36B7-BEBE-F2279715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Block and Loop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4055E-DD1B-6EAB-47CC-C8AB470A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Block Device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A storage device that supports reading and writing data in fixed-size blocks.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These blocks are typically 512 bytes or larger.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Examples: Hard drives, SSDs, USB drives, and disk images. </a:t>
            </a:r>
          </a:p>
          <a:p>
            <a:pPr>
              <a:lnSpc>
                <a:spcPct val="100000"/>
              </a:lnSpc>
            </a:pPr>
            <a:r>
              <a:rPr lang="en-GB" dirty="0"/>
              <a:t>Loop Device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A pseudo-device that makes a file accessible as a block device.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In simpler terms, it allows a file (such as a disk image) to be treated as a block device.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2400" dirty="0"/>
              <a:t>Loop devices are often used for mounting disk images, allowing the system to interact with the contents of the file as if it were a physical disk.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4640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D927-CE57-D6F9-95B2-5DC0617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 Mounting Process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8143-0248-3167-91F3-57D81737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3000" dirty="0"/>
              <a:t>Disk images are essentially files that contain a representation of an entire file system. 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However, the OS treats them as regular files initially.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To interact with this file system within the disk image, it must be associated with a block device.</a:t>
            </a:r>
          </a:p>
          <a:p>
            <a:r>
              <a:rPr lang="en-GB" dirty="0"/>
              <a:t>Loop devices acts as the bridge between the file system in the disk image and the OS.</a:t>
            </a:r>
          </a:p>
          <a:p>
            <a:r>
              <a:rPr lang="en-GB" dirty="0"/>
              <a:t>By setting up the disk image as a loop device, the OS can treat it as if it were a physical device.</a:t>
            </a:r>
          </a:p>
          <a:p>
            <a:r>
              <a:rPr lang="en-GB" dirty="0"/>
              <a:t>Thus, mount disk image to a directory and access its contents as if it were a separate disk.</a:t>
            </a:r>
          </a:p>
        </p:txBody>
      </p:sp>
    </p:spTree>
    <p:extLst>
      <p:ext uri="{BB962C8B-B14F-4D97-AF65-F5344CB8AC3E}">
        <p14:creationId xmlns:p14="http://schemas.microsoft.com/office/powerpoint/2010/main" val="365089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Setup Loop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569707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mount point, setup loop device &amp; verify loop device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0DFF1-DD1F-7D23-A499-77690DFB4C8D}"/>
              </a:ext>
            </a:extLst>
          </p:cNvPr>
          <p:cNvGrpSpPr/>
          <p:nvPr/>
        </p:nvGrpSpPr>
        <p:grpSpPr>
          <a:xfrm>
            <a:off x="838163" y="2060020"/>
            <a:ext cx="10440000" cy="1833175"/>
            <a:chOff x="838200" y="2060020"/>
            <a:chExt cx="10440000" cy="1833175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16DF0B6-FA57-35DF-7B4E-B17174EEF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60020"/>
              <a:ext cx="10440000" cy="183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27BAA-FCCD-FED7-E6F1-DFD37C724928}"/>
                </a:ext>
              </a:extLst>
            </p:cNvPr>
            <p:cNvSpPr/>
            <p:nvPr/>
          </p:nvSpPr>
          <p:spPr>
            <a:xfrm>
              <a:off x="851647" y="3213847"/>
              <a:ext cx="7445188" cy="215153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EED466-4E36-64B2-F980-2209906B4535}"/>
                </a:ext>
              </a:extLst>
            </p:cNvPr>
            <p:cNvSpPr txBox="1"/>
            <p:nvPr/>
          </p:nvSpPr>
          <p:spPr>
            <a:xfrm>
              <a:off x="4741767" y="3554641"/>
              <a:ext cx="3587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rgbClr val="FFFF00"/>
                  </a:solidFill>
                </a:rPr>
                <a:t>The loop</a:t>
              </a:r>
              <a:r>
                <a:rPr lang="en-PK" sz="1600" dirty="0">
                  <a:solidFill>
                    <a:srgbClr val="FFFF00"/>
                  </a:solidFill>
                </a:rPr>
                <a:t> device has been </a:t>
              </a:r>
              <a:r>
                <a:rPr lang="en-GB" sz="1600" dirty="0">
                  <a:solidFill>
                    <a:srgbClr val="FFFF00"/>
                  </a:solidFill>
                </a:rPr>
                <a:t>set</a:t>
              </a:r>
              <a:r>
                <a:rPr lang="en-PK" sz="1600" dirty="0">
                  <a:solidFill>
                    <a:srgbClr val="FFFF00"/>
                  </a:solidFill>
                </a:rPr>
                <a:t> up at loop0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9488B7-560F-20A4-535A-7F1E38D63CE6}"/>
                </a:ext>
              </a:extLst>
            </p:cNvPr>
            <p:cNvCxnSpPr/>
            <p:nvPr/>
          </p:nvCxnSpPr>
          <p:spPr>
            <a:xfrm flipH="1" flipV="1">
              <a:off x="4020671" y="3429000"/>
              <a:ext cx="699247" cy="29583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42409-B481-70DA-212C-8BC57968C74A}"/>
              </a:ext>
            </a:extLst>
          </p:cNvPr>
          <p:cNvSpPr txBox="1"/>
          <p:nvPr/>
        </p:nvSpPr>
        <p:spPr>
          <a:xfrm>
            <a:off x="838200" y="4077526"/>
            <a:ext cx="105155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sudo</a:t>
            </a:r>
            <a:r>
              <a:rPr lang="en-GB" sz="2000" b="1" dirty="0"/>
              <a:t>:</a:t>
            </a:r>
            <a:r>
              <a:rPr lang="en-GB" sz="2000" dirty="0"/>
              <a:t> root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losetup</a:t>
            </a:r>
            <a:r>
              <a:rPr lang="en-GB" sz="2000" b="1" dirty="0"/>
              <a:t>:</a:t>
            </a:r>
            <a:r>
              <a:rPr lang="en-GB" sz="2000" dirty="0"/>
              <a:t> Command to set up loop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</a:t>
            </a:r>
            <a:r>
              <a:rPr lang="en-GB" sz="2000" b="1" dirty="0" err="1"/>
              <a:t>partscan</a:t>
            </a:r>
            <a:r>
              <a:rPr lang="en-GB" sz="2000" b="1" dirty="0"/>
              <a:t>:</a:t>
            </a:r>
            <a:r>
              <a:rPr lang="en-GB" sz="2000" dirty="0"/>
              <a:t> This option tells </a:t>
            </a:r>
            <a:r>
              <a:rPr lang="en-GB" sz="2000" dirty="0" err="1"/>
              <a:t>losetup</a:t>
            </a:r>
            <a:r>
              <a:rPr lang="en-GB" sz="2000" dirty="0"/>
              <a:t> to scan partitions on the device.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--find:</a:t>
            </a:r>
            <a:r>
              <a:rPr lang="en-GB" sz="2000" dirty="0"/>
              <a:t> This option instructs </a:t>
            </a:r>
            <a:r>
              <a:rPr lang="en-GB" sz="2000" dirty="0" err="1"/>
              <a:t>losetup</a:t>
            </a:r>
            <a:r>
              <a:rPr lang="en-GB" sz="2000" dirty="0"/>
              <a:t> to find the first available loop device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--show:</a:t>
            </a:r>
            <a:r>
              <a:rPr lang="en-GB" sz="2000" dirty="0"/>
              <a:t> This option makes </a:t>
            </a:r>
            <a:r>
              <a:rPr lang="en-GB" sz="2000" dirty="0" err="1"/>
              <a:t>losetup</a:t>
            </a:r>
            <a:r>
              <a:rPr lang="en-GB" sz="2000" dirty="0"/>
              <a:t> display the name of the loop device it finds.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--read-only:</a:t>
            </a:r>
            <a:r>
              <a:rPr lang="en-GB" sz="2000" dirty="0"/>
              <a:t> This option sets up the loop device as read-only. </a:t>
            </a:r>
          </a:p>
        </p:txBody>
      </p:sp>
    </p:spTree>
    <p:extLst>
      <p:ext uri="{BB962C8B-B14F-4D97-AF65-F5344CB8AC3E}">
        <p14:creationId xmlns:p14="http://schemas.microsoft.com/office/powerpoint/2010/main" val="68276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K" dirty="0"/>
              <a:t>Check Partition Numbers of Block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1790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block devices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DAD561-8BA1-820A-7BEE-B35EA1ED3C29}"/>
              </a:ext>
            </a:extLst>
          </p:cNvPr>
          <p:cNvGrpSpPr/>
          <p:nvPr/>
        </p:nvGrpSpPr>
        <p:grpSpPr>
          <a:xfrm>
            <a:off x="838200" y="2060020"/>
            <a:ext cx="6781800" cy="4132233"/>
            <a:chOff x="838200" y="2060020"/>
            <a:chExt cx="6781800" cy="4132233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C9E685C-0ED4-8915-805F-AF50ECE74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73"/>
            <a:stretch/>
          </p:blipFill>
          <p:spPr>
            <a:xfrm>
              <a:off x="838200" y="2060020"/>
              <a:ext cx="6781800" cy="413223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84E5EF-3393-7028-9CF8-BF8D29B8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030" y="2178257"/>
              <a:ext cx="1371600" cy="25400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F823E1F-B101-8B9B-29FD-639FF5784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2" r="-9551"/>
          <a:stretch/>
        </p:blipFill>
        <p:spPr>
          <a:xfrm>
            <a:off x="4746457" y="3561346"/>
            <a:ext cx="7429499" cy="115865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D476A4-3B98-9475-A0F2-0670B45078F5}"/>
              </a:ext>
            </a:extLst>
          </p:cNvPr>
          <p:cNvGrpSpPr/>
          <p:nvPr/>
        </p:nvGrpSpPr>
        <p:grpSpPr>
          <a:xfrm>
            <a:off x="4762500" y="4592053"/>
            <a:ext cx="7429500" cy="1600200"/>
            <a:chOff x="4762500" y="4592053"/>
            <a:chExt cx="7429500" cy="1600200"/>
          </a:xfrm>
        </p:grpSpPr>
        <p:pic>
          <p:nvPicPr>
            <p:cNvPr id="12" name="Picture 1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E069D3C-6C94-8807-4910-85C0B2FF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4592053"/>
              <a:ext cx="7429500" cy="1600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7A4F4C-4C58-EA22-34B9-314ACE3A5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541" y="5623708"/>
              <a:ext cx="13716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35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Check Partitions Layout of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23495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partitions of Image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1794D-EF3C-3198-DDC0-0F0A2EBEA41D}"/>
              </a:ext>
            </a:extLst>
          </p:cNvPr>
          <p:cNvSpPr txBox="1"/>
          <p:nvPr/>
        </p:nvSpPr>
        <p:spPr>
          <a:xfrm>
            <a:off x="8170111" y="2060020"/>
            <a:ext cx="386614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b="1" dirty="0" err="1"/>
              <a:t>mmls</a:t>
            </a:r>
            <a:r>
              <a:rPr lang="en-GB" dirty="0"/>
              <a:t>	(</a:t>
            </a:r>
            <a:r>
              <a:rPr lang="en-GB" b="1" dirty="0" err="1"/>
              <a:t>lsblk</a:t>
            </a:r>
            <a:r>
              <a:rPr lang="en-GB" dirty="0"/>
              <a:t>	(</a:t>
            </a:r>
            <a:r>
              <a:rPr lang="en-GB" b="1" dirty="0"/>
              <a:t>Partition</a:t>
            </a:r>
          </a:p>
          <a:p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Name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020	p21	System Partition</a:t>
            </a:r>
          </a:p>
          <a:p>
            <a:r>
              <a:rPr lang="en-GB" dirty="0"/>
              <a:t>022	p23	</a:t>
            </a:r>
            <a:r>
              <a:rPr lang="en-GB" dirty="0" err="1"/>
              <a:t>Userdata</a:t>
            </a:r>
            <a:r>
              <a:rPr lang="en-GB" dirty="0"/>
              <a:t>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27781-291B-6F80-75C8-6CEA49A2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06"/>
            <a:ext cx="7117200" cy="432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EDBAB-D947-5278-050A-7E0FE19AB516}"/>
              </a:ext>
            </a:extLst>
          </p:cNvPr>
          <p:cNvSpPr/>
          <p:nvPr/>
        </p:nvSpPr>
        <p:spPr>
          <a:xfrm>
            <a:off x="838200" y="5867400"/>
            <a:ext cx="3848100" cy="108000"/>
          </a:xfrm>
          <a:prstGeom prst="rect">
            <a:avLst/>
          </a:prstGeom>
          <a:noFill/>
          <a:ln w="25400"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669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783C3-3516-9DD5-EE0C-3E5ADED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System Partition (p21)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A5A01-36B1-C9E7-8D6B-6812B9DD8314}"/>
              </a:ext>
            </a:extLst>
          </p:cNvPr>
          <p:cNvSpPr txBox="1"/>
          <p:nvPr/>
        </p:nvSpPr>
        <p:spPr>
          <a:xfrm>
            <a:off x="838200" y="1690688"/>
            <a:ext cx="38460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98422D-F595-24D8-C8A8-D6F554F7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440000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Userdata Partition (p23)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1" y="1690688"/>
            <a:ext cx="3860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17FC4A-76E0-D76E-7268-870D2370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10440000" cy="215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20008-B52E-574A-48C9-EC255D8F4398}"/>
              </a:ext>
            </a:extLst>
          </p:cNvPr>
          <p:cNvSpPr txBox="1"/>
          <p:nvPr/>
        </p:nvSpPr>
        <p:spPr>
          <a:xfrm>
            <a:off x="838200" y="4359915"/>
            <a:ext cx="105155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i="1" dirty="0" err="1"/>
              <a:t>noload</a:t>
            </a:r>
            <a:r>
              <a:rPr lang="en-GB" sz="2000" dirty="0"/>
              <a:t> option refers to a mount option that prevents the kernel from loading the journal of the file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journal (in file systems such as ext3 and ext4) keeps track of changes to the file system for faster recovery in case of a system crash or unexpected shutdown.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Using </a:t>
            </a:r>
            <a:r>
              <a:rPr lang="en-GB" sz="2000" b="1" i="1" dirty="0" err="1"/>
              <a:t>noload</a:t>
            </a:r>
            <a:r>
              <a:rPr lang="en-GB" sz="2000" dirty="0"/>
              <a:t> is necessary when dealing with forensic analysis where you want to examine the file system without making any modifications. </a:t>
            </a:r>
          </a:p>
        </p:txBody>
      </p:sp>
    </p:spTree>
    <p:extLst>
      <p:ext uri="{BB962C8B-B14F-4D97-AF65-F5344CB8AC3E}">
        <p14:creationId xmlns:p14="http://schemas.microsoft.com/office/powerpoint/2010/main" val="2749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Mount Userdata Partition (p23)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1" y="1690688"/>
            <a:ext cx="3860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775BA21-BFDB-1F7D-1081-33B2B51C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954800" cy="1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75BFF-C414-F25E-3C25-01BE0036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Image Acquisition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9D54C-F291-8AE4-BA29-A97473D7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085" cy="4351338"/>
          </a:xfrm>
        </p:spPr>
        <p:txBody>
          <a:bodyPr/>
          <a:lstStyle/>
          <a:p>
            <a:r>
              <a:rPr lang="en-PK" dirty="0"/>
              <a:t>Place the eMMC in the socket</a:t>
            </a:r>
          </a:p>
          <a:p>
            <a:r>
              <a:rPr lang="en-PK" dirty="0"/>
              <a:t>Connect the socket to adapter on BGA 153 slot</a:t>
            </a:r>
          </a:p>
          <a:p>
            <a:r>
              <a:rPr lang="en-PK" dirty="0"/>
              <a:t>Connect adapter to the box</a:t>
            </a:r>
          </a:p>
          <a:p>
            <a:r>
              <a:rPr lang="en-PK" dirty="0"/>
              <a:t>Plug the box cable to laptop’s USB port</a:t>
            </a:r>
          </a:p>
          <a:p>
            <a:r>
              <a:rPr lang="en-PK" dirty="0"/>
              <a:t>Open Easy JTAG Tool on computer</a:t>
            </a:r>
          </a:p>
          <a:p>
            <a:endParaRPr lang="en-PK" dirty="0"/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AEA83-9272-4E00-0DE3-1F785FC5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85" y="1825625"/>
            <a:ext cx="463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66895-3FCB-7C9B-9A9F-6211D7B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465A3C-E1F2-B1B1-7DDE-07401907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715813" cy="569277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79439D-F64B-7F4E-26BB-3BA2AE251D4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90765" y="4583162"/>
            <a:ext cx="2348462" cy="869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11D81-1B9C-0229-683E-44BE2AC6BAEB}"/>
              </a:ext>
            </a:extLst>
          </p:cNvPr>
          <p:cNvSpPr txBox="1"/>
          <p:nvPr/>
        </p:nvSpPr>
        <p:spPr>
          <a:xfrm>
            <a:off x="9139227" y="3429000"/>
            <a:ext cx="2414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dirty="0">
                <a:solidFill>
                  <a:srgbClr val="FF0000"/>
                </a:solidFill>
              </a:rPr>
              <a:t>eMMC is not readable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P</a:t>
            </a:r>
            <a:r>
              <a:rPr lang="en-PK" sz="2400" dirty="0">
                <a:solidFill>
                  <a:srgbClr val="FF0000"/>
                </a:solidFill>
              </a:rPr>
              <a:t>robably needs cleaning</a:t>
            </a:r>
          </a:p>
          <a:p>
            <a:r>
              <a:rPr lang="en-GB" sz="2400" dirty="0">
                <a:solidFill>
                  <a:srgbClr val="FF0000"/>
                </a:solidFill>
              </a:rPr>
              <a:t>T</a:t>
            </a:r>
            <a:r>
              <a:rPr lang="en-PK" sz="2400" dirty="0">
                <a:solidFill>
                  <a:srgbClr val="FF0000"/>
                </a:solidFill>
              </a:rPr>
              <a:t>o remove glue on pins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B705A-97F7-7BC3-93AC-46DED138C502}"/>
              </a:ext>
            </a:extLst>
          </p:cNvPr>
          <p:cNvSpPr txBox="1"/>
          <p:nvPr/>
        </p:nvSpPr>
        <p:spPr>
          <a:xfrm>
            <a:off x="3590366" y="134292"/>
            <a:ext cx="38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b="1" dirty="0">
                <a:solidFill>
                  <a:srgbClr val="FF0000"/>
                </a:solidFill>
              </a:rPr>
              <a:t>1. Click to check eMMC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7BC67-1222-AC4B-9E07-DE04E52755A6}"/>
              </a:ext>
            </a:extLst>
          </p:cNvPr>
          <p:cNvCxnSpPr>
            <a:cxnSpLocks/>
          </p:cNvCxnSpPr>
          <p:nvPr/>
        </p:nvCxnSpPr>
        <p:spPr>
          <a:xfrm flipH="1">
            <a:off x="4316506" y="492472"/>
            <a:ext cx="874059" cy="307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BBE-9B37-E7D6-1153-EB7836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eMMC Needs Cleaning</a:t>
            </a:r>
          </a:p>
        </p:txBody>
      </p:sp>
      <p:pic>
        <p:nvPicPr>
          <p:cNvPr id="6" name="Content Placeholder 5" descr="A close up of a black square with small silver dots&#10;&#10;Description automatically generated">
            <a:extLst>
              <a:ext uri="{FF2B5EF4-FFF2-40B4-BE49-F238E27FC236}">
                <a16:creationId xmlns:a16="http://schemas.microsoft.com/office/drawing/2014/main" id="{B700BBEF-5CB9-F415-CAC5-542DE0048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084" y="2234542"/>
            <a:ext cx="4352925" cy="32646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A9DD-108B-638D-CFED-38D50222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381" y="1690425"/>
            <a:ext cx="3264301" cy="2787446"/>
          </a:xfrm>
        </p:spPr>
        <p:txBody>
          <a:bodyPr>
            <a:normAutofit/>
          </a:bodyPr>
          <a:lstStyle/>
          <a:p>
            <a:r>
              <a:rPr lang="en-PK" sz="2400" dirty="0"/>
              <a:t>Pins on eMMC are not readable due to glue so needs cleaning</a:t>
            </a:r>
          </a:p>
          <a:p>
            <a:endParaRPr lang="en-PK" sz="2400" dirty="0"/>
          </a:p>
          <a:p>
            <a:r>
              <a:rPr lang="en-PK" sz="2400" dirty="0"/>
              <a:t>Apply flux and clean with solder iron at 200 Celsius</a:t>
            </a:r>
          </a:p>
        </p:txBody>
      </p:sp>
      <p:pic>
        <p:nvPicPr>
          <p:cNvPr id="5" name="Picture 4" descr="A black square with gold holes&#10;&#10;Description automatically generated">
            <a:extLst>
              <a:ext uri="{FF2B5EF4-FFF2-40B4-BE49-F238E27FC236}">
                <a16:creationId xmlns:a16="http://schemas.microsoft.com/office/drawing/2014/main" id="{9CACF318-2BAD-69B5-6CD7-A8401D4D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2912" y="2235001"/>
            <a:ext cx="4352400" cy="3264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D460A9-96D4-8F9B-5BAD-FADF72BF5D13}"/>
              </a:ext>
            </a:extLst>
          </p:cNvPr>
          <p:cNvCxnSpPr>
            <a:cxnSpLocks/>
          </p:cNvCxnSpPr>
          <p:nvPr/>
        </p:nvCxnSpPr>
        <p:spPr>
          <a:xfrm>
            <a:off x="4102894" y="3612030"/>
            <a:ext cx="11640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962175-4B2D-0CBF-4FB6-0CF56C5CC170}"/>
              </a:ext>
            </a:extLst>
          </p:cNvPr>
          <p:cNvSpPr txBox="1"/>
          <p:nvPr/>
        </p:nvSpPr>
        <p:spPr>
          <a:xfrm>
            <a:off x="4023156" y="2702965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K" sz="2400" b="1" dirty="0">
                <a:solidFill>
                  <a:srgbClr val="FF0000"/>
                </a:solidFill>
              </a:rPr>
              <a:t>After </a:t>
            </a:r>
          </a:p>
          <a:p>
            <a:pPr algn="ctr"/>
            <a:r>
              <a:rPr lang="en-PK" sz="2400" b="1" dirty="0">
                <a:solidFill>
                  <a:srgbClr val="FF0000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425656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Image Acquisition After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823CB-6AB4-6C9A-B46B-68CFF28C362A}"/>
              </a:ext>
            </a:extLst>
          </p:cNvPr>
          <p:cNvSpPr txBox="1"/>
          <p:nvPr/>
        </p:nvSpPr>
        <p:spPr>
          <a:xfrm>
            <a:off x="838200" y="1690688"/>
            <a:ext cx="5257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Image Acquisition from Device eMMC using East JTAG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29F416-7FA0-4767-AAFD-1D038CC6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0022"/>
            <a:ext cx="8269200" cy="4409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7F65A-B8A1-3D31-5FCE-A31DFD525B38}"/>
              </a:ext>
            </a:extLst>
          </p:cNvPr>
          <p:cNvSpPr txBox="1"/>
          <p:nvPr/>
        </p:nvSpPr>
        <p:spPr>
          <a:xfrm>
            <a:off x="9399494" y="2060020"/>
            <a:ext cx="195430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Follow the steps to acquire a disk image of eMMC of the Echo Show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95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Downloading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9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97EC8-5910-050B-0150-9A71CE9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Download Image from Link (Archived/Zipped)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14577-D30B-6F08-C41A-FF1930E2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634"/>
          </a:xfrm>
        </p:spPr>
        <p:txBody>
          <a:bodyPr>
            <a:normAutofit/>
          </a:bodyPr>
          <a:lstStyle/>
          <a:p>
            <a:r>
              <a:rPr lang="en-PK" dirty="0"/>
              <a:t>The acquired image has been uploaded to the cloud</a:t>
            </a:r>
            <a:endParaRPr lang="en-GB" sz="2800" dirty="0">
              <a:hlinkClick r:id="rId2"/>
            </a:endParaRPr>
          </a:p>
          <a:p>
            <a:endParaRPr lang="en-PK" dirty="0"/>
          </a:p>
          <a:p>
            <a:r>
              <a:rPr lang="en-PK" dirty="0"/>
              <a:t>The image can be downloaded from </a:t>
            </a:r>
            <a:r>
              <a:rPr lang="en-GB" dirty="0"/>
              <a:t>the </a:t>
            </a:r>
            <a:r>
              <a:rPr lang="en-PK" dirty="0"/>
              <a:t>following link:</a:t>
            </a:r>
          </a:p>
          <a:p>
            <a:endParaRPr lang="en-GB" sz="2800" dirty="0">
              <a:hlinkClick r:id="rId2"/>
            </a:endParaRPr>
          </a:p>
          <a:p>
            <a:pPr marL="0" indent="0" algn="ctr">
              <a:buNone/>
            </a:pPr>
            <a:r>
              <a:rPr lang="en-GB" sz="2800" dirty="0">
                <a:hlinkClick r:id="rId2"/>
              </a:rPr>
              <a:t>https://miya.teracloud.jp/share/11d194c7357b5632</a:t>
            </a:r>
            <a:endParaRPr lang="en-GB" sz="2800" dirty="0"/>
          </a:p>
          <a:p>
            <a:endParaRPr lang="en-GB" sz="28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5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97EC8-5910-050B-0150-9A71CE9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Create Workspace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8CA95-BE49-8893-098C-EF29158B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4"/>
          <a:stretch/>
        </p:blipFill>
        <p:spPr>
          <a:xfrm>
            <a:off x="838200" y="4335611"/>
            <a:ext cx="112248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5AFE6-E95C-3342-AD3F-7F24CA75F46F}"/>
              </a:ext>
            </a:extLst>
          </p:cNvPr>
          <p:cNvSpPr txBox="1"/>
          <p:nvPr/>
        </p:nvSpPr>
        <p:spPr>
          <a:xfrm>
            <a:off x="838200" y="3966279"/>
            <a:ext cx="24563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the downloaded 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EB148-21B4-6579-A5BE-D7B4C1AFC5CF}"/>
              </a:ext>
            </a:extLst>
          </p:cNvPr>
          <p:cNvSpPr txBox="1"/>
          <p:nvPr/>
        </p:nvSpPr>
        <p:spPr>
          <a:xfrm>
            <a:off x="838200" y="1690688"/>
            <a:ext cx="33707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workspace / new directory</a:t>
            </a:r>
            <a:endParaRPr lang="en-US" dirty="0"/>
          </a:p>
        </p:txBody>
      </p:sp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DE7D3F4C-3B48-6A4C-B75D-100EB8505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" y="2060020"/>
            <a:ext cx="6934200" cy="168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558F4-F209-33F5-B966-B70F27BD1F69}"/>
              </a:ext>
            </a:extLst>
          </p:cNvPr>
          <p:cNvSpPr txBox="1"/>
          <p:nvPr/>
        </p:nvSpPr>
        <p:spPr>
          <a:xfrm>
            <a:off x="838200" y="5601379"/>
            <a:ext cx="10515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GB" dirty="0"/>
              <a:t>The location of the image file can be different in your case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GB" dirty="0"/>
              <a:t>In this case, the image file is on the host computer &amp; being accessed on the VM through a shared folder</a:t>
            </a:r>
          </a:p>
        </p:txBody>
      </p:sp>
    </p:spTree>
    <p:extLst>
      <p:ext uri="{BB962C8B-B14F-4D97-AF65-F5344CB8AC3E}">
        <p14:creationId xmlns:p14="http://schemas.microsoft.com/office/powerpoint/2010/main" val="80248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11511</TotalTime>
  <Words>727</Words>
  <Application>Microsoft Macintosh PowerPoint</Application>
  <PresentationFormat>Widescreen</PresentationFormat>
  <Paragraphs>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Image Acquisition &amp; Mounting</vt:lpstr>
      <vt:lpstr>Image Acquisition</vt:lpstr>
      <vt:lpstr>Image Acquisition Steps</vt:lpstr>
      <vt:lpstr>PowerPoint Presentation</vt:lpstr>
      <vt:lpstr>eMMC Needs Cleaning</vt:lpstr>
      <vt:lpstr>Image Acquisition After Cleaning</vt:lpstr>
      <vt:lpstr>Image Downloading</vt:lpstr>
      <vt:lpstr>Download Image from Link (Archived/Zipped)</vt:lpstr>
      <vt:lpstr>Create Workspace</vt:lpstr>
      <vt:lpstr>Unzip the file</vt:lpstr>
      <vt:lpstr>Image Verification</vt:lpstr>
      <vt:lpstr>Image File Verification</vt:lpstr>
      <vt:lpstr>Image Mounting</vt:lpstr>
      <vt:lpstr>Block and Loop Devices</vt:lpstr>
      <vt:lpstr>The Mounting Process Explained</vt:lpstr>
      <vt:lpstr>Setup Loop Device</vt:lpstr>
      <vt:lpstr>Check Partition Numbers of Block Devices</vt:lpstr>
      <vt:lpstr>Check Partitions Layout of Image</vt:lpstr>
      <vt:lpstr>Mount System Partition (p21)</vt:lpstr>
      <vt:lpstr>Mount Userdata Partition (p23)</vt:lpstr>
      <vt:lpstr>Mount Userdata Partition (p23)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203</cp:revision>
  <dcterms:created xsi:type="dcterms:W3CDTF">2021-01-18T02:02:41Z</dcterms:created>
  <dcterms:modified xsi:type="dcterms:W3CDTF">2024-01-05T00:49:31Z</dcterms:modified>
</cp:coreProperties>
</file>