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6" r:id="rId6"/>
    <p:sldId id="258" r:id="rId7"/>
    <p:sldId id="262" r:id="rId8"/>
    <p:sldId id="263" r:id="rId9"/>
    <p:sldId id="264" r:id="rId10"/>
    <p:sldId id="265" r:id="rId11"/>
    <p:sldId id="267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>
        <p:scale>
          <a:sx n="120" d="100"/>
          <a:sy n="120" d="100"/>
        </p:scale>
        <p:origin x="-5112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2A2EC-240B-1103-B7D3-18F8090FC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4DD05E-EDBE-D5E0-FEC1-D97ADB7FBB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FAAA17-C288-C122-0652-846D1EF01D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756E8-E1DC-C695-3046-45D933FE6A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86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Product data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109A12-D6C6-315D-65B8-1BB495F743AF}"/>
              </a:ext>
            </a:extLst>
          </p:cNvPr>
          <p:cNvSpPr txBox="1"/>
          <p:nvPr/>
        </p:nvSpPr>
        <p:spPr>
          <a:xfrm>
            <a:off x="760576" y="5563312"/>
            <a:ext cx="2973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Ali Mohammad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EA57C-8DFC-E601-194B-8A4EFFA16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SCOPE – what to take home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1EA1D-111B-911A-D86B-E22BF861E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Greatest hurdle and greatest learning point was importing Data – Analysis</a:t>
            </a:r>
          </a:p>
          <a:p>
            <a:r>
              <a:rPr lang="en-CA" dirty="0"/>
              <a:t>Understanding the semantics of the Question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05894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fundamental questions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2A2BD-F40C-F21C-E602-D63D319078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Question 1: Which cities and countries have the highest level of transaction revenues on the site?</a:t>
            </a:r>
            <a:br>
              <a:rPr lang="en-US" dirty="0"/>
            </a:br>
            <a:endParaRPr lang="en-CA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A5EC512-08FB-4110-2257-D18F28A943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819384"/>
              </p:ext>
            </p:extLst>
          </p:nvPr>
        </p:nvGraphicFramePr>
        <p:xfrm>
          <a:off x="7738279" y="2412127"/>
          <a:ext cx="3636173" cy="3531355"/>
        </p:xfrm>
        <a:graphic>
          <a:graphicData uri="http://schemas.openxmlformats.org/drawingml/2006/table">
            <a:tbl>
              <a:tblPr/>
              <a:tblGrid>
                <a:gridCol w="2026265">
                  <a:extLst>
                    <a:ext uri="{9D8B030D-6E8A-4147-A177-3AD203B41FA5}">
                      <a16:colId xmlns:a16="http://schemas.microsoft.com/office/drawing/2014/main" val="73748557"/>
                    </a:ext>
                  </a:extLst>
                </a:gridCol>
                <a:gridCol w="943740">
                  <a:extLst>
                    <a:ext uri="{9D8B030D-6E8A-4147-A177-3AD203B41FA5}">
                      <a16:colId xmlns:a16="http://schemas.microsoft.com/office/drawing/2014/main" val="3898698367"/>
                    </a:ext>
                  </a:extLst>
                </a:gridCol>
                <a:gridCol w="666168">
                  <a:extLst>
                    <a:ext uri="{9D8B030D-6E8A-4147-A177-3AD203B41FA5}">
                      <a16:colId xmlns:a16="http://schemas.microsoft.com/office/drawing/2014/main" val="1264792423"/>
                    </a:ext>
                  </a:extLst>
                </a:gridCol>
              </a:tblGrid>
              <a:tr h="1601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city</a:t>
                      </a:r>
                    </a:p>
                  </a:txBody>
                  <a:tcPr marL="7282" marR="7282" marT="7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country</a:t>
                      </a:r>
                    </a:p>
                  </a:txBody>
                  <a:tcPr marL="7282" marR="7282" marT="7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total</a:t>
                      </a:r>
                    </a:p>
                  </a:txBody>
                  <a:tcPr marL="7282" marR="7282" marT="7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5849980"/>
                  </a:ext>
                </a:extLst>
              </a:tr>
              <a:tr h="1601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not available in demo dataset</a:t>
                      </a:r>
                    </a:p>
                  </a:txBody>
                  <a:tcPr marL="7282" marR="7282" marT="7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United States</a:t>
                      </a:r>
                    </a:p>
                  </a:txBody>
                  <a:tcPr marL="7282" marR="7282" marT="7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6092.56</a:t>
                      </a:r>
                    </a:p>
                  </a:txBody>
                  <a:tcPr marL="7282" marR="7282" marT="7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3673415"/>
                  </a:ext>
                </a:extLst>
              </a:tr>
              <a:tr h="1601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San Francisco</a:t>
                      </a:r>
                    </a:p>
                  </a:txBody>
                  <a:tcPr marL="7282" marR="7282" marT="7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United States</a:t>
                      </a:r>
                    </a:p>
                  </a:txBody>
                  <a:tcPr marL="7282" marR="7282" marT="7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1564.32</a:t>
                      </a:r>
                    </a:p>
                  </a:txBody>
                  <a:tcPr marL="7282" marR="7282" marT="7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0641889"/>
                  </a:ext>
                </a:extLst>
              </a:tr>
              <a:tr h="1601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Sunnyvale</a:t>
                      </a:r>
                    </a:p>
                  </a:txBody>
                  <a:tcPr marL="7282" marR="7282" marT="7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United States</a:t>
                      </a:r>
                    </a:p>
                  </a:txBody>
                  <a:tcPr marL="7282" marR="7282" marT="7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992.23</a:t>
                      </a:r>
                    </a:p>
                  </a:txBody>
                  <a:tcPr marL="7282" marR="7282" marT="7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6178326"/>
                  </a:ext>
                </a:extLst>
              </a:tr>
              <a:tr h="1601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Atlanta</a:t>
                      </a:r>
                    </a:p>
                  </a:txBody>
                  <a:tcPr marL="7282" marR="7282" marT="7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United States</a:t>
                      </a:r>
                    </a:p>
                  </a:txBody>
                  <a:tcPr marL="7282" marR="7282" marT="7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854.44</a:t>
                      </a:r>
                    </a:p>
                  </a:txBody>
                  <a:tcPr marL="7282" marR="7282" marT="7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2540012"/>
                  </a:ext>
                </a:extLst>
              </a:tr>
              <a:tr h="1601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Palo Alto</a:t>
                      </a:r>
                    </a:p>
                  </a:txBody>
                  <a:tcPr marL="7282" marR="7282" marT="7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United States</a:t>
                      </a:r>
                    </a:p>
                  </a:txBody>
                  <a:tcPr marL="7282" marR="7282" marT="7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608</a:t>
                      </a:r>
                    </a:p>
                  </a:txBody>
                  <a:tcPr marL="7282" marR="7282" marT="7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7071659"/>
                  </a:ext>
                </a:extLst>
              </a:tr>
              <a:tr h="1601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Tel Aviv-Yafo</a:t>
                      </a:r>
                    </a:p>
                  </a:txBody>
                  <a:tcPr marL="7282" marR="7282" marT="7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Israel</a:t>
                      </a:r>
                    </a:p>
                  </a:txBody>
                  <a:tcPr marL="7282" marR="7282" marT="7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602</a:t>
                      </a:r>
                    </a:p>
                  </a:txBody>
                  <a:tcPr marL="7282" marR="7282" marT="7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539972"/>
                  </a:ext>
                </a:extLst>
              </a:tr>
              <a:tr h="1601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New York</a:t>
                      </a:r>
                    </a:p>
                  </a:txBody>
                  <a:tcPr marL="7282" marR="7282" marT="7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United States</a:t>
                      </a:r>
                    </a:p>
                  </a:txBody>
                  <a:tcPr marL="7282" marR="7282" marT="7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530.36</a:t>
                      </a:r>
                    </a:p>
                  </a:txBody>
                  <a:tcPr marL="7282" marR="7282" marT="7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744050"/>
                  </a:ext>
                </a:extLst>
              </a:tr>
              <a:tr h="1601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Mountain View</a:t>
                      </a:r>
                    </a:p>
                  </a:txBody>
                  <a:tcPr marL="7282" marR="7282" marT="7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United States</a:t>
                      </a:r>
                    </a:p>
                  </a:txBody>
                  <a:tcPr marL="7282" marR="7282" marT="7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483.36</a:t>
                      </a:r>
                    </a:p>
                  </a:txBody>
                  <a:tcPr marL="7282" marR="7282" marT="7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8763825"/>
                  </a:ext>
                </a:extLst>
              </a:tr>
              <a:tr h="1601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Los Angeles</a:t>
                      </a:r>
                    </a:p>
                  </a:txBody>
                  <a:tcPr marL="7282" marR="7282" marT="7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United States</a:t>
                      </a:r>
                    </a:p>
                  </a:txBody>
                  <a:tcPr marL="7282" marR="7282" marT="7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479.48</a:t>
                      </a:r>
                    </a:p>
                  </a:txBody>
                  <a:tcPr marL="7282" marR="7282" marT="7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0283541"/>
                  </a:ext>
                </a:extLst>
              </a:tr>
              <a:tr h="1601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Chicago</a:t>
                      </a:r>
                    </a:p>
                  </a:txBody>
                  <a:tcPr marL="7282" marR="7282" marT="7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United States</a:t>
                      </a:r>
                    </a:p>
                  </a:txBody>
                  <a:tcPr marL="7282" marR="7282" marT="7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449.52</a:t>
                      </a:r>
                    </a:p>
                  </a:txBody>
                  <a:tcPr marL="7282" marR="7282" marT="7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1862891"/>
                  </a:ext>
                </a:extLst>
              </a:tr>
              <a:tr h="1601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Sydney</a:t>
                      </a:r>
                    </a:p>
                  </a:txBody>
                  <a:tcPr marL="7282" marR="7282" marT="7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Australia</a:t>
                      </a:r>
                    </a:p>
                  </a:txBody>
                  <a:tcPr marL="7282" marR="7282" marT="7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</a:t>
                      </a:r>
                    </a:p>
                  </a:txBody>
                  <a:tcPr marL="7282" marR="7282" marT="7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2864851"/>
                  </a:ext>
                </a:extLst>
              </a:tr>
              <a:tr h="1601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Seattle</a:t>
                      </a:r>
                    </a:p>
                  </a:txBody>
                  <a:tcPr marL="7282" marR="7282" marT="7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United States</a:t>
                      </a:r>
                    </a:p>
                  </a:txBody>
                  <a:tcPr marL="7282" marR="7282" marT="7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</a:t>
                      </a:r>
                    </a:p>
                  </a:txBody>
                  <a:tcPr marL="7282" marR="7282" marT="7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2538949"/>
                  </a:ext>
                </a:extLst>
              </a:tr>
              <a:tr h="1601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San Jose</a:t>
                      </a:r>
                    </a:p>
                  </a:txBody>
                  <a:tcPr marL="7282" marR="7282" marT="7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United States</a:t>
                      </a:r>
                    </a:p>
                  </a:txBody>
                  <a:tcPr marL="7282" marR="7282" marT="7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262.38</a:t>
                      </a:r>
                    </a:p>
                  </a:txBody>
                  <a:tcPr marL="7282" marR="7282" marT="7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960258"/>
                  </a:ext>
                </a:extLst>
              </a:tr>
              <a:tr h="1601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Austin</a:t>
                      </a:r>
                    </a:p>
                  </a:txBody>
                  <a:tcPr marL="7282" marR="7282" marT="7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United States</a:t>
                      </a:r>
                    </a:p>
                  </a:txBody>
                  <a:tcPr marL="7282" marR="7282" marT="7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157.78</a:t>
                      </a:r>
                    </a:p>
                  </a:txBody>
                  <a:tcPr marL="7282" marR="7282" marT="7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7692939"/>
                  </a:ext>
                </a:extLst>
              </a:tr>
              <a:tr h="1601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Nashville</a:t>
                      </a:r>
                    </a:p>
                  </a:txBody>
                  <a:tcPr marL="7282" marR="7282" marT="7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United States</a:t>
                      </a:r>
                    </a:p>
                  </a:txBody>
                  <a:tcPr marL="7282" marR="7282" marT="7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7282" marR="7282" marT="7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70399"/>
                  </a:ext>
                </a:extLst>
              </a:tr>
              <a:tr h="1601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San Bruno</a:t>
                      </a:r>
                    </a:p>
                  </a:txBody>
                  <a:tcPr marL="7282" marR="7282" marT="7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United States</a:t>
                      </a:r>
                    </a:p>
                  </a:txBody>
                  <a:tcPr marL="7282" marR="7282" marT="7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103.77</a:t>
                      </a:r>
                    </a:p>
                  </a:txBody>
                  <a:tcPr marL="7282" marR="7282" marT="7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665034"/>
                  </a:ext>
                </a:extLst>
              </a:tr>
              <a:tr h="1601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Toronto</a:t>
                      </a:r>
                    </a:p>
                  </a:txBody>
                  <a:tcPr marL="7282" marR="7282" marT="7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Canada</a:t>
                      </a:r>
                    </a:p>
                  </a:txBody>
                  <a:tcPr marL="7282" marR="7282" marT="7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82.16</a:t>
                      </a:r>
                    </a:p>
                  </a:txBody>
                  <a:tcPr marL="7282" marR="7282" marT="7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4673945"/>
                  </a:ext>
                </a:extLst>
              </a:tr>
              <a:tr h="1601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New York</a:t>
                      </a:r>
                    </a:p>
                  </a:txBody>
                  <a:tcPr marL="7282" marR="7282" marT="7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Canada</a:t>
                      </a:r>
                    </a:p>
                  </a:txBody>
                  <a:tcPr marL="7282" marR="7282" marT="7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67.99</a:t>
                      </a:r>
                    </a:p>
                  </a:txBody>
                  <a:tcPr marL="7282" marR="7282" marT="7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6215113"/>
                  </a:ext>
                </a:extLst>
              </a:tr>
              <a:tr h="1601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Houston</a:t>
                      </a:r>
                    </a:p>
                  </a:txBody>
                  <a:tcPr marL="7282" marR="7282" marT="7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United States</a:t>
                      </a:r>
                    </a:p>
                  </a:txBody>
                  <a:tcPr marL="7282" marR="7282" marT="7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38.98</a:t>
                      </a:r>
                    </a:p>
                  </a:txBody>
                  <a:tcPr marL="7282" marR="7282" marT="7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774774"/>
                  </a:ext>
                </a:extLst>
              </a:tr>
              <a:tr h="1601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Columbus</a:t>
                      </a:r>
                    </a:p>
                  </a:txBody>
                  <a:tcPr marL="7282" marR="7282" marT="7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United States</a:t>
                      </a:r>
                    </a:p>
                  </a:txBody>
                  <a:tcPr marL="7282" marR="7282" marT="7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21.99</a:t>
                      </a:r>
                    </a:p>
                  </a:txBody>
                  <a:tcPr marL="7282" marR="7282" marT="7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7060258"/>
                  </a:ext>
                </a:extLst>
              </a:tr>
              <a:tr h="1601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Zurich</a:t>
                      </a:r>
                    </a:p>
                  </a:txBody>
                  <a:tcPr marL="7282" marR="7282" marT="7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Switzerland</a:t>
                      </a:r>
                    </a:p>
                  </a:txBody>
                  <a:tcPr marL="7282" marR="7282" marT="7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16.99</a:t>
                      </a:r>
                    </a:p>
                  </a:txBody>
                  <a:tcPr marL="7282" marR="7282" marT="7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2723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0FAC37-CA75-9C23-F607-DF45A073E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164B1-A057-55C1-F08A-F773E9343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fundamental questions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A06BD2-686B-9C04-B649-7E4EE34808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Question 2: Question 2: What is the average number of products ordered from visitors in each city and country?</a:t>
            </a:r>
          </a:p>
          <a:p>
            <a:pPr algn="l"/>
            <a:endParaRPr lang="en-US" b="1" dirty="0">
              <a:solidFill>
                <a:srgbClr val="1F2328"/>
              </a:solidFill>
              <a:latin typeface="-apple-system"/>
            </a:endParaRPr>
          </a:p>
          <a:p>
            <a:pPr algn="l"/>
            <a:r>
              <a:rPr lang="en-US" sz="1200" b="1" i="0" dirty="0">
                <a:solidFill>
                  <a:srgbClr val="1F2328"/>
                </a:solidFill>
                <a:effectLst/>
                <a:latin typeface="-apple-system"/>
              </a:rPr>
              <a:t>The table on the right represents a random portion of the data yielded</a:t>
            </a:r>
            <a:endParaRPr lang="en-US" sz="1200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EF8D274-957D-1F27-E64C-7086A3CF3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208171"/>
              </p:ext>
            </p:extLst>
          </p:nvPr>
        </p:nvGraphicFramePr>
        <p:xfrm>
          <a:off x="7796613" y="2228003"/>
          <a:ext cx="3380307" cy="3524244"/>
        </p:xfrm>
        <a:graphic>
          <a:graphicData uri="http://schemas.openxmlformats.org/drawingml/2006/table">
            <a:tbl>
              <a:tblPr/>
              <a:tblGrid>
                <a:gridCol w="995300">
                  <a:extLst>
                    <a:ext uri="{9D8B030D-6E8A-4147-A177-3AD203B41FA5}">
                      <a16:colId xmlns:a16="http://schemas.microsoft.com/office/drawing/2014/main" val="1301187986"/>
                    </a:ext>
                  </a:extLst>
                </a:gridCol>
                <a:gridCol w="1354907">
                  <a:extLst>
                    <a:ext uri="{9D8B030D-6E8A-4147-A177-3AD203B41FA5}">
                      <a16:colId xmlns:a16="http://schemas.microsoft.com/office/drawing/2014/main" val="1839788525"/>
                    </a:ext>
                  </a:extLst>
                </a:gridCol>
                <a:gridCol w="1030100">
                  <a:extLst>
                    <a:ext uri="{9D8B030D-6E8A-4147-A177-3AD203B41FA5}">
                      <a16:colId xmlns:a16="http://schemas.microsoft.com/office/drawing/2014/main" val="2614216243"/>
                    </a:ext>
                  </a:extLst>
                </a:gridCol>
              </a:tblGrid>
              <a:tr h="153228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country</a:t>
                      </a:r>
                    </a:p>
                  </a:txBody>
                  <a:tcPr marL="6965" marR="6965" marT="6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city</a:t>
                      </a:r>
                    </a:p>
                  </a:txBody>
                  <a:tcPr marL="6965" marR="6965" marT="6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avg_products_ordered</a:t>
                      </a:r>
                    </a:p>
                  </a:txBody>
                  <a:tcPr marL="6965" marR="6965" marT="6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8282640"/>
                  </a:ext>
                </a:extLst>
              </a:tr>
              <a:tr h="153228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United States</a:t>
                      </a:r>
                    </a:p>
                  </a:txBody>
                  <a:tcPr marL="6965" marR="6965" marT="6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Rexburg</a:t>
                      </a:r>
                    </a:p>
                  </a:txBody>
                  <a:tcPr marL="6965" marR="6965" marT="6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250.5</a:t>
                      </a:r>
                    </a:p>
                  </a:txBody>
                  <a:tcPr marL="6965" marR="6965" marT="6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420475"/>
                  </a:ext>
                </a:extLst>
              </a:tr>
              <a:tr h="153228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United States</a:t>
                      </a:r>
                    </a:p>
                  </a:txBody>
                  <a:tcPr marL="6965" marR="6965" marT="6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Sacramento</a:t>
                      </a:r>
                    </a:p>
                  </a:txBody>
                  <a:tcPr marL="6965" marR="6965" marT="6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189</a:t>
                      </a:r>
                    </a:p>
                  </a:txBody>
                  <a:tcPr marL="6965" marR="6965" marT="6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9084195"/>
                  </a:ext>
                </a:extLst>
              </a:tr>
              <a:tr h="153228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United States</a:t>
                      </a:r>
                    </a:p>
                  </a:txBody>
                  <a:tcPr marL="6965" marR="6965" marT="6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Kalamazoo</a:t>
                      </a:r>
                    </a:p>
                  </a:txBody>
                  <a:tcPr marL="6965" marR="6965" marT="6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105</a:t>
                      </a:r>
                    </a:p>
                  </a:txBody>
                  <a:tcPr marL="6965" marR="6965" marT="6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716590"/>
                  </a:ext>
                </a:extLst>
              </a:tr>
              <a:tr h="153228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United States</a:t>
                      </a:r>
                    </a:p>
                  </a:txBody>
                  <a:tcPr marL="6965" marR="6965" marT="6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Avon</a:t>
                      </a:r>
                    </a:p>
                  </a:txBody>
                  <a:tcPr marL="6965" marR="6965" marT="6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100</a:t>
                      </a:r>
                    </a:p>
                  </a:txBody>
                  <a:tcPr marL="6965" marR="6965" marT="6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1982459"/>
                  </a:ext>
                </a:extLst>
              </a:tr>
              <a:tr h="153228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Canada</a:t>
                      </a:r>
                    </a:p>
                  </a:txBody>
                  <a:tcPr marL="6965" marR="6965" marT="6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Sherbrooke</a:t>
                      </a:r>
                    </a:p>
                  </a:txBody>
                  <a:tcPr marL="6965" marR="6965" marT="6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97</a:t>
                      </a:r>
                    </a:p>
                  </a:txBody>
                  <a:tcPr marL="6965" marR="6965" marT="6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7555939"/>
                  </a:ext>
                </a:extLst>
              </a:tr>
              <a:tr h="153228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United States</a:t>
                      </a:r>
                    </a:p>
                  </a:txBody>
                  <a:tcPr marL="6965" marR="6965" marT="6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Nashville</a:t>
                      </a:r>
                    </a:p>
                  </a:txBody>
                  <a:tcPr marL="6965" marR="6965" marT="6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94</a:t>
                      </a:r>
                    </a:p>
                  </a:txBody>
                  <a:tcPr marL="6965" marR="6965" marT="6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920226"/>
                  </a:ext>
                </a:extLst>
              </a:tr>
              <a:tr h="153228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United Arab Emirates</a:t>
                      </a:r>
                    </a:p>
                  </a:txBody>
                  <a:tcPr marL="6965" marR="6965" marT="6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Dubai</a:t>
                      </a:r>
                    </a:p>
                  </a:txBody>
                  <a:tcPr marL="6965" marR="6965" marT="6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89.2</a:t>
                      </a:r>
                    </a:p>
                  </a:txBody>
                  <a:tcPr marL="6965" marR="6965" marT="6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2764961"/>
                  </a:ext>
                </a:extLst>
              </a:tr>
              <a:tr h="153228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United States</a:t>
                      </a:r>
                    </a:p>
                  </a:txBody>
                  <a:tcPr marL="6965" marR="6965" marT="6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Bellingham</a:t>
                      </a:r>
                    </a:p>
                  </a:txBody>
                  <a:tcPr marL="6965" marR="6965" marT="6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62</a:t>
                      </a:r>
                    </a:p>
                  </a:txBody>
                  <a:tcPr marL="6965" marR="6965" marT="6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3693783"/>
                  </a:ext>
                </a:extLst>
              </a:tr>
              <a:tr h="153228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United States</a:t>
                      </a:r>
                    </a:p>
                  </a:txBody>
                  <a:tcPr marL="6965" marR="6965" marT="6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San Antonio</a:t>
                      </a:r>
                    </a:p>
                  </a:txBody>
                  <a:tcPr marL="6965" marR="6965" marT="6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58.16666667</a:t>
                      </a:r>
                    </a:p>
                  </a:txBody>
                  <a:tcPr marL="6965" marR="6965" marT="6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9560299"/>
                  </a:ext>
                </a:extLst>
              </a:tr>
              <a:tr h="153228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United States</a:t>
                      </a:r>
                    </a:p>
                  </a:txBody>
                  <a:tcPr marL="6965" marR="6965" marT="6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Menlo Park</a:t>
                      </a:r>
                    </a:p>
                  </a:txBody>
                  <a:tcPr marL="6965" marR="6965" marT="6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51.5</a:t>
                      </a:r>
                    </a:p>
                  </a:txBody>
                  <a:tcPr marL="6965" marR="6965" marT="6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1543"/>
                  </a:ext>
                </a:extLst>
              </a:tr>
              <a:tr h="153228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United States</a:t>
                      </a:r>
                    </a:p>
                  </a:txBody>
                  <a:tcPr marL="6965" marR="6965" marT="6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Palo Alto</a:t>
                      </a:r>
                    </a:p>
                  </a:txBody>
                  <a:tcPr marL="6965" marR="6965" marT="6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48.18918919</a:t>
                      </a:r>
                    </a:p>
                  </a:txBody>
                  <a:tcPr marL="6965" marR="6965" marT="6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224102"/>
                  </a:ext>
                </a:extLst>
              </a:tr>
              <a:tr h="153228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United States</a:t>
                      </a:r>
                    </a:p>
                  </a:txBody>
                  <a:tcPr marL="6965" marR="6965" marT="6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Salem</a:t>
                      </a:r>
                    </a:p>
                  </a:txBody>
                  <a:tcPr marL="6965" marR="6965" marT="6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46.18518519</a:t>
                      </a:r>
                    </a:p>
                  </a:txBody>
                  <a:tcPr marL="6965" marR="6965" marT="6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526578"/>
                  </a:ext>
                </a:extLst>
              </a:tr>
              <a:tr h="153228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United States</a:t>
                      </a:r>
                    </a:p>
                  </a:txBody>
                  <a:tcPr marL="6965" marR="6965" marT="6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Boston</a:t>
                      </a:r>
                    </a:p>
                  </a:txBody>
                  <a:tcPr marL="6965" marR="6965" marT="6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40.46666667</a:t>
                      </a:r>
                    </a:p>
                  </a:txBody>
                  <a:tcPr marL="6965" marR="6965" marT="6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5990938"/>
                  </a:ext>
                </a:extLst>
              </a:tr>
              <a:tr h="153228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United States</a:t>
                      </a:r>
                    </a:p>
                  </a:txBody>
                  <a:tcPr marL="6965" marR="6965" marT="6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(not set)</a:t>
                      </a:r>
                    </a:p>
                  </a:txBody>
                  <a:tcPr marL="6965" marR="6965" marT="6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40.35714286</a:t>
                      </a:r>
                    </a:p>
                  </a:txBody>
                  <a:tcPr marL="6965" marR="6965" marT="6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7421639"/>
                  </a:ext>
                </a:extLst>
              </a:tr>
              <a:tr h="153228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United States</a:t>
                      </a:r>
                    </a:p>
                  </a:txBody>
                  <a:tcPr marL="6965" marR="6965" marT="6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Santa Clara</a:t>
                      </a:r>
                    </a:p>
                  </a:txBody>
                  <a:tcPr marL="6965" marR="6965" marT="6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36</a:t>
                      </a:r>
                    </a:p>
                  </a:txBody>
                  <a:tcPr marL="6965" marR="6965" marT="6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5207198"/>
                  </a:ext>
                </a:extLst>
              </a:tr>
              <a:tr h="153228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United States</a:t>
                      </a:r>
                    </a:p>
                  </a:txBody>
                  <a:tcPr marL="6965" marR="6965" marT="6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Phoenix</a:t>
                      </a:r>
                    </a:p>
                  </a:txBody>
                  <a:tcPr marL="6965" marR="6965" marT="6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32.2</a:t>
                      </a:r>
                    </a:p>
                  </a:txBody>
                  <a:tcPr marL="6965" marR="6965" marT="6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976278"/>
                  </a:ext>
                </a:extLst>
              </a:tr>
              <a:tr h="153228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United States</a:t>
                      </a:r>
                    </a:p>
                  </a:txBody>
                  <a:tcPr marL="6965" marR="6965" marT="6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San Bruno</a:t>
                      </a:r>
                    </a:p>
                  </a:txBody>
                  <a:tcPr marL="6965" marR="6965" marT="6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31.75</a:t>
                      </a:r>
                    </a:p>
                  </a:txBody>
                  <a:tcPr marL="6965" marR="6965" marT="6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1094979"/>
                  </a:ext>
                </a:extLst>
              </a:tr>
              <a:tr h="153228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United States</a:t>
                      </a:r>
                    </a:p>
                  </a:txBody>
                  <a:tcPr marL="6965" marR="6965" marT="6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Bellflower</a:t>
                      </a:r>
                    </a:p>
                  </a:txBody>
                  <a:tcPr marL="6965" marR="6965" marT="6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30</a:t>
                      </a:r>
                    </a:p>
                  </a:txBody>
                  <a:tcPr marL="6965" marR="6965" marT="6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247935"/>
                  </a:ext>
                </a:extLst>
              </a:tr>
              <a:tr h="153228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Canada</a:t>
                      </a:r>
                    </a:p>
                  </a:txBody>
                  <a:tcPr marL="6965" marR="6965" marT="6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Toronto</a:t>
                      </a:r>
                    </a:p>
                  </a:txBody>
                  <a:tcPr marL="6965" marR="6965" marT="6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25.9382716</a:t>
                      </a:r>
                    </a:p>
                  </a:txBody>
                  <a:tcPr marL="6965" marR="6965" marT="6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0389074"/>
                  </a:ext>
                </a:extLst>
              </a:tr>
              <a:tr h="153228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United States</a:t>
                      </a:r>
                    </a:p>
                  </a:txBody>
                  <a:tcPr marL="6965" marR="6965" marT="6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Seattle</a:t>
                      </a:r>
                    </a:p>
                  </a:txBody>
                  <a:tcPr marL="6965" marR="6965" marT="6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25.60465116</a:t>
                      </a:r>
                    </a:p>
                  </a:txBody>
                  <a:tcPr marL="6965" marR="6965" marT="6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405801"/>
                  </a:ext>
                </a:extLst>
              </a:tr>
              <a:tr h="153228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United States</a:t>
                      </a:r>
                    </a:p>
                  </a:txBody>
                  <a:tcPr marL="6965" marR="6965" marT="6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Los Angeles</a:t>
                      </a:r>
                    </a:p>
                  </a:txBody>
                  <a:tcPr marL="6965" marR="6965" marT="6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24.66891892</a:t>
                      </a:r>
                    </a:p>
                  </a:txBody>
                  <a:tcPr marL="6965" marR="6965" marT="6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149912"/>
                  </a:ext>
                </a:extLst>
              </a:tr>
              <a:tr h="153228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Canada</a:t>
                      </a:r>
                    </a:p>
                  </a:txBody>
                  <a:tcPr marL="6965" marR="6965" marT="6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Mississauga</a:t>
                      </a:r>
                    </a:p>
                  </a:txBody>
                  <a:tcPr marL="6965" marR="6965" marT="6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24.66666667</a:t>
                      </a:r>
                    </a:p>
                  </a:txBody>
                  <a:tcPr marL="6965" marR="6965" marT="69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008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5538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6097E2-BE10-1068-4878-35100F38D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410B9-36F8-75BD-5A3F-BB71DFC36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fundamental questions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7A939-82A7-5DE8-94AA-6929A135B5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Question 3: Is there any pattern in the types (product categories) of products ordered from visitors in each city and country?</a:t>
            </a:r>
          </a:p>
          <a:p>
            <a:pPr algn="l"/>
            <a:endParaRPr lang="en-US" b="1" dirty="0">
              <a:solidFill>
                <a:srgbClr val="1F2328"/>
              </a:solidFill>
              <a:latin typeface="-apple-system"/>
            </a:endParaRPr>
          </a:p>
          <a:p>
            <a:pPr lvl="1"/>
            <a:r>
              <a:rPr lang="en-US" b="1" dirty="0">
                <a:solidFill>
                  <a:srgbClr val="1F2328"/>
                </a:solidFill>
                <a:latin typeface="-apple-system"/>
              </a:rPr>
              <a:t>Home office products are quite popular internationally, especially in the US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E4B3930-749C-3350-932E-99724B0AD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564952"/>
              </p:ext>
            </p:extLst>
          </p:nvPr>
        </p:nvGraphicFramePr>
        <p:xfrm>
          <a:off x="6003583" y="2336800"/>
          <a:ext cx="5394453" cy="3524250"/>
        </p:xfrm>
        <a:graphic>
          <a:graphicData uri="http://schemas.openxmlformats.org/drawingml/2006/table">
            <a:tbl>
              <a:tblPr/>
              <a:tblGrid>
                <a:gridCol w="2564537">
                  <a:extLst>
                    <a:ext uri="{9D8B030D-6E8A-4147-A177-3AD203B41FA5}">
                      <a16:colId xmlns:a16="http://schemas.microsoft.com/office/drawing/2014/main" val="423211567"/>
                    </a:ext>
                  </a:extLst>
                </a:gridCol>
                <a:gridCol w="1371511">
                  <a:extLst>
                    <a:ext uri="{9D8B030D-6E8A-4147-A177-3AD203B41FA5}">
                      <a16:colId xmlns:a16="http://schemas.microsoft.com/office/drawing/2014/main" val="2776361853"/>
                    </a:ext>
                  </a:extLst>
                </a:gridCol>
                <a:gridCol w="1007497">
                  <a:extLst>
                    <a:ext uri="{9D8B030D-6E8A-4147-A177-3AD203B41FA5}">
                      <a16:colId xmlns:a16="http://schemas.microsoft.com/office/drawing/2014/main" val="1820685673"/>
                    </a:ext>
                  </a:extLst>
                </a:gridCol>
                <a:gridCol w="450908">
                  <a:extLst>
                    <a:ext uri="{9D8B030D-6E8A-4147-A177-3AD203B41FA5}">
                      <a16:colId xmlns:a16="http://schemas.microsoft.com/office/drawing/2014/main" val="4191839422"/>
                    </a:ext>
                  </a:extLst>
                </a:gridCol>
              </a:tblGrid>
              <a:tr h="1409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v2ProductCategory</a:t>
                      </a:r>
                    </a:p>
                  </a:txBody>
                  <a:tcPr marL="7048" marR="7048" marT="70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7048" marR="7048" marT="70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7048" marR="7048" marT="70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7048" marR="7048" marT="70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3203367"/>
                  </a:ext>
                </a:extLst>
              </a:tr>
              <a:tr h="1409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Home/Nest/Nest-USA/</a:t>
                      </a:r>
                    </a:p>
                  </a:txBody>
                  <a:tcPr marL="7048" marR="7048" marT="70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Mountain View</a:t>
                      </a:r>
                    </a:p>
                  </a:txBody>
                  <a:tcPr marL="7048" marR="7048" marT="70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7048" marR="7048" marT="70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5876</a:t>
                      </a:r>
                    </a:p>
                  </a:txBody>
                  <a:tcPr marL="7048" marR="7048" marT="70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6153885"/>
                  </a:ext>
                </a:extLst>
              </a:tr>
              <a:tr h="1409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Home/Office/</a:t>
                      </a:r>
                    </a:p>
                  </a:txBody>
                  <a:tcPr marL="7048" marR="7048" marT="70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Mountain View</a:t>
                      </a:r>
                    </a:p>
                  </a:txBody>
                  <a:tcPr marL="7048" marR="7048" marT="70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7048" marR="7048" marT="70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2826</a:t>
                      </a:r>
                    </a:p>
                  </a:txBody>
                  <a:tcPr marL="7048" marR="7048" marT="70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1101089"/>
                  </a:ext>
                </a:extLst>
              </a:tr>
              <a:tr h="1409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Home/Nest/Nest-USA/</a:t>
                      </a:r>
                    </a:p>
                  </a:txBody>
                  <a:tcPr marL="7048" marR="7048" marT="70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Sunnyvale</a:t>
                      </a:r>
                    </a:p>
                  </a:txBody>
                  <a:tcPr marL="7048" marR="7048" marT="70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7048" marR="7048" marT="70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1734</a:t>
                      </a:r>
                    </a:p>
                  </a:txBody>
                  <a:tcPr marL="7048" marR="7048" marT="70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3387680"/>
                  </a:ext>
                </a:extLst>
              </a:tr>
              <a:tr h="1409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Home/Nest/Nest-USA/</a:t>
                      </a:r>
                    </a:p>
                  </a:txBody>
                  <a:tcPr marL="7048" marR="7048" marT="70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Palo Alto</a:t>
                      </a:r>
                    </a:p>
                  </a:txBody>
                  <a:tcPr marL="7048" marR="7048" marT="70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7048" marR="7048" marT="70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1693</a:t>
                      </a:r>
                    </a:p>
                  </a:txBody>
                  <a:tcPr marL="7048" marR="7048" marT="70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529845"/>
                  </a:ext>
                </a:extLst>
              </a:tr>
              <a:tr h="1409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Home/Drinkware/</a:t>
                      </a:r>
                    </a:p>
                  </a:txBody>
                  <a:tcPr marL="7048" marR="7048" marT="70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Francisco</a:t>
                      </a:r>
                    </a:p>
                  </a:txBody>
                  <a:tcPr marL="7048" marR="7048" marT="70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7048" marR="7048" marT="70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1589</a:t>
                      </a:r>
                    </a:p>
                  </a:txBody>
                  <a:tcPr marL="7048" marR="7048" marT="70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6139532"/>
                  </a:ext>
                </a:extLst>
              </a:tr>
              <a:tr h="1409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Home/Shop by Brand/Google/</a:t>
                      </a:r>
                    </a:p>
                  </a:txBody>
                  <a:tcPr marL="7048" marR="7048" marT="70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Mountain View</a:t>
                      </a:r>
                    </a:p>
                  </a:txBody>
                  <a:tcPr marL="7048" marR="7048" marT="70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7048" marR="7048" marT="70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1553</a:t>
                      </a:r>
                    </a:p>
                  </a:txBody>
                  <a:tcPr marL="7048" marR="7048" marT="70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510983"/>
                  </a:ext>
                </a:extLst>
              </a:tr>
              <a:tr h="1409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Home/Nest/Nest-USA/</a:t>
                      </a:r>
                    </a:p>
                  </a:txBody>
                  <a:tcPr marL="7048" marR="7048" marT="70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Francisco</a:t>
                      </a:r>
                    </a:p>
                  </a:txBody>
                  <a:tcPr marL="7048" marR="7048" marT="70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7048" marR="7048" marT="70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1466</a:t>
                      </a:r>
                    </a:p>
                  </a:txBody>
                  <a:tcPr marL="7048" marR="7048" marT="70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6561062"/>
                  </a:ext>
                </a:extLst>
              </a:tr>
              <a:tr h="1409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Home/Nest/Nest-USA/</a:t>
                      </a:r>
                    </a:p>
                  </a:txBody>
                  <a:tcPr marL="7048" marR="7048" marT="70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York</a:t>
                      </a:r>
                    </a:p>
                  </a:txBody>
                  <a:tcPr marL="7048" marR="7048" marT="70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7048" marR="7048" marT="70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1152</a:t>
                      </a:r>
                    </a:p>
                  </a:txBody>
                  <a:tcPr marL="7048" marR="7048" marT="70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3895372"/>
                  </a:ext>
                </a:extLst>
              </a:tr>
              <a:tr h="1409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Home/Shop by Brand/Google/</a:t>
                      </a:r>
                    </a:p>
                  </a:txBody>
                  <a:tcPr marL="7048" marR="7048" marT="70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York</a:t>
                      </a:r>
                    </a:p>
                  </a:txBody>
                  <a:tcPr marL="7048" marR="7048" marT="70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7048" marR="7048" marT="70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1116</a:t>
                      </a:r>
                    </a:p>
                  </a:txBody>
                  <a:tcPr marL="7048" marR="7048" marT="70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4594796"/>
                  </a:ext>
                </a:extLst>
              </a:tr>
              <a:tr h="1409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Home/Lifestyle/</a:t>
                      </a:r>
                    </a:p>
                  </a:txBody>
                  <a:tcPr marL="7048" marR="7048" marT="70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Mountain View</a:t>
                      </a:r>
                    </a:p>
                  </a:txBody>
                  <a:tcPr marL="7048" marR="7048" marT="70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7048" marR="7048" marT="70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1039</a:t>
                      </a:r>
                    </a:p>
                  </a:txBody>
                  <a:tcPr marL="7048" marR="7048" marT="70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113119"/>
                  </a:ext>
                </a:extLst>
              </a:tr>
              <a:tr h="1409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Home/Office/</a:t>
                      </a:r>
                    </a:p>
                  </a:txBody>
                  <a:tcPr marL="7048" marR="7048" marT="70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Francisco</a:t>
                      </a:r>
                    </a:p>
                  </a:txBody>
                  <a:tcPr marL="7048" marR="7048" marT="70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7048" marR="7048" marT="70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931</a:t>
                      </a:r>
                    </a:p>
                  </a:txBody>
                  <a:tcPr marL="7048" marR="7048" marT="70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558589"/>
                  </a:ext>
                </a:extLst>
              </a:tr>
              <a:tr h="1409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Home/Office/</a:t>
                      </a:r>
                    </a:p>
                  </a:txBody>
                  <a:tcPr marL="7048" marR="7048" marT="70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(not set)</a:t>
                      </a:r>
                    </a:p>
                  </a:txBody>
                  <a:tcPr marL="7048" marR="7048" marT="70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Taiwan</a:t>
                      </a:r>
                    </a:p>
                  </a:txBody>
                  <a:tcPr marL="7048" marR="7048" marT="70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884</a:t>
                      </a:r>
                    </a:p>
                  </a:txBody>
                  <a:tcPr marL="7048" marR="7048" marT="70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938503"/>
                  </a:ext>
                </a:extLst>
              </a:tr>
              <a:tr h="1409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Home/Electronics/</a:t>
                      </a:r>
                    </a:p>
                  </a:txBody>
                  <a:tcPr marL="7048" marR="7048" marT="70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Mountain View</a:t>
                      </a:r>
                    </a:p>
                  </a:txBody>
                  <a:tcPr marL="7048" marR="7048" marT="70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7048" marR="7048" marT="70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784</a:t>
                      </a:r>
                    </a:p>
                  </a:txBody>
                  <a:tcPr marL="7048" marR="7048" marT="70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5165911"/>
                  </a:ext>
                </a:extLst>
              </a:tr>
              <a:tr h="1409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Home/Drinkware/</a:t>
                      </a:r>
                    </a:p>
                  </a:txBody>
                  <a:tcPr marL="7048" marR="7048" marT="70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 Angeles</a:t>
                      </a:r>
                    </a:p>
                  </a:txBody>
                  <a:tcPr marL="7048" marR="7048" marT="70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7048" marR="7048" marT="70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729</a:t>
                      </a:r>
                    </a:p>
                  </a:txBody>
                  <a:tcPr marL="7048" marR="7048" marT="70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8718878"/>
                  </a:ext>
                </a:extLst>
              </a:tr>
              <a:tr h="1409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Home/Accessories/Fun/</a:t>
                      </a:r>
                    </a:p>
                  </a:txBody>
                  <a:tcPr marL="7048" marR="7048" marT="70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Mountain View</a:t>
                      </a:r>
                    </a:p>
                  </a:txBody>
                  <a:tcPr marL="7048" marR="7048" marT="70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7048" marR="7048" marT="70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714</a:t>
                      </a:r>
                    </a:p>
                  </a:txBody>
                  <a:tcPr marL="7048" marR="7048" marT="70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3499374"/>
                  </a:ext>
                </a:extLst>
              </a:tr>
              <a:tr h="1409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Home/Shop by Brand/Google/</a:t>
                      </a:r>
                    </a:p>
                  </a:txBody>
                  <a:tcPr marL="7048" marR="7048" marT="70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Palo Alto</a:t>
                      </a:r>
                    </a:p>
                  </a:txBody>
                  <a:tcPr marL="7048" marR="7048" marT="70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7048" marR="7048" marT="70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693</a:t>
                      </a:r>
                    </a:p>
                  </a:txBody>
                  <a:tcPr marL="7048" marR="7048" marT="70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3237580"/>
                  </a:ext>
                </a:extLst>
              </a:tr>
              <a:tr h="1409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Home/Office/</a:t>
                      </a:r>
                    </a:p>
                  </a:txBody>
                  <a:tcPr marL="7048" marR="7048" marT="70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York</a:t>
                      </a:r>
                    </a:p>
                  </a:txBody>
                  <a:tcPr marL="7048" marR="7048" marT="70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7048" marR="7048" marT="70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686</a:t>
                      </a:r>
                    </a:p>
                  </a:txBody>
                  <a:tcPr marL="7048" marR="7048" marT="70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1571558"/>
                  </a:ext>
                </a:extLst>
              </a:tr>
              <a:tr h="1409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Home/Nest/Nest-USA/</a:t>
                      </a:r>
                    </a:p>
                  </a:txBody>
                  <a:tcPr marL="7048" marR="7048" marT="70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Jose</a:t>
                      </a:r>
                    </a:p>
                  </a:txBody>
                  <a:tcPr marL="7048" marR="7048" marT="70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7048" marR="7048" marT="70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678</a:t>
                      </a:r>
                    </a:p>
                  </a:txBody>
                  <a:tcPr marL="7048" marR="7048" marT="70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4579614"/>
                  </a:ext>
                </a:extLst>
              </a:tr>
              <a:tr h="1409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Home/Office/</a:t>
                      </a:r>
                    </a:p>
                  </a:txBody>
                  <a:tcPr marL="7048" marR="7048" marT="70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Jose</a:t>
                      </a:r>
                    </a:p>
                  </a:txBody>
                  <a:tcPr marL="7048" marR="7048" marT="70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7048" marR="7048" marT="70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673</a:t>
                      </a:r>
                    </a:p>
                  </a:txBody>
                  <a:tcPr marL="7048" marR="7048" marT="70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5768517"/>
                  </a:ext>
                </a:extLst>
              </a:tr>
              <a:tr h="1409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Home/Drinkware/Water Bottles and Tumblers/</a:t>
                      </a:r>
                    </a:p>
                  </a:txBody>
                  <a:tcPr marL="7048" marR="7048" marT="70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Chicago</a:t>
                      </a:r>
                    </a:p>
                  </a:txBody>
                  <a:tcPr marL="7048" marR="7048" marT="70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7048" marR="7048" marT="70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668</a:t>
                      </a:r>
                    </a:p>
                  </a:txBody>
                  <a:tcPr marL="7048" marR="7048" marT="70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0823421"/>
                  </a:ext>
                </a:extLst>
              </a:tr>
              <a:tr h="1409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Home/Office/Notebooks &amp; Journals/</a:t>
                      </a:r>
                    </a:p>
                  </a:txBody>
                  <a:tcPr marL="7048" marR="7048" marT="70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York</a:t>
                      </a:r>
                    </a:p>
                  </a:txBody>
                  <a:tcPr marL="7048" marR="7048" marT="70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7048" marR="7048" marT="70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668</a:t>
                      </a:r>
                    </a:p>
                  </a:txBody>
                  <a:tcPr marL="7048" marR="7048" marT="70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42102"/>
                  </a:ext>
                </a:extLst>
              </a:tr>
              <a:tr h="1409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Home/Drinkware/Water Bottles and Tumblers/</a:t>
                      </a:r>
                    </a:p>
                  </a:txBody>
                  <a:tcPr marL="7048" marR="7048" marT="70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 Angeles</a:t>
                      </a:r>
                    </a:p>
                  </a:txBody>
                  <a:tcPr marL="7048" marR="7048" marT="70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7048" marR="7048" marT="70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668</a:t>
                      </a:r>
                    </a:p>
                  </a:txBody>
                  <a:tcPr marL="7048" marR="7048" marT="70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489943"/>
                  </a:ext>
                </a:extLst>
              </a:tr>
              <a:tr h="1409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Home/Nest/Nest-USA/</a:t>
                      </a:r>
                    </a:p>
                  </a:txBody>
                  <a:tcPr marL="7048" marR="7048" marT="70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Seattle</a:t>
                      </a:r>
                    </a:p>
                  </a:txBody>
                  <a:tcPr marL="7048" marR="7048" marT="70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7048" marR="7048" marT="70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618</a:t>
                      </a:r>
                    </a:p>
                  </a:txBody>
                  <a:tcPr marL="7048" marR="7048" marT="70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970748"/>
                  </a:ext>
                </a:extLst>
              </a:tr>
              <a:tr h="1409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Home/Office/</a:t>
                      </a:r>
                    </a:p>
                  </a:txBody>
                  <a:tcPr marL="7048" marR="7048" marT="70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Sunnyvale</a:t>
                      </a:r>
                    </a:p>
                  </a:txBody>
                  <a:tcPr marL="7048" marR="7048" marT="70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7048" marR="7048" marT="70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617</a:t>
                      </a:r>
                    </a:p>
                  </a:txBody>
                  <a:tcPr marL="7048" marR="7048" marT="70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7743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6925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CCAD1-537F-6683-4E8C-FBB3648A2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FE012-C2E3-5CE7-FAC7-6CDACCBC5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fundamental questions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8A2BF-8CC2-D171-1752-54D21E509E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Question 4: What is the top-selling product from each city/country? Can we find any pattern worthy of noting in the products sold?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/>
            <a:r>
              <a:rPr lang="en-US" dirty="0"/>
              <a:t>Per city and Country, the Nest indoor Camera was in </a:t>
            </a:r>
            <a:r>
              <a:rPr lang="en-US" b="1" dirty="0"/>
              <a:t>summation</a:t>
            </a:r>
            <a:r>
              <a:rPr lang="en-US" dirty="0"/>
              <a:t> the top selling product</a:t>
            </a:r>
          </a:p>
          <a:p>
            <a:pPr lvl="1"/>
            <a:r>
              <a:rPr lang="en-US" dirty="0"/>
              <a:t>Pattern: Stationary items such as pens, journals were popular</a:t>
            </a:r>
          </a:p>
          <a:p>
            <a:pPr lvl="1"/>
            <a:r>
              <a:rPr lang="en-US" dirty="0"/>
              <a:t>Security, accessories were also quite popular.</a:t>
            </a:r>
          </a:p>
          <a:p>
            <a:pPr lvl="1"/>
            <a:r>
              <a:rPr lang="en-US" dirty="0"/>
              <a:t>Personal items to enhance individual users</a:t>
            </a:r>
            <a:br>
              <a:rPr lang="en-US" dirty="0"/>
            </a:br>
            <a:endParaRPr lang="en-CA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C760C42-0D27-A77E-0A31-E7E0E4CE7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625399"/>
              </p:ext>
            </p:extLst>
          </p:nvPr>
        </p:nvGraphicFramePr>
        <p:xfrm>
          <a:off x="7284340" y="2228003"/>
          <a:ext cx="3759200" cy="3524255"/>
        </p:xfrm>
        <a:graphic>
          <a:graphicData uri="http://schemas.openxmlformats.org/drawingml/2006/table">
            <a:tbl>
              <a:tblPr/>
              <a:tblGrid>
                <a:gridCol w="2027283">
                  <a:extLst>
                    <a:ext uri="{9D8B030D-6E8A-4147-A177-3AD203B41FA5}">
                      <a16:colId xmlns:a16="http://schemas.microsoft.com/office/drawing/2014/main" val="1723979844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375712592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1751037740"/>
                    </a:ext>
                  </a:extLst>
                </a:gridCol>
                <a:gridCol w="322217">
                  <a:extLst>
                    <a:ext uri="{9D8B030D-6E8A-4147-A177-3AD203B41FA5}">
                      <a16:colId xmlns:a16="http://schemas.microsoft.com/office/drawing/2014/main" val="3355292042"/>
                    </a:ext>
                  </a:extLst>
                </a:gridCol>
              </a:tblGrid>
              <a:tr h="1006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v2ProductName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0803812"/>
                  </a:ext>
                </a:extLst>
              </a:tr>
              <a:tr h="1006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NestÂ® Cam Indoor Security Camera - USA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Mountain View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2448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280783"/>
                  </a:ext>
                </a:extLst>
              </a:tr>
              <a:tr h="1006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Ballpoint LED Light Pen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Mountain View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1824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9332204"/>
                  </a:ext>
                </a:extLst>
              </a:tr>
              <a:tr h="1006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NestÂ® Cam Outdoor Security Camera - USA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Mountain View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1568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644725"/>
                  </a:ext>
                </a:extLst>
              </a:tr>
              <a:tr h="100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Google 17oz Stainless Steel Sport Bottle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Mountain View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1336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713815"/>
                  </a:ext>
                </a:extLst>
              </a:tr>
              <a:tr h="100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Google 17oz Stainless Steel Sport Bottle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 Angeles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1336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2762345"/>
                  </a:ext>
                </a:extLst>
              </a:tr>
              <a:tr h="1006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Leatherette Journal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Mountain View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1276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7993272"/>
                  </a:ext>
                </a:extLst>
              </a:tr>
              <a:tr h="100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NestÂ® Learning Thermostat 3rd Gen-USA - Stainless Steel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Mountain View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1222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152592"/>
                  </a:ext>
                </a:extLst>
              </a:tr>
              <a:tr h="100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Google 17oz Stainless Steel Sport Bottle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York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1002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313165"/>
                  </a:ext>
                </a:extLst>
              </a:tr>
              <a:tr h="100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Google 17oz Stainless Steel Sport Bottle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Palo Alto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1002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626289"/>
                  </a:ext>
                </a:extLst>
              </a:tr>
              <a:tr h="100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Android 17oz Stainless Steel Sport Bottle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Francisco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1002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3994154"/>
                  </a:ext>
                </a:extLst>
              </a:tr>
              <a:tr h="1006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NestÂ® Cam Outdoor Security Camera - USA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Palo Alto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784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2353960"/>
                  </a:ext>
                </a:extLst>
              </a:tr>
              <a:tr h="1006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NestÂ® Cam Outdoor Security Camera - USA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Francisco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672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193154"/>
                  </a:ext>
                </a:extLst>
              </a:tr>
              <a:tr h="1006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NestÂ® Cam Outdoor Security Camera - USA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Sunnyvale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672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9154508"/>
                  </a:ext>
                </a:extLst>
              </a:tr>
              <a:tr h="100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Google 17oz Stainless Steel Sport Bottle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Salem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668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7153921"/>
                  </a:ext>
                </a:extLst>
              </a:tr>
              <a:tr h="100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Google 17oz Stainless Steel Sport Bottle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Chicago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668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5566889"/>
                  </a:ext>
                </a:extLst>
              </a:tr>
              <a:tr h="100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Google 17oz Stainless Steel Sport Bottle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London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Kingdom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668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959392"/>
                  </a:ext>
                </a:extLst>
              </a:tr>
              <a:tr h="100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Android 17oz Stainless Steel Sport Bottle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Mountain View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668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424620"/>
                  </a:ext>
                </a:extLst>
              </a:tr>
              <a:tr h="1006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Leatherette Journal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York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638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772024"/>
                  </a:ext>
                </a:extLst>
              </a:tr>
              <a:tr h="100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NestÂ® Protect Smoke + CO White Wired Alarm-USA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Mountain View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588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3761314"/>
                  </a:ext>
                </a:extLst>
              </a:tr>
              <a:tr h="1006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Google Sunglasses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Mountain View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584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0130399"/>
                  </a:ext>
                </a:extLst>
              </a:tr>
              <a:tr h="100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NestÂ® Learning Thermostat 3rd Gen-USA - Stainless Steel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Francisco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564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6852779"/>
                  </a:ext>
                </a:extLst>
              </a:tr>
              <a:tr h="1006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NestÂ® Cam Outdoor Security Camera - USA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York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560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270431"/>
                  </a:ext>
                </a:extLst>
              </a:tr>
              <a:tr h="1006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NestÂ® Cam Indoor Security Camera - USA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Sunnyvale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6987265"/>
                  </a:ext>
                </a:extLst>
              </a:tr>
              <a:tr h="100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Foam Can and Bottle Cooler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Mountain View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506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1517301"/>
                  </a:ext>
                </a:extLst>
              </a:tr>
              <a:tr h="100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Android 17oz Stainless Steel Sport Bottle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York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501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3749997"/>
                  </a:ext>
                </a:extLst>
              </a:tr>
              <a:tr h="1006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Ballpoint LED Light Pen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York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8634340"/>
                  </a:ext>
                </a:extLst>
              </a:tr>
              <a:tr h="1006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Ballpoint LED Light Pen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Clara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1923624"/>
                  </a:ext>
                </a:extLst>
              </a:tr>
              <a:tr h="1006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Ballpoint LED Light Pen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Palo Alto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386005"/>
                  </a:ext>
                </a:extLst>
              </a:tr>
              <a:tr h="1006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Ballpoint LED Light Pen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Pune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0512867"/>
                  </a:ext>
                </a:extLst>
              </a:tr>
              <a:tr h="1006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Ballpoint LED Light Pen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Seattle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6479745"/>
                  </a:ext>
                </a:extLst>
              </a:tr>
              <a:tr h="1006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Ballpoint LED Light Pen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 Angeles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7931278"/>
                  </a:ext>
                </a:extLst>
              </a:tr>
              <a:tr h="1006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Ballpoint LED Light Pen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Boston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3988717"/>
                  </a:ext>
                </a:extLst>
              </a:tr>
              <a:tr h="1006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Ballpoint LED Light Pen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Sunnyvale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4510867"/>
                  </a:ext>
                </a:extLst>
              </a:tr>
              <a:tr h="1006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Ballpoint LED Light Pen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Francisco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</a:t>
                      </a:r>
                    </a:p>
                  </a:txBody>
                  <a:tcPr marL="5035" marR="5035" marT="5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273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5269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F667D-61C1-09FA-A959-42A3532A0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F5963-2C2D-7BE1-F660-7730C17F9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fundamental questions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018A8-132A-2A6F-AA96-5F6DD511E4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Question 5: Can we summarize the impact of revenue generated from each city/country?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CA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2503CB9-FB97-CB4F-1DB0-08F2E7E36C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285929"/>
              </p:ext>
            </p:extLst>
          </p:nvPr>
        </p:nvGraphicFramePr>
        <p:xfrm>
          <a:off x="6970402" y="2889710"/>
          <a:ext cx="3327400" cy="1714500"/>
        </p:xfrm>
        <a:graphic>
          <a:graphicData uri="http://schemas.openxmlformats.org/drawingml/2006/table">
            <a:tbl>
              <a:tblPr/>
              <a:tblGrid>
                <a:gridCol w="1854200">
                  <a:extLst>
                    <a:ext uri="{9D8B030D-6E8A-4147-A177-3AD203B41FA5}">
                      <a16:colId xmlns:a16="http://schemas.microsoft.com/office/drawing/2014/main" val="1640158818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57919653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8132956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revenues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185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Chicago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62476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Mountain View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2612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York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77859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available in demo dataset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09398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Francisco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48609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Jose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38434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Sunnyvale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5818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Tel Aviv-Yafo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Israel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0897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907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0CF20-1940-7200-F4C8-71385795B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Where to explore…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03774-7266-7372-AD5D-E30AE4630A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To explore further questions such as time contingent factors </a:t>
            </a:r>
          </a:p>
          <a:p>
            <a:r>
              <a:rPr lang="en-CA" dirty="0"/>
              <a:t>Diving into the psychology of the buyers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3F3B6-D725-950F-BD3E-05744FCD29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78843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02E91-9A78-7914-F2E8-5F268141F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C5FB2-176A-F598-50C3-254756D73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ERD Visual model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0FAA65-09B9-F611-DA38-E028FADE1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650" y="1829117"/>
            <a:ext cx="6640945" cy="451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47524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1341</TotalTime>
  <Words>1102</Words>
  <Application>Microsoft Office PowerPoint</Application>
  <PresentationFormat>Widescreen</PresentationFormat>
  <Paragraphs>431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-apple-system</vt:lpstr>
      <vt:lpstr>Arabic Typesetting</vt:lpstr>
      <vt:lpstr>Arial</vt:lpstr>
      <vt:lpstr>Calibri</vt:lpstr>
      <vt:lpstr>Gill Sans MT</vt:lpstr>
      <vt:lpstr>Wingdings 2</vt:lpstr>
      <vt:lpstr>Custom</vt:lpstr>
      <vt:lpstr>Product data analysis</vt:lpstr>
      <vt:lpstr>SCOPE – what to take home</vt:lpstr>
      <vt:lpstr>5 fundamental questions</vt:lpstr>
      <vt:lpstr>5 fundamental questions</vt:lpstr>
      <vt:lpstr>5 fundamental questions</vt:lpstr>
      <vt:lpstr>5 fundamental questions</vt:lpstr>
      <vt:lpstr>5 fundamental questions</vt:lpstr>
      <vt:lpstr>Where to explore…</vt:lpstr>
      <vt:lpstr>ERD Visual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data analysis</dc:title>
  <dc:creator>Ali</dc:creator>
  <cp:lastModifiedBy>Ali</cp:lastModifiedBy>
  <cp:revision>5</cp:revision>
  <dcterms:created xsi:type="dcterms:W3CDTF">2024-02-21T19:56:20Z</dcterms:created>
  <dcterms:modified xsi:type="dcterms:W3CDTF">2024-02-22T18:18:09Z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