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7"/>
  </p:notesMasterIdLst>
  <p:handoutMasterIdLst>
    <p:handoutMasterId r:id="rId18"/>
  </p:handoutMasterIdLst>
  <p:sldIdLst>
    <p:sldId id="3825" r:id="rId5"/>
    <p:sldId id="3826" r:id="rId6"/>
    <p:sldId id="3827" r:id="rId7"/>
    <p:sldId id="3791" r:id="rId8"/>
    <p:sldId id="3828" r:id="rId9"/>
    <p:sldId id="3792" r:id="rId10"/>
    <p:sldId id="3835" r:id="rId11"/>
    <p:sldId id="3836" r:id="rId12"/>
    <p:sldId id="3837" r:id="rId13"/>
    <p:sldId id="3838" r:id="rId14"/>
    <p:sldId id="3839" r:id="rId15"/>
    <p:sldId id="3834"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9" autoAdjust="0"/>
    <p:restoredTop sz="96245"/>
  </p:normalViewPr>
  <p:slideViewPr>
    <p:cSldViewPr snapToGrid="0">
      <p:cViewPr varScale="1">
        <p:scale>
          <a:sx n="123" d="100"/>
          <a:sy n="123" d="100"/>
        </p:scale>
        <p:origin x="216" y="23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06/09/2022</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06/09/2022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136698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11</a:t>
            </a:fld>
            <a:endParaRPr lang="en-GB"/>
          </a:p>
        </p:txBody>
      </p:sp>
    </p:spTree>
    <p:extLst>
      <p:ext uri="{BB962C8B-B14F-4D97-AF65-F5344CB8AC3E}">
        <p14:creationId xmlns:p14="http://schemas.microsoft.com/office/powerpoint/2010/main" val="27280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12</a:t>
            </a:fld>
            <a:endParaRPr lang="en-US" dirty="0"/>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95094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394235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5</a:t>
            </a:fld>
            <a:endParaRPr lang="en-GB"/>
          </a:p>
        </p:txBody>
      </p:sp>
    </p:spTree>
    <p:extLst>
      <p:ext uri="{BB962C8B-B14F-4D97-AF65-F5344CB8AC3E}">
        <p14:creationId xmlns:p14="http://schemas.microsoft.com/office/powerpoint/2010/main" val="25088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71824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376603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190151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4956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GB" noProof="0"/>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GB" noProof="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56790" y="1302189"/>
            <a:ext cx="6592824" cy="2386584"/>
          </a:xfrm>
        </p:spPr>
        <p:txBody>
          <a:bodyPr rtlCol="0">
            <a:normAutofit/>
          </a:bodyPr>
          <a:lstStyle/>
          <a:p>
            <a:pPr rtl="0"/>
            <a:r>
              <a:rPr lang="en-GB" sz="9600" dirty="0">
                <a:solidFill>
                  <a:srgbClr val="FFFFFF"/>
                </a:solidFill>
                <a:latin typeface="Noto Sans Gothic" panose="020B0502040504020204" pitchFamily="34" charset="0"/>
                <a:ea typeface="Noto Sans Gothic" panose="020B0502040504020204" pitchFamily="34" charset="0"/>
                <a:cs typeface="Baloo 2" panose="03080502040302020200" pitchFamily="66" charset="77"/>
              </a:rPr>
              <a:t>AWT</a:t>
            </a:r>
            <a:br>
              <a:rPr lang="en-GB" sz="9600" dirty="0">
                <a:solidFill>
                  <a:srgbClr val="FFFFFF"/>
                </a:solidFill>
              </a:rPr>
            </a:br>
            <a:r>
              <a:rPr lang="en-GB" sz="3200" b="0" i="0" dirty="0">
                <a:solidFill>
                  <a:srgbClr val="E8EAED"/>
                </a:solidFill>
                <a:effectLst/>
                <a:latin typeface="Baloo 2" panose="03080502040302020200" pitchFamily="66" charset="77"/>
                <a:cs typeface="Baloo 2" panose="03080502040302020200" pitchFamily="66" charset="77"/>
              </a:rPr>
              <a:t>Abstract Window Toolkit</a:t>
            </a:r>
            <a:endParaRPr lang="en-GB" sz="3200" dirty="0">
              <a:latin typeface="Baloo 2" panose="03080502040302020200" pitchFamily="66" charset="77"/>
              <a:cs typeface="Baloo 2" panose="03080502040302020200" pitchFamily="66" charset="77"/>
            </a:endParaRP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656790" y="4104409"/>
            <a:ext cx="6592824" cy="2234046"/>
          </a:xfrm>
        </p:spPr>
        <p:txBody>
          <a:bodyPr rtlCol="0">
            <a:normAutofit lnSpcReduction="10000"/>
          </a:bodyPr>
          <a:lstStyle/>
          <a:p>
            <a:pPr rtl="0"/>
            <a:r>
              <a:rPr lang="en-GB" b="1" u="sng" dirty="0">
                <a:solidFill>
                  <a:srgbClr val="FFFFFF"/>
                </a:solidFill>
              </a:rPr>
              <a:t>Submitted By</a:t>
            </a:r>
            <a:br>
              <a:rPr lang="en-GB" dirty="0">
                <a:solidFill>
                  <a:srgbClr val="FFFFFF"/>
                </a:solidFill>
              </a:rPr>
            </a:br>
            <a:br>
              <a:rPr lang="en-GB" dirty="0">
                <a:solidFill>
                  <a:srgbClr val="FFFFFF"/>
                </a:solidFill>
              </a:rPr>
            </a:br>
            <a:r>
              <a:rPr lang="en-GB" dirty="0">
                <a:solidFill>
                  <a:srgbClr val="FFFFFF"/>
                </a:solidFill>
              </a:rPr>
              <a:t>Abdul Alim </a:t>
            </a:r>
            <a:r>
              <a:rPr lang="en-GB" dirty="0" err="1">
                <a:solidFill>
                  <a:srgbClr val="FFFFFF"/>
                </a:solidFill>
              </a:rPr>
              <a:t>Monshi</a:t>
            </a:r>
            <a:r>
              <a:rPr lang="en-GB" dirty="0">
                <a:solidFill>
                  <a:srgbClr val="FFFFFF"/>
                </a:solidFill>
              </a:rPr>
              <a:t>   |  ID: 212002073</a:t>
            </a:r>
            <a:br>
              <a:rPr lang="en-GB" dirty="0">
                <a:solidFill>
                  <a:srgbClr val="FFFFFF"/>
                </a:solidFill>
              </a:rPr>
            </a:br>
            <a:br>
              <a:rPr lang="en-GB" dirty="0">
                <a:solidFill>
                  <a:srgbClr val="FFFFFF"/>
                </a:solidFill>
              </a:rPr>
            </a:br>
            <a:r>
              <a:rPr lang="en-GB" dirty="0">
                <a:solidFill>
                  <a:srgbClr val="FFFFFF"/>
                </a:solidFill>
              </a:rPr>
              <a:t>Khalid Bin Walid   |  ID: 212002075</a:t>
            </a:r>
            <a:br>
              <a:rPr lang="en-GB" dirty="0">
                <a:solidFill>
                  <a:srgbClr val="FFFFFF"/>
                </a:solidFill>
              </a:rPr>
            </a:br>
            <a:br>
              <a:rPr lang="en-GB" dirty="0">
                <a:solidFill>
                  <a:srgbClr val="FFFFFF"/>
                </a:solidFill>
              </a:rPr>
            </a:br>
            <a:r>
              <a:rPr lang="en-GB" dirty="0" err="1">
                <a:solidFill>
                  <a:srgbClr val="FFFFFF"/>
                </a:solidFill>
              </a:rPr>
              <a:t>Zabia</a:t>
            </a:r>
            <a:r>
              <a:rPr lang="en-GB" dirty="0">
                <a:solidFill>
                  <a:srgbClr val="FFFFFF"/>
                </a:solidFill>
              </a:rPr>
              <a:t> </a:t>
            </a:r>
            <a:r>
              <a:rPr lang="en-GB" dirty="0" err="1">
                <a:solidFill>
                  <a:srgbClr val="FFFFFF"/>
                </a:solidFill>
              </a:rPr>
              <a:t>Ferdusi</a:t>
            </a:r>
            <a:r>
              <a:rPr lang="en-GB" dirty="0">
                <a:solidFill>
                  <a:srgbClr val="FFFFFF"/>
                </a:solidFill>
              </a:rPr>
              <a:t>   |  ID: 212002077</a:t>
            </a:r>
            <a:endParaRPr lang="en-GB" dirty="0"/>
          </a:p>
        </p:txBody>
      </p:sp>
      <p:pic>
        <p:nvPicPr>
          <p:cNvPr id="5" name="Picture 4">
            <a:extLst>
              <a:ext uri="{FF2B5EF4-FFF2-40B4-BE49-F238E27FC236}">
                <a16:creationId xmlns:a16="http://schemas.microsoft.com/office/drawing/2014/main" id="{11742C3C-C784-F39E-7219-0D79B008FACF}"/>
              </a:ext>
            </a:extLst>
          </p:cNvPr>
          <p:cNvPicPr>
            <a:picLocks noChangeAspect="1"/>
          </p:cNvPicPr>
          <p:nvPr/>
        </p:nvPicPr>
        <p:blipFill>
          <a:blip r:embed="rId3"/>
          <a:stretch>
            <a:fillRect/>
          </a:stretch>
        </p:blipFill>
        <p:spPr>
          <a:xfrm>
            <a:off x="1823993" y="758537"/>
            <a:ext cx="1882127" cy="1828800"/>
          </a:xfrm>
          <a:prstGeom prst="rect">
            <a:avLst/>
          </a:prstGeom>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rtlCol="0"/>
          <a:lstStyle/>
          <a:p>
            <a:pPr rtl="0"/>
            <a:r>
              <a:rPr lang="en-GB" dirty="0"/>
              <a:t>Event Handling</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77CF245-1B66-A5BC-0CD8-4DB5DE1D26F3}"/>
              </a:ext>
            </a:extLst>
          </p:cNvPr>
          <p:cNvSpPr txBox="1"/>
          <p:nvPr/>
        </p:nvSpPr>
        <p:spPr>
          <a:xfrm>
            <a:off x="1500377" y="1905506"/>
            <a:ext cx="5453982" cy="3046988"/>
          </a:xfrm>
          <a:prstGeom prst="rect">
            <a:avLst/>
          </a:prstGeom>
          <a:noFill/>
        </p:spPr>
        <p:txBody>
          <a:bodyPr wrap="square" rtlCol="0">
            <a:spAutoFit/>
          </a:bodyPr>
          <a:lstStyle/>
          <a:p>
            <a:r>
              <a:rPr lang="en-GB" sz="2400" b="0" i="0" dirty="0">
                <a:solidFill>
                  <a:srgbClr val="000000"/>
                </a:solidFill>
                <a:effectLst/>
                <a:latin typeface="Nunito" pitchFamily="2" charset="77"/>
              </a:rPr>
              <a:t>Event Handling is the mechanism that controls the event and decides what should happen if an event occurs. This mechanism have the code which is known as event handler that is executed when an event occurs. Java Uses the Delegation Event Model to handle the events.</a:t>
            </a:r>
            <a:endParaRPr lang="en-GB" sz="2400" b="0" i="0" dirty="0">
              <a:solidFill>
                <a:srgbClr val="000000"/>
              </a:solidFill>
              <a:effectLst/>
              <a:latin typeface="inter-regular"/>
            </a:endParaRPr>
          </a:p>
        </p:txBody>
      </p:sp>
      <p:pic>
        <p:nvPicPr>
          <p:cNvPr id="12" name="Picture 11">
            <a:extLst>
              <a:ext uri="{FF2B5EF4-FFF2-40B4-BE49-F238E27FC236}">
                <a16:creationId xmlns:a16="http://schemas.microsoft.com/office/drawing/2014/main" id="{0CB7FEAD-EC43-2A73-86B6-0DB449A87CCC}"/>
              </a:ext>
            </a:extLst>
          </p:cNvPr>
          <p:cNvPicPr>
            <a:picLocks noChangeAspect="1"/>
          </p:cNvPicPr>
          <p:nvPr/>
        </p:nvPicPr>
        <p:blipFill>
          <a:blip r:embed="rId3"/>
          <a:stretch>
            <a:fillRect/>
          </a:stretch>
        </p:blipFill>
        <p:spPr>
          <a:xfrm>
            <a:off x="7616536" y="1560368"/>
            <a:ext cx="3737264" cy="3737264"/>
          </a:xfrm>
          <a:prstGeom prst="rect">
            <a:avLst/>
          </a:prstGeom>
        </p:spPr>
      </p:pic>
    </p:spTree>
    <p:extLst>
      <p:ext uri="{BB962C8B-B14F-4D97-AF65-F5344CB8AC3E}">
        <p14:creationId xmlns:p14="http://schemas.microsoft.com/office/powerpoint/2010/main" val="180329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Complexity</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6CD6FE5-30EF-79E4-3197-2382BC8CC556}"/>
              </a:ext>
            </a:extLst>
          </p:cNvPr>
          <p:cNvSpPr txBox="1"/>
          <p:nvPr/>
        </p:nvSpPr>
        <p:spPr>
          <a:xfrm>
            <a:off x="1728839" y="1731099"/>
            <a:ext cx="8136913" cy="3395801"/>
          </a:xfrm>
          <a:prstGeom prst="rect">
            <a:avLst/>
          </a:prstGeom>
          <a:noFill/>
        </p:spPr>
        <p:txBody>
          <a:bodyPr wrap="square" rtlCol="0">
            <a:spAutoFit/>
          </a:bodyPr>
          <a:lstStyle/>
          <a:p>
            <a:pPr marL="342900" indent="-342900" rtl="0">
              <a:lnSpc>
                <a:spcPct val="100000"/>
              </a:lnSpc>
              <a:spcBef>
                <a:spcPts val="1400"/>
              </a:spcBef>
              <a:buFont typeface="Arial" panose="020B0604020202020204" pitchFamily="34" charset="0"/>
              <a:buChar char="•"/>
            </a:pPr>
            <a:r>
              <a:rPr lang="en-GB" sz="2400" dirty="0"/>
              <a:t>The components of Java AWT are heavy weighted.</a:t>
            </a:r>
          </a:p>
          <a:p>
            <a:pPr marL="342900" indent="-342900" rtl="0">
              <a:lnSpc>
                <a:spcPct val="100000"/>
              </a:lnSpc>
              <a:spcBef>
                <a:spcPts val="1400"/>
              </a:spcBef>
              <a:buFont typeface="Arial" panose="020B0604020202020204" pitchFamily="34" charset="0"/>
              <a:buChar char="•"/>
            </a:pPr>
            <a:r>
              <a:rPr lang="en-GB" sz="2400" dirty="0"/>
              <a:t>Java AWT has comparatively less functionality as compared to Swing.</a:t>
            </a:r>
          </a:p>
          <a:p>
            <a:pPr marL="342900" indent="-342900" rtl="0">
              <a:lnSpc>
                <a:spcPct val="100000"/>
              </a:lnSpc>
              <a:spcBef>
                <a:spcPts val="1400"/>
              </a:spcBef>
              <a:buFont typeface="Arial" panose="020B0604020202020204" pitchFamily="34" charset="0"/>
              <a:buChar char="•"/>
            </a:pPr>
            <a:r>
              <a:rPr lang="en-GB" sz="2400" dirty="0"/>
              <a:t>The execution time of AWT is more than Swing.</a:t>
            </a:r>
          </a:p>
          <a:p>
            <a:pPr marL="342900" indent="-342900" rtl="0">
              <a:lnSpc>
                <a:spcPct val="100000"/>
              </a:lnSpc>
              <a:spcBef>
                <a:spcPts val="1400"/>
              </a:spcBef>
              <a:buFont typeface="Arial" panose="020B0604020202020204" pitchFamily="34" charset="0"/>
              <a:buChar char="•"/>
            </a:pPr>
            <a:r>
              <a:rPr lang="en-GB" sz="2400" dirty="0"/>
              <a:t>MVC pattern is not supported by AWT.</a:t>
            </a:r>
          </a:p>
          <a:p>
            <a:pPr marL="342900" indent="-342900" rtl="0">
              <a:lnSpc>
                <a:spcPct val="100000"/>
              </a:lnSpc>
              <a:spcBef>
                <a:spcPts val="1400"/>
              </a:spcBef>
              <a:buFont typeface="Arial" panose="020B0604020202020204" pitchFamily="34" charset="0"/>
              <a:buChar char="•"/>
            </a:pPr>
            <a:r>
              <a:rPr lang="en-GB" sz="2400" dirty="0"/>
              <a:t>AWT provides comparatively less powerful components.</a:t>
            </a:r>
          </a:p>
        </p:txBody>
      </p:sp>
    </p:spTree>
    <p:extLst>
      <p:ext uri="{BB962C8B-B14F-4D97-AF65-F5344CB8AC3E}">
        <p14:creationId xmlns:p14="http://schemas.microsoft.com/office/powerpoint/2010/main" val="378810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rtlCol="0"/>
          <a:lstStyle/>
          <a:p>
            <a:pPr lvl="0" rtl="0"/>
            <a:r>
              <a:rPr lang="en-GB" dirty="0"/>
              <a:t>7/9/2022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en-GB" dirty="0"/>
              <a:t>AWT</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12</a:t>
            </a:fld>
            <a:endParaRPr lang="en-GB"/>
          </a:p>
        </p:txBody>
      </p:sp>
      <p:sp>
        <p:nvSpPr>
          <p:cNvPr id="3" name="Oval 2">
            <a:extLst>
              <a:ext uri="{FF2B5EF4-FFF2-40B4-BE49-F238E27FC236}">
                <a16:creationId xmlns:a16="http://schemas.microsoft.com/office/drawing/2014/main" id="{8E79F4E3-6E8E-CFCE-ADBA-61CF09C67DDB}"/>
              </a:ext>
            </a:extLst>
          </p:cNvPr>
          <p:cNvSpPr/>
          <p:nvPr/>
        </p:nvSpPr>
        <p:spPr>
          <a:xfrm>
            <a:off x="4987220" y="1018308"/>
            <a:ext cx="5226628" cy="5226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ln w="0"/>
              <a:solidFill>
                <a:schemeClr val="accent1"/>
              </a:solidFill>
              <a:effectLst>
                <a:outerShdw blurRad="38100" dist="25400" dir="5400000" algn="ctr" rotWithShape="0">
                  <a:srgbClr val="6E747A">
                    <a:alpha val="43000"/>
                  </a:srgbClr>
                </a:outerShdw>
              </a:effectLst>
            </a:endParaRPr>
          </a:p>
        </p:txBody>
      </p:sp>
      <p:sp>
        <p:nvSpPr>
          <p:cNvPr id="10" name="Title 1">
            <a:extLst>
              <a:ext uri="{FF2B5EF4-FFF2-40B4-BE49-F238E27FC236}">
                <a16:creationId xmlns:a16="http://schemas.microsoft.com/office/drawing/2014/main" id="{6AB271FC-8955-6822-5473-2CC5C9EBAD72}"/>
              </a:ext>
            </a:extLst>
          </p:cNvPr>
          <p:cNvSpPr>
            <a:spLocks noGrp="1"/>
          </p:cNvSpPr>
          <p:nvPr>
            <p:ph type="title"/>
          </p:nvPr>
        </p:nvSpPr>
        <p:spPr>
          <a:xfrm>
            <a:off x="4004205" y="2306782"/>
            <a:ext cx="4183589" cy="1693718"/>
          </a:xfrm>
        </p:spPr>
        <p:txBody>
          <a:bodyPr rtlCol="0">
            <a:noAutofit/>
          </a:bodyPr>
          <a:lstStyle/>
          <a:p>
            <a:pPr rtl="0"/>
            <a:r>
              <a:rPr lang="en-GB" sz="7200" dirty="0"/>
              <a:t>Thank you</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dirty="0">
                <a:solidFill>
                  <a:srgbClr val="FFFFFF"/>
                </a:solidFill>
              </a:rPr>
              <a:t>Table</a:t>
            </a:r>
            <a:br>
              <a:rPr lang="en-GB" dirty="0">
                <a:solidFill>
                  <a:srgbClr val="FFFFFF"/>
                </a:solidFill>
              </a:rPr>
            </a:br>
            <a:r>
              <a:rPr lang="en-GB" dirty="0">
                <a:solidFill>
                  <a:srgbClr val="FFFFFF"/>
                </a:solidFill>
              </a:rPr>
              <a:t>of</a:t>
            </a:r>
            <a:br>
              <a:rPr lang="en-GB" dirty="0">
                <a:solidFill>
                  <a:srgbClr val="FFFFFF"/>
                </a:solidFill>
              </a:rPr>
            </a:br>
            <a:r>
              <a:rPr lang="en-GB" dirty="0">
                <a:solidFill>
                  <a:srgbClr val="FFFFFF"/>
                </a:solidFill>
              </a:rPr>
              <a:t>Content</a:t>
            </a:r>
            <a:endParaRPr lang="en-GB"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664777" y="1724890"/>
            <a:ext cx="5689023" cy="3598995"/>
          </a:xfrm>
        </p:spPr>
        <p:txBody>
          <a:bodyPr rtlCol="0">
            <a:noAutofit/>
          </a:bodyPr>
          <a:lstStyle/>
          <a:p>
            <a:pPr marL="457200" indent="-457200" rtl="0">
              <a:lnSpc>
                <a:spcPct val="100000"/>
              </a:lnSpc>
              <a:spcBef>
                <a:spcPts val="1200"/>
              </a:spcBef>
              <a:buFont typeface="Wingdings" pitchFamily="2" charset="2"/>
              <a:buChar char="ü"/>
            </a:pPr>
            <a:r>
              <a:rPr lang="en-GB" sz="2400" dirty="0"/>
              <a:t>What is AWT</a:t>
            </a:r>
          </a:p>
          <a:p>
            <a:pPr marL="457200" indent="-457200" rtl="0">
              <a:lnSpc>
                <a:spcPct val="100000"/>
              </a:lnSpc>
              <a:spcBef>
                <a:spcPts val="1200"/>
              </a:spcBef>
              <a:buFont typeface="Wingdings" pitchFamily="2" charset="2"/>
              <a:buChar char="ü"/>
            </a:pPr>
            <a:r>
              <a:rPr lang="en-GB" sz="2400" dirty="0"/>
              <a:t>Application of AWT</a:t>
            </a:r>
          </a:p>
          <a:p>
            <a:pPr marL="457200" indent="-457200" rtl="0">
              <a:lnSpc>
                <a:spcPct val="100000"/>
              </a:lnSpc>
              <a:spcBef>
                <a:spcPts val="1200"/>
              </a:spcBef>
              <a:buFont typeface="Wingdings" pitchFamily="2" charset="2"/>
              <a:buChar char="ü"/>
            </a:pPr>
            <a:r>
              <a:rPr lang="en-GB" sz="2400" dirty="0"/>
              <a:t>Window Fundamental</a:t>
            </a:r>
          </a:p>
          <a:p>
            <a:pPr marL="457200" indent="-457200" rtl="0">
              <a:lnSpc>
                <a:spcPct val="100000"/>
              </a:lnSpc>
              <a:spcBef>
                <a:spcPts val="1200"/>
              </a:spcBef>
              <a:buFont typeface="Wingdings" pitchFamily="2" charset="2"/>
              <a:buChar char="ü"/>
            </a:pPr>
            <a:r>
              <a:rPr lang="en-GB" sz="2400" dirty="0"/>
              <a:t>Components</a:t>
            </a:r>
          </a:p>
          <a:p>
            <a:pPr marL="457200" indent="-457200" rtl="0">
              <a:lnSpc>
                <a:spcPct val="100000"/>
              </a:lnSpc>
              <a:spcBef>
                <a:spcPts val="1200"/>
              </a:spcBef>
              <a:buFont typeface="Wingdings" pitchFamily="2" charset="2"/>
              <a:buChar char="ü"/>
            </a:pPr>
            <a:r>
              <a:rPr lang="en-GB" sz="2400" dirty="0"/>
              <a:t>Implementation</a:t>
            </a:r>
          </a:p>
          <a:p>
            <a:pPr marL="457200" indent="-457200" rtl="0">
              <a:lnSpc>
                <a:spcPct val="100000"/>
              </a:lnSpc>
              <a:spcBef>
                <a:spcPts val="1200"/>
              </a:spcBef>
              <a:buFont typeface="Wingdings" pitchFamily="2" charset="2"/>
              <a:buChar char="ü"/>
            </a:pPr>
            <a:r>
              <a:rPr lang="en-GB" sz="2400" dirty="0"/>
              <a:t>Event Handling</a:t>
            </a:r>
          </a:p>
          <a:p>
            <a:pPr marL="457200" indent="-457200" rtl="0">
              <a:lnSpc>
                <a:spcPct val="100000"/>
              </a:lnSpc>
              <a:spcBef>
                <a:spcPts val="1200"/>
              </a:spcBef>
              <a:buFont typeface="Wingdings" pitchFamily="2" charset="2"/>
              <a:buChar char="ü"/>
            </a:pPr>
            <a:r>
              <a:rPr lang="en-GB" sz="2400" dirty="0"/>
              <a:t>Complexity</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rtlCol="0"/>
          <a:lstStyle/>
          <a:p>
            <a:pPr rtl="0"/>
            <a:r>
              <a:rPr lang="en-GB" dirty="0"/>
              <a:t>The Abstract Window Toolkit (AWT) is Java's original platform-dependent windowing, graphics, and user-interface widget toolkit, preceding Swing. The AWT is part of the Java Foundation Classes (JFC) — the standard API for providing a graphical user interface (GUI) for a Java program</a:t>
            </a: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3"/>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4"/>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en-GB" dirty="0"/>
              <a:t>Application of AWT</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7/9/2022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FC33222-339E-A4D5-18A6-CEFFE3426F69}"/>
              </a:ext>
            </a:extLst>
          </p:cNvPr>
          <p:cNvPicPr>
            <a:picLocks noChangeAspect="1"/>
          </p:cNvPicPr>
          <p:nvPr/>
        </p:nvPicPr>
        <p:blipFill>
          <a:blip r:embed="rId3"/>
          <a:stretch>
            <a:fillRect/>
          </a:stretch>
        </p:blipFill>
        <p:spPr>
          <a:xfrm>
            <a:off x="7175357" y="1321326"/>
            <a:ext cx="4178443" cy="4352544"/>
          </a:xfrm>
          <a:prstGeom prst="rect">
            <a:avLst/>
          </a:prstGeom>
        </p:spPr>
      </p:pic>
      <p:sp>
        <p:nvSpPr>
          <p:cNvPr id="9" name="Content Placeholder 4">
            <a:extLst>
              <a:ext uri="{FF2B5EF4-FFF2-40B4-BE49-F238E27FC236}">
                <a16:creationId xmlns:a16="http://schemas.microsoft.com/office/drawing/2014/main" id="{91650A22-5E41-3E01-6429-E1AB0F8BCA4E}"/>
              </a:ext>
            </a:extLst>
          </p:cNvPr>
          <p:cNvSpPr>
            <a:spLocks noGrp="1"/>
          </p:cNvSpPr>
          <p:nvPr>
            <p:ph idx="1"/>
          </p:nvPr>
        </p:nvSpPr>
        <p:spPr>
          <a:xfrm>
            <a:off x="539496" y="1825625"/>
            <a:ext cx="5806440" cy="4352544"/>
          </a:xfrm>
        </p:spPr>
        <p:txBody>
          <a:bodyPr rtlCol="0"/>
          <a:lstStyle/>
          <a:p>
            <a:pPr marL="0" indent="0" rtl="0">
              <a:buNone/>
            </a:pPr>
            <a:r>
              <a:rPr lang="en-GB" dirty="0"/>
              <a:t>AWT provides various components like button, label, checkbox, etc. used as objects inside a Java Program. AWT components use the resources of the operating system. The classes for AWT are provided by the </a:t>
            </a:r>
            <a:r>
              <a:rPr lang="en-GB" dirty="0" err="1"/>
              <a:t>Java.awt</a:t>
            </a:r>
            <a:r>
              <a:rPr lang="en-GB" dirty="0"/>
              <a:t> package for various AWT components.</a:t>
            </a:r>
          </a:p>
        </p:txBody>
      </p:sp>
    </p:spTree>
    <p:extLst>
      <p:ext uri="{BB962C8B-B14F-4D97-AF65-F5344CB8AC3E}">
        <p14:creationId xmlns:p14="http://schemas.microsoft.com/office/powerpoint/2010/main" val="101921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421705"/>
            <a:ext cx="5559552" cy="2014589"/>
          </a:xfrm>
        </p:spPr>
        <p:txBody>
          <a:bodyPr rtlCol="0">
            <a:normAutofit/>
          </a:bodyPr>
          <a:lstStyle/>
          <a:p>
            <a:pPr rtl="0"/>
            <a:r>
              <a:rPr lang="en-GB" dirty="0">
                <a:solidFill>
                  <a:srgbClr val="FFFFFF"/>
                </a:solidFill>
              </a:rPr>
              <a:t>Window Fundamental</a:t>
            </a:r>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Components</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6CD6FE5-30EF-79E4-3197-2382BC8CC556}"/>
              </a:ext>
            </a:extLst>
          </p:cNvPr>
          <p:cNvSpPr txBox="1"/>
          <p:nvPr/>
        </p:nvSpPr>
        <p:spPr>
          <a:xfrm>
            <a:off x="1357745" y="2474516"/>
            <a:ext cx="4447309" cy="2031325"/>
          </a:xfrm>
          <a:prstGeom prst="rect">
            <a:avLst/>
          </a:prstGeom>
          <a:noFill/>
        </p:spPr>
        <p:txBody>
          <a:bodyPr wrap="square" rtlCol="0">
            <a:spAutoFit/>
          </a:bodyPr>
          <a:lstStyle/>
          <a:p>
            <a:pPr marL="285750" indent="-285750" rtl="0">
              <a:lnSpc>
                <a:spcPct val="100000"/>
              </a:lnSpc>
              <a:spcBef>
                <a:spcPts val="1200"/>
              </a:spcBef>
              <a:buFont typeface="Wingdings" pitchFamily="2" charset="2"/>
              <a:buChar char="ü"/>
            </a:pPr>
            <a:r>
              <a:rPr lang="en-GB" sz="2400" dirty="0"/>
              <a:t>Container</a:t>
            </a:r>
          </a:p>
          <a:p>
            <a:pPr marL="285750" indent="-285750" rtl="0">
              <a:lnSpc>
                <a:spcPct val="100000"/>
              </a:lnSpc>
              <a:spcBef>
                <a:spcPts val="1200"/>
              </a:spcBef>
              <a:buFont typeface="Wingdings" pitchFamily="2" charset="2"/>
              <a:buChar char="ü"/>
            </a:pPr>
            <a:r>
              <a:rPr lang="en-GB" sz="2400" dirty="0"/>
              <a:t>Button</a:t>
            </a:r>
          </a:p>
          <a:p>
            <a:pPr marL="285750" indent="-285750" rtl="0">
              <a:lnSpc>
                <a:spcPct val="100000"/>
              </a:lnSpc>
              <a:spcBef>
                <a:spcPts val="1200"/>
              </a:spcBef>
              <a:buFont typeface="Wingdings" pitchFamily="2" charset="2"/>
              <a:buChar char="ü"/>
            </a:pPr>
            <a:r>
              <a:rPr lang="en-GB" sz="2400" dirty="0"/>
              <a:t>Text Fields</a:t>
            </a:r>
          </a:p>
          <a:p>
            <a:pPr marL="285750" indent="-285750" rtl="0">
              <a:lnSpc>
                <a:spcPct val="100000"/>
              </a:lnSpc>
              <a:spcBef>
                <a:spcPts val="1200"/>
              </a:spcBef>
              <a:buFont typeface="Wingdings" pitchFamily="2" charset="2"/>
              <a:buChar char="ü"/>
            </a:pPr>
            <a:r>
              <a:rPr lang="en-GB" sz="2400" dirty="0"/>
              <a:t>Label</a:t>
            </a:r>
          </a:p>
        </p:txBody>
      </p:sp>
      <p:sp>
        <p:nvSpPr>
          <p:cNvPr id="5" name="TextBox 4">
            <a:extLst>
              <a:ext uri="{FF2B5EF4-FFF2-40B4-BE49-F238E27FC236}">
                <a16:creationId xmlns:a16="http://schemas.microsoft.com/office/drawing/2014/main" id="{C63B8E6A-5358-32F7-3F45-0B218BD924BC}"/>
              </a:ext>
            </a:extLst>
          </p:cNvPr>
          <p:cNvSpPr txBox="1"/>
          <p:nvPr/>
        </p:nvSpPr>
        <p:spPr>
          <a:xfrm>
            <a:off x="4282786" y="2474516"/>
            <a:ext cx="3626427" cy="2400657"/>
          </a:xfrm>
          <a:prstGeom prst="rect">
            <a:avLst/>
          </a:prstGeom>
          <a:noFill/>
        </p:spPr>
        <p:txBody>
          <a:bodyPr wrap="square" rtlCol="0">
            <a:spAutoFit/>
          </a:bodyPr>
          <a:lstStyle/>
          <a:p>
            <a:pPr marL="285750" indent="-285750" rtl="0">
              <a:lnSpc>
                <a:spcPct val="100000"/>
              </a:lnSpc>
              <a:spcBef>
                <a:spcPts val="1200"/>
              </a:spcBef>
              <a:buFont typeface="Wingdings" pitchFamily="2" charset="2"/>
              <a:buChar char="ü"/>
            </a:pPr>
            <a:r>
              <a:rPr lang="en-GB" sz="2400" dirty="0"/>
              <a:t>Canvas</a:t>
            </a:r>
          </a:p>
          <a:p>
            <a:pPr marL="285750" indent="-285750" rtl="0">
              <a:lnSpc>
                <a:spcPct val="100000"/>
              </a:lnSpc>
              <a:spcBef>
                <a:spcPts val="1200"/>
              </a:spcBef>
              <a:buFont typeface="Wingdings" pitchFamily="2" charset="2"/>
              <a:buChar char="ü"/>
            </a:pPr>
            <a:r>
              <a:rPr lang="en-GB" sz="2400" dirty="0"/>
              <a:t>Scroll Bar</a:t>
            </a:r>
          </a:p>
          <a:p>
            <a:pPr marL="285750" indent="-285750" rtl="0">
              <a:lnSpc>
                <a:spcPct val="100000"/>
              </a:lnSpc>
              <a:spcBef>
                <a:spcPts val="1200"/>
              </a:spcBef>
              <a:buFont typeface="Wingdings" pitchFamily="2" charset="2"/>
              <a:buChar char="ü"/>
            </a:pPr>
            <a:r>
              <a:rPr lang="en-GB" sz="2400" dirty="0"/>
              <a:t>List</a:t>
            </a:r>
          </a:p>
          <a:p>
            <a:pPr marL="285750" indent="-285750" rtl="0">
              <a:lnSpc>
                <a:spcPct val="100000"/>
              </a:lnSpc>
              <a:spcBef>
                <a:spcPts val="1200"/>
              </a:spcBef>
              <a:buFont typeface="Wingdings" pitchFamily="2" charset="2"/>
              <a:buChar char="ü"/>
            </a:pPr>
            <a:r>
              <a:rPr lang="en-GB" sz="2400" dirty="0"/>
              <a:t>Checkbox</a:t>
            </a:r>
          </a:p>
          <a:p>
            <a:endParaRPr lang="en-BD" sz="2400" dirty="0"/>
          </a:p>
        </p:txBody>
      </p:sp>
    </p:spTree>
    <p:extLst>
      <p:ext uri="{BB962C8B-B14F-4D97-AF65-F5344CB8AC3E}">
        <p14:creationId xmlns:p14="http://schemas.microsoft.com/office/powerpoint/2010/main" val="392795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Container</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6CD6FE5-30EF-79E4-3197-2382BC8CC556}"/>
              </a:ext>
            </a:extLst>
          </p:cNvPr>
          <p:cNvSpPr txBox="1"/>
          <p:nvPr/>
        </p:nvSpPr>
        <p:spPr>
          <a:xfrm>
            <a:off x="1349987" y="1905506"/>
            <a:ext cx="4746013" cy="3046988"/>
          </a:xfrm>
          <a:prstGeom prst="rect">
            <a:avLst/>
          </a:prstGeom>
          <a:noFill/>
        </p:spPr>
        <p:txBody>
          <a:bodyPr wrap="square" rtlCol="0">
            <a:spAutoFit/>
          </a:bodyPr>
          <a:lstStyle/>
          <a:p>
            <a:pPr rtl="0">
              <a:lnSpc>
                <a:spcPct val="100000"/>
              </a:lnSpc>
              <a:spcBef>
                <a:spcPts val="1200"/>
              </a:spcBef>
            </a:pPr>
            <a:r>
              <a:rPr lang="en-GB" sz="2400" dirty="0"/>
              <a:t>Containers are integral part of AWT GUI components. A container provides a space where a component can be located. A Container in AWT is a component itself and it adds the capability to add component to itself.</a:t>
            </a:r>
          </a:p>
        </p:txBody>
      </p:sp>
      <p:pic>
        <p:nvPicPr>
          <p:cNvPr id="3" name="Picture 2">
            <a:extLst>
              <a:ext uri="{FF2B5EF4-FFF2-40B4-BE49-F238E27FC236}">
                <a16:creationId xmlns:a16="http://schemas.microsoft.com/office/drawing/2014/main" id="{459943CD-34F4-7E92-77B9-88B7EBE3B516}"/>
              </a:ext>
            </a:extLst>
          </p:cNvPr>
          <p:cNvPicPr>
            <a:picLocks noChangeAspect="1"/>
          </p:cNvPicPr>
          <p:nvPr/>
        </p:nvPicPr>
        <p:blipFill>
          <a:blip r:embed="rId3"/>
          <a:stretch>
            <a:fillRect/>
          </a:stretch>
        </p:blipFill>
        <p:spPr>
          <a:xfrm>
            <a:off x="7119147" y="1723376"/>
            <a:ext cx="4234653" cy="3411248"/>
          </a:xfrm>
          <a:prstGeom prst="rect">
            <a:avLst/>
          </a:prstGeom>
        </p:spPr>
      </p:pic>
    </p:spTree>
    <p:extLst>
      <p:ext uri="{BB962C8B-B14F-4D97-AF65-F5344CB8AC3E}">
        <p14:creationId xmlns:p14="http://schemas.microsoft.com/office/powerpoint/2010/main" val="22333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Canvas</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6CD6FE5-30EF-79E4-3197-2382BC8CC556}"/>
              </a:ext>
            </a:extLst>
          </p:cNvPr>
          <p:cNvSpPr txBox="1"/>
          <p:nvPr/>
        </p:nvSpPr>
        <p:spPr>
          <a:xfrm>
            <a:off x="1349987" y="1905506"/>
            <a:ext cx="4437891" cy="2308324"/>
          </a:xfrm>
          <a:prstGeom prst="rect">
            <a:avLst/>
          </a:prstGeom>
          <a:noFill/>
        </p:spPr>
        <p:txBody>
          <a:bodyPr wrap="square" rtlCol="0">
            <a:spAutoFit/>
          </a:bodyPr>
          <a:lstStyle/>
          <a:p>
            <a:pPr rtl="0">
              <a:lnSpc>
                <a:spcPct val="100000"/>
              </a:lnSpc>
              <a:spcBef>
                <a:spcPts val="1200"/>
              </a:spcBef>
            </a:pPr>
            <a:r>
              <a:rPr lang="en-GB" sz="2400" dirty="0"/>
              <a:t>Canvas class is a part of Java AWT. Canvas is a blank rectangular area where the user can draw or trap input from the user. Canvas class inherits the Component class.</a:t>
            </a:r>
          </a:p>
        </p:txBody>
      </p:sp>
      <p:pic>
        <p:nvPicPr>
          <p:cNvPr id="2" name="Picture 1">
            <a:extLst>
              <a:ext uri="{FF2B5EF4-FFF2-40B4-BE49-F238E27FC236}">
                <a16:creationId xmlns:a16="http://schemas.microsoft.com/office/drawing/2014/main" id="{312B0F25-0100-8294-099C-0393155E70FA}"/>
              </a:ext>
            </a:extLst>
          </p:cNvPr>
          <p:cNvPicPr>
            <a:picLocks noChangeAspect="1"/>
          </p:cNvPicPr>
          <p:nvPr/>
        </p:nvPicPr>
        <p:blipFill>
          <a:blip r:embed="rId3"/>
          <a:stretch>
            <a:fillRect/>
          </a:stretch>
        </p:blipFill>
        <p:spPr>
          <a:xfrm>
            <a:off x="6404122" y="1905506"/>
            <a:ext cx="4695456" cy="3570503"/>
          </a:xfrm>
          <a:prstGeom prst="rect">
            <a:avLst/>
          </a:prstGeom>
        </p:spPr>
      </p:pic>
    </p:spTree>
    <p:extLst>
      <p:ext uri="{BB962C8B-B14F-4D97-AF65-F5344CB8AC3E}">
        <p14:creationId xmlns:p14="http://schemas.microsoft.com/office/powerpoint/2010/main" val="181771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rtlCol="0"/>
          <a:lstStyle/>
          <a:p>
            <a:pPr rtl="0"/>
            <a:r>
              <a:rPr lang="en-GB" dirty="0"/>
              <a:t>Implementation</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tint val="75000"/>
                  </a:prstClr>
                </a:solidFill>
                <a:latin typeface="Calibri" panose="020F0502020204030204"/>
              </a:rPr>
              <a:t>7</a:t>
            </a: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/9/2022</a:t>
            </a: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AWT</a:t>
            </a: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5B0EDFC-88A5-AFA1-6C0C-82FA7D41F3E3}"/>
              </a:ext>
            </a:extLst>
          </p:cNvPr>
          <p:cNvSpPr txBox="1"/>
          <p:nvPr/>
        </p:nvSpPr>
        <p:spPr>
          <a:xfrm>
            <a:off x="1409699" y="1690688"/>
            <a:ext cx="5219701" cy="4524315"/>
          </a:xfrm>
          <a:prstGeom prst="rect">
            <a:avLst/>
          </a:prstGeom>
          <a:noFill/>
        </p:spPr>
        <p:txBody>
          <a:bodyPr wrap="square" rtlCol="0">
            <a:spAutoFit/>
          </a:bodyPr>
          <a:lstStyle/>
          <a:p>
            <a:r>
              <a:rPr lang="en-GB" b="1" i="0" dirty="0">
                <a:solidFill>
                  <a:srgbClr val="006699"/>
                </a:solidFill>
                <a:effectLst/>
                <a:latin typeface="inter-regular"/>
              </a:rPr>
              <a:t>import</a:t>
            </a:r>
            <a:r>
              <a:rPr lang="en-GB" b="0" i="0" dirty="0">
                <a:solidFill>
                  <a:srgbClr val="000000"/>
                </a:solidFill>
                <a:effectLst/>
                <a:latin typeface="inter-regular"/>
              </a:rPr>
              <a:t> </a:t>
            </a:r>
            <a:r>
              <a:rPr lang="en-GB" b="0" i="0" dirty="0" err="1">
                <a:solidFill>
                  <a:srgbClr val="000000"/>
                </a:solidFill>
                <a:effectLst/>
                <a:latin typeface="inter-regular"/>
              </a:rPr>
              <a:t>java.awt</a:t>
            </a:r>
            <a:r>
              <a:rPr lang="en-GB" b="0" i="0" dirty="0">
                <a:solidFill>
                  <a:srgbClr val="000000"/>
                </a:solidFill>
                <a:effectLst/>
                <a:latin typeface="inter-regular"/>
              </a:rPr>
              <a:t>.*;  </a:t>
            </a:r>
            <a:br>
              <a:rPr lang="en-GB" b="0" i="0" dirty="0">
                <a:solidFill>
                  <a:srgbClr val="000000"/>
                </a:solidFill>
                <a:effectLst/>
                <a:latin typeface="inter-regular"/>
              </a:rPr>
            </a:br>
            <a:r>
              <a:rPr lang="en-GB" b="0" i="0" dirty="0">
                <a:solidFill>
                  <a:srgbClr val="000000"/>
                </a:solidFill>
                <a:effectLst/>
                <a:latin typeface="inter-regular"/>
              </a:rPr>
              <a:t>  </a:t>
            </a:r>
          </a:p>
          <a:p>
            <a:pPr algn="just"/>
            <a:r>
              <a:rPr lang="en-GB" b="1" i="0" dirty="0">
                <a:solidFill>
                  <a:srgbClr val="006699"/>
                </a:solidFill>
                <a:effectLst/>
                <a:latin typeface="inter-regular"/>
              </a:rPr>
              <a:t>public</a:t>
            </a:r>
            <a:r>
              <a:rPr lang="en-GB" b="0" i="0" dirty="0">
                <a:solidFill>
                  <a:srgbClr val="000000"/>
                </a:solidFill>
                <a:effectLst/>
                <a:latin typeface="inter-regular"/>
              </a:rPr>
              <a:t> </a:t>
            </a:r>
            <a:r>
              <a:rPr lang="en-GB" b="1" i="0" dirty="0">
                <a:solidFill>
                  <a:srgbClr val="006699"/>
                </a:solidFill>
                <a:effectLst/>
                <a:latin typeface="inter-regular"/>
              </a:rPr>
              <a:t>class</a:t>
            </a:r>
            <a:r>
              <a:rPr lang="en-GB" b="0" i="0" dirty="0">
                <a:solidFill>
                  <a:srgbClr val="000000"/>
                </a:solidFill>
                <a:effectLst/>
                <a:latin typeface="inter-regular"/>
              </a:rPr>
              <a:t> AWTExample1 </a:t>
            </a:r>
            <a:r>
              <a:rPr lang="en-GB" b="1" i="0" dirty="0">
                <a:solidFill>
                  <a:srgbClr val="006699"/>
                </a:solidFill>
                <a:effectLst/>
                <a:latin typeface="inter-regular"/>
              </a:rPr>
              <a:t>extends</a:t>
            </a:r>
            <a:r>
              <a:rPr lang="en-GB" b="0" i="0" dirty="0">
                <a:solidFill>
                  <a:srgbClr val="000000"/>
                </a:solidFill>
                <a:effectLst/>
                <a:latin typeface="inter-regular"/>
              </a:rPr>
              <a:t> Frame {    </a:t>
            </a:r>
          </a:p>
          <a:p>
            <a:pPr algn="just"/>
            <a:r>
              <a:rPr lang="en-GB" b="0" i="0" dirty="0">
                <a:solidFill>
                  <a:srgbClr val="000000"/>
                </a:solidFill>
                <a:effectLst/>
                <a:latin typeface="inter-regular"/>
              </a:rPr>
              <a:t>        AWTExample1() {  </a:t>
            </a:r>
          </a:p>
          <a:p>
            <a:pPr algn="just"/>
            <a:r>
              <a:rPr lang="en-GB" b="0" i="0" dirty="0">
                <a:solidFill>
                  <a:srgbClr val="000000"/>
                </a:solidFill>
                <a:effectLst/>
                <a:latin typeface="inter-regular"/>
              </a:rPr>
              <a:t>       	Button b = </a:t>
            </a:r>
            <a:r>
              <a:rPr lang="en-GB" b="1" i="0" dirty="0">
                <a:solidFill>
                  <a:srgbClr val="006699"/>
                </a:solidFill>
                <a:effectLst/>
                <a:latin typeface="inter-regular"/>
              </a:rPr>
              <a:t>new</a:t>
            </a:r>
            <a:r>
              <a:rPr lang="en-GB" b="0" i="0" dirty="0">
                <a:solidFill>
                  <a:srgbClr val="000000"/>
                </a:solidFill>
                <a:effectLst/>
                <a:latin typeface="inter-regular"/>
              </a:rPr>
              <a:t> Button(</a:t>
            </a:r>
            <a:r>
              <a:rPr lang="en-GB" b="0" i="0" dirty="0">
                <a:solidFill>
                  <a:srgbClr val="0000FF"/>
                </a:solidFill>
                <a:effectLst/>
                <a:latin typeface="inter-regular"/>
              </a:rPr>
              <a:t>"Click Me!!"</a:t>
            </a:r>
            <a:r>
              <a:rPr lang="en-GB" b="0" i="0" dirty="0">
                <a:solidFill>
                  <a:srgbClr val="000000"/>
                </a:solidFill>
                <a:effectLst/>
                <a:latin typeface="inter-regular"/>
              </a:rPr>
              <a:t>);  </a:t>
            </a:r>
          </a:p>
          <a:p>
            <a:pPr algn="just"/>
            <a:r>
              <a:rPr lang="en-GB" b="0" i="0" dirty="0">
                <a:solidFill>
                  <a:srgbClr val="000000"/>
                </a:solidFill>
                <a:effectLst/>
                <a:latin typeface="inter-regular"/>
              </a:rPr>
              <a:t>        	</a:t>
            </a:r>
            <a:r>
              <a:rPr lang="en-GB" b="0" i="0" dirty="0" err="1">
                <a:solidFill>
                  <a:srgbClr val="000000"/>
                </a:solidFill>
                <a:effectLst/>
                <a:latin typeface="inter-regular"/>
              </a:rPr>
              <a:t>b.setBounds</a:t>
            </a:r>
            <a:r>
              <a:rPr lang="en-GB" b="0" i="0" dirty="0">
                <a:solidFill>
                  <a:srgbClr val="000000"/>
                </a:solidFill>
                <a:effectLst/>
                <a:latin typeface="inter-regular"/>
              </a:rPr>
              <a:t>(</a:t>
            </a:r>
            <a:r>
              <a:rPr lang="en-GB" b="0" i="0" dirty="0">
                <a:solidFill>
                  <a:srgbClr val="C00000"/>
                </a:solidFill>
                <a:effectLst/>
                <a:latin typeface="inter-regular"/>
              </a:rPr>
              <a:t>30</a:t>
            </a:r>
            <a:r>
              <a:rPr lang="en-GB" b="0" i="0" dirty="0">
                <a:solidFill>
                  <a:srgbClr val="000000"/>
                </a:solidFill>
                <a:effectLst/>
                <a:latin typeface="inter-regular"/>
              </a:rPr>
              <a:t>,</a:t>
            </a:r>
            <a:r>
              <a:rPr lang="en-GB" b="0" i="0" dirty="0">
                <a:solidFill>
                  <a:srgbClr val="C00000"/>
                </a:solidFill>
                <a:effectLst/>
                <a:latin typeface="inter-regular"/>
              </a:rPr>
              <a:t>100</a:t>
            </a:r>
            <a:r>
              <a:rPr lang="en-GB" b="0" i="0" dirty="0">
                <a:solidFill>
                  <a:srgbClr val="000000"/>
                </a:solidFill>
                <a:effectLst/>
                <a:latin typeface="inter-regular"/>
              </a:rPr>
              <a:t>,</a:t>
            </a:r>
            <a:r>
              <a:rPr lang="en-GB" b="0" i="0" dirty="0">
                <a:solidFill>
                  <a:srgbClr val="C00000"/>
                </a:solidFill>
                <a:effectLst/>
                <a:latin typeface="inter-regular"/>
              </a:rPr>
              <a:t>80</a:t>
            </a:r>
            <a:r>
              <a:rPr lang="en-GB" b="0" i="0" dirty="0">
                <a:solidFill>
                  <a:srgbClr val="000000"/>
                </a:solidFill>
                <a:effectLst/>
                <a:latin typeface="inter-regular"/>
              </a:rPr>
              <a:t>,</a:t>
            </a:r>
            <a:r>
              <a:rPr lang="en-GB" b="0" i="0" dirty="0">
                <a:solidFill>
                  <a:srgbClr val="C00000"/>
                </a:solidFill>
                <a:effectLst/>
                <a:latin typeface="inter-regular"/>
              </a:rPr>
              <a:t>30</a:t>
            </a:r>
            <a:r>
              <a:rPr lang="en-GB" b="0" i="0" dirty="0">
                <a:solidFill>
                  <a:srgbClr val="000000"/>
                </a:solidFill>
                <a:effectLst/>
                <a:latin typeface="inter-regular"/>
              </a:rPr>
              <a:t>);  </a:t>
            </a:r>
          </a:p>
          <a:p>
            <a:pPr algn="just"/>
            <a:r>
              <a:rPr lang="en-GB" b="0" i="0" dirty="0">
                <a:solidFill>
                  <a:srgbClr val="000000"/>
                </a:solidFill>
                <a:effectLst/>
                <a:latin typeface="inter-regular"/>
              </a:rPr>
              <a:t>        	add(b);  </a:t>
            </a:r>
          </a:p>
          <a:p>
            <a:pPr algn="just"/>
            <a:r>
              <a:rPr lang="en-GB" b="0" i="0" dirty="0">
                <a:solidFill>
                  <a:srgbClr val="000000"/>
                </a:solidFill>
                <a:effectLst/>
                <a:latin typeface="inter-regular"/>
              </a:rPr>
              <a:t>        	</a:t>
            </a:r>
            <a:r>
              <a:rPr lang="en-GB" b="0" i="0" dirty="0" err="1">
                <a:solidFill>
                  <a:srgbClr val="000000"/>
                </a:solidFill>
                <a:effectLst/>
                <a:latin typeface="inter-regular"/>
              </a:rPr>
              <a:t>setSize</a:t>
            </a:r>
            <a:r>
              <a:rPr lang="en-GB" b="0" i="0" dirty="0">
                <a:solidFill>
                  <a:srgbClr val="000000"/>
                </a:solidFill>
                <a:effectLst/>
                <a:latin typeface="inter-regular"/>
              </a:rPr>
              <a:t>(</a:t>
            </a:r>
            <a:r>
              <a:rPr lang="en-GB" b="0" i="0" dirty="0">
                <a:solidFill>
                  <a:srgbClr val="C00000"/>
                </a:solidFill>
                <a:effectLst/>
                <a:latin typeface="inter-regular"/>
              </a:rPr>
              <a:t>300</a:t>
            </a:r>
            <a:r>
              <a:rPr lang="en-GB" b="0" i="0" dirty="0">
                <a:solidFill>
                  <a:srgbClr val="000000"/>
                </a:solidFill>
                <a:effectLst/>
                <a:latin typeface="inter-regular"/>
              </a:rPr>
              <a:t>,</a:t>
            </a:r>
            <a:r>
              <a:rPr lang="en-GB" b="0" i="0" dirty="0">
                <a:solidFill>
                  <a:srgbClr val="C00000"/>
                </a:solidFill>
                <a:effectLst/>
                <a:latin typeface="inter-regular"/>
              </a:rPr>
              <a:t>300</a:t>
            </a:r>
            <a:r>
              <a:rPr lang="en-GB" b="0" i="0" dirty="0">
                <a:solidFill>
                  <a:srgbClr val="000000"/>
                </a:solidFill>
                <a:effectLst/>
                <a:latin typeface="inter-regular"/>
              </a:rPr>
              <a:t>);  </a:t>
            </a:r>
          </a:p>
          <a:p>
            <a:pPr algn="just"/>
            <a:r>
              <a:rPr lang="en-GB" b="0" i="0" dirty="0">
                <a:solidFill>
                  <a:srgbClr val="000000"/>
                </a:solidFill>
                <a:effectLst/>
                <a:latin typeface="inter-regular"/>
              </a:rPr>
              <a:t>        	</a:t>
            </a:r>
            <a:r>
              <a:rPr lang="en-GB" b="0" i="0" dirty="0" err="1">
                <a:solidFill>
                  <a:srgbClr val="000000"/>
                </a:solidFill>
                <a:effectLst/>
                <a:latin typeface="inter-regular"/>
              </a:rPr>
              <a:t>setTitle</a:t>
            </a:r>
            <a:r>
              <a:rPr lang="en-GB" b="0" i="0" dirty="0">
                <a:solidFill>
                  <a:srgbClr val="000000"/>
                </a:solidFill>
                <a:effectLst/>
                <a:latin typeface="inter-regular"/>
              </a:rPr>
              <a:t>(</a:t>
            </a:r>
            <a:r>
              <a:rPr lang="en-GB" b="0" i="0" dirty="0">
                <a:solidFill>
                  <a:srgbClr val="0000FF"/>
                </a:solidFill>
                <a:effectLst/>
                <a:latin typeface="inter-regular"/>
              </a:rPr>
              <a:t>"This is our basic AWT example"</a:t>
            </a:r>
            <a:r>
              <a:rPr lang="en-GB" b="0" i="0" dirty="0">
                <a:solidFill>
                  <a:srgbClr val="000000"/>
                </a:solidFill>
                <a:effectLst/>
                <a:latin typeface="inter-regular"/>
              </a:rPr>
              <a:t>);   </a:t>
            </a:r>
          </a:p>
          <a:p>
            <a:pPr algn="just"/>
            <a:r>
              <a:rPr lang="en-GB" b="0" i="0" dirty="0">
                <a:solidFill>
                  <a:srgbClr val="000000"/>
                </a:solidFill>
                <a:effectLst/>
                <a:latin typeface="inter-regular"/>
              </a:rPr>
              <a:t>               	</a:t>
            </a:r>
            <a:r>
              <a:rPr lang="en-GB" b="0" i="0" dirty="0" err="1">
                <a:solidFill>
                  <a:srgbClr val="000000"/>
                </a:solidFill>
                <a:effectLst/>
                <a:latin typeface="inter-regular"/>
              </a:rPr>
              <a:t>setLayout</a:t>
            </a:r>
            <a:r>
              <a:rPr lang="en-GB" b="0" i="0" dirty="0">
                <a:solidFill>
                  <a:srgbClr val="000000"/>
                </a:solidFill>
                <a:effectLst/>
                <a:latin typeface="inter-regular"/>
              </a:rPr>
              <a:t>(</a:t>
            </a:r>
            <a:r>
              <a:rPr lang="en-GB" b="1" i="0" dirty="0">
                <a:solidFill>
                  <a:srgbClr val="006699"/>
                </a:solidFill>
                <a:effectLst/>
                <a:latin typeface="inter-regular"/>
              </a:rPr>
              <a:t>null</a:t>
            </a:r>
            <a:r>
              <a:rPr lang="en-GB" b="0" i="0" dirty="0">
                <a:solidFill>
                  <a:srgbClr val="000000"/>
                </a:solidFill>
                <a:effectLst/>
                <a:latin typeface="inter-regular"/>
              </a:rPr>
              <a:t>);   </a:t>
            </a:r>
          </a:p>
          <a:p>
            <a:pPr algn="just"/>
            <a:r>
              <a:rPr lang="en-GB" b="0" i="0" dirty="0">
                <a:solidFill>
                  <a:srgbClr val="000000"/>
                </a:solidFill>
                <a:effectLst/>
                <a:latin typeface="inter-regular"/>
              </a:rPr>
              <a:t>        	</a:t>
            </a:r>
            <a:r>
              <a:rPr lang="en-GB" b="0" i="0" dirty="0" err="1">
                <a:solidFill>
                  <a:srgbClr val="000000"/>
                </a:solidFill>
                <a:effectLst/>
                <a:latin typeface="inter-regular"/>
              </a:rPr>
              <a:t>setVisible</a:t>
            </a:r>
            <a:r>
              <a:rPr lang="en-GB" b="0" i="0" dirty="0">
                <a:solidFill>
                  <a:srgbClr val="000000"/>
                </a:solidFill>
                <a:effectLst/>
                <a:latin typeface="inter-regular"/>
              </a:rPr>
              <a:t>(</a:t>
            </a:r>
            <a:r>
              <a:rPr lang="en-GB" b="1" i="0" dirty="0">
                <a:solidFill>
                  <a:srgbClr val="006699"/>
                </a:solidFill>
                <a:effectLst/>
                <a:latin typeface="inter-regular"/>
              </a:rPr>
              <a:t>true</a:t>
            </a:r>
            <a:r>
              <a:rPr lang="en-GB" b="0" i="0" dirty="0">
                <a:solidFill>
                  <a:srgbClr val="000000"/>
                </a:solidFill>
                <a:effectLst/>
                <a:latin typeface="inter-regular"/>
              </a:rPr>
              <a:t>);  </a:t>
            </a:r>
          </a:p>
          <a:p>
            <a:pPr algn="just"/>
            <a:r>
              <a:rPr lang="en-GB" dirty="0">
                <a:solidFill>
                  <a:srgbClr val="000000"/>
                </a:solidFill>
                <a:latin typeface="inter-regular"/>
              </a:rPr>
              <a:t>       </a:t>
            </a:r>
            <a:r>
              <a:rPr lang="en-GB" b="0" i="0" dirty="0">
                <a:solidFill>
                  <a:srgbClr val="000000"/>
                </a:solidFill>
                <a:effectLst/>
                <a:latin typeface="inter-regular"/>
              </a:rPr>
              <a:t>}    </a:t>
            </a:r>
          </a:p>
          <a:p>
            <a:pPr algn="just"/>
            <a:r>
              <a:rPr lang="en-GB" b="1" i="0" dirty="0">
                <a:solidFill>
                  <a:srgbClr val="006699"/>
                </a:solidFill>
                <a:effectLst/>
                <a:latin typeface="inter-regular"/>
              </a:rPr>
              <a:t>       public</a:t>
            </a:r>
            <a:r>
              <a:rPr lang="en-GB" b="0" i="0" dirty="0">
                <a:solidFill>
                  <a:srgbClr val="000000"/>
                </a:solidFill>
                <a:effectLst/>
                <a:latin typeface="inter-regular"/>
              </a:rPr>
              <a:t> </a:t>
            </a:r>
            <a:r>
              <a:rPr lang="en-GB" b="1" i="0" dirty="0">
                <a:solidFill>
                  <a:srgbClr val="006699"/>
                </a:solidFill>
                <a:effectLst/>
                <a:latin typeface="inter-regular"/>
              </a:rPr>
              <a:t>static</a:t>
            </a:r>
            <a:r>
              <a:rPr lang="en-GB" b="0" i="0" dirty="0">
                <a:solidFill>
                  <a:srgbClr val="000000"/>
                </a:solidFill>
                <a:effectLst/>
                <a:latin typeface="inter-regular"/>
              </a:rPr>
              <a:t> </a:t>
            </a:r>
            <a:r>
              <a:rPr lang="en-GB" b="1" i="0" dirty="0">
                <a:solidFill>
                  <a:srgbClr val="006699"/>
                </a:solidFill>
                <a:effectLst/>
                <a:latin typeface="inter-regular"/>
              </a:rPr>
              <a:t>void</a:t>
            </a:r>
            <a:r>
              <a:rPr lang="en-GB" b="0" i="0" dirty="0">
                <a:solidFill>
                  <a:srgbClr val="000000"/>
                </a:solidFill>
                <a:effectLst/>
                <a:latin typeface="inter-regular"/>
              </a:rPr>
              <a:t> main(String </a:t>
            </a:r>
            <a:r>
              <a:rPr lang="en-GB" b="0" i="0" dirty="0" err="1">
                <a:solidFill>
                  <a:srgbClr val="000000"/>
                </a:solidFill>
                <a:effectLst/>
                <a:latin typeface="inter-regular"/>
              </a:rPr>
              <a:t>args</a:t>
            </a:r>
            <a:r>
              <a:rPr lang="en-GB" b="0" i="0" dirty="0">
                <a:solidFill>
                  <a:srgbClr val="000000"/>
                </a:solidFill>
                <a:effectLst/>
                <a:latin typeface="inter-regular"/>
              </a:rPr>
              <a:t>[]) {   </a:t>
            </a:r>
          </a:p>
          <a:p>
            <a:pPr algn="just"/>
            <a:r>
              <a:rPr lang="en-GB" dirty="0">
                <a:solidFill>
                  <a:srgbClr val="000000"/>
                </a:solidFill>
                <a:latin typeface="inter-regular"/>
              </a:rPr>
              <a:t>	</a:t>
            </a:r>
            <a:r>
              <a:rPr lang="en-GB" b="0" i="0" dirty="0">
                <a:solidFill>
                  <a:srgbClr val="000000"/>
                </a:solidFill>
                <a:effectLst/>
                <a:latin typeface="inter-regular"/>
              </a:rPr>
              <a:t>AWTExample1 f = </a:t>
            </a:r>
            <a:r>
              <a:rPr lang="en-GB" b="1" i="0" dirty="0">
                <a:solidFill>
                  <a:srgbClr val="006699"/>
                </a:solidFill>
                <a:effectLst/>
                <a:latin typeface="inter-regular"/>
              </a:rPr>
              <a:t>new</a:t>
            </a:r>
            <a:r>
              <a:rPr lang="en-GB" b="0" i="0" dirty="0">
                <a:solidFill>
                  <a:srgbClr val="000000"/>
                </a:solidFill>
                <a:effectLst/>
                <a:latin typeface="inter-regular"/>
              </a:rPr>
              <a:t> AWTExample1();    </a:t>
            </a:r>
          </a:p>
          <a:p>
            <a:pPr algn="just"/>
            <a:r>
              <a:rPr lang="en-GB" b="0" i="0" dirty="0">
                <a:solidFill>
                  <a:srgbClr val="000000"/>
                </a:solidFill>
                <a:effectLst/>
                <a:latin typeface="inter-regular"/>
              </a:rPr>
              <a:t>       }  </a:t>
            </a:r>
          </a:p>
          <a:p>
            <a:pPr algn="just"/>
            <a:r>
              <a:rPr lang="en-GB" b="0" i="0" dirty="0">
                <a:solidFill>
                  <a:srgbClr val="000000"/>
                </a:solidFill>
                <a:effectLst/>
                <a:latin typeface="inter-regular"/>
              </a:rPr>
              <a:t>}</a:t>
            </a:r>
          </a:p>
        </p:txBody>
      </p:sp>
      <p:pic>
        <p:nvPicPr>
          <p:cNvPr id="11" name="Picture 10">
            <a:extLst>
              <a:ext uri="{FF2B5EF4-FFF2-40B4-BE49-F238E27FC236}">
                <a16:creationId xmlns:a16="http://schemas.microsoft.com/office/drawing/2014/main" id="{20BA0263-7764-29E4-F5FD-C11FB71D049E}"/>
              </a:ext>
            </a:extLst>
          </p:cNvPr>
          <p:cNvPicPr>
            <a:picLocks noChangeAspect="1"/>
          </p:cNvPicPr>
          <p:nvPr/>
        </p:nvPicPr>
        <p:blipFill>
          <a:blip r:embed="rId3"/>
          <a:stretch>
            <a:fillRect/>
          </a:stretch>
        </p:blipFill>
        <p:spPr>
          <a:xfrm>
            <a:off x="7396240" y="1832035"/>
            <a:ext cx="3804405" cy="3884217"/>
          </a:xfrm>
          <a:prstGeom prst="rect">
            <a:avLst/>
          </a:prstGeom>
        </p:spPr>
      </p:pic>
    </p:spTree>
    <p:extLst>
      <p:ext uri="{BB962C8B-B14F-4D97-AF65-F5344CB8AC3E}">
        <p14:creationId xmlns:p14="http://schemas.microsoft.com/office/powerpoint/2010/main" val="40269558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ShapesVTI</Template>
  <TotalTime>62</TotalTime>
  <Words>479</Words>
  <Application>Microsoft Macintosh PowerPoint</Application>
  <PresentationFormat>Widescreen</PresentationFormat>
  <Paragraphs>95</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Next LT Pro</vt:lpstr>
      <vt:lpstr>Baloo 2</vt:lpstr>
      <vt:lpstr>Calibri</vt:lpstr>
      <vt:lpstr>inter-regular</vt:lpstr>
      <vt:lpstr>Noto Sans Gothic</vt:lpstr>
      <vt:lpstr>Nunito</vt:lpstr>
      <vt:lpstr>Tw Cen MT</vt:lpstr>
      <vt:lpstr>Wingdings</vt:lpstr>
      <vt:lpstr>ShapesVTI</vt:lpstr>
      <vt:lpstr>AWT Abstract Window Toolkit</vt:lpstr>
      <vt:lpstr>Table of Content</vt:lpstr>
      <vt:lpstr>Introduction</vt:lpstr>
      <vt:lpstr>Application of AWT</vt:lpstr>
      <vt:lpstr>Window Fundamental</vt:lpstr>
      <vt:lpstr>Components</vt:lpstr>
      <vt:lpstr>Container</vt:lpstr>
      <vt:lpstr>Canvas</vt:lpstr>
      <vt:lpstr>Implementation</vt:lpstr>
      <vt:lpstr>Event Handling</vt:lpstr>
      <vt:lpstr>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 Abstract Window Toolkit</dc:title>
  <dc:creator>Microsoft Office User</dc:creator>
  <cp:lastModifiedBy>Microsoft Office User</cp:lastModifiedBy>
  <cp:revision>5</cp:revision>
  <dcterms:created xsi:type="dcterms:W3CDTF">2022-09-06T16:03:59Z</dcterms:created>
  <dcterms:modified xsi:type="dcterms:W3CDTF">2022-09-06T17:08:30Z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