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8" r:id="rId4"/>
  </p:sldMasterIdLst>
  <p:notesMasterIdLst>
    <p:notesMasterId r:id="rId20"/>
  </p:notesMasterIdLst>
  <p:handoutMasterIdLst>
    <p:handoutMasterId r:id="rId21"/>
  </p:handoutMasterIdLst>
  <p:sldIdLst>
    <p:sldId id="3825" r:id="rId5"/>
    <p:sldId id="3826" r:id="rId6"/>
    <p:sldId id="3827" r:id="rId7"/>
    <p:sldId id="3835" r:id="rId8"/>
    <p:sldId id="3828" r:id="rId9"/>
    <p:sldId id="3836" r:id="rId10"/>
    <p:sldId id="3837" r:id="rId11"/>
    <p:sldId id="3794" r:id="rId12"/>
    <p:sldId id="3838" r:id="rId13"/>
    <p:sldId id="3842" r:id="rId14"/>
    <p:sldId id="3839" r:id="rId15"/>
    <p:sldId id="3840" r:id="rId16"/>
    <p:sldId id="3841" r:id="rId17"/>
    <p:sldId id="3833" r:id="rId18"/>
    <p:sldId id="3834"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94678"/>
  </p:normalViewPr>
  <p:slideViewPr>
    <p:cSldViewPr snapToGrid="0">
      <p:cViewPr varScale="1">
        <p:scale>
          <a:sx n="117" d="100"/>
          <a:sy n="117" d="100"/>
        </p:scale>
        <p:origin x="424" y="184"/>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7ADAB-0715-452F-8C44-811CB7F712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30AC0A-D7FF-4131-AA7A-5215899E4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4E079-3A7A-449C-B486-B22E81642837}" type="datetime1">
              <a:rPr lang="en-GB" smtClean="0"/>
              <a:t>15/06/2023</a:t>
            </a:fld>
            <a:endParaRPr lang="en-GB"/>
          </a:p>
        </p:txBody>
      </p:sp>
      <p:sp>
        <p:nvSpPr>
          <p:cNvPr id="4" name="Footer Placeholder 3">
            <a:extLst>
              <a:ext uri="{FF2B5EF4-FFF2-40B4-BE49-F238E27FC236}">
                <a16:creationId xmlns:a16="http://schemas.microsoft.com/office/drawing/2014/main" id="{FFD92EEF-3188-4BF1-9CC0-2B37F23EE7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592DB5F-D272-460E-AB4E-68937D500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E1A43-7D66-4AF3-B057-6DD580E7A0B0}" type="slidenum">
              <a:rPr lang="en-GB" smtClean="0"/>
              <a:t>‹#›</a:t>
            </a:fld>
            <a:endParaRPr lang="en-GB"/>
          </a:p>
        </p:txBody>
      </p:sp>
    </p:spTree>
    <p:extLst>
      <p:ext uri="{BB962C8B-B14F-4D97-AF65-F5344CB8AC3E}">
        <p14:creationId xmlns:p14="http://schemas.microsoft.com/office/powerpoint/2010/main" val="253184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DD03-4868-4DBD-8FDF-AA6B2BEDF17D}" type="datetime1">
              <a:rPr lang="en-GB" smtClean="0"/>
              <a:pPr/>
              <a:t>15/06/2023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129642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10</a:t>
            </a:fld>
            <a:endParaRPr lang="en-GB"/>
          </a:p>
        </p:txBody>
      </p:sp>
    </p:spTree>
    <p:extLst>
      <p:ext uri="{BB962C8B-B14F-4D97-AF65-F5344CB8AC3E}">
        <p14:creationId xmlns:p14="http://schemas.microsoft.com/office/powerpoint/2010/main" val="3277468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11</a:t>
            </a:fld>
            <a:endParaRPr lang="en-GB"/>
          </a:p>
        </p:txBody>
      </p:sp>
    </p:spTree>
    <p:extLst>
      <p:ext uri="{BB962C8B-B14F-4D97-AF65-F5344CB8AC3E}">
        <p14:creationId xmlns:p14="http://schemas.microsoft.com/office/powerpoint/2010/main" val="155383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12</a:t>
            </a:fld>
            <a:endParaRPr lang="en-GB"/>
          </a:p>
        </p:txBody>
      </p:sp>
    </p:spTree>
    <p:extLst>
      <p:ext uri="{BB962C8B-B14F-4D97-AF65-F5344CB8AC3E}">
        <p14:creationId xmlns:p14="http://schemas.microsoft.com/office/powerpoint/2010/main" val="337544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13</a:t>
            </a:fld>
            <a:endParaRPr lang="en-GB"/>
          </a:p>
        </p:txBody>
      </p:sp>
    </p:spTree>
    <p:extLst>
      <p:ext uri="{BB962C8B-B14F-4D97-AF65-F5344CB8AC3E}">
        <p14:creationId xmlns:p14="http://schemas.microsoft.com/office/powerpoint/2010/main" val="215193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14</a:t>
            </a:fld>
            <a:endParaRPr lang="en-GB"/>
          </a:p>
        </p:txBody>
      </p:sp>
    </p:spTree>
    <p:extLst>
      <p:ext uri="{BB962C8B-B14F-4D97-AF65-F5344CB8AC3E}">
        <p14:creationId xmlns:p14="http://schemas.microsoft.com/office/powerpoint/2010/main" val="160818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15</a:t>
            </a:fld>
            <a:endParaRPr lang="en-GB"/>
          </a:p>
        </p:txBody>
      </p:sp>
    </p:spTree>
    <p:extLst>
      <p:ext uri="{BB962C8B-B14F-4D97-AF65-F5344CB8AC3E}">
        <p14:creationId xmlns:p14="http://schemas.microsoft.com/office/powerpoint/2010/main" val="18914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11793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285717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4</a:t>
            </a:fld>
            <a:endParaRPr lang="en-GB"/>
          </a:p>
        </p:txBody>
      </p:sp>
    </p:spTree>
    <p:extLst>
      <p:ext uri="{BB962C8B-B14F-4D97-AF65-F5344CB8AC3E}">
        <p14:creationId xmlns:p14="http://schemas.microsoft.com/office/powerpoint/2010/main" val="173252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211209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281275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2677539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427000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93821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517572" y="2558142"/>
            <a:ext cx="2686159" cy="1390977"/>
          </a:xfrm>
        </p:spPr>
        <p:txBody>
          <a:bodyPr rtlCol="0">
            <a:noAutofit/>
          </a:bodyPr>
          <a:lstStyle/>
          <a:p>
            <a:pPr rtl="0"/>
            <a:r>
              <a:rPr lang="en-GB" sz="7200" dirty="0">
                <a:solidFill>
                  <a:srgbClr val="FFFFFF"/>
                </a:solidFill>
              </a:rPr>
              <a:t>JSON</a:t>
            </a:r>
            <a:endParaRPr lang="en-GB" sz="7200"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8196943" y="3429000"/>
            <a:ext cx="3570731" cy="3156857"/>
          </a:xfrm>
        </p:spPr>
        <p:txBody>
          <a:bodyPr rtlCol="0">
            <a:normAutofit lnSpcReduction="10000"/>
          </a:bodyPr>
          <a:lstStyle/>
          <a:p>
            <a:pPr rtl="0"/>
            <a:r>
              <a:rPr lang="en-GB" u="sng" dirty="0"/>
              <a:t>Presented By</a:t>
            </a:r>
          </a:p>
          <a:p>
            <a:pPr rtl="0"/>
            <a:endParaRPr lang="en-GB" dirty="0"/>
          </a:p>
          <a:p>
            <a:pPr rtl="0"/>
            <a:r>
              <a:rPr lang="en-GB" dirty="0" err="1"/>
              <a:t>Zabia</a:t>
            </a:r>
            <a:r>
              <a:rPr lang="en-GB" dirty="0"/>
              <a:t> </a:t>
            </a:r>
            <a:r>
              <a:rPr lang="en-GB" dirty="0" err="1"/>
              <a:t>Ferdusi</a:t>
            </a:r>
            <a:br>
              <a:rPr lang="en-GB" dirty="0"/>
            </a:br>
            <a:r>
              <a:rPr lang="en-GB" dirty="0"/>
              <a:t>ID: 212002077</a:t>
            </a:r>
          </a:p>
          <a:p>
            <a:pPr rtl="0"/>
            <a:r>
              <a:rPr lang="en-GB" dirty="0"/>
              <a:t>Abdul Alim </a:t>
            </a:r>
            <a:r>
              <a:rPr lang="en-GB" dirty="0" err="1"/>
              <a:t>Monshi</a:t>
            </a:r>
            <a:br>
              <a:rPr lang="en-GB" dirty="0"/>
            </a:br>
            <a:r>
              <a:rPr lang="en-GB" dirty="0"/>
              <a:t>ID: 212002072</a:t>
            </a:r>
          </a:p>
          <a:p>
            <a:pPr rtl="0"/>
            <a:r>
              <a:rPr lang="en-GB" dirty="0" err="1"/>
              <a:t>Adith</a:t>
            </a:r>
            <a:r>
              <a:rPr lang="en-GB" dirty="0"/>
              <a:t> Ahmed Khan</a:t>
            </a:r>
            <a:br>
              <a:rPr lang="en-GB" dirty="0"/>
            </a:br>
            <a:r>
              <a:rPr lang="en-GB" dirty="0"/>
              <a:t>ID: 212002141</a:t>
            </a:r>
          </a:p>
        </p:txBody>
      </p:sp>
      <p:pic>
        <p:nvPicPr>
          <p:cNvPr id="8" name="Graphic 7">
            <a:extLst>
              <a:ext uri="{FF2B5EF4-FFF2-40B4-BE49-F238E27FC236}">
                <a16:creationId xmlns:a16="http://schemas.microsoft.com/office/drawing/2014/main" id="{7121FECD-9268-0A12-5C37-87F244D15F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3801" y="587827"/>
            <a:ext cx="2140153" cy="2079173"/>
          </a:xfrm>
          <a:prstGeom prst="rect">
            <a:avLst/>
          </a:prstGeom>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solidFill>
                  <a:srgbClr val="FFFFFF"/>
                </a:solidFill>
              </a:rPr>
              <a:t>Next Presenter</a:t>
            </a:r>
            <a:endParaRPr lang="en-GB" dirty="0"/>
          </a:p>
        </p:txBody>
      </p:sp>
    </p:spTree>
    <p:extLst>
      <p:ext uri="{BB962C8B-B14F-4D97-AF65-F5344CB8AC3E}">
        <p14:creationId xmlns:p14="http://schemas.microsoft.com/office/powerpoint/2010/main" val="346760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Generating JSON in JavaScript</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11</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203269" cy="262678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In JavaScript, we can generate JSON using the </a:t>
            </a:r>
            <a:r>
              <a:rPr lang="en-GB" dirty="0" err="1"/>
              <a:t>JSON.stringify</a:t>
            </a:r>
            <a:r>
              <a:rPr lang="en-GB" dirty="0"/>
              <a:t>() method. This method converts a JavaScript value to a JSON string.</a:t>
            </a:r>
            <a:br>
              <a:rPr lang="en-GB" dirty="0"/>
            </a:br>
            <a:br>
              <a:rPr lang="en-GB" dirty="0"/>
            </a:br>
            <a:r>
              <a:rPr lang="en-GB" dirty="0"/>
              <a:t>Example:</a:t>
            </a:r>
          </a:p>
          <a:p>
            <a:pPr rtl="0"/>
            <a:endParaRPr lang="en-GB" dirty="0"/>
          </a:p>
          <a:p>
            <a:pPr rtl="0"/>
            <a:endParaRPr lang="en-GB" dirty="0"/>
          </a:p>
        </p:txBody>
      </p:sp>
      <p:pic>
        <p:nvPicPr>
          <p:cNvPr id="4" name="Picture 3">
            <a:extLst>
              <a:ext uri="{FF2B5EF4-FFF2-40B4-BE49-F238E27FC236}">
                <a16:creationId xmlns:a16="http://schemas.microsoft.com/office/drawing/2014/main" id="{67EBFD08-5C28-3071-6770-212D82ABF36D}"/>
              </a:ext>
            </a:extLst>
          </p:cNvPr>
          <p:cNvPicPr>
            <a:picLocks noChangeAspect="1"/>
          </p:cNvPicPr>
          <p:nvPr/>
        </p:nvPicPr>
        <p:blipFill>
          <a:blip r:embed="rId3"/>
          <a:stretch>
            <a:fillRect/>
          </a:stretch>
        </p:blipFill>
        <p:spPr>
          <a:xfrm>
            <a:off x="5974390" y="3458260"/>
            <a:ext cx="5390294" cy="2344657"/>
          </a:xfrm>
          <a:prstGeom prst="rect">
            <a:avLst/>
          </a:prstGeom>
        </p:spPr>
      </p:pic>
    </p:spTree>
    <p:extLst>
      <p:ext uri="{BB962C8B-B14F-4D97-AF65-F5344CB8AC3E}">
        <p14:creationId xmlns:p14="http://schemas.microsoft.com/office/powerpoint/2010/main" val="212464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Use Cases for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7069619" cy="4352544"/>
          </a:xfrm>
        </p:spPr>
        <p:txBody>
          <a:bodyPr rtlCol="0">
            <a:normAutofit/>
          </a:bodyPr>
          <a:lstStyle/>
          <a:p>
            <a:pPr rtl="0"/>
            <a:r>
              <a:rPr lang="en-GB" dirty="0"/>
              <a:t>JSON is primarily used to transmit data between a server and a web application, as an alternative to XML. JSON is often used in AJAX programming for server communication, as well as in mobile application development due to its lightweight structure and compatibility with many programming languages.</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12</a:t>
            </a:fld>
            <a:endParaRPr lang="en-GB"/>
          </a:p>
        </p:txBody>
      </p:sp>
    </p:spTree>
    <p:extLst>
      <p:ext uri="{BB962C8B-B14F-4D97-AF65-F5344CB8AC3E}">
        <p14:creationId xmlns:p14="http://schemas.microsoft.com/office/powerpoint/2010/main" val="62582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JSON Schema</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JOSN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13</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6"/>
            <a:ext cx="7313612" cy="310575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A JSON Schema provides a contract for the JSON data required by a given application and how that data can be modified. It is a tool for validation and helps to ensure that the data follows a particular structure.</a:t>
            </a:r>
          </a:p>
          <a:p>
            <a:pPr rtl="0"/>
            <a:endParaRPr lang="en-GB" dirty="0"/>
          </a:p>
        </p:txBody>
      </p:sp>
    </p:spTree>
    <p:extLst>
      <p:ext uri="{BB962C8B-B14F-4D97-AF65-F5344CB8AC3E}">
        <p14:creationId xmlns:p14="http://schemas.microsoft.com/office/powerpoint/2010/main" val="23770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41247" y="365760"/>
            <a:ext cx="7671381" cy="1325880"/>
          </a:xfrm>
        </p:spPr>
        <p:txBody>
          <a:bodyPr rtlCol="0"/>
          <a:lstStyle/>
          <a:p>
            <a:pPr rtl="0"/>
            <a:r>
              <a:rPr lang="en-GB" b="1" i="0" dirty="0">
                <a:effectLst/>
                <a:latin typeface="Söhne"/>
              </a:rPr>
              <a:t>Best Practices and Conclusion</a:t>
            </a:r>
            <a:endParaRPr lang="en-GB" dirty="0"/>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41248" y="1828800"/>
            <a:ext cx="6920266" cy="4352544"/>
          </a:xfrm>
        </p:spPr>
        <p:txBody>
          <a:bodyPr rtlCol="0"/>
          <a:lstStyle/>
          <a:p>
            <a:pPr marL="342900" indent="-342900" rtl="0">
              <a:buFont typeface="Arial" panose="020B0604020202020204" pitchFamily="34" charset="0"/>
              <a:buChar char="•"/>
            </a:pPr>
            <a:r>
              <a:rPr lang="en-GB" sz="2400" dirty="0"/>
              <a:t>Use clear, understandable naming for keys.</a:t>
            </a:r>
          </a:p>
          <a:p>
            <a:pPr marL="342900" indent="-342900" rtl="0">
              <a:buFont typeface="Arial" panose="020B0604020202020204" pitchFamily="34" charset="0"/>
              <a:buChar char="•"/>
            </a:pPr>
            <a:r>
              <a:rPr lang="en-GB" sz="2400" dirty="0"/>
              <a:t>Keep JSON data structure as simple as possible.</a:t>
            </a:r>
          </a:p>
          <a:p>
            <a:pPr marL="342900" indent="-342900" rtl="0">
              <a:buFont typeface="Arial" panose="020B0604020202020204" pitchFamily="34" charset="0"/>
              <a:buChar char="•"/>
            </a:pPr>
            <a:r>
              <a:rPr lang="en-GB" sz="2400" dirty="0"/>
              <a:t>Always use double quotes around keys and values.</a:t>
            </a:r>
          </a:p>
          <a:p>
            <a:pPr marL="342900" indent="-342900" rtl="0">
              <a:buFont typeface="Arial" panose="020B0604020202020204" pitchFamily="34" charset="0"/>
              <a:buChar char="•"/>
            </a:pPr>
            <a:r>
              <a:rPr lang="en-GB" sz="2400" dirty="0"/>
              <a:t>Use JSON validators to check the structure and syntax of your JSON data.</a:t>
            </a:r>
            <a:endParaRPr lang="en-GB" dirty="0"/>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0" i="0" u="none" strike="noStrike" kern="1200" cap="none" spc="0" normalizeH="0" dirty="0">
                <a:ln>
                  <a:noFill/>
                </a:ln>
                <a:solidFill>
                  <a:prstClr val="black">
                    <a:tint val="75000"/>
                  </a:prstClr>
                </a:solidFill>
                <a:effectLst/>
                <a:uLnTx/>
                <a:uFillTx/>
                <a:latin typeface="Calibri" panose="020F0502020204030204"/>
                <a:ea typeface="+mn-ea"/>
                <a:cs typeface="+mn-cs"/>
              </a:rPr>
              <a:t>JOSN</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GB"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en-GB"/>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15</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808361" y="2885258"/>
            <a:ext cx="2696174" cy="767443"/>
          </a:xfrm>
        </p:spPr>
        <p:txBody>
          <a:bodyPr rtlCol="0">
            <a:normAutofit/>
          </a:bodyPr>
          <a:lstStyle/>
          <a:p>
            <a:pPr rtl="0">
              <a:lnSpc>
                <a:spcPct val="150000"/>
              </a:lnSpc>
            </a:pPr>
            <a:r>
              <a:rPr lang="en-GB" dirty="0"/>
              <a:t>Any Question?</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n-GB" dirty="0"/>
              <a:t>Table of Content</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597652" y="1028700"/>
            <a:ext cx="5669062" cy="4800600"/>
          </a:xfrm>
        </p:spPr>
        <p:txBody>
          <a:bodyPr rtlCol="0">
            <a:noAutofit/>
          </a:bodyPr>
          <a:lstStyle/>
          <a:p>
            <a:pPr marL="457200" indent="-457200" rtl="0">
              <a:buFont typeface="Arial" panose="020B0604020202020204" pitchFamily="34" charset="0"/>
              <a:buChar char="•"/>
            </a:pPr>
            <a:r>
              <a:rPr lang="en-GB" sz="2400" dirty="0"/>
              <a:t>Introduction</a:t>
            </a:r>
          </a:p>
          <a:p>
            <a:pPr marL="457200" indent="-457200" rtl="0">
              <a:buFont typeface="Arial" panose="020B0604020202020204" pitchFamily="34" charset="0"/>
              <a:buChar char="•"/>
            </a:pPr>
            <a:r>
              <a:rPr lang="en-GB" sz="2400" dirty="0"/>
              <a:t>JSON Basic</a:t>
            </a:r>
          </a:p>
          <a:p>
            <a:pPr marL="457200" indent="-457200" rtl="0">
              <a:buFont typeface="Arial" panose="020B0604020202020204" pitchFamily="34" charset="0"/>
              <a:buChar char="•"/>
            </a:pPr>
            <a:r>
              <a:rPr lang="en-GB" sz="2400" dirty="0"/>
              <a:t>Data Types in JSON</a:t>
            </a:r>
          </a:p>
          <a:p>
            <a:pPr marL="457200" indent="-457200" rtl="0">
              <a:buFont typeface="Arial" panose="020B0604020202020204" pitchFamily="34" charset="0"/>
              <a:buChar char="•"/>
            </a:pPr>
            <a:r>
              <a:rPr lang="en-GB" sz="2400" dirty="0"/>
              <a:t>Benefits of JSON</a:t>
            </a:r>
          </a:p>
          <a:p>
            <a:pPr marL="457200" indent="-457200" rtl="0">
              <a:buFont typeface="Arial" panose="020B0604020202020204" pitchFamily="34" charset="0"/>
              <a:buChar char="•"/>
            </a:pPr>
            <a:r>
              <a:rPr lang="en-GB" sz="2400" dirty="0"/>
              <a:t>JSON vs. Other Data Format</a:t>
            </a:r>
          </a:p>
          <a:p>
            <a:pPr marL="457200" indent="-457200" rtl="0">
              <a:buFont typeface="Arial" panose="020B0604020202020204" pitchFamily="34" charset="0"/>
              <a:buChar char="•"/>
            </a:pPr>
            <a:r>
              <a:rPr lang="en-GB" sz="2400" dirty="0"/>
              <a:t>Working with JSON in JavaScript</a:t>
            </a:r>
          </a:p>
          <a:p>
            <a:pPr marL="457200" indent="-457200" rtl="0">
              <a:buFont typeface="Arial" panose="020B0604020202020204" pitchFamily="34" charset="0"/>
              <a:buChar char="•"/>
            </a:pPr>
            <a:r>
              <a:rPr lang="en-GB" sz="2400" dirty="0"/>
              <a:t>Generating JOSN in JavaScript</a:t>
            </a:r>
          </a:p>
          <a:p>
            <a:pPr marL="457200" indent="-457200" rtl="0">
              <a:buFont typeface="Arial" panose="020B0604020202020204" pitchFamily="34" charset="0"/>
              <a:buChar char="•"/>
            </a:pPr>
            <a:r>
              <a:rPr lang="en-GB" sz="2400" dirty="0"/>
              <a:t>Use Cases for JSON</a:t>
            </a:r>
          </a:p>
          <a:p>
            <a:pPr marL="457200" indent="-457200" rtl="0">
              <a:buFont typeface="Arial" panose="020B0604020202020204" pitchFamily="34" charset="0"/>
              <a:buChar char="•"/>
            </a:pPr>
            <a:r>
              <a:rPr lang="en-GB" sz="2400" dirty="0"/>
              <a:t>JSON Schema</a:t>
            </a:r>
          </a:p>
          <a:p>
            <a:pPr marL="457200" indent="-457200" rtl="0">
              <a:buFont typeface="Arial" panose="020B0604020202020204" pitchFamily="34" charset="0"/>
              <a:buChar char="•"/>
            </a:pPr>
            <a:r>
              <a:rPr lang="en-GB" sz="2400" dirty="0"/>
              <a:t>Best Practices and Conclusion</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lvl="0" rtl="0"/>
            <a:r>
              <a:rPr lang="en-GB" dirty="0"/>
              <a:t>JSON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lvl="0" rtl="0"/>
            <a:fld id="{D76B855D-E9CC-4FF8-AD85-6CDC7B89A0DE}" type="slidenum">
              <a:rPr lang="en-GB" smtClean="0"/>
              <a:pPr lvl="0"/>
              <a:t>2</a:t>
            </a:fld>
            <a:endParaRPr lang="en-GB"/>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825625"/>
            <a:ext cx="6470904" cy="4352544"/>
          </a:xfrm>
        </p:spPr>
        <p:txBody>
          <a:bodyPr rtlCol="0"/>
          <a:lstStyle/>
          <a:p>
            <a:pPr rtl="0"/>
            <a:r>
              <a:rPr lang="en-GB" dirty="0"/>
              <a:t>JSON (JavaScript Object Notation) is a lightweight, text-based data interchange format, which is easy for humans to read and write, and for machines to parse and generate. JSON is primarily used to transmit data between a server and a web application, as an alternative to XML.</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a:t>3</a:t>
            </a:fld>
            <a:endParaRPr lang="en-GB"/>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dirty="0"/>
              <a:t>JSON Basics</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fontScale="92500" lnSpcReduction="10000"/>
          </a:bodyPr>
          <a:lstStyle/>
          <a:p>
            <a:pPr rtl="0"/>
            <a:r>
              <a:rPr lang="en-GB" dirty="0"/>
              <a:t>JSON is made up of key-value pairs and has a simple structure:</a:t>
            </a:r>
          </a:p>
          <a:p>
            <a:pPr rtl="0"/>
            <a:endParaRPr lang="en-GB" dirty="0"/>
          </a:p>
          <a:p>
            <a:pPr marL="342900" indent="-342900" rtl="0">
              <a:buFont typeface="Arial" panose="020B0604020202020204" pitchFamily="34" charset="0"/>
              <a:buChar char="•"/>
            </a:pPr>
            <a:r>
              <a:rPr lang="en-GB" dirty="0"/>
              <a:t>An object is an unordered set of key/value pairs. An object begins with { (left brace) and ends with } (right brace).</a:t>
            </a:r>
          </a:p>
          <a:p>
            <a:pPr marL="342900" indent="-342900" rtl="0">
              <a:buFont typeface="Arial" panose="020B0604020202020204" pitchFamily="34" charset="0"/>
              <a:buChar char="•"/>
            </a:pPr>
            <a:r>
              <a:rPr lang="en-GB" dirty="0"/>
              <a:t>A key is a string enclosed in quotation marks.</a:t>
            </a:r>
          </a:p>
          <a:p>
            <a:pPr marL="342900" indent="-342900" rtl="0">
              <a:buFont typeface="Arial" panose="020B0604020202020204" pitchFamily="34" charset="0"/>
              <a:buChar char="•"/>
            </a:pPr>
            <a:r>
              <a:rPr lang="en-GB" dirty="0"/>
              <a:t>Each key is followed by : (a colon), followed by the value for that key.</a:t>
            </a:r>
          </a:p>
          <a:p>
            <a:pPr marL="342900" indent="-342900" rtl="0">
              <a:buFont typeface="Arial" panose="020B0604020202020204" pitchFamily="34" charset="0"/>
              <a:buChar char="•"/>
            </a:pPr>
            <a:r>
              <a:rPr lang="en-GB" dirty="0"/>
              <a:t>Key/value pairs are separated by , (comma).</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JOSN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4</a:t>
            </a:fld>
            <a:endParaRPr lang="en-GB"/>
          </a:p>
        </p:txBody>
      </p:sp>
    </p:spTree>
    <p:extLst>
      <p:ext uri="{BB962C8B-B14F-4D97-AF65-F5344CB8AC3E}">
        <p14:creationId xmlns:p14="http://schemas.microsoft.com/office/powerpoint/2010/main" val="19858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en-GB" dirty="0">
                <a:solidFill>
                  <a:srgbClr val="FFFFFF"/>
                </a:solidFill>
              </a:rPr>
              <a:t>Next Presenter</a:t>
            </a:r>
            <a:endParaRPr lang="en-GB" dirty="0"/>
          </a:p>
        </p:txBody>
      </p:sp>
    </p:spTree>
    <p:extLst>
      <p:ext uri="{BB962C8B-B14F-4D97-AF65-F5344CB8AC3E}">
        <p14:creationId xmlns:p14="http://schemas.microsoft.com/office/powerpoint/2010/main" val="428359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Data Types in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fontScale="92500" lnSpcReduction="20000"/>
          </a:bodyPr>
          <a:lstStyle/>
          <a:p>
            <a:pPr rtl="0"/>
            <a:r>
              <a:rPr lang="en-GB" dirty="0"/>
              <a:t>JSON data types include:</a:t>
            </a:r>
          </a:p>
          <a:p>
            <a:pPr rtl="0"/>
            <a:endParaRPr lang="en-GB" dirty="0"/>
          </a:p>
          <a:p>
            <a:pPr marL="342900" indent="-342900" rtl="0">
              <a:buFont typeface="Arial" panose="020B0604020202020204" pitchFamily="34" charset="0"/>
              <a:buChar char="•"/>
            </a:pPr>
            <a:r>
              <a:rPr lang="en-GB" dirty="0"/>
              <a:t>Number: No difference between integers and floats.</a:t>
            </a:r>
          </a:p>
          <a:p>
            <a:pPr marL="342900" indent="-342900" rtl="0">
              <a:buFont typeface="Arial" panose="020B0604020202020204" pitchFamily="34" charset="0"/>
              <a:buChar char="•"/>
            </a:pPr>
            <a:r>
              <a:rPr lang="en-GB" dirty="0"/>
              <a:t>String: A sequence of Unicode characters enclosed in double quotes.</a:t>
            </a:r>
          </a:p>
          <a:p>
            <a:pPr marL="342900" indent="-342900" rtl="0">
              <a:buFont typeface="Arial" panose="020B0604020202020204" pitchFamily="34" charset="0"/>
              <a:buChar char="•"/>
            </a:pPr>
            <a:r>
              <a:rPr lang="en-GB" dirty="0"/>
              <a:t>Boolean: Represents true or false.</a:t>
            </a:r>
          </a:p>
          <a:p>
            <a:pPr marL="342900" indent="-342900" rtl="0">
              <a:buFont typeface="Arial" panose="020B0604020202020204" pitchFamily="34" charset="0"/>
              <a:buChar char="•"/>
            </a:pPr>
            <a:r>
              <a:rPr lang="en-GB" dirty="0"/>
              <a:t>Array: An ordered list of 0 or more values.</a:t>
            </a:r>
          </a:p>
          <a:p>
            <a:pPr marL="342900" indent="-342900" rtl="0">
              <a:buFont typeface="Arial" panose="020B0604020202020204" pitchFamily="34" charset="0"/>
              <a:buChar char="•"/>
            </a:pPr>
            <a:r>
              <a:rPr lang="en-GB" dirty="0"/>
              <a:t>Object: An unordered collection of </a:t>
            </a:r>
            <a:r>
              <a:rPr lang="en-GB" dirty="0" err="1"/>
              <a:t>key:value</a:t>
            </a:r>
            <a:r>
              <a:rPr lang="en-GB" dirty="0"/>
              <a:t> pairs.</a:t>
            </a:r>
          </a:p>
          <a:p>
            <a:pPr marL="342900" indent="-342900" rtl="0">
              <a:buFont typeface="Arial" panose="020B0604020202020204" pitchFamily="34" charset="0"/>
              <a:buChar char="•"/>
            </a:pPr>
            <a:r>
              <a:rPr lang="en-GB" dirty="0"/>
              <a:t>Null: Represents a null value.</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6</a:t>
            </a:fld>
            <a:endParaRPr lang="en-GB"/>
          </a:p>
        </p:txBody>
      </p:sp>
    </p:spTree>
    <p:extLst>
      <p:ext uri="{BB962C8B-B14F-4D97-AF65-F5344CB8AC3E}">
        <p14:creationId xmlns:p14="http://schemas.microsoft.com/office/powerpoint/2010/main" val="15835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GB" b="1" i="0" dirty="0">
                <a:effectLst/>
                <a:latin typeface="Söhne"/>
              </a:rPr>
              <a:t>Benefits of JSON</a:t>
            </a:r>
            <a:endParaRPr lang="en-GB" dirty="0"/>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5" y="1825625"/>
            <a:ext cx="6797475" cy="4352544"/>
          </a:xfrm>
        </p:spPr>
        <p:txBody>
          <a:bodyPr rtlCol="0">
            <a:normAutofit lnSpcReduction="10000"/>
          </a:bodyPr>
          <a:lstStyle/>
          <a:p>
            <a:pPr marL="342900" indent="-342900" rtl="0">
              <a:buFont typeface="Arial" panose="020B0604020202020204" pitchFamily="34" charset="0"/>
              <a:buChar char="•"/>
            </a:pPr>
            <a:r>
              <a:rPr lang="en-GB" dirty="0"/>
              <a:t>Language-independent: JSON uses JavaScript syntax, but the JSON format is text only, and it can be read and used as a data format in any programming language.</a:t>
            </a:r>
          </a:p>
          <a:p>
            <a:pPr marL="342900" indent="-342900" rtl="0">
              <a:buFont typeface="Arial" panose="020B0604020202020204" pitchFamily="34" charset="0"/>
              <a:buChar char="•"/>
            </a:pPr>
            <a:r>
              <a:rPr lang="en-GB" dirty="0"/>
              <a:t>Readability: The JSON format is easy to read and write.</a:t>
            </a:r>
          </a:p>
          <a:p>
            <a:pPr marL="342900" indent="-342900" rtl="0">
              <a:buFont typeface="Arial" panose="020B0604020202020204" pitchFamily="34" charset="0"/>
              <a:buChar char="•"/>
            </a:pPr>
            <a:r>
              <a:rPr lang="en-GB" dirty="0"/>
              <a:t>Fast: JSON is faster than XML because it does not require closing tags.</a:t>
            </a:r>
          </a:p>
          <a:p>
            <a:pPr marL="342900" indent="-342900" rtl="0">
              <a:buFont typeface="Arial" panose="020B0604020202020204" pitchFamily="34" charset="0"/>
              <a:buChar char="•"/>
            </a:pPr>
            <a:r>
              <a:rPr lang="en-GB" dirty="0"/>
              <a:t>AJAX friendly: JSON is the best choice for APIs and real-time updates.</a:t>
            </a:r>
          </a:p>
          <a:p>
            <a:pPr rtl="0"/>
            <a:endParaRPr lang="en-GB" dirty="0"/>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lvl="0" rtl="0"/>
            <a:r>
              <a:rPr lang="en-GB" dirty="0"/>
              <a:t>JSON</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lvl="0" rtl="0"/>
            <a:fld id="{D76B855D-E9CC-4FF8-AD85-6CDC7B89A0DE}" type="slidenum">
              <a:rPr lang="en-GB" smtClean="0"/>
              <a:pPr lvl="0" rtl="0"/>
              <a:t>7</a:t>
            </a:fld>
            <a:endParaRPr lang="en-GB"/>
          </a:p>
        </p:txBody>
      </p:sp>
    </p:spTree>
    <p:extLst>
      <p:ext uri="{BB962C8B-B14F-4D97-AF65-F5344CB8AC3E}">
        <p14:creationId xmlns:p14="http://schemas.microsoft.com/office/powerpoint/2010/main" val="414559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JSON vs. Other Data Formats</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8</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797475" cy="43525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Compared to XML, CSV, and other data formats, JSON is lightweight and uses less data overall, which increases server performance and speeds up load times.</a:t>
            </a:r>
          </a:p>
        </p:txBody>
      </p:sp>
    </p:spTree>
    <p:extLst>
      <p:ext uri="{BB962C8B-B14F-4D97-AF65-F5344CB8AC3E}">
        <p14:creationId xmlns:p14="http://schemas.microsoft.com/office/powerpoint/2010/main" val="18139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rtlCol="0"/>
          <a:lstStyle/>
          <a:p>
            <a:pPr rtl="0"/>
            <a:r>
              <a:rPr lang="en-GB" b="1" i="0" dirty="0">
                <a:effectLst/>
                <a:latin typeface="Söhne"/>
              </a:rPr>
              <a:t>Working with JSON in JavaScript</a:t>
            </a:r>
            <a:endParaRPr lang="en-GB" dirty="0"/>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rtlCol="0"/>
          <a:lstStyle/>
          <a:p>
            <a:pPr lvl="0" rtl="0"/>
            <a:r>
              <a:rPr lang="en-GB" dirty="0"/>
              <a:t>JSON</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lvl="0" rtl="0"/>
            <a:fld id="{D76B855D-E9CC-4FF8-AD85-6CDC7B89A0DE}" type="slidenum">
              <a:rPr lang="en-GB" smtClean="0"/>
              <a:pPr lvl="0" rtl="0"/>
              <a:t>9</a:t>
            </a:fld>
            <a:endParaRPr lang="en-GB"/>
          </a:p>
        </p:txBody>
      </p:sp>
      <p:sp>
        <p:nvSpPr>
          <p:cNvPr id="15" name="Content Placeholder 4">
            <a:extLst>
              <a:ext uri="{FF2B5EF4-FFF2-40B4-BE49-F238E27FC236}">
                <a16:creationId xmlns:a16="http://schemas.microsoft.com/office/drawing/2014/main" id="{6C3866FB-3F7E-2B3C-B86E-8DF42D3FAE08}"/>
              </a:ext>
            </a:extLst>
          </p:cNvPr>
          <p:cNvSpPr txBox="1">
            <a:spLocks/>
          </p:cNvSpPr>
          <p:nvPr/>
        </p:nvSpPr>
        <p:spPr>
          <a:xfrm>
            <a:off x="1355925" y="1690688"/>
            <a:ext cx="6797475" cy="435254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GB" dirty="0"/>
          </a:p>
        </p:txBody>
      </p:sp>
      <p:sp>
        <p:nvSpPr>
          <p:cNvPr id="32" name="Content Placeholder 4">
            <a:extLst>
              <a:ext uri="{FF2B5EF4-FFF2-40B4-BE49-F238E27FC236}">
                <a16:creationId xmlns:a16="http://schemas.microsoft.com/office/drawing/2014/main" id="{B67B1E24-2840-4BB0-AE5A-2320A01CB80F}"/>
              </a:ext>
            </a:extLst>
          </p:cNvPr>
          <p:cNvSpPr>
            <a:spLocks noGrp="1"/>
          </p:cNvSpPr>
          <p:nvPr/>
        </p:nvSpPr>
        <p:spPr>
          <a:xfrm>
            <a:off x="839788" y="1847247"/>
            <a:ext cx="6797475" cy="435254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JavaScript has a built-in function called </a:t>
            </a:r>
            <a:r>
              <a:rPr lang="en-GB" dirty="0" err="1"/>
              <a:t>JSON.parse</a:t>
            </a:r>
            <a:r>
              <a:rPr lang="en-GB" dirty="0"/>
              <a:t>() for parsing a JSON string into a JavaScript object, and a </a:t>
            </a:r>
            <a:r>
              <a:rPr lang="en-GB" dirty="0" err="1"/>
              <a:t>JSON.stringify</a:t>
            </a:r>
            <a:r>
              <a:rPr lang="en-GB" dirty="0"/>
              <a:t>() function for turning a JavaScript object into a JSON string.</a:t>
            </a:r>
          </a:p>
        </p:txBody>
      </p:sp>
    </p:spTree>
    <p:extLst>
      <p:ext uri="{BB962C8B-B14F-4D97-AF65-F5344CB8AC3E}">
        <p14:creationId xmlns:p14="http://schemas.microsoft.com/office/powerpoint/2010/main" val="72691308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13E4D1-157A-4FD3-BF11-7582A03ADF3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3.xml><?xml version="1.0" encoding="utf-8"?>
<ds:datastoreItem xmlns:ds="http://schemas.openxmlformats.org/officeDocument/2006/customXml" ds:itemID="{2BBC4E2F-F3E1-4F05-9206-4E311F2B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TM78504181</Template>
  <TotalTime>0</TotalTime>
  <Words>643</Words>
  <Application>Microsoft Macintosh PowerPoint</Application>
  <PresentationFormat>Widescreen</PresentationFormat>
  <Paragraphs>98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Söhne</vt:lpstr>
      <vt:lpstr>Tw Cen MT</vt:lpstr>
      <vt:lpstr>ShapesVTI</vt:lpstr>
      <vt:lpstr>JSON</vt:lpstr>
      <vt:lpstr>Table of Content</vt:lpstr>
      <vt:lpstr>Introduction</vt:lpstr>
      <vt:lpstr>JSON Basics</vt:lpstr>
      <vt:lpstr>Next Presenter</vt:lpstr>
      <vt:lpstr>Data Types in JSON</vt:lpstr>
      <vt:lpstr>Benefits of JSON</vt:lpstr>
      <vt:lpstr>JSON vs. Other Data Formats</vt:lpstr>
      <vt:lpstr>Working with JSON in JavaScript</vt:lpstr>
      <vt:lpstr>Next Presenter</vt:lpstr>
      <vt:lpstr>Generating JSON in JavaScript</vt:lpstr>
      <vt:lpstr>Use Cases for JSON</vt:lpstr>
      <vt:lpstr>JSON Schema</vt:lpstr>
      <vt:lpstr>Best Practices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2020-09-02T01:08:08Z</dcterms:created>
  <dcterms:modified xsi:type="dcterms:W3CDTF">2023-06-15T03:24:42Z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