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68" r:id="rId4"/>
  </p:sldMasterIdLst>
  <p:notesMasterIdLst>
    <p:notesMasterId r:id="rId20"/>
  </p:notesMasterIdLst>
  <p:handoutMasterIdLst>
    <p:handoutMasterId r:id="rId21"/>
  </p:handoutMasterIdLst>
  <p:sldIdLst>
    <p:sldId id="3825" r:id="rId5"/>
    <p:sldId id="3826" r:id="rId6"/>
    <p:sldId id="3827" r:id="rId7"/>
    <p:sldId id="3835" r:id="rId8"/>
    <p:sldId id="3828" r:id="rId9"/>
    <p:sldId id="3836" r:id="rId10"/>
    <p:sldId id="3837" r:id="rId11"/>
    <p:sldId id="3794" r:id="rId12"/>
    <p:sldId id="3838" r:id="rId13"/>
    <p:sldId id="3842" r:id="rId14"/>
    <p:sldId id="3839" r:id="rId15"/>
    <p:sldId id="3840" r:id="rId16"/>
    <p:sldId id="3841" r:id="rId17"/>
    <p:sldId id="3833" r:id="rId18"/>
    <p:sldId id="3834" r:id="rId19"/>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7" autoAdjust="0"/>
    <p:restoredTop sz="94678"/>
  </p:normalViewPr>
  <p:slideViewPr>
    <p:cSldViewPr snapToGrid="0">
      <p:cViewPr varScale="1">
        <p:scale>
          <a:sx n="117" d="100"/>
          <a:sy n="117" d="100"/>
        </p:scale>
        <p:origin x="560" y="184"/>
      </p:cViewPr>
      <p:guideLst>
        <p:guide orient="horz" pos="1200"/>
        <p:guide orient="horz" pos="3408"/>
        <p:guide pos="6936"/>
        <p:guide pos="744"/>
      </p:guideLst>
    </p:cSldViewPr>
  </p:slideViewPr>
  <p:notesTextViewPr>
    <p:cViewPr>
      <p:scale>
        <a:sx n="1" d="1"/>
        <a:sy n="1" d="1"/>
      </p:scale>
      <p:origin x="0" y="0"/>
    </p:cViewPr>
  </p:notesTextViewPr>
  <p:notesViewPr>
    <p:cSldViewPr snapToGrid="0">
      <p:cViewPr varScale="1">
        <p:scale>
          <a:sx n="99" d="100"/>
          <a:sy n="99" d="100"/>
        </p:scale>
        <p:origin x="357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587ADAB-0715-452F-8C44-811CB7F712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4130AC0A-D7FF-4131-AA7A-5215899E4E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F4E079-3A7A-449C-B486-B22E81642837}" type="datetime1">
              <a:rPr lang="en-GB" smtClean="0"/>
              <a:t>15/06/2023</a:t>
            </a:fld>
            <a:endParaRPr lang="en-GB"/>
          </a:p>
        </p:txBody>
      </p:sp>
      <p:sp>
        <p:nvSpPr>
          <p:cNvPr id="4" name="Footer Placeholder 3">
            <a:extLst>
              <a:ext uri="{FF2B5EF4-FFF2-40B4-BE49-F238E27FC236}">
                <a16:creationId xmlns:a16="http://schemas.microsoft.com/office/drawing/2014/main" id="{FFD92EEF-3188-4BF1-9CC0-2B37F23EE7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C592DB5F-D272-460E-AB4E-68937D5002F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CE1A43-7D66-4AF3-B057-6DD580E7A0B0}" type="slidenum">
              <a:rPr lang="en-GB" smtClean="0"/>
              <a:t>‹#›</a:t>
            </a:fld>
            <a:endParaRPr lang="en-GB"/>
          </a:p>
        </p:txBody>
      </p:sp>
    </p:spTree>
    <p:extLst>
      <p:ext uri="{BB962C8B-B14F-4D97-AF65-F5344CB8AC3E}">
        <p14:creationId xmlns:p14="http://schemas.microsoft.com/office/powerpoint/2010/main" val="2531842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45DD03-4868-4DBD-8FDF-AA6B2BEDF17D}" type="datetime1">
              <a:rPr lang="en-GB" smtClean="0"/>
              <a:pPr/>
              <a:t>15/06/2023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0C6A29-4676-420C-BBE3-ACC2B80F64D4}" type="slidenum">
              <a:rPr lang="en-GB" noProof="0" smtClean="0"/>
              <a:t>‹#›</a:t>
            </a:fld>
            <a:endParaRPr lang="en-GB" noProof="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1</a:t>
            </a:fld>
            <a:endParaRPr lang="en-GB"/>
          </a:p>
        </p:txBody>
      </p:sp>
    </p:spTree>
    <p:extLst>
      <p:ext uri="{BB962C8B-B14F-4D97-AF65-F5344CB8AC3E}">
        <p14:creationId xmlns:p14="http://schemas.microsoft.com/office/powerpoint/2010/main" val="1296422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10</a:t>
            </a:fld>
            <a:endParaRPr lang="en-GB"/>
          </a:p>
        </p:txBody>
      </p:sp>
    </p:spTree>
    <p:extLst>
      <p:ext uri="{BB962C8B-B14F-4D97-AF65-F5344CB8AC3E}">
        <p14:creationId xmlns:p14="http://schemas.microsoft.com/office/powerpoint/2010/main" val="3277468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11</a:t>
            </a:fld>
            <a:endParaRPr lang="en-GB"/>
          </a:p>
        </p:txBody>
      </p:sp>
    </p:spTree>
    <p:extLst>
      <p:ext uri="{BB962C8B-B14F-4D97-AF65-F5344CB8AC3E}">
        <p14:creationId xmlns:p14="http://schemas.microsoft.com/office/powerpoint/2010/main" val="1553830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12</a:t>
            </a:fld>
            <a:endParaRPr lang="en-GB"/>
          </a:p>
        </p:txBody>
      </p:sp>
    </p:spTree>
    <p:extLst>
      <p:ext uri="{BB962C8B-B14F-4D97-AF65-F5344CB8AC3E}">
        <p14:creationId xmlns:p14="http://schemas.microsoft.com/office/powerpoint/2010/main" val="3375441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13</a:t>
            </a:fld>
            <a:endParaRPr lang="en-GB"/>
          </a:p>
        </p:txBody>
      </p:sp>
    </p:spTree>
    <p:extLst>
      <p:ext uri="{BB962C8B-B14F-4D97-AF65-F5344CB8AC3E}">
        <p14:creationId xmlns:p14="http://schemas.microsoft.com/office/powerpoint/2010/main" val="2151931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14</a:t>
            </a:fld>
            <a:endParaRPr lang="en-GB"/>
          </a:p>
        </p:txBody>
      </p:sp>
    </p:spTree>
    <p:extLst>
      <p:ext uri="{BB962C8B-B14F-4D97-AF65-F5344CB8AC3E}">
        <p14:creationId xmlns:p14="http://schemas.microsoft.com/office/powerpoint/2010/main" val="1608182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15</a:t>
            </a:fld>
            <a:endParaRPr lang="en-GB"/>
          </a:p>
        </p:txBody>
      </p:sp>
    </p:spTree>
    <p:extLst>
      <p:ext uri="{BB962C8B-B14F-4D97-AF65-F5344CB8AC3E}">
        <p14:creationId xmlns:p14="http://schemas.microsoft.com/office/powerpoint/2010/main" val="1891450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2</a:t>
            </a:fld>
            <a:endParaRPr lang="en-GB"/>
          </a:p>
        </p:txBody>
      </p:sp>
    </p:spTree>
    <p:extLst>
      <p:ext uri="{BB962C8B-B14F-4D97-AF65-F5344CB8AC3E}">
        <p14:creationId xmlns:p14="http://schemas.microsoft.com/office/powerpoint/2010/main" val="1179384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3</a:t>
            </a:fld>
            <a:endParaRPr lang="en-GB"/>
          </a:p>
        </p:txBody>
      </p:sp>
    </p:spTree>
    <p:extLst>
      <p:ext uri="{BB962C8B-B14F-4D97-AF65-F5344CB8AC3E}">
        <p14:creationId xmlns:p14="http://schemas.microsoft.com/office/powerpoint/2010/main" val="2857171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4</a:t>
            </a:fld>
            <a:endParaRPr lang="en-GB"/>
          </a:p>
        </p:txBody>
      </p:sp>
    </p:spTree>
    <p:extLst>
      <p:ext uri="{BB962C8B-B14F-4D97-AF65-F5344CB8AC3E}">
        <p14:creationId xmlns:p14="http://schemas.microsoft.com/office/powerpoint/2010/main" val="1732524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5</a:t>
            </a:fld>
            <a:endParaRPr lang="en-GB"/>
          </a:p>
        </p:txBody>
      </p:sp>
    </p:spTree>
    <p:extLst>
      <p:ext uri="{BB962C8B-B14F-4D97-AF65-F5344CB8AC3E}">
        <p14:creationId xmlns:p14="http://schemas.microsoft.com/office/powerpoint/2010/main" val="2112090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6</a:t>
            </a:fld>
            <a:endParaRPr lang="en-GB"/>
          </a:p>
        </p:txBody>
      </p:sp>
    </p:spTree>
    <p:extLst>
      <p:ext uri="{BB962C8B-B14F-4D97-AF65-F5344CB8AC3E}">
        <p14:creationId xmlns:p14="http://schemas.microsoft.com/office/powerpoint/2010/main" val="2812751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7</a:t>
            </a:fld>
            <a:endParaRPr lang="en-GB"/>
          </a:p>
        </p:txBody>
      </p:sp>
    </p:spTree>
    <p:extLst>
      <p:ext uri="{BB962C8B-B14F-4D97-AF65-F5344CB8AC3E}">
        <p14:creationId xmlns:p14="http://schemas.microsoft.com/office/powerpoint/2010/main" val="2677539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8</a:t>
            </a:fld>
            <a:endParaRPr lang="en-GB"/>
          </a:p>
        </p:txBody>
      </p:sp>
    </p:spTree>
    <p:extLst>
      <p:ext uri="{BB962C8B-B14F-4D97-AF65-F5344CB8AC3E}">
        <p14:creationId xmlns:p14="http://schemas.microsoft.com/office/powerpoint/2010/main" val="4270009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9</a:t>
            </a:fld>
            <a:endParaRPr lang="en-GB"/>
          </a:p>
        </p:txBody>
      </p:sp>
    </p:spTree>
    <p:extLst>
      <p:ext uri="{BB962C8B-B14F-4D97-AF65-F5344CB8AC3E}">
        <p14:creationId xmlns:p14="http://schemas.microsoft.com/office/powerpoint/2010/main" val="938217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rtlCol="0" anchor="b"/>
          <a:lstStyle>
            <a:lvl1pPr algn="r">
              <a:defRPr sz="6000">
                <a:solidFill>
                  <a:schemeClr val="bg1"/>
                </a:solidFill>
              </a:defRPr>
            </a:lvl1pPr>
          </a:lstStyle>
          <a:p>
            <a:pPr rtl="0"/>
            <a:r>
              <a:rPr lang="en-GB" noProof="0"/>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rtlCol="0"/>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en-GB" noProof="0"/>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rtlCol="0" anchor="ctr">
            <a:noAutofit/>
          </a:bodyPr>
          <a:lstStyle>
            <a:lvl1pPr algn="ctr">
              <a:buNone/>
              <a:defRPr sz="1800"/>
            </a:lvl1pPr>
          </a:lstStyle>
          <a:p>
            <a:pPr rtl="0"/>
            <a:endParaRPr lang="en-GB" noProof="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rtlCol="0" anchor="ctr">
            <a:noAutofit/>
          </a:bodyPr>
          <a:lstStyle>
            <a:lvl1pPr algn="ctr">
              <a:buNone/>
              <a:defRPr sz="1800"/>
            </a:lvl1pPr>
          </a:lstStyle>
          <a:p>
            <a:pPr rtl="0"/>
            <a:endParaRPr lang="en-GB" noProof="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rtlCol="0"/>
          <a:lstStyle/>
          <a:p>
            <a:pPr rtl="0"/>
            <a:r>
              <a:rPr lang="en-GB" noProof="0"/>
              <a:t>Click to edit Master title style</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rtlCol="0"/>
          <a:lstStyle>
            <a:lvl1pPr marL="0" indent="0">
              <a:buNone/>
              <a:defRPr sz="2400"/>
            </a:lvl1pPr>
            <a:lvl2pPr marL="228600">
              <a:defRPr/>
            </a:lvl2pPr>
            <a:lvl3pPr marL="457200">
              <a:defRPr/>
            </a:lvl3pPr>
            <a:lvl4pPr marL="685800">
              <a:defRPr/>
            </a:lvl4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rtlCol="0"/>
          <a:lstStyle>
            <a:lvl1pPr algn="ctr">
              <a:defRPr>
                <a:solidFill>
                  <a:schemeClr val="bg1"/>
                </a:solidFill>
              </a:defRPr>
            </a:lvl1pPr>
          </a:lstStyle>
          <a:p>
            <a:pPr rtl="0"/>
            <a:r>
              <a:rPr lang="en-GB" noProof="0"/>
              <a:t>Click to edit Master title style</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rtlCol="0"/>
          <a:lstStyle>
            <a:lvl1pPr algn="l">
              <a:defRPr>
                <a:latin typeface="+mn-lt"/>
              </a:defRPr>
            </a:lvl1pPr>
          </a:lstStyle>
          <a:p>
            <a:pPr algn="l" rtl="0">
              <a:defRPr/>
            </a:pPr>
            <a:r>
              <a:rPr lang="en-GB" noProof="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rtlCol="0"/>
          <a:lstStyle>
            <a:lvl1pPr marL="0" indent="0">
              <a:buNone/>
              <a:defRPr sz="2400"/>
            </a:lvl1pPr>
            <a:lvl2pPr marL="228600">
              <a:defRPr sz="1800"/>
            </a:lvl2pPr>
            <a:lvl3pPr marL="457200">
              <a:defRPr sz="1800"/>
            </a:lvl3pPr>
          </a:lstStyle>
          <a:p>
            <a:pPr lvl="0" rtl="0"/>
            <a:r>
              <a:rPr lang="en-GB" noProof="0"/>
              <a:t>Click to edit Master text styles</a:t>
            </a:r>
          </a:p>
          <a:p>
            <a:pPr lvl="1" rtl="0"/>
            <a:r>
              <a:rPr lang="en-GB" noProof="0"/>
              <a:t>Second level</a:t>
            </a:r>
          </a:p>
          <a:p>
            <a:pPr lvl="2" rtl="0"/>
            <a:r>
              <a:rPr lang="en-GB" noProof="0"/>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rtlCol="0"/>
          <a:lstStyle/>
          <a:p>
            <a:pPr rtl="0"/>
            <a:r>
              <a:rPr lang="en-GB" noProof="0"/>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rtlCol="0" anchor="b"/>
          <a:lstStyle>
            <a:lvl1pPr>
              <a:defRPr sz="3200"/>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rtlCol="0" anchor="b"/>
          <a:lstStyle>
            <a:lvl1pPr>
              <a:defRPr sz="3200"/>
            </a:lvl1pPr>
          </a:lstStyle>
          <a:p>
            <a:pPr rtl="0"/>
            <a:r>
              <a:rPr lang="en-GB" noProof="0"/>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rtlCol="0"/>
          <a:lstStyle>
            <a:lvl1pPr algn="ctr">
              <a:defRPr>
                <a:solidFill>
                  <a:schemeClr val="bg1"/>
                </a:solidFill>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rtlCol="0" anchor="ctr"/>
          <a:lstStyle>
            <a:lvl1pPr marL="0" indent="0">
              <a:buNone/>
              <a:defRPr/>
            </a:lvl1pPr>
            <a:lvl2pPr marL="228600">
              <a:defRPr/>
            </a:lvl2pPr>
            <a:lvl3pPr marL="457200">
              <a:defRPr/>
            </a:lvl3pPr>
            <a:lvl4pPr>
              <a:buNone/>
              <a:defRPr/>
            </a:lvl4pPr>
          </a:lstStyle>
          <a:p>
            <a:pPr lvl="0" rtl="0"/>
            <a:r>
              <a:rPr lang="en-GB" noProof="0"/>
              <a:t>Click to edit Master text styles</a:t>
            </a:r>
          </a:p>
          <a:p>
            <a:pPr lvl="1" rtl="0"/>
            <a:r>
              <a:rPr lang="en-GB" noProof="0"/>
              <a:t>Second level</a:t>
            </a:r>
          </a:p>
          <a:p>
            <a:pPr lvl="2" rtl="0"/>
            <a:r>
              <a:rPr lang="en-GB" noProof="0"/>
              <a:t>Third level</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rtlCol="0" anchor="ctr">
            <a:noAutofit/>
          </a:bodyPr>
          <a:lstStyle>
            <a:lvl1pPr algn="ctr">
              <a:buNone/>
              <a:defRPr sz="1800"/>
            </a:lvl1pPr>
          </a:lstStyle>
          <a:p>
            <a:pPr rtl="0"/>
            <a:endParaRPr lang="en-GB" noProof="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rtlCol="0" anchor="ctr">
            <a:noAutofit/>
          </a:bodyPr>
          <a:lstStyle>
            <a:lvl1pPr algn="ctr">
              <a:buNone/>
              <a:defRPr sz="1800"/>
            </a:lvl1pPr>
          </a:lstStyle>
          <a:p>
            <a:pPr rtl="0"/>
            <a:endParaRPr lang="en-GB" noProof="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rtlCol="0">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rtlCol="0" anchor="b"/>
          <a:lstStyle>
            <a:lvl1pPr algn="ctr">
              <a:defRPr sz="6000">
                <a:solidFill>
                  <a:schemeClr val="bg1"/>
                </a:solidFill>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rtlCol="0"/>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rtlCol="0"/>
          <a:lstStyle/>
          <a:p>
            <a:pPr rtl="0"/>
            <a:r>
              <a:rPr lang="en-GB" noProof="0"/>
              <a:t>Click to edit Master title style</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rtlCol="0"/>
          <a:lstStyle>
            <a:lvl1pPr>
              <a:buNone/>
              <a:defRPr>
                <a:solidFill>
                  <a:schemeClr val="bg1"/>
                </a:solidFill>
              </a:defRPr>
            </a:lvl1pPr>
          </a:lstStyle>
          <a:p>
            <a:pPr rtl="0"/>
            <a:endParaRPr lang="en-GB" noProof="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rtlCol="0" anchor="b" anchorCtr="0">
            <a:noAutofit/>
          </a:bodyPr>
          <a:lstStyle>
            <a:lvl1pPr algn="ctr">
              <a:defRPr sz="4000">
                <a:solidFill>
                  <a:schemeClr val="tx1"/>
                </a:solidFill>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rtlCol="0"/>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rtlCol="0"/>
          <a:lstStyle>
            <a:lvl1pPr>
              <a:defRPr>
                <a:solidFill>
                  <a:schemeClr val="bg1"/>
                </a:solidFill>
                <a:latin typeface="+mn-lt"/>
              </a:defRPr>
            </a:lvl1pPr>
          </a:lstStyle>
          <a:p>
            <a:pPr rtl="0">
              <a:defRPr/>
            </a:pPr>
            <a:r>
              <a:rPr lang="en-GB" noProof="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rtlCol="0"/>
          <a:lstStyle>
            <a:lvl1pPr>
              <a:defRPr>
                <a:solidFill>
                  <a:schemeClr val="bg1"/>
                </a:solidFill>
                <a:latin typeface="+mn-lt"/>
              </a:defRPr>
            </a:lvl1pPr>
          </a:lstStyle>
          <a:p>
            <a:pPr rtl="0">
              <a:defRPr/>
            </a:pPr>
            <a:fld id="{D76B855D-E9CC-4FF8-AD85-6CDC7B89A0DE}" type="slidenum">
              <a:rPr lang="en-GB" noProof="0" smtClean="0"/>
              <a:pPr>
                <a:defRPr/>
              </a:pPr>
              <a:t>‹#›</a:t>
            </a:fld>
            <a:endParaRPr lang="en-GB" noProof="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en-GB" noProof="0"/>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GB" noProof="0"/>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rtl="0">
              <a:defRPr/>
            </a:pPr>
            <a:r>
              <a:rPr lang="en-GB" noProof="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rtl="0">
              <a:defRPr/>
            </a:pPr>
            <a:r>
              <a:rPr lang="en-GB" noProof="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4517572" y="2558142"/>
            <a:ext cx="2686159" cy="1390977"/>
          </a:xfrm>
        </p:spPr>
        <p:txBody>
          <a:bodyPr rtlCol="0">
            <a:noAutofit/>
          </a:bodyPr>
          <a:lstStyle/>
          <a:p>
            <a:pPr rtl="0"/>
            <a:r>
              <a:rPr lang="en-GB" sz="7200" dirty="0">
                <a:solidFill>
                  <a:srgbClr val="FFFFFF"/>
                </a:solidFill>
              </a:rPr>
              <a:t>JSON</a:t>
            </a:r>
            <a:endParaRPr lang="en-GB" sz="7200" dirty="0"/>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a:xfrm>
            <a:off x="8196943" y="3429000"/>
            <a:ext cx="3570731" cy="3156857"/>
          </a:xfrm>
        </p:spPr>
        <p:txBody>
          <a:bodyPr rtlCol="0">
            <a:normAutofit lnSpcReduction="10000"/>
          </a:bodyPr>
          <a:lstStyle/>
          <a:p>
            <a:pPr rtl="0"/>
            <a:r>
              <a:rPr lang="en-GB" u="sng" dirty="0"/>
              <a:t>Presented By</a:t>
            </a:r>
          </a:p>
          <a:p>
            <a:pPr rtl="0"/>
            <a:endParaRPr lang="en-GB" dirty="0"/>
          </a:p>
          <a:p>
            <a:pPr rtl="0"/>
            <a:r>
              <a:rPr lang="en-GB" dirty="0" err="1"/>
              <a:t>Zabia</a:t>
            </a:r>
            <a:r>
              <a:rPr lang="en-GB" dirty="0"/>
              <a:t> </a:t>
            </a:r>
            <a:r>
              <a:rPr lang="en-GB" dirty="0" err="1"/>
              <a:t>Ferdusi</a:t>
            </a:r>
            <a:br>
              <a:rPr lang="en-GB" dirty="0"/>
            </a:br>
            <a:r>
              <a:rPr lang="en-GB" dirty="0"/>
              <a:t>ID: 212002077</a:t>
            </a:r>
          </a:p>
          <a:p>
            <a:pPr rtl="0"/>
            <a:r>
              <a:rPr lang="en-GB" dirty="0"/>
              <a:t>Abdul Alim </a:t>
            </a:r>
            <a:r>
              <a:rPr lang="en-GB" dirty="0" err="1"/>
              <a:t>Monshi</a:t>
            </a:r>
            <a:br>
              <a:rPr lang="en-GB" dirty="0"/>
            </a:br>
            <a:r>
              <a:rPr lang="en-GB" dirty="0"/>
              <a:t>ID: 212002073</a:t>
            </a:r>
          </a:p>
          <a:p>
            <a:pPr rtl="0"/>
            <a:r>
              <a:rPr lang="en-GB" dirty="0" err="1"/>
              <a:t>Adith</a:t>
            </a:r>
            <a:r>
              <a:rPr lang="en-GB" dirty="0"/>
              <a:t> Ahmed Khan</a:t>
            </a:r>
            <a:br>
              <a:rPr lang="en-GB" dirty="0"/>
            </a:br>
            <a:r>
              <a:rPr lang="en-GB" dirty="0"/>
              <a:t>ID: 212002141</a:t>
            </a:r>
          </a:p>
        </p:txBody>
      </p:sp>
      <p:pic>
        <p:nvPicPr>
          <p:cNvPr id="8" name="Graphic 7">
            <a:extLst>
              <a:ext uri="{FF2B5EF4-FFF2-40B4-BE49-F238E27FC236}">
                <a16:creationId xmlns:a16="http://schemas.microsoft.com/office/drawing/2014/main" id="{7121FECD-9268-0A12-5C37-87F244D15F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73801" y="587827"/>
            <a:ext cx="2140153" cy="2079173"/>
          </a:xfrm>
          <a:prstGeom prst="rect">
            <a:avLst/>
          </a:prstGeom>
        </p:spPr>
      </p:pic>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rtlCol="0"/>
          <a:lstStyle/>
          <a:p>
            <a:pPr rtl="0"/>
            <a:r>
              <a:rPr lang="en-GB" dirty="0">
                <a:solidFill>
                  <a:srgbClr val="FFFFFF"/>
                </a:solidFill>
              </a:rPr>
              <a:t>Next Presenter</a:t>
            </a:r>
            <a:endParaRPr lang="en-GB" dirty="0"/>
          </a:p>
        </p:txBody>
      </p:sp>
    </p:spTree>
    <p:extLst>
      <p:ext uri="{BB962C8B-B14F-4D97-AF65-F5344CB8AC3E}">
        <p14:creationId xmlns:p14="http://schemas.microsoft.com/office/powerpoint/2010/main" val="3467603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rtlCol="0"/>
          <a:lstStyle/>
          <a:p>
            <a:pPr rtl="0"/>
            <a:r>
              <a:rPr lang="en-GB" b="1" i="0" dirty="0">
                <a:effectLst/>
                <a:latin typeface="Söhne"/>
              </a:rPr>
              <a:t>Generating JSON in JavaScript</a:t>
            </a:r>
            <a:endParaRPr lang="en-GB" dirty="0"/>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rtlCol="0"/>
          <a:lstStyle/>
          <a:p>
            <a:pPr lvl="0" rtl="0"/>
            <a:r>
              <a:rPr lang="en-GB" dirty="0"/>
              <a:t>JSON</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rtlCol="0"/>
          <a:lstStyle/>
          <a:p>
            <a:pPr lvl="0" rtl="0"/>
            <a:fld id="{D76B855D-E9CC-4FF8-AD85-6CDC7B89A0DE}" type="slidenum">
              <a:rPr lang="en-GB" smtClean="0"/>
              <a:pPr lvl="0" rtl="0"/>
              <a:t>11</a:t>
            </a:fld>
            <a:endParaRPr lang="en-GB"/>
          </a:p>
        </p:txBody>
      </p:sp>
      <p:sp>
        <p:nvSpPr>
          <p:cNvPr id="15" name="Content Placeholder 4">
            <a:extLst>
              <a:ext uri="{FF2B5EF4-FFF2-40B4-BE49-F238E27FC236}">
                <a16:creationId xmlns:a16="http://schemas.microsoft.com/office/drawing/2014/main" id="{6C3866FB-3F7E-2B3C-B86E-8DF42D3FAE08}"/>
              </a:ext>
            </a:extLst>
          </p:cNvPr>
          <p:cNvSpPr txBox="1">
            <a:spLocks/>
          </p:cNvSpPr>
          <p:nvPr/>
        </p:nvSpPr>
        <p:spPr>
          <a:xfrm>
            <a:off x="1355925" y="1690688"/>
            <a:ext cx="6797475" cy="435254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GB" dirty="0"/>
          </a:p>
        </p:txBody>
      </p:sp>
      <p:sp>
        <p:nvSpPr>
          <p:cNvPr id="32" name="Content Placeholder 4">
            <a:extLst>
              <a:ext uri="{FF2B5EF4-FFF2-40B4-BE49-F238E27FC236}">
                <a16:creationId xmlns:a16="http://schemas.microsoft.com/office/drawing/2014/main" id="{B67B1E24-2840-4BB0-AE5A-2320A01CB80F}"/>
              </a:ext>
            </a:extLst>
          </p:cNvPr>
          <p:cNvSpPr>
            <a:spLocks noGrp="1"/>
          </p:cNvSpPr>
          <p:nvPr/>
        </p:nvSpPr>
        <p:spPr>
          <a:xfrm>
            <a:off x="839788" y="1847247"/>
            <a:ext cx="6203269" cy="2626782"/>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400" kern="1200">
                <a:solidFill>
                  <a:schemeClr val="tx1"/>
                </a:solidFill>
                <a:latin typeface="+mn-lt"/>
                <a:ea typeface="+mn-ea"/>
                <a:cs typeface="+mn-cs"/>
              </a:defRPr>
            </a:lvl1pPr>
            <a:lvl2pPr marL="2286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457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r>
              <a:rPr lang="en-GB" dirty="0"/>
              <a:t>In JavaScript, we can generate JSON using the </a:t>
            </a:r>
            <a:r>
              <a:rPr lang="en-GB" dirty="0" err="1"/>
              <a:t>JSON.stringify</a:t>
            </a:r>
            <a:r>
              <a:rPr lang="en-GB" dirty="0"/>
              <a:t>() method. This method converts a JavaScript value to a JSON string.</a:t>
            </a:r>
            <a:br>
              <a:rPr lang="en-GB" dirty="0"/>
            </a:br>
            <a:br>
              <a:rPr lang="en-GB" dirty="0"/>
            </a:br>
            <a:r>
              <a:rPr lang="en-GB" dirty="0"/>
              <a:t>Example:</a:t>
            </a:r>
          </a:p>
          <a:p>
            <a:pPr rtl="0"/>
            <a:endParaRPr lang="en-GB" dirty="0"/>
          </a:p>
          <a:p>
            <a:pPr rtl="0"/>
            <a:endParaRPr lang="en-GB" dirty="0"/>
          </a:p>
        </p:txBody>
      </p:sp>
      <p:pic>
        <p:nvPicPr>
          <p:cNvPr id="4" name="Picture 3">
            <a:extLst>
              <a:ext uri="{FF2B5EF4-FFF2-40B4-BE49-F238E27FC236}">
                <a16:creationId xmlns:a16="http://schemas.microsoft.com/office/drawing/2014/main" id="{67EBFD08-5C28-3071-6770-212D82ABF36D}"/>
              </a:ext>
            </a:extLst>
          </p:cNvPr>
          <p:cNvPicPr>
            <a:picLocks noChangeAspect="1"/>
          </p:cNvPicPr>
          <p:nvPr/>
        </p:nvPicPr>
        <p:blipFill>
          <a:blip r:embed="rId3"/>
          <a:stretch>
            <a:fillRect/>
          </a:stretch>
        </p:blipFill>
        <p:spPr>
          <a:xfrm>
            <a:off x="5974390" y="3458260"/>
            <a:ext cx="5390294" cy="2344657"/>
          </a:xfrm>
          <a:prstGeom prst="rect">
            <a:avLst/>
          </a:prstGeom>
        </p:spPr>
      </p:pic>
    </p:spTree>
    <p:extLst>
      <p:ext uri="{BB962C8B-B14F-4D97-AF65-F5344CB8AC3E}">
        <p14:creationId xmlns:p14="http://schemas.microsoft.com/office/powerpoint/2010/main" val="2124648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p:txBody>
          <a:bodyPr rtlCol="0"/>
          <a:lstStyle/>
          <a:p>
            <a:pPr rtl="0"/>
            <a:r>
              <a:rPr lang="en-GB" b="1" i="0" dirty="0">
                <a:effectLst/>
                <a:latin typeface="Söhne"/>
              </a:rPr>
              <a:t>Use Cases for JSON</a:t>
            </a:r>
            <a:endParaRPr lang="en-GB" dirty="0"/>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539495" y="1825625"/>
            <a:ext cx="7069619" cy="4352544"/>
          </a:xfrm>
        </p:spPr>
        <p:txBody>
          <a:bodyPr rtlCol="0">
            <a:normAutofit/>
          </a:bodyPr>
          <a:lstStyle/>
          <a:p>
            <a:pPr rtl="0"/>
            <a:r>
              <a:rPr lang="en-GB" dirty="0"/>
              <a:t>JSON is primarily used to transmit data between a server and a web application, as an alternative to XML. JSON is often used in AJAX programming for server communication, as well as in mobile application development due to its lightweight structure and compatibility with many programming languages.</a:t>
            </a: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rtlCol="0"/>
          <a:lstStyle/>
          <a:p>
            <a:pPr lvl="0" rtl="0"/>
            <a:r>
              <a:rPr lang="en-GB" dirty="0"/>
              <a:t>JSON</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lvl="0" rtl="0"/>
            <a:fld id="{D76B855D-E9CC-4FF8-AD85-6CDC7B89A0DE}" type="slidenum">
              <a:rPr lang="en-GB" smtClean="0"/>
              <a:pPr lvl="0" rtl="0"/>
              <a:t>12</a:t>
            </a:fld>
            <a:endParaRPr lang="en-GB"/>
          </a:p>
        </p:txBody>
      </p:sp>
    </p:spTree>
    <p:extLst>
      <p:ext uri="{BB962C8B-B14F-4D97-AF65-F5344CB8AC3E}">
        <p14:creationId xmlns:p14="http://schemas.microsoft.com/office/powerpoint/2010/main" val="625823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rtlCol="0"/>
          <a:lstStyle/>
          <a:p>
            <a:pPr rtl="0"/>
            <a:r>
              <a:rPr lang="en-GB" b="1" i="0" dirty="0">
                <a:effectLst/>
                <a:latin typeface="Söhne"/>
              </a:rPr>
              <a:t>JSON Schema</a:t>
            </a:r>
            <a:endParaRPr lang="en-GB" dirty="0"/>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rtlCol="0"/>
          <a:lstStyle/>
          <a:p>
            <a:pPr lvl="0" rtl="0"/>
            <a:r>
              <a:rPr lang="en-GB" dirty="0"/>
              <a:t>JOSN</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rtlCol="0"/>
          <a:lstStyle/>
          <a:p>
            <a:pPr lvl="0" rtl="0"/>
            <a:fld id="{D76B855D-E9CC-4FF8-AD85-6CDC7B89A0DE}" type="slidenum">
              <a:rPr lang="en-GB" smtClean="0"/>
              <a:pPr lvl="0" rtl="0"/>
              <a:t>13</a:t>
            </a:fld>
            <a:endParaRPr lang="en-GB"/>
          </a:p>
        </p:txBody>
      </p:sp>
      <p:sp>
        <p:nvSpPr>
          <p:cNvPr id="15" name="Content Placeholder 4">
            <a:extLst>
              <a:ext uri="{FF2B5EF4-FFF2-40B4-BE49-F238E27FC236}">
                <a16:creationId xmlns:a16="http://schemas.microsoft.com/office/drawing/2014/main" id="{6C3866FB-3F7E-2B3C-B86E-8DF42D3FAE08}"/>
              </a:ext>
            </a:extLst>
          </p:cNvPr>
          <p:cNvSpPr txBox="1">
            <a:spLocks/>
          </p:cNvSpPr>
          <p:nvPr/>
        </p:nvSpPr>
        <p:spPr>
          <a:xfrm>
            <a:off x="1355925" y="1690688"/>
            <a:ext cx="6797475" cy="435254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GB" dirty="0"/>
          </a:p>
        </p:txBody>
      </p:sp>
      <p:sp>
        <p:nvSpPr>
          <p:cNvPr id="32" name="Content Placeholder 4">
            <a:extLst>
              <a:ext uri="{FF2B5EF4-FFF2-40B4-BE49-F238E27FC236}">
                <a16:creationId xmlns:a16="http://schemas.microsoft.com/office/drawing/2014/main" id="{B67B1E24-2840-4BB0-AE5A-2320A01CB80F}"/>
              </a:ext>
            </a:extLst>
          </p:cNvPr>
          <p:cNvSpPr>
            <a:spLocks noGrp="1"/>
          </p:cNvSpPr>
          <p:nvPr/>
        </p:nvSpPr>
        <p:spPr>
          <a:xfrm>
            <a:off x="839788" y="1847246"/>
            <a:ext cx="7313612" cy="3105753"/>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400" kern="1200">
                <a:solidFill>
                  <a:schemeClr val="tx1"/>
                </a:solidFill>
                <a:latin typeface="+mn-lt"/>
                <a:ea typeface="+mn-ea"/>
                <a:cs typeface="+mn-cs"/>
              </a:defRPr>
            </a:lvl1pPr>
            <a:lvl2pPr marL="2286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457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r>
              <a:rPr lang="en-GB" dirty="0"/>
              <a:t>A JSON Schema provides a contract for the JSON data required by a given application and how that data can be modified. It is a tool for validation and helps to ensure that the data follows a particular structure.</a:t>
            </a:r>
          </a:p>
          <a:p>
            <a:pPr rtl="0"/>
            <a:endParaRPr lang="en-GB" dirty="0"/>
          </a:p>
        </p:txBody>
      </p:sp>
    </p:spTree>
    <p:extLst>
      <p:ext uri="{BB962C8B-B14F-4D97-AF65-F5344CB8AC3E}">
        <p14:creationId xmlns:p14="http://schemas.microsoft.com/office/powerpoint/2010/main" val="237708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5C6405-9D6C-48F5-9EFB-4CF1F3193EA4}"/>
              </a:ext>
            </a:extLst>
          </p:cNvPr>
          <p:cNvSpPr>
            <a:spLocks noGrp="1"/>
          </p:cNvSpPr>
          <p:nvPr>
            <p:ph type="title"/>
          </p:nvPr>
        </p:nvSpPr>
        <p:spPr>
          <a:xfrm>
            <a:off x="841247" y="365760"/>
            <a:ext cx="7671381" cy="1325880"/>
          </a:xfrm>
        </p:spPr>
        <p:txBody>
          <a:bodyPr rtlCol="0"/>
          <a:lstStyle/>
          <a:p>
            <a:pPr rtl="0"/>
            <a:r>
              <a:rPr lang="en-GB" b="1" i="0" dirty="0">
                <a:effectLst/>
                <a:latin typeface="Söhne"/>
              </a:rPr>
              <a:t>Best Practices and Conclusion</a:t>
            </a:r>
            <a:endParaRPr lang="en-GB" dirty="0"/>
          </a:p>
        </p:txBody>
      </p:sp>
      <p:sp>
        <p:nvSpPr>
          <p:cNvPr id="5" name="Content Placeholder 4">
            <a:extLst>
              <a:ext uri="{FF2B5EF4-FFF2-40B4-BE49-F238E27FC236}">
                <a16:creationId xmlns:a16="http://schemas.microsoft.com/office/drawing/2014/main" id="{42E3A3A9-5E96-4CDD-A971-9C272EFD97D9}"/>
              </a:ext>
            </a:extLst>
          </p:cNvPr>
          <p:cNvSpPr>
            <a:spLocks noGrp="1"/>
          </p:cNvSpPr>
          <p:nvPr>
            <p:ph idx="1"/>
          </p:nvPr>
        </p:nvSpPr>
        <p:spPr>
          <a:xfrm>
            <a:off x="841248" y="1828800"/>
            <a:ext cx="6920266" cy="4352544"/>
          </a:xfrm>
        </p:spPr>
        <p:txBody>
          <a:bodyPr rtlCol="0"/>
          <a:lstStyle/>
          <a:p>
            <a:pPr marL="342900" indent="-342900" rtl="0">
              <a:buFont typeface="Arial" panose="020B0604020202020204" pitchFamily="34" charset="0"/>
              <a:buChar char="•"/>
            </a:pPr>
            <a:r>
              <a:rPr lang="en-GB" sz="2400" dirty="0"/>
              <a:t>Use clear, understandable naming for keys.</a:t>
            </a:r>
          </a:p>
          <a:p>
            <a:pPr marL="342900" indent="-342900" rtl="0">
              <a:buFont typeface="Arial" panose="020B0604020202020204" pitchFamily="34" charset="0"/>
              <a:buChar char="•"/>
            </a:pPr>
            <a:r>
              <a:rPr lang="en-GB" sz="2400" dirty="0"/>
              <a:t>Keep JSON data structure as simple as possible.</a:t>
            </a:r>
          </a:p>
          <a:p>
            <a:pPr marL="342900" indent="-342900" rtl="0">
              <a:buFont typeface="Arial" panose="020B0604020202020204" pitchFamily="34" charset="0"/>
              <a:buChar char="•"/>
            </a:pPr>
            <a:r>
              <a:rPr lang="en-GB" sz="2400" dirty="0"/>
              <a:t>Always use double quotes around keys and values.</a:t>
            </a:r>
          </a:p>
          <a:p>
            <a:pPr marL="342900" indent="-342900" rtl="0">
              <a:buFont typeface="Arial" panose="020B0604020202020204" pitchFamily="34" charset="0"/>
              <a:buChar char="•"/>
            </a:pPr>
            <a:r>
              <a:rPr lang="en-GB" sz="2400" dirty="0"/>
              <a:t>Use JSON validators to check the structure and syntax of your JSON data.</a:t>
            </a:r>
            <a:endParaRPr lang="en-GB" dirty="0"/>
          </a:p>
        </p:txBody>
      </p:sp>
      <p:sp>
        <p:nvSpPr>
          <p:cNvPr id="13" name="Footer Placeholder 12">
            <a:extLst>
              <a:ext uri="{FF2B5EF4-FFF2-40B4-BE49-F238E27FC236}">
                <a16:creationId xmlns:a16="http://schemas.microsoft.com/office/drawing/2014/main" id="{E0C27B2A-1D72-43E3-82D3-29739485AA73}"/>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0" i="0" u="none" strike="noStrike" kern="1200" cap="none" spc="0" normalizeH="0" dirty="0">
                <a:ln>
                  <a:noFill/>
                </a:ln>
                <a:solidFill>
                  <a:prstClr val="black">
                    <a:tint val="75000"/>
                  </a:prstClr>
                </a:solidFill>
                <a:effectLst/>
                <a:uLnTx/>
                <a:uFillTx/>
                <a:latin typeface="Calibri" panose="020F0502020204030204"/>
                <a:ea typeface="+mn-ea"/>
                <a:cs typeface="+mn-cs"/>
              </a:rPr>
              <a:t>JOSN</a:t>
            </a:r>
          </a:p>
        </p:txBody>
      </p:sp>
      <p:sp>
        <p:nvSpPr>
          <p:cNvPr id="14" name="Slide Number Placeholder 13">
            <a:extLst>
              <a:ext uri="{FF2B5EF4-FFF2-40B4-BE49-F238E27FC236}">
                <a16:creationId xmlns:a16="http://schemas.microsoft.com/office/drawing/2014/main" id="{DC4D09A1-D96F-4BFC-8475-2F079EAD8652}"/>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39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p:txBody>
          <a:bodyPr rtlCol="0"/>
          <a:lstStyle/>
          <a:p>
            <a:pPr rtl="0"/>
            <a:r>
              <a:rPr lang="en-GB"/>
              <a:t>Thank you</a:t>
            </a:r>
          </a:p>
        </p:txBody>
      </p:sp>
      <p:sp>
        <p:nvSpPr>
          <p:cNvPr id="5" name="Footer Placeholder 4">
            <a:extLst>
              <a:ext uri="{FF2B5EF4-FFF2-40B4-BE49-F238E27FC236}">
                <a16:creationId xmlns:a16="http://schemas.microsoft.com/office/drawing/2014/main" id="{C75D06EF-9416-46F7-8230-B49EE1269F53}"/>
              </a:ext>
            </a:extLst>
          </p:cNvPr>
          <p:cNvSpPr>
            <a:spLocks noGrp="1"/>
          </p:cNvSpPr>
          <p:nvPr>
            <p:ph type="ftr" sz="quarter" idx="11"/>
          </p:nvPr>
        </p:nvSpPr>
        <p:spPr/>
        <p:txBody>
          <a:bodyPr rtlCol="0"/>
          <a:lstStyle/>
          <a:p>
            <a:pPr lvl="0" rtl="0"/>
            <a:r>
              <a:rPr lang="en-GB"/>
              <a:t>Presentation Title</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rtlCol="0"/>
          <a:lstStyle/>
          <a:p>
            <a:pPr lvl="0" rtl="0"/>
            <a:fld id="{D76B855D-E9CC-4FF8-AD85-6CDC7B89A0DE}" type="slidenum">
              <a:rPr lang="en-GB" smtClean="0"/>
              <a:pPr lvl="0" rtl="0"/>
              <a:t>15</a:t>
            </a:fld>
            <a:endParaRPr lang="en-GB"/>
          </a:p>
        </p:txBody>
      </p:sp>
      <p:sp>
        <p:nvSpPr>
          <p:cNvPr id="3" name="Content Placeholder 2">
            <a:extLst>
              <a:ext uri="{FF2B5EF4-FFF2-40B4-BE49-F238E27FC236}">
                <a16:creationId xmlns:a16="http://schemas.microsoft.com/office/drawing/2014/main" id="{21F0B6E0-1F7C-4E6A-87B1-554ADE739CD1}"/>
              </a:ext>
            </a:extLst>
          </p:cNvPr>
          <p:cNvSpPr>
            <a:spLocks noGrp="1"/>
          </p:cNvSpPr>
          <p:nvPr>
            <p:ph idx="1"/>
          </p:nvPr>
        </p:nvSpPr>
        <p:spPr>
          <a:xfrm>
            <a:off x="6808361" y="2885258"/>
            <a:ext cx="2696174" cy="767443"/>
          </a:xfrm>
        </p:spPr>
        <p:txBody>
          <a:bodyPr rtlCol="0">
            <a:normAutofit/>
          </a:bodyPr>
          <a:lstStyle/>
          <a:p>
            <a:pPr rtl="0">
              <a:lnSpc>
                <a:spcPct val="150000"/>
              </a:lnSpc>
            </a:pPr>
            <a:r>
              <a:rPr lang="en-GB" dirty="0"/>
              <a:t>Any Question?</a:t>
            </a:r>
          </a:p>
        </p:txBody>
      </p:sp>
    </p:spTree>
    <p:extLst>
      <p:ext uri="{BB962C8B-B14F-4D97-AF65-F5344CB8AC3E}">
        <p14:creationId xmlns:p14="http://schemas.microsoft.com/office/powerpoint/2010/main" val="96225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rtlCol="0"/>
          <a:lstStyle/>
          <a:p>
            <a:pPr rtl="0"/>
            <a:r>
              <a:rPr lang="en-GB" dirty="0"/>
              <a:t>Table of Content</a:t>
            </a:r>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a:xfrm>
            <a:off x="5597652" y="1028700"/>
            <a:ext cx="5669062" cy="4800600"/>
          </a:xfrm>
        </p:spPr>
        <p:txBody>
          <a:bodyPr rtlCol="0">
            <a:noAutofit/>
          </a:bodyPr>
          <a:lstStyle/>
          <a:p>
            <a:pPr marL="457200" indent="-457200" rtl="0">
              <a:buFont typeface="Arial" panose="020B0604020202020204" pitchFamily="34" charset="0"/>
              <a:buChar char="•"/>
            </a:pPr>
            <a:r>
              <a:rPr lang="en-GB" sz="2400" dirty="0"/>
              <a:t>Introduction</a:t>
            </a:r>
          </a:p>
          <a:p>
            <a:pPr marL="457200" indent="-457200" rtl="0">
              <a:buFont typeface="Arial" panose="020B0604020202020204" pitchFamily="34" charset="0"/>
              <a:buChar char="•"/>
            </a:pPr>
            <a:r>
              <a:rPr lang="en-GB" sz="2400" dirty="0"/>
              <a:t>JSON Basic</a:t>
            </a:r>
          </a:p>
          <a:p>
            <a:pPr marL="457200" indent="-457200" rtl="0">
              <a:buFont typeface="Arial" panose="020B0604020202020204" pitchFamily="34" charset="0"/>
              <a:buChar char="•"/>
            </a:pPr>
            <a:r>
              <a:rPr lang="en-GB" sz="2400" dirty="0"/>
              <a:t>Data Types in JSON</a:t>
            </a:r>
          </a:p>
          <a:p>
            <a:pPr marL="457200" indent="-457200" rtl="0">
              <a:buFont typeface="Arial" panose="020B0604020202020204" pitchFamily="34" charset="0"/>
              <a:buChar char="•"/>
            </a:pPr>
            <a:r>
              <a:rPr lang="en-GB" sz="2400" dirty="0"/>
              <a:t>Benefits of JSON</a:t>
            </a:r>
          </a:p>
          <a:p>
            <a:pPr marL="457200" indent="-457200" rtl="0">
              <a:buFont typeface="Arial" panose="020B0604020202020204" pitchFamily="34" charset="0"/>
              <a:buChar char="•"/>
            </a:pPr>
            <a:r>
              <a:rPr lang="en-GB" sz="2400" dirty="0"/>
              <a:t>JSON vs. Other Data Format</a:t>
            </a:r>
          </a:p>
          <a:p>
            <a:pPr marL="457200" indent="-457200" rtl="0">
              <a:buFont typeface="Arial" panose="020B0604020202020204" pitchFamily="34" charset="0"/>
              <a:buChar char="•"/>
            </a:pPr>
            <a:r>
              <a:rPr lang="en-GB" sz="2400" dirty="0"/>
              <a:t>Working with JSON in JavaScript</a:t>
            </a:r>
          </a:p>
          <a:p>
            <a:pPr marL="457200" indent="-457200" rtl="0">
              <a:buFont typeface="Arial" panose="020B0604020202020204" pitchFamily="34" charset="0"/>
              <a:buChar char="•"/>
            </a:pPr>
            <a:r>
              <a:rPr lang="en-GB" sz="2400" dirty="0"/>
              <a:t>Generating JOSN in JavaScript</a:t>
            </a:r>
          </a:p>
          <a:p>
            <a:pPr marL="457200" indent="-457200" rtl="0">
              <a:buFont typeface="Arial" panose="020B0604020202020204" pitchFamily="34" charset="0"/>
              <a:buChar char="•"/>
            </a:pPr>
            <a:r>
              <a:rPr lang="en-GB" sz="2400" dirty="0"/>
              <a:t>Use Cases for JSON</a:t>
            </a:r>
          </a:p>
          <a:p>
            <a:pPr marL="457200" indent="-457200" rtl="0">
              <a:buFont typeface="Arial" panose="020B0604020202020204" pitchFamily="34" charset="0"/>
              <a:buChar char="•"/>
            </a:pPr>
            <a:r>
              <a:rPr lang="en-GB" sz="2400" dirty="0"/>
              <a:t>JSON Schema</a:t>
            </a:r>
          </a:p>
          <a:p>
            <a:pPr marL="457200" indent="-457200" rtl="0">
              <a:buFont typeface="Arial" panose="020B0604020202020204" pitchFamily="34" charset="0"/>
              <a:buChar char="•"/>
            </a:pPr>
            <a:r>
              <a:rPr lang="en-GB" sz="2400" dirty="0"/>
              <a:t>Best Practices and Conclusion</a:t>
            </a:r>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rtlCol="0"/>
          <a:lstStyle/>
          <a:p>
            <a:pPr lvl="0" rtl="0"/>
            <a:r>
              <a:rPr lang="en-GB" dirty="0"/>
              <a:t>JSON</a:t>
            </a: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rtlCol="0"/>
          <a:lstStyle/>
          <a:p>
            <a:pPr lvl="0" rtl="0"/>
            <a:fld id="{D76B855D-E9CC-4FF8-AD85-6CDC7B89A0DE}" type="slidenum">
              <a:rPr lang="en-GB" smtClean="0"/>
              <a:pPr lvl="0"/>
              <a:t>2</a:t>
            </a:fld>
            <a:endParaRPr lang="en-GB"/>
          </a:p>
        </p:txBody>
      </p:sp>
    </p:spTree>
    <p:extLst>
      <p:ext uri="{BB962C8B-B14F-4D97-AF65-F5344CB8AC3E}">
        <p14:creationId xmlns:p14="http://schemas.microsoft.com/office/powerpoint/2010/main" val="55160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p:txBody>
          <a:bodyPr rtlCol="0"/>
          <a:lstStyle/>
          <a:p>
            <a:pPr rtl="0"/>
            <a:r>
              <a:rPr lang="en-GB"/>
              <a:t>Introduction</a:t>
            </a: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539496" y="1825625"/>
            <a:ext cx="6470904" cy="4352544"/>
          </a:xfrm>
        </p:spPr>
        <p:txBody>
          <a:bodyPr rtlCol="0"/>
          <a:lstStyle/>
          <a:p>
            <a:pPr rtl="0"/>
            <a:r>
              <a:rPr lang="en-GB" dirty="0"/>
              <a:t>JSON (JavaScript Object Notation) is a lightweight, text-based data interchange format, which is easy for humans to read and write, and for machines to parse and generate. JSON is primarily used to transmit data between a server and a web application, as an alternative to XML.</a:t>
            </a: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rtlCol="0"/>
          <a:lstStyle/>
          <a:p>
            <a:pPr lvl="0" rtl="0"/>
            <a:r>
              <a:rPr lang="en-GB" dirty="0"/>
              <a:t>JSON</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lvl="0" rtl="0"/>
            <a:fld id="{D76B855D-E9CC-4FF8-AD85-6CDC7B89A0DE}" type="slidenum">
              <a:rPr lang="en-GB" smtClean="0"/>
              <a:pPr lvl="0"/>
              <a:t>3</a:t>
            </a:fld>
            <a:endParaRPr lang="en-GB"/>
          </a:p>
        </p:txBody>
      </p:sp>
    </p:spTree>
    <p:extLst>
      <p:ext uri="{BB962C8B-B14F-4D97-AF65-F5344CB8AC3E}">
        <p14:creationId xmlns:p14="http://schemas.microsoft.com/office/powerpoint/2010/main" val="100219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p:txBody>
          <a:bodyPr rtlCol="0"/>
          <a:lstStyle/>
          <a:p>
            <a:pPr rtl="0"/>
            <a:r>
              <a:rPr lang="en-GB" dirty="0"/>
              <a:t>JSON Basics</a:t>
            </a: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539495" y="1825625"/>
            <a:ext cx="6797475" cy="4352544"/>
          </a:xfrm>
        </p:spPr>
        <p:txBody>
          <a:bodyPr rtlCol="0">
            <a:normAutofit fontScale="92500" lnSpcReduction="10000"/>
          </a:bodyPr>
          <a:lstStyle/>
          <a:p>
            <a:pPr rtl="0"/>
            <a:r>
              <a:rPr lang="en-GB" dirty="0"/>
              <a:t>JSON is made up of key-value pairs and has a simple structure:</a:t>
            </a:r>
          </a:p>
          <a:p>
            <a:pPr rtl="0"/>
            <a:endParaRPr lang="en-GB" dirty="0"/>
          </a:p>
          <a:p>
            <a:pPr marL="342900" indent="-342900" rtl="0">
              <a:buFont typeface="Arial" panose="020B0604020202020204" pitchFamily="34" charset="0"/>
              <a:buChar char="•"/>
            </a:pPr>
            <a:r>
              <a:rPr lang="en-GB" dirty="0"/>
              <a:t>An object is an unordered set of key/value pairs. An object begins with { (left brace) and ends with } (right brace).</a:t>
            </a:r>
          </a:p>
          <a:p>
            <a:pPr marL="342900" indent="-342900" rtl="0">
              <a:buFont typeface="Arial" panose="020B0604020202020204" pitchFamily="34" charset="0"/>
              <a:buChar char="•"/>
            </a:pPr>
            <a:r>
              <a:rPr lang="en-GB" dirty="0"/>
              <a:t>A key is a string enclosed in quotation marks.</a:t>
            </a:r>
          </a:p>
          <a:p>
            <a:pPr marL="342900" indent="-342900" rtl="0">
              <a:buFont typeface="Arial" panose="020B0604020202020204" pitchFamily="34" charset="0"/>
              <a:buChar char="•"/>
            </a:pPr>
            <a:r>
              <a:rPr lang="en-GB" dirty="0"/>
              <a:t>Each key is followed by : (a colon), followed by the value for that key.</a:t>
            </a:r>
          </a:p>
          <a:p>
            <a:pPr marL="342900" indent="-342900" rtl="0">
              <a:buFont typeface="Arial" panose="020B0604020202020204" pitchFamily="34" charset="0"/>
              <a:buChar char="•"/>
            </a:pPr>
            <a:r>
              <a:rPr lang="en-GB" dirty="0"/>
              <a:t>Key/value pairs are separated by , (comma).</a:t>
            </a: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rtlCol="0"/>
          <a:lstStyle/>
          <a:p>
            <a:pPr lvl="0" rtl="0"/>
            <a:r>
              <a:rPr lang="en-GB" dirty="0"/>
              <a:t>JOSN</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lvl="0" rtl="0"/>
            <a:fld id="{D76B855D-E9CC-4FF8-AD85-6CDC7B89A0DE}" type="slidenum">
              <a:rPr lang="en-GB" smtClean="0"/>
              <a:pPr lvl="0" rtl="0"/>
              <a:t>4</a:t>
            </a:fld>
            <a:endParaRPr lang="en-GB"/>
          </a:p>
        </p:txBody>
      </p:sp>
    </p:spTree>
    <p:extLst>
      <p:ext uri="{BB962C8B-B14F-4D97-AF65-F5344CB8AC3E}">
        <p14:creationId xmlns:p14="http://schemas.microsoft.com/office/powerpoint/2010/main" val="1985857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rtlCol="0"/>
          <a:lstStyle/>
          <a:p>
            <a:pPr rtl="0"/>
            <a:r>
              <a:rPr lang="en-GB" dirty="0">
                <a:solidFill>
                  <a:srgbClr val="FFFFFF"/>
                </a:solidFill>
              </a:rPr>
              <a:t>Next Presenter</a:t>
            </a:r>
            <a:endParaRPr lang="en-GB" dirty="0"/>
          </a:p>
        </p:txBody>
      </p:sp>
    </p:spTree>
    <p:extLst>
      <p:ext uri="{BB962C8B-B14F-4D97-AF65-F5344CB8AC3E}">
        <p14:creationId xmlns:p14="http://schemas.microsoft.com/office/powerpoint/2010/main" val="4283594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p:txBody>
          <a:bodyPr rtlCol="0"/>
          <a:lstStyle/>
          <a:p>
            <a:pPr rtl="0"/>
            <a:r>
              <a:rPr lang="en-GB" b="1" i="0" dirty="0">
                <a:effectLst/>
                <a:latin typeface="Söhne"/>
              </a:rPr>
              <a:t>Data Types in JSON</a:t>
            </a:r>
            <a:endParaRPr lang="en-GB" dirty="0"/>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539495" y="1825625"/>
            <a:ext cx="6797475" cy="4352544"/>
          </a:xfrm>
        </p:spPr>
        <p:txBody>
          <a:bodyPr rtlCol="0">
            <a:normAutofit fontScale="92500" lnSpcReduction="20000"/>
          </a:bodyPr>
          <a:lstStyle/>
          <a:p>
            <a:pPr rtl="0"/>
            <a:r>
              <a:rPr lang="en-GB" dirty="0"/>
              <a:t>JSON data types include:</a:t>
            </a:r>
          </a:p>
          <a:p>
            <a:pPr rtl="0"/>
            <a:endParaRPr lang="en-GB" dirty="0"/>
          </a:p>
          <a:p>
            <a:pPr marL="342900" indent="-342900" rtl="0">
              <a:buFont typeface="Arial" panose="020B0604020202020204" pitchFamily="34" charset="0"/>
              <a:buChar char="•"/>
            </a:pPr>
            <a:r>
              <a:rPr lang="en-GB" dirty="0"/>
              <a:t>Number: No difference between integers and floats.</a:t>
            </a:r>
          </a:p>
          <a:p>
            <a:pPr marL="342900" indent="-342900" rtl="0">
              <a:buFont typeface="Arial" panose="020B0604020202020204" pitchFamily="34" charset="0"/>
              <a:buChar char="•"/>
            </a:pPr>
            <a:r>
              <a:rPr lang="en-GB" dirty="0"/>
              <a:t>String: A sequence of Unicode characters enclosed in double quotes.</a:t>
            </a:r>
          </a:p>
          <a:p>
            <a:pPr marL="342900" indent="-342900" rtl="0">
              <a:buFont typeface="Arial" panose="020B0604020202020204" pitchFamily="34" charset="0"/>
              <a:buChar char="•"/>
            </a:pPr>
            <a:r>
              <a:rPr lang="en-GB" dirty="0"/>
              <a:t>Boolean: Represents true or false.</a:t>
            </a:r>
          </a:p>
          <a:p>
            <a:pPr marL="342900" indent="-342900" rtl="0">
              <a:buFont typeface="Arial" panose="020B0604020202020204" pitchFamily="34" charset="0"/>
              <a:buChar char="•"/>
            </a:pPr>
            <a:r>
              <a:rPr lang="en-GB" dirty="0"/>
              <a:t>Array: An ordered list of 0 or more values.</a:t>
            </a:r>
          </a:p>
          <a:p>
            <a:pPr marL="342900" indent="-342900" rtl="0">
              <a:buFont typeface="Arial" panose="020B0604020202020204" pitchFamily="34" charset="0"/>
              <a:buChar char="•"/>
            </a:pPr>
            <a:r>
              <a:rPr lang="en-GB" dirty="0"/>
              <a:t>Object: An unordered collection of </a:t>
            </a:r>
            <a:r>
              <a:rPr lang="en-GB" dirty="0" err="1"/>
              <a:t>key:value</a:t>
            </a:r>
            <a:r>
              <a:rPr lang="en-GB" dirty="0"/>
              <a:t> pairs.</a:t>
            </a:r>
          </a:p>
          <a:p>
            <a:pPr marL="342900" indent="-342900" rtl="0">
              <a:buFont typeface="Arial" panose="020B0604020202020204" pitchFamily="34" charset="0"/>
              <a:buChar char="•"/>
            </a:pPr>
            <a:r>
              <a:rPr lang="en-GB" dirty="0"/>
              <a:t>Null: Represents a null value.</a:t>
            </a: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rtlCol="0"/>
          <a:lstStyle/>
          <a:p>
            <a:pPr lvl="0" rtl="0"/>
            <a:r>
              <a:rPr lang="en-GB" dirty="0"/>
              <a:t>JSON</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lvl="0" rtl="0"/>
            <a:fld id="{D76B855D-E9CC-4FF8-AD85-6CDC7B89A0DE}" type="slidenum">
              <a:rPr lang="en-GB" smtClean="0"/>
              <a:pPr lvl="0" rtl="0"/>
              <a:t>6</a:t>
            </a:fld>
            <a:endParaRPr lang="en-GB"/>
          </a:p>
        </p:txBody>
      </p:sp>
    </p:spTree>
    <p:extLst>
      <p:ext uri="{BB962C8B-B14F-4D97-AF65-F5344CB8AC3E}">
        <p14:creationId xmlns:p14="http://schemas.microsoft.com/office/powerpoint/2010/main" val="1583589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p:txBody>
          <a:bodyPr rtlCol="0"/>
          <a:lstStyle/>
          <a:p>
            <a:pPr rtl="0"/>
            <a:r>
              <a:rPr lang="en-GB" b="1" i="0" dirty="0">
                <a:effectLst/>
                <a:latin typeface="Söhne"/>
              </a:rPr>
              <a:t>Benefits of JSON</a:t>
            </a:r>
            <a:endParaRPr lang="en-GB" dirty="0"/>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539495" y="1825625"/>
            <a:ext cx="6797475" cy="4352544"/>
          </a:xfrm>
        </p:spPr>
        <p:txBody>
          <a:bodyPr rtlCol="0">
            <a:normAutofit lnSpcReduction="10000"/>
          </a:bodyPr>
          <a:lstStyle/>
          <a:p>
            <a:pPr marL="342900" indent="-342900" rtl="0">
              <a:buFont typeface="Arial" panose="020B0604020202020204" pitchFamily="34" charset="0"/>
              <a:buChar char="•"/>
            </a:pPr>
            <a:r>
              <a:rPr lang="en-GB" dirty="0"/>
              <a:t>Language-independent: JSON uses JavaScript syntax, but the JSON format is text only, and it can be read and used as a data format in any programming language.</a:t>
            </a:r>
          </a:p>
          <a:p>
            <a:pPr marL="342900" indent="-342900" rtl="0">
              <a:buFont typeface="Arial" panose="020B0604020202020204" pitchFamily="34" charset="0"/>
              <a:buChar char="•"/>
            </a:pPr>
            <a:r>
              <a:rPr lang="en-GB" dirty="0"/>
              <a:t>Readability: The JSON format is easy to read and write.</a:t>
            </a:r>
          </a:p>
          <a:p>
            <a:pPr marL="342900" indent="-342900" rtl="0">
              <a:buFont typeface="Arial" panose="020B0604020202020204" pitchFamily="34" charset="0"/>
              <a:buChar char="•"/>
            </a:pPr>
            <a:r>
              <a:rPr lang="en-GB" dirty="0"/>
              <a:t>Fast: JSON is faster than XML because it does not require closing tags.</a:t>
            </a:r>
          </a:p>
          <a:p>
            <a:pPr marL="342900" indent="-342900" rtl="0">
              <a:buFont typeface="Arial" panose="020B0604020202020204" pitchFamily="34" charset="0"/>
              <a:buChar char="•"/>
            </a:pPr>
            <a:r>
              <a:rPr lang="en-GB" dirty="0"/>
              <a:t>AJAX friendly: JSON is the best choice for APIs and real-time updates.</a:t>
            </a:r>
          </a:p>
          <a:p>
            <a:pPr rtl="0"/>
            <a:endParaRPr lang="en-GB" dirty="0"/>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rtlCol="0"/>
          <a:lstStyle/>
          <a:p>
            <a:pPr lvl="0" rtl="0"/>
            <a:r>
              <a:rPr lang="en-GB" dirty="0"/>
              <a:t>JSON</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lvl="0" rtl="0"/>
            <a:fld id="{D76B855D-E9CC-4FF8-AD85-6CDC7B89A0DE}" type="slidenum">
              <a:rPr lang="en-GB" smtClean="0"/>
              <a:pPr lvl="0" rtl="0"/>
              <a:t>7</a:t>
            </a:fld>
            <a:endParaRPr lang="en-GB"/>
          </a:p>
        </p:txBody>
      </p:sp>
    </p:spTree>
    <p:extLst>
      <p:ext uri="{BB962C8B-B14F-4D97-AF65-F5344CB8AC3E}">
        <p14:creationId xmlns:p14="http://schemas.microsoft.com/office/powerpoint/2010/main" val="4145590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rtlCol="0"/>
          <a:lstStyle/>
          <a:p>
            <a:pPr rtl="0"/>
            <a:r>
              <a:rPr lang="en-GB" b="1" i="0" dirty="0">
                <a:effectLst/>
                <a:latin typeface="Söhne"/>
              </a:rPr>
              <a:t>JSON vs. Other Data Formats</a:t>
            </a:r>
            <a:endParaRPr lang="en-GB" dirty="0"/>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rtlCol="0"/>
          <a:lstStyle/>
          <a:p>
            <a:pPr lvl="0" rtl="0"/>
            <a:r>
              <a:rPr lang="en-GB" dirty="0"/>
              <a:t>JSON</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rtlCol="0"/>
          <a:lstStyle/>
          <a:p>
            <a:pPr lvl="0" rtl="0"/>
            <a:fld id="{D76B855D-E9CC-4FF8-AD85-6CDC7B89A0DE}" type="slidenum">
              <a:rPr lang="en-GB" smtClean="0"/>
              <a:pPr lvl="0" rtl="0"/>
              <a:t>8</a:t>
            </a:fld>
            <a:endParaRPr lang="en-GB"/>
          </a:p>
        </p:txBody>
      </p:sp>
      <p:sp>
        <p:nvSpPr>
          <p:cNvPr id="15" name="Content Placeholder 4">
            <a:extLst>
              <a:ext uri="{FF2B5EF4-FFF2-40B4-BE49-F238E27FC236}">
                <a16:creationId xmlns:a16="http://schemas.microsoft.com/office/drawing/2014/main" id="{6C3866FB-3F7E-2B3C-B86E-8DF42D3FAE08}"/>
              </a:ext>
            </a:extLst>
          </p:cNvPr>
          <p:cNvSpPr txBox="1">
            <a:spLocks/>
          </p:cNvSpPr>
          <p:nvPr/>
        </p:nvSpPr>
        <p:spPr>
          <a:xfrm>
            <a:off x="1355925" y="1690688"/>
            <a:ext cx="6797475" cy="435254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GB" dirty="0"/>
          </a:p>
        </p:txBody>
      </p:sp>
      <p:sp>
        <p:nvSpPr>
          <p:cNvPr id="32" name="Content Placeholder 4">
            <a:extLst>
              <a:ext uri="{FF2B5EF4-FFF2-40B4-BE49-F238E27FC236}">
                <a16:creationId xmlns:a16="http://schemas.microsoft.com/office/drawing/2014/main" id="{B67B1E24-2840-4BB0-AE5A-2320A01CB80F}"/>
              </a:ext>
            </a:extLst>
          </p:cNvPr>
          <p:cNvSpPr>
            <a:spLocks noGrp="1"/>
          </p:cNvSpPr>
          <p:nvPr/>
        </p:nvSpPr>
        <p:spPr>
          <a:xfrm>
            <a:off x="839788" y="1847247"/>
            <a:ext cx="6797475" cy="4352544"/>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400" kern="1200">
                <a:solidFill>
                  <a:schemeClr val="tx1"/>
                </a:solidFill>
                <a:latin typeface="+mn-lt"/>
                <a:ea typeface="+mn-ea"/>
                <a:cs typeface="+mn-cs"/>
              </a:defRPr>
            </a:lvl1pPr>
            <a:lvl2pPr marL="2286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457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r>
              <a:rPr lang="en-GB" dirty="0"/>
              <a:t>Compared to XML, CSV, and other data formats, JSON is lightweight and uses less data overall, which increases server performance and speeds up load times.</a:t>
            </a:r>
          </a:p>
        </p:txBody>
      </p:sp>
    </p:spTree>
    <p:extLst>
      <p:ext uri="{BB962C8B-B14F-4D97-AF65-F5344CB8AC3E}">
        <p14:creationId xmlns:p14="http://schemas.microsoft.com/office/powerpoint/2010/main" val="1813910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rtlCol="0"/>
          <a:lstStyle/>
          <a:p>
            <a:pPr rtl="0"/>
            <a:r>
              <a:rPr lang="en-GB" b="1" i="0" dirty="0">
                <a:effectLst/>
                <a:latin typeface="Söhne"/>
              </a:rPr>
              <a:t>Working with JSON in JavaScript</a:t>
            </a:r>
            <a:endParaRPr lang="en-GB" dirty="0"/>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rtlCol="0"/>
          <a:lstStyle/>
          <a:p>
            <a:pPr lvl="0" rtl="0"/>
            <a:r>
              <a:rPr lang="en-GB" dirty="0"/>
              <a:t>JSON</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rtlCol="0"/>
          <a:lstStyle/>
          <a:p>
            <a:pPr lvl="0" rtl="0"/>
            <a:fld id="{D76B855D-E9CC-4FF8-AD85-6CDC7B89A0DE}" type="slidenum">
              <a:rPr lang="en-GB" smtClean="0"/>
              <a:pPr lvl="0" rtl="0"/>
              <a:t>9</a:t>
            </a:fld>
            <a:endParaRPr lang="en-GB"/>
          </a:p>
        </p:txBody>
      </p:sp>
      <p:sp>
        <p:nvSpPr>
          <p:cNvPr id="15" name="Content Placeholder 4">
            <a:extLst>
              <a:ext uri="{FF2B5EF4-FFF2-40B4-BE49-F238E27FC236}">
                <a16:creationId xmlns:a16="http://schemas.microsoft.com/office/drawing/2014/main" id="{6C3866FB-3F7E-2B3C-B86E-8DF42D3FAE08}"/>
              </a:ext>
            </a:extLst>
          </p:cNvPr>
          <p:cNvSpPr txBox="1">
            <a:spLocks/>
          </p:cNvSpPr>
          <p:nvPr/>
        </p:nvSpPr>
        <p:spPr>
          <a:xfrm>
            <a:off x="1355925" y="1690688"/>
            <a:ext cx="6797475" cy="435254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GB" dirty="0"/>
          </a:p>
        </p:txBody>
      </p:sp>
      <p:sp>
        <p:nvSpPr>
          <p:cNvPr id="32" name="Content Placeholder 4">
            <a:extLst>
              <a:ext uri="{FF2B5EF4-FFF2-40B4-BE49-F238E27FC236}">
                <a16:creationId xmlns:a16="http://schemas.microsoft.com/office/drawing/2014/main" id="{B67B1E24-2840-4BB0-AE5A-2320A01CB80F}"/>
              </a:ext>
            </a:extLst>
          </p:cNvPr>
          <p:cNvSpPr>
            <a:spLocks noGrp="1"/>
          </p:cNvSpPr>
          <p:nvPr/>
        </p:nvSpPr>
        <p:spPr>
          <a:xfrm>
            <a:off x="839788" y="1847247"/>
            <a:ext cx="6797475" cy="4352544"/>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400" kern="1200">
                <a:solidFill>
                  <a:schemeClr val="tx1"/>
                </a:solidFill>
                <a:latin typeface="+mn-lt"/>
                <a:ea typeface="+mn-ea"/>
                <a:cs typeface="+mn-cs"/>
              </a:defRPr>
            </a:lvl1pPr>
            <a:lvl2pPr marL="2286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457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r>
              <a:rPr lang="en-GB" dirty="0"/>
              <a:t>JavaScript has a built-in function called </a:t>
            </a:r>
            <a:r>
              <a:rPr lang="en-GB" dirty="0" err="1"/>
              <a:t>JSON.parse</a:t>
            </a:r>
            <a:r>
              <a:rPr lang="en-GB" dirty="0"/>
              <a:t>() for parsing a JSON string into a JavaScript object, and a </a:t>
            </a:r>
            <a:r>
              <a:rPr lang="en-GB" dirty="0" err="1"/>
              <a:t>JSON.stringify</a:t>
            </a:r>
            <a:r>
              <a:rPr lang="en-GB" dirty="0"/>
              <a:t>() function for turning a JavaScript object into a JSON string.</a:t>
            </a:r>
          </a:p>
        </p:txBody>
      </p:sp>
    </p:spTree>
    <p:extLst>
      <p:ext uri="{BB962C8B-B14F-4D97-AF65-F5344CB8AC3E}">
        <p14:creationId xmlns:p14="http://schemas.microsoft.com/office/powerpoint/2010/main" val="726913088"/>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613E4D1-157A-4FD3-BF11-7582A03ADF3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3D3D887-4EBB-4786-8316-C89D0BB9706F}">
  <ds:schemaRefs>
    <ds:schemaRef ds:uri="http://schemas.microsoft.com/sharepoint/v3/contenttype/forms"/>
  </ds:schemaRefs>
</ds:datastoreItem>
</file>

<file path=customXml/itemProps3.xml><?xml version="1.0" encoding="utf-8"?>
<ds:datastoreItem xmlns:ds="http://schemas.openxmlformats.org/officeDocument/2006/customXml" ds:itemID="{2BBC4E2F-F3E1-4F05-9206-4E311F2B3D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TM78504181</Template>
  <TotalTime>0</TotalTime>
  <Words>643</Words>
  <Application>Microsoft Macintosh PowerPoint</Application>
  <PresentationFormat>Widescreen</PresentationFormat>
  <Paragraphs>98</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Avenir Next LT Pro</vt:lpstr>
      <vt:lpstr>Calibri</vt:lpstr>
      <vt:lpstr>Söhne</vt:lpstr>
      <vt:lpstr>Tw Cen MT</vt:lpstr>
      <vt:lpstr>ShapesVTI</vt:lpstr>
      <vt:lpstr>JSON</vt:lpstr>
      <vt:lpstr>Table of Content</vt:lpstr>
      <vt:lpstr>Introduction</vt:lpstr>
      <vt:lpstr>JSON Basics</vt:lpstr>
      <vt:lpstr>Next Presenter</vt:lpstr>
      <vt:lpstr>Data Types in JSON</vt:lpstr>
      <vt:lpstr>Benefits of JSON</vt:lpstr>
      <vt:lpstr>JSON vs. Other Data Formats</vt:lpstr>
      <vt:lpstr>Working with JSON in JavaScript</vt:lpstr>
      <vt:lpstr>Next Presenter</vt:lpstr>
      <vt:lpstr>Generating JSON in JavaScript</vt:lpstr>
      <vt:lpstr>Use Cases for JSON</vt:lpstr>
      <vt:lpstr>JSON Schema</vt:lpstr>
      <vt:lpstr>Best Practices and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2020-09-02T01:08:08Z</dcterms:created>
  <dcterms:modified xsi:type="dcterms:W3CDTF">2023-06-16T14:59:04Z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