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0" r:id="rId1"/>
  </p:sldMasterIdLst>
  <p:sldIdLst>
    <p:sldId id="256" r:id="rId2"/>
    <p:sldId id="258" r:id="rId3"/>
    <p:sldId id="257" r:id="rId4"/>
    <p:sldId id="269" r:id="rId5"/>
    <p:sldId id="270" r:id="rId6"/>
    <p:sldId id="259" r:id="rId7"/>
    <p:sldId id="266" r:id="rId8"/>
    <p:sldId id="267" r:id="rId9"/>
    <p:sldId id="261" r:id="rId10"/>
    <p:sldId id="262" r:id="rId11"/>
    <p:sldId id="260" r:id="rId12"/>
    <p:sldId id="263" r:id="rId13"/>
    <p:sldId id="272" r:id="rId14"/>
    <p:sldId id="274" r:id="rId15"/>
    <p:sldId id="273" r:id="rId16"/>
    <p:sldId id="275" r:id="rId17"/>
    <p:sldId id="276" r:id="rId18"/>
    <p:sldId id="277" r:id="rId19"/>
    <p:sldId id="278" r:id="rId20"/>
    <p:sldId id="264" r:id="rId21"/>
    <p:sldId id="271" r:id="rId22"/>
    <p:sldId id="26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D91B805F-FF0F-4BAA-A3A3-E4F945D687F8}" type="datetimeFigureOut">
              <a:rPr lang="en-US" smtClean="0"/>
              <a:t>11/25/2024</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97128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0B5C51-60B3-48EF-AA78-DB950F30DBA2}" type="datetimeFigureOut">
              <a:rPr lang="en-US" smtClean="0"/>
              <a:t>11/25/2024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99520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D676B-6E73-4E3B-A9B3-4966DB9B52A5}" type="datetimeFigureOut">
              <a:rPr lang="en-US" smtClean="0"/>
              <a:t>11/25/2024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97842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61F3A6-CC5D-4649-8527-DB0C21FDDFD9}" type="datetimeFigureOut">
              <a:rPr lang="en-US" smtClean="0"/>
              <a:t>11/25/2024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76843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6F927C-B73E-4F9D-ADFE-F6E23BD7CEE8}" type="datetimeFigureOut">
              <a:rPr lang="en-US" smtClean="0"/>
              <a:t>11/25/2024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13681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B1FFFF-984A-4EE5-9BF2-EC9310C878F1}" type="datetimeFigureOut">
              <a:rPr lang="en-US" smtClean="0"/>
              <a:t>11/25/2024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88954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3271C1-B42E-4A60-A25F-0185B888604B}" type="datetimeFigureOut">
              <a:rPr lang="en-US" smtClean="0"/>
              <a:t>11/25/2024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88071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416292-3725-4763-8973-4C59F0403D99}" type="datetimeFigureOut">
              <a:rPr lang="en-US" smtClean="0"/>
              <a:t>11/25/2024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06383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6996D1-8909-469F-911A-4C12C68BF5D9}" type="datetimeFigureOut">
              <a:rPr lang="en-US" smtClean="0"/>
              <a:t>11/25/2024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22609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E16A73BC-5D11-4675-B334-102E1E8C9B50}" type="datetimeFigureOut">
              <a:rPr lang="en-US" smtClean="0"/>
              <a:t>11/25/2024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374988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27B8E45F-652B-4E89-8925-000B0AB8FD98}" type="datetimeFigureOut">
              <a:rPr lang="en-US" smtClean="0"/>
              <a:t>11/25/2024</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482543910"/>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C4A3462A-2D5B-48AF-A3D4-EF8A90A50A80}" type="datetimeFigureOut">
              <a:rPr lang="en-US" smtClean="0"/>
              <a:t>11/25/2024</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80144426"/>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Ls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6190C-F15A-4462-A0E8-2F4C44C42E1F}"/>
              </a:ext>
            </a:extLst>
          </p:cNvPr>
          <p:cNvSpPr>
            <a:spLocks noGrp="1"/>
          </p:cNvSpPr>
          <p:nvPr>
            <p:ph type="ctrTitle"/>
          </p:nvPr>
        </p:nvSpPr>
        <p:spPr/>
        <p:txBody>
          <a:bodyPr/>
          <a:lstStyle/>
          <a:p>
            <a:pPr algn="ctr"/>
            <a:r>
              <a:rPr lang="en-IN" sz="4800" dirty="0"/>
              <a:t>Threaded Gradient-Based Edge </a:t>
            </a:r>
            <a:r>
              <a:rPr lang="en-IN" sz="4800"/>
              <a:t>Detection </a:t>
            </a:r>
            <a:br>
              <a:rPr lang="en-IN" sz="4800"/>
            </a:br>
            <a:r>
              <a:rPr lang="en-IN" sz="3600"/>
              <a:t>(</a:t>
            </a:r>
            <a:r>
              <a:rPr lang="en-IN" sz="3600" dirty="0"/>
              <a:t>An Image Segmentation Model)</a:t>
            </a:r>
          </a:p>
        </p:txBody>
      </p:sp>
      <p:sp>
        <p:nvSpPr>
          <p:cNvPr id="3" name="Subtitle 2">
            <a:extLst>
              <a:ext uri="{FF2B5EF4-FFF2-40B4-BE49-F238E27FC236}">
                <a16:creationId xmlns:a16="http://schemas.microsoft.com/office/drawing/2014/main" id="{51E9C898-1F23-49DC-A31F-2A81A73AFE79}"/>
              </a:ext>
            </a:extLst>
          </p:cNvPr>
          <p:cNvSpPr>
            <a:spLocks noGrp="1"/>
          </p:cNvSpPr>
          <p:nvPr>
            <p:ph type="subTitle" idx="1"/>
          </p:nvPr>
        </p:nvSpPr>
        <p:spPr>
          <a:xfrm>
            <a:off x="1069848" y="4389120"/>
            <a:ext cx="7888622" cy="2038184"/>
          </a:xfrm>
        </p:spPr>
        <p:txBody>
          <a:bodyPr>
            <a:normAutofit/>
          </a:bodyPr>
          <a:lstStyle/>
          <a:p>
            <a:r>
              <a:rPr lang="en-IN" dirty="0">
                <a:solidFill>
                  <a:schemeClr val="tx1"/>
                </a:solidFill>
              </a:rPr>
              <a:t>BY :</a:t>
            </a:r>
          </a:p>
          <a:p>
            <a:r>
              <a:rPr lang="en-IN" dirty="0">
                <a:solidFill>
                  <a:schemeClr val="tx1"/>
                </a:solidFill>
              </a:rPr>
              <a:t>MD MUSTAFA ALI</a:t>
            </a:r>
          </a:p>
        </p:txBody>
      </p:sp>
    </p:spTree>
    <p:extLst>
      <p:ext uri="{BB962C8B-B14F-4D97-AF65-F5344CB8AC3E}">
        <p14:creationId xmlns:p14="http://schemas.microsoft.com/office/powerpoint/2010/main" val="1806106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DE53C-D415-49CC-ACB2-FF324F29B18A}"/>
              </a:ext>
            </a:extLst>
          </p:cNvPr>
          <p:cNvSpPr>
            <a:spLocks noGrp="1"/>
          </p:cNvSpPr>
          <p:nvPr>
            <p:ph type="title"/>
          </p:nvPr>
        </p:nvSpPr>
        <p:spPr>
          <a:xfrm>
            <a:off x="1069848" y="484632"/>
            <a:ext cx="10058400" cy="456272"/>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A4FD619C-E6A8-4CEA-9D6B-1A446184836B}"/>
              </a:ext>
            </a:extLst>
          </p:cNvPr>
          <p:cNvSpPr>
            <a:spLocks noGrp="1"/>
          </p:cNvSpPr>
          <p:nvPr>
            <p:ph idx="1"/>
          </p:nvPr>
        </p:nvSpPr>
        <p:spPr>
          <a:xfrm>
            <a:off x="1069848" y="1139687"/>
            <a:ext cx="10058400" cy="5032513"/>
          </a:xfrm>
        </p:spPr>
        <p:txBody>
          <a:bodyPr>
            <a:normAutofit/>
          </a:bodyPr>
          <a:lstStyle/>
          <a:p>
            <a:r>
              <a:rPr lang="en-IN" sz="4000" dirty="0"/>
              <a:t>Because it is </a:t>
            </a:r>
            <a:r>
              <a:rPr lang="en-IN" sz="4000" dirty="0">
                <a:effectLst/>
                <a:ea typeface="Calibri" panose="020F0502020204030204" pitchFamily="34" charset="0"/>
                <a:cs typeface="Times-Roman"/>
              </a:rPr>
              <a:t>the most promising image segmentation model and still it outperforms many of the newer image segmentation algorithms that have been developed.</a:t>
            </a:r>
            <a:endParaRPr lang="en-IN" sz="4000" dirty="0"/>
          </a:p>
        </p:txBody>
      </p:sp>
    </p:spTree>
    <p:extLst>
      <p:ext uri="{BB962C8B-B14F-4D97-AF65-F5344CB8AC3E}">
        <p14:creationId xmlns:p14="http://schemas.microsoft.com/office/powerpoint/2010/main" val="3143065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BF6E4-74A8-4C97-85C3-F4EC0A08699F}"/>
              </a:ext>
            </a:extLst>
          </p:cNvPr>
          <p:cNvSpPr>
            <a:spLocks noGrp="1"/>
          </p:cNvSpPr>
          <p:nvPr>
            <p:ph type="title"/>
          </p:nvPr>
        </p:nvSpPr>
        <p:spPr/>
        <p:txBody>
          <a:bodyPr/>
          <a:lstStyle/>
          <a:p>
            <a:r>
              <a:rPr lang="en-IN" dirty="0"/>
              <a:t>Canny Gradient Edge Detector</a:t>
            </a:r>
          </a:p>
        </p:txBody>
      </p:sp>
      <p:sp>
        <p:nvSpPr>
          <p:cNvPr id="3" name="Content Placeholder 2">
            <a:extLst>
              <a:ext uri="{FF2B5EF4-FFF2-40B4-BE49-F238E27FC236}">
                <a16:creationId xmlns:a16="http://schemas.microsoft.com/office/drawing/2014/main" id="{B51574C4-AF5C-4D5E-A16C-A0C91E00617F}"/>
              </a:ext>
            </a:extLst>
          </p:cNvPr>
          <p:cNvSpPr>
            <a:spLocks noGrp="1"/>
          </p:cNvSpPr>
          <p:nvPr>
            <p:ph idx="1"/>
          </p:nvPr>
        </p:nvSpPr>
        <p:spPr/>
        <p:txBody>
          <a:bodyPr>
            <a:normAutofit/>
          </a:bodyPr>
          <a:lstStyle/>
          <a:p>
            <a:r>
              <a:rPr lang="en-IN" dirty="0"/>
              <a:t>It used edge detection and segmentation approach</a:t>
            </a:r>
          </a:p>
          <a:p>
            <a:endParaRPr lang="en-IN" dirty="0"/>
          </a:p>
          <a:p>
            <a:r>
              <a:rPr lang="en-IN" sz="2800" b="1" dirty="0"/>
              <a:t>Algorithm:</a:t>
            </a:r>
            <a:endParaRPr lang="en-IN" b="1" dirty="0"/>
          </a:p>
          <a:p>
            <a:pPr lvl="1"/>
            <a:r>
              <a:rPr lang="en-IN" sz="2000" dirty="0">
                <a:effectLst/>
                <a:latin typeface="Calibri" panose="020F0502020204030204" pitchFamily="34" charset="0"/>
                <a:ea typeface="Calibri" panose="020F0502020204030204" pitchFamily="34" charset="0"/>
                <a:cs typeface="Times New Roman" panose="02020603050405020304" pitchFamily="18" charset="0"/>
              </a:rPr>
              <a:t>Convolve image f(r, c) with a Gaussian function to get smooth image g(r, c) </a:t>
            </a:r>
          </a:p>
          <a:p>
            <a:pPr marL="274320" lvl="1" indent="0">
              <a:buNone/>
            </a:pPr>
            <a:r>
              <a:rPr lang="en-IN" sz="2000" dirty="0">
                <a:latin typeface="Calibri" panose="020F0502020204030204" pitchFamily="34" charset="0"/>
                <a:ea typeface="Calibri" panose="020F0502020204030204" pitchFamily="34" charset="0"/>
                <a:cs typeface="Times New Roman" panose="02020603050405020304" pitchFamily="18" charset="0"/>
              </a:rPr>
              <a:t>     </a:t>
            </a:r>
            <a:r>
              <a:rPr lang="en-IN" sz="2000" dirty="0">
                <a:effectLst/>
                <a:latin typeface="Calibri" panose="020F0502020204030204" pitchFamily="34" charset="0"/>
                <a:ea typeface="Calibri" panose="020F0502020204030204" pitchFamily="34" charset="0"/>
                <a:cs typeface="Times New Roman" panose="02020603050405020304" pitchFamily="18" charset="0"/>
              </a:rPr>
              <a:t>g(r, c)=f(r , c) * G(r,c,6)</a:t>
            </a:r>
          </a:p>
          <a:p>
            <a:pPr lvl="1"/>
            <a:r>
              <a:rPr lang="en-US" sz="2000" dirty="0">
                <a:effectLst/>
                <a:latin typeface="Calibri" panose="020F0502020204030204" pitchFamily="34" charset="0"/>
                <a:ea typeface="Calibri" panose="020F0502020204030204" pitchFamily="34" charset="0"/>
                <a:cs typeface="Times New Roman" panose="02020603050405020304" pitchFamily="18" charset="0"/>
              </a:rPr>
              <a:t>Apply first difference gradient operator to compute edge strength then edge magnitude and direction are obtain as before.</a:t>
            </a:r>
          </a:p>
          <a:p>
            <a:pPr lvl="1"/>
            <a:r>
              <a:rPr lang="en-IN" sz="2000" dirty="0">
                <a:effectLst/>
                <a:latin typeface="Calibri" panose="020F0502020204030204" pitchFamily="34" charset="0"/>
                <a:ea typeface="Calibri" panose="020F0502020204030204" pitchFamily="34" charset="0"/>
                <a:cs typeface="Times New Roman" panose="02020603050405020304" pitchFamily="18" charset="0"/>
              </a:rPr>
              <a:t>Apply non-maximal or critical suppression to the gradient magnitude.</a:t>
            </a:r>
          </a:p>
          <a:p>
            <a:pPr lvl="1"/>
            <a:r>
              <a:rPr lang="en-IN" sz="2000" dirty="0">
                <a:effectLst/>
                <a:latin typeface="Calibri" panose="020F0502020204030204" pitchFamily="34" charset="0"/>
                <a:ea typeface="Calibri" panose="020F0502020204030204" pitchFamily="34" charset="0"/>
                <a:cs typeface="Times New Roman" panose="02020603050405020304" pitchFamily="18" charset="0"/>
              </a:rPr>
              <a:t>Apply threshold to the non-maximal suppression image.</a:t>
            </a:r>
          </a:p>
          <a:p>
            <a:pPr lvl="1"/>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vl="1"/>
            <a:endParaRPr lang="en-IN" b="1" dirty="0"/>
          </a:p>
          <a:p>
            <a:endParaRPr lang="en-IN" dirty="0"/>
          </a:p>
          <a:p>
            <a:endParaRPr lang="en-IN" dirty="0"/>
          </a:p>
        </p:txBody>
      </p:sp>
    </p:spTree>
    <p:extLst>
      <p:ext uri="{BB962C8B-B14F-4D97-AF65-F5344CB8AC3E}">
        <p14:creationId xmlns:p14="http://schemas.microsoft.com/office/powerpoint/2010/main" val="1327768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896AA-D7CA-48C8-8F28-545531A31F15}"/>
              </a:ext>
            </a:extLst>
          </p:cNvPr>
          <p:cNvSpPr>
            <a:spLocks noGrp="1"/>
          </p:cNvSpPr>
          <p:nvPr>
            <p:ph type="title"/>
          </p:nvPr>
        </p:nvSpPr>
        <p:spPr/>
        <p:txBody>
          <a:bodyPr/>
          <a:lstStyle/>
          <a:p>
            <a:r>
              <a:rPr lang="en-IN" dirty="0"/>
              <a:t>Scope for Parallelisation</a:t>
            </a:r>
          </a:p>
        </p:txBody>
      </p:sp>
      <p:sp>
        <p:nvSpPr>
          <p:cNvPr id="3" name="Content Placeholder 2">
            <a:extLst>
              <a:ext uri="{FF2B5EF4-FFF2-40B4-BE49-F238E27FC236}">
                <a16:creationId xmlns:a16="http://schemas.microsoft.com/office/drawing/2014/main" id="{1DB2637E-2843-4E0F-9B0C-31C2AB6A5CBC}"/>
              </a:ext>
            </a:extLst>
          </p:cNvPr>
          <p:cNvSpPr>
            <a:spLocks noGrp="1"/>
          </p:cNvSpPr>
          <p:nvPr>
            <p:ph idx="1"/>
          </p:nvPr>
        </p:nvSpPr>
        <p:spPr/>
        <p:txBody>
          <a:bodyPr>
            <a:normAutofit/>
          </a:bodyPr>
          <a:lstStyle/>
          <a:p>
            <a:r>
              <a:rPr lang="en-IN" sz="3200" dirty="0"/>
              <a:t>Canny gradient edge detector is a 4 step process and in each step operation are performed on each pixel separately. </a:t>
            </a:r>
          </a:p>
          <a:p>
            <a:r>
              <a:rPr lang="en-IN" sz="3200" dirty="0"/>
              <a:t>So, we can divide the pixels into groups and assign each group a thread to perform the operations</a:t>
            </a:r>
          </a:p>
        </p:txBody>
      </p:sp>
    </p:spTree>
    <p:extLst>
      <p:ext uri="{BB962C8B-B14F-4D97-AF65-F5344CB8AC3E}">
        <p14:creationId xmlns:p14="http://schemas.microsoft.com/office/powerpoint/2010/main" val="515626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8E768-1F31-48DB-9D71-8D4FB8AA1638}"/>
              </a:ext>
            </a:extLst>
          </p:cNvPr>
          <p:cNvSpPr>
            <a:spLocks noGrp="1"/>
          </p:cNvSpPr>
          <p:nvPr>
            <p:ph type="title"/>
          </p:nvPr>
        </p:nvSpPr>
        <p:spPr>
          <a:xfrm>
            <a:off x="1069848" y="484632"/>
            <a:ext cx="10058400" cy="893594"/>
          </a:xfrm>
        </p:spPr>
        <p:txBody>
          <a:bodyPr>
            <a:normAutofit/>
          </a:bodyPr>
          <a:lstStyle/>
          <a:p>
            <a:r>
              <a:rPr lang="en-IN" sz="3600" dirty="0"/>
              <a:t>Parallel Algorithm</a:t>
            </a:r>
          </a:p>
        </p:txBody>
      </p:sp>
      <p:sp>
        <p:nvSpPr>
          <p:cNvPr id="3" name="Content Placeholder 2">
            <a:extLst>
              <a:ext uri="{FF2B5EF4-FFF2-40B4-BE49-F238E27FC236}">
                <a16:creationId xmlns:a16="http://schemas.microsoft.com/office/drawing/2014/main" id="{AAE359A5-921C-4706-A48D-230473AAC53C}"/>
              </a:ext>
            </a:extLst>
          </p:cNvPr>
          <p:cNvSpPr>
            <a:spLocks noGrp="1"/>
          </p:cNvSpPr>
          <p:nvPr>
            <p:ph idx="1"/>
          </p:nvPr>
        </p:nvSpPr>
        <p:spPr>
          <a:xfrm>
            <a:off x="1069848" y="1550504"/>
            <a:ext cx="10058400" cy="4621696"/>
          </a:xfrm>
        </p:spPr>
        <p:txBody>
          <a:bodyPr>
            <a:normAutofit fontScale="92500"/>
          </a:bodyPr>
          <a:lstStyle/>
          <a:p>
            <a:r>
              <a:rPr lang="en-US" dirty="0"/>
              <a:t>In the step 1 (Gaussian Filter Step), we have used </a:t>
            </a:r>
            <a:r>
              <a:rPr lang="en-US" b="1" dirty="0"/>
              <a:t>for</a:t>
            </a:r>
            <a:r>
              <a:rPr lang="en-US" dirty="0"/>
              <a:t> directive to </a:t>
            </a:r>
            <a:r>
              <a:rPr lang="en-US" b="1" dirty="0">
                <a:solidFill>
                  <a:srgbClr val="FF0000"/>
                </a:solidFill>
              </a:rPr>
              <a:t>divide the work among threads</a:t>
            </a:r>
            <a:r>
              <a:rPr lang="en-US" dirty="0"/>
              <a:t>, we have used </a:t>
            </a:r>
            <a:r>
              <a:rPr lang="en-US" b="1" dirty="0"/>
              <a:t>static</a:t>
            </a:r>
            <a:r>
              <a:rPr lang="en-US" dirty="0"/>
              <a:t> scheduling with </a:t>
            </a:r>
            <a:r>
              <a:rPr lang="en-US" b="1" dirty="0"/>
              <a:t>chunk</a:t>
            </a:r>
            <a:r>
              <a:rPr lang="en-US" dirty="0"/>
              <a:t> size equals to number of pixels by number of threads. We have also used </a:t>
            </a:r>
            <a:r>
              <a:rPr lang="en-US" b="1" dirty="0"/>
              <a:t>collapse</a:t>
            </a:r>
            <a:r>
              <a:rPr lang="en-US" dirty="0"/>
              <a:t> clause because each iteration is independent and also the inner loop does not depend upon the outer loop.</a:t>
            </a:r>
          </a:p>
          <a:p>
            <a:r>
              <a:rPr lang="en-US" dirty="0"/>
              <a:t> In the step 2 (Gradient Step), we have parallelized the loop same way as in step 1, we have used </a:t>
            </a:r>
            <a:r>
              <a:rPr lang="en-US" b="1" dirty="0"/>
              <a:t>collapse(2) </a:t>
            </a:r>
            <a:r>
              <a:rPr lang="en-US" dirty="0"/>
              <a:t>to do the parallelism up to depth 2.</a:t>
            </a:r>
          </a:p>
          <a:p>
            <a:r>
              <a:rPr lang="en-US" dirty="0"/>
              <a:t> Step 3 (Non-Maximal Suppression Step) is also </a:t>
            </a:r>
            <a:r>
              <a:rPr lang="en-US" dirty="0" err="1"/>
              <a:t>parallelised</a:t>
            </a:r>
            <a:r>
              <a:rPr lang="en-US" dirty="0"/>
              <a:t> in the same way as step1 and step2.</a:t>
            </a:r>
          </a:p>
          <a:p>
            <a:r>
              <a:rPr lang="en-US" dirty="0"/>
              <a:t> Step 4 (Thresholding Step) this step is little bit different, since we are obtaining the histogram of the pixels so each pixel uses shared memory that is the histogram array, so we have additionally added </a:t>
            </a:r>
            <a:r>
              <a:rPr lang="en-US" b="1" dirty="0"/>
              <a:t>critical</a:t>
            </a:r>
            <a:r>
              <a:rPr lang="en-US" dirty="0"/>
              <a:t> directive to avoid race conditions. While, calculating the threshold value using Otsu’s method, we do not </a:t>
            </a:r>
            <a:r>
              <a:rPr lang="en-US" dirty="0" err="1"/>
              <a:t>parallelised</a:t>
            </a:r>
            <a:r>
              <a:rPr lang="en-US" dirty="0"/>
              <a:t> it because it is a constant time operation (256 iterations), so making it parallel only increases time.</a:t>
            </a:r>
          </a:p>
          <a:p>
            <a:endParaRPr lang="en-IN" dirty="0"/>
          </a:p>
        </p:txBody>
      </p:sp>
    </p:spTree>
    <p:extLst>
      <p:ext uri="{BB962C8B-B14F-4D97-AF65-F5344CB8AC3E}">
        <p14:creationId xmlns:p14="http://schemas.microsoft.com/office/powerpoint/2010/main" val="3975936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12CD7-43C6-425C-AE25-DCF47415614F}"/>
              </a:ext>
            </a:extLst>
          </p:cNvPr>
          <p:cNvSpPr>
            <a:spLocks noGrp="1"/>
          </p:cNvSpPr>
          <p:nvPr>
            <p:ph type="title"/>
          </p:nvPr>
        </p:nvSpPr>
        <p:spPr>
          <a:xfrm>
            <a:off x="1069848" y="444875"/>
            <a:ext cx="10058400" cy="1277908"/>
          </a:xfrm>
        </p:spPr>
        <p:txBody>
          <a:bodyPr>
            <a:normAutofit fontScale="90000"/>
          </a:bodyPr>
          <a:lstStyle/>
          <a:p>
            <a:r>
              <a:rPr lang="en-IN" dirty="0"/>
              <a:t>Runtime Analysis</a:t>
            </a:r>
            <a:br>
              <a:rPr lang="en-IN" dirty="0"/>
            </a:br>
            <a:endParaRPr lang="en-IN" dirty="0"/>
          </a:p>
        </p:txBody>
      </p:sp>
      <p:graphicFrame>
        <p:nvGraphicFramePr>
          <p:cNvPr id="6" name="Content Placeholder 5">
            <a:extLst>
              <a:ext uri="{FF2B5EF4-FFF2-40B4-BE49-F238E27FC236}">
                <a16:creationId xmlns:a16="http://schemas.microsoft.com/office/drawing/2014/main" id="{7ECA56C1-F3DA-4AE7-8269-E76B1E59F41E}"/>
              </a:ext>
            </a:extLst>
          </p:cNvPr>
          <p:cNvGraphicFramePr>
            <a:graphicFrameLocks noGrp="1"/>
          </p:cNvGraphicFramePr>
          <p:nvPr>
            <p:ph idx="1"/>
            <p:extLst>
              <p:ext uri="{D42A27DB-BD31-4B8C-83A1-F6EECF244321}">
                <p14:modId xmlns:p14="http://schemas.microsoft.com/office/powerpoint/2010/main" val="1131610882"/>
              </p:ext>
            </p:extLst>
          </p:nvPr>
        </p:nvGraphicFramePr>
        <p:xfrm>
          <a:off x="2411896" y="2332383"/>
          <a:ext cx="6679096" cy="3578089"/>
        </p:xfrm>
        <a:graphic>
          <a:graphicData uri="http://schemas.openxmlformats.org/drawingml/2006/table">
            <a:tbl>
              <a:tblPr firstRow="1" firstCol="1" bandRow="1">
                <a:tableStyleId>{5C22544A-7EE6-4342-B048-85BDC9FD1C3A}</a:tableStyleId>
              </a:tblPr>
              <a:tblGrid>
                <a:gridCol w="1988773">
                  <a:extLst>
                    <a:ext uri="{9D8B030D-6E8A-4147-A177-3AD203B41FA5}">
                      <a16:colId xmlns:a16="http://schemas.microsoft.com/office/drawing/2014/main" val="458300248"/>
                    </a:ext>
                  </a:extLst>
                </a:gridCol>
                <a:gridCol w="2015721">
                  <a:extLst>
                    <a:ext uri="{9D8B030D-6E8A-4147-A177-3AD203B41FA5}">
                      <a16:colId xmlns:a16="http://schemas.microsoft.com/office/drawing/2014/main" val="2328508900"/>
                    </a:ext>
                  </a:extLst>
                </a:gridCol>
                <a:gridCol w="2674602">
                  <a:extLst>
                    <a:ext uri="{9D8B030D-6E8A-4147-A177-3AD203B41FA5}">
                      <a16:colId xmlns:a16="http://schemas.microsoft.com/office/drawing/2014/main" val="3450373131"/>
                    </a:ext>
                  </a:extLst>
                </a:gridCol>
              </a:tblGrid>
              <a:tr h="672207">
                <a:tc>
                  <a:txBody>
                    <a:bodyPr/>
                    <a:lstStyle/>
                    <a:p>
                      <a:pPr algn="ctr">
                        <a:lnSpc>
                          <a:spcPct val="107000"/>
                        </a:lnSpc>
                        <a:spcAft>
                          <a:spcPts val="800"/>
                        </a:spcAft>
                      </a:pPr>
                      <a:r>
                        <a:rPr lang="en-IN" sz="1800">
                          <a:effectLst/>
                        </a:rPr>
                        <a:t>Steps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800">
                          <a:effectLst/>
                        </a:rPr>
                        <a:t># of Operations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800">
                          <a:effectLst/>
                        </a:rPr>
                        <a:t>Upper-bound Time Complexity</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76305678"/>
                  </a:ext>
                </a:extLst>
              </a:tr>
              <a:tr h="444430">
                <a:tc>
                  <a:txBody>
                    <a:bodyPr/>
                    <a:lstStyle/>
                    <a:p>
                      <a:pPr algn="ctr">
                        <a:lnSpc>
                          <a:spcPct val="107000"/>
                        </a:lnSpc>
                        <a:spcAft>
                          <a:spcPts val="800"/>
                        </a:spcAft>
                      </a:pPr>
                      <a:r>
                        <a:rPr lang="en-IN" sz="1800" dirty="0">
                          <a:effectLst/>
                        </a:rPr>
                        <a:t>Gaussian Blur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800">
                          <a:effectLst/>
                        </a:rPr>
                        <a:t>2n</a:t>
                      </a:r>
                      <a:r>
                        <a:rPr lang="en-IN" sz="1800" baseline="30000">
                          <a:effectLst/>
                        </a:rPr>
                        <a:t>2</a:t>
                      </a:r>
                      <a:r>
                        <a:rPr lang="en-IN" sz="1800">
                          <a:effectLst/>
                        </a:rPr>
                        <a:t>k</a:t>
                      </a:r>
                      <a:r>
                        <a:rPr lang="en-IN" sz="1800" baseline="30000">
                          <a:effectLst/>
                        </a:rPr>
                        <a:t>2</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800">
                          <a:effectLst/>
                        </a:rPr>
                        <a:t>O(n</a:t>
                      </a:r>
                      <a:r>
                        <a:rPr lang="en-IN" sz="1800" baseline="30000">
                          <a:effectLst/>
                        </a:rPr>
                        <a:t>2</a:t>
                      </a:r>
                      <a:r>
                        <a:rPr lang="en-IN" sz="1800">
                          <a:effectLst/>
                        </a:rPr>
                        <a:t>k</a:t>
                      </a:r>
                      <a:r>
                        <a:rPr lang="en-IN" sz="1800" baseline="30000">
                          <a:effectLst/>
                        </a:rPr>
                        <a:t>2</a:t>
                      </a:r>
                      <a:r>
                        <a:rPr lang="en-IN" sz="1800">
                          <a:effectLst/>
                        </a:rPr>
                        <a:t>)</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68940137"/>
                  </a:ext>
                </a:extLst>
              </a:tr>
              <a:tr h="444430">
                <a:tc>
                  <a:txBody>
                    <a:bodyPr/>
                    <a:lstStyle/>
                    <a:p>
                      <a:pPr algn="ctr">
                        <a:lnSpc>
                          <a:spcPct val="107000"/>
                        </a:lnSpc>
                        <a:spcAft>
                          <a:spcPts val="800"/>
                        </a:spcAft>
                      </a:pPr>
                      <a:r>
                        <a:rPr lang="en-IN" sz="1800">
                          <a:effectLst/>
                        </a:rPr>
                        <a:t>Gradient Step</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800">
                          <a:effectLst/>
                        </a:rPr>
                        <a:t>c n</a:t>
                      </a:r>
                      <a:r>
                        <a:rPr lang="en-IN" sz="1800" baseline="30000">
                          <a:effectLst/>
                        </a:rPr>
                        <a:t>2</a:t>
                      </a:r>
                      <a:r>
                        <a:rPr lang="en-IN" sz="1800">
                          <a:effectLst/>
                        </a:rPr>
                        <a:t>k</a:t>
                      </a:r>
                      <a:r>
                        <a:rPr lang="en-IN" sz="1800" baseline="30000">
                          <a:effectLst/>
                        </a:rPr>
                        <a:t>2</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800">
                          <a:effectLst/>
                        </a:rPr>
                        <a:t>O(n</a:t>
                      </a:r>
                      <a:r>
                        <a:rPr lang="en-IN" sz="1800" baseline="30000">
                          <a:effectLst/>
                        </a:rPr>
                        <a:t>2</a:t>
                      </a:r>
                      <a:r>
                        <a:rPr lang="en-IN" sz="1800">
                          <a:effectLst/>
                        </a:rPr>
                        <a:t>k</a:t>
                      </a:r>
                      <a:r>
                        <a:rPr lang="en-IN" sz="1800" baseline="30000">
                          <a:effectLst/>
                        </a:rPr>
                        <a:t>2</a:t>
                      </a:r>
                      <a:r>
                        <a:rPr lang="en-IN" sz="1800">
                          <a:effectLst/>
                        </a:rPr>
                        <a:t>)</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14297177"/>
                  </a:ext>
                </a:extLst>
              </a:tr>
              <a:tr h="899983">
                <a:tc>
                  <a:txBody>
                    <a:bodyPr/>
                    <a:lstStyle/>
                    <a:p>
                      <a:pPr algn="ctr">
                        <a:lnSpc>
                          <a:spcPct val="107000"/>
                        </a:lnSpc>
                        <a:spcAft>
                          <a:spcPts val="800"/>
                        </a:spcAft>
                      </a:pPr>
                      <a:r>
                        <a:rPr lang="en-IN" sz="1800">
                          <a:effectLst/>
                        </a:rPr>
                        <a:t>Non-Maximal Suppression</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800">
                          <a:effectLst/>
                        </a:rPr>
                        <a:t>cn</a:t>
                      </a:r>
                      <a:r>
                        <a:rPr lang="en-IN" sz="1800" baseline="30000">
                          <a:effectLst/>
                        </a:rPr>
                        <a:t>2</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800" dirty="0">
                          <a:effectLst/>
                        </a:rPr>
                        <a:t>O(n</a:t>
                      </a:r>
                      <a:r>
                        <a:rPr lang="en-IN" sz="1800" baseline="30000" dirty="0">
                          <a:effectLst/>
                        </a:rPr>
                        <a:t>2</a:t>
                      </a:r>
                      <a:r>
                        <a:rPr lang="en-IN" sz="1800" dirty="0">
                          <a:effectLst/>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42703688"/>
                  </a:ext>
                </a:extLst>
              </a:tr>
              <a:tr h="444430">
                <a:tc>
                  <a:txBody>
                    <a:bodyPr/>
                    <a:lstStyle/>
                    <a:p>
                      <a:pPr algn="ctr">
                        <a:lnSpc>
                          <a:spcPct val="107000"/>
                        </a:lnSpc>
                        <a:spcAft>
                          <a:spcPts val="800"/>
                        </a:spcAft>
                      </a:pPr>
                      <a:r>
                        <a:rPr lang="en-IN" sz="1800">
                          <a:effectLst/>
                        </a:rPr>
                        <a:t>Thresholding</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800">
                          <a:effectLst/>
                        </a:rPr>
                        <a:t>n</a:t>
                      </a:r>
                      <a:r>
                        <a:rPr lang="en-IN" sz="1800" baseline="30000">
                          <a:effectLst/>
                        </a:rPr>
                        <a:t>2</a:t>
                      </a:r>
                      <a:r>
                        <a:rPr lang="en-IN" sz="1800">
                          <a:effectLst/>
                        </a:rPr>
                        <a:t> + c + cn</a:t>
                      </a:r>
                      <a:r>
                        <a:rPr lang="en-IN" sz="1800" baseline="30000">
                          <a:effectLst/>
                        </a:rPr>
                        <a:t>2</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800">
                          <a:effectLst/>
                        </a:rPr>
                        <a:t>O(n</a:t>
                      </a:r>
                      <a:r>
                        <a:rPr lang="en-IN" sz="1800" baseline="30000">
                          <a:effectLst/>
                        </a:rPr>
                        <a:t>2</a:t>
                      </a:r>
                      <a:r>
                        <a:rPr lang="en-IN" sz="1800">
                          <a:effectLst/>
                        </a:rPr>
                        <a:t>)</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08332125"/>
                  </a:ext>
                </a:extLst>
              </a:tr>
              <a:tr h="672609">
                <a:tc>
                  <a:txBody>
                    <a:bodyPr/>
                    <a:lstStyle/>
                    <a:p>
                      <a:pPr algn="ctr">
                        <a:lnSpc>
                          <a:spcPct val="107000"/>
                        </a:lnSpc>
                        <a:spcAft>
                          <a:spcPts val="800"/>
                        </a:spcAft>
                      </a:pPr>
                      <a:r>
                        <a:rPr lang="en-IN" sz="1800">
                          <a:effectLst/>
                        </a:rPr>
                        <a:t>Total</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800">
                          <a:effectLst/>
                        </a:rPr>
                        <a:t>(2+c) n</a:t>
                      </a:r>
                      <a:r>
                        <a:rPr lang="en-IN" sz="1800" baseline="30000">
                          <a:effectLst/>
                        </a:rPr>
                        <a:t>2</a:t>
                      </a:r>
                      <a:r>
                        <a:rPr lang="en-IN" sz="1800">
                          <a:effectLst/>
                        </a:rPr>
                        <a:t>k</a:t>
                      </a:r>
                      <a:r>
                        <a:rPr lang="en-IN" sz="1800" baseline="30000">
                          <a:effectLst/>
                        </a:rPr>
                        <a:t>2 </a:t>
                      </a:r>
                      <a:r>
                        <a:rPr lang="en-IN" sz="1800">
                          <a:effectLst/>
                        </a:rPr>
                        <a:t>+(1+2c) n</a:t>
                      </a:r>
                      <a:r>
                        <a:rPr lang="en-IN" sz="1800" baseline="30000">
                          <a:effectLst/>
                        </a:rPr>
                        <a:t>2</a:t>
                      </a:r>
                      <a:r>
                        <a:rPr lang="en-IN" sz="1800">
                          <a:effectLst/>
                        </a:rPr>
                        <a:t> + c</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800" dirty="0">
                          <a:effectLst/>
                        </a:rPr>
                        <a:t>O(n</a:t>
                      </a:r>
                      <a:r>
                        <a:rPr lang="en-IN" sz="1800" baseline="30000" dirty="0">
                          <a:effectLst/>
                        </a:rPr>
                        <a:t>2</a:t>
                      </a:r>
                      <a:r>
                        <a:rPr lang="en-IN" sz="1800" dirty="0">
                          <a:effectLst/>
                        </a:rPr>
                        <a:t>k</a:t>
                      </a:r>
                      <a:r>
                        <a:rPr lang="en-IN" sz="1800" baseline="30000" dirty="0">
                          <a:effectLst/>
                        </a:rPr>
                        <a:t>2</a:t>
                      </a:r>
                      <a:r>
                        <a:rPr lang="en-IN" sz="1800" dirty="0">
                          <a:effectLst/>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74843461"/>
                  </a:ext>
                </a:extLst>
              </a:tr>
            </a:tbl>
          </a:graphicData>
        </a:graphic>
      </p:graphicFrame>
    </p:spTree>
    <p:extLst>
      <p:ext uri="{BB962C8B-B14F-4D97-AF65-F5344CB8AC3E}">
        <p14:creationId xmlns:p14="http://schemas.microsoft.com/office/powerpoint/2010/main" val="3176772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A0C32-B417-435D-8CF7-44A51D77B287}"/>
              </a:ext>
            </a:extLst>
          </p:cNvPr>
          <p:cNvSpPr>
            <a:spLocks noGrp="1"/>
          </p:cNvSpPr>
          <p:nvPr>
            <p:ph type="title"/>
          </p:nvPr>
        </p:nvSpPr>
        <p:spPr>
          <a:xfrm>
            <a:off x="1069848" y="484632"/>
            <a:ext cx="10058400" cy="787577"/>
          </a:xfrm>
        </p:spPr>
        <p:txBody>
          <a:bodyPr>
            <a:normAutofit fontScale="90000"/>
          </a:bodyPr>
          <a:lstStyle/>
          <a:p>
            <a:r>
              <a:rPr lang="en-IN" dirty="0"/>
              <a:t>Results</a:t>
            </a:r>
          </a:p>
        </p:txBody>
      </p:sp>
      <p:pic>
        <p:nvPicPr>
          <p:cNvPr id="5" name="Content Placeholder 4">
            <a:extLst>
              <a:ext uri="{FF2B5EF4-FFF2-40B4-BE49-F238E27FC236}">
                <a16:creationId xmlns:a16="http://schemas.microsoft.com/office/drawing/2014/main" id="{BBB9D9E5-5D98-4B69-96E4-7A30E95187C0}"/>
              </a:ext>
            </a:extLst>
          </p:cNvPr>
          <p:cNvPicPr>
            <a:picLocks noGrp="1" noChangeAspect="1"/>
          </p:cNvPicPr>
          <p:nvPr>
            <p:ph idx="1"/>
          </p:nvPr>
        </p:nvPicPr>
        <p:blipFill>
          <a:blip r:embed="rId2"/>
          <a:stretch>
            <a:fillRect/>
          </a:stretch>
        </p:blipFill>
        <p:spPr>
          <a:xfrm>
            <a:off x="4203634" y="4109731"/>
            <a:ext cx="2263636" cy="2263636"/>
          </a:xfrm>
        </p:spPr>
      </p:pic>
      <p:pic>
        <p:nvPicPr>
          <p:cNvPr id="7" name="Picture 6">
            <a:extLst>
              <a:ext uri="{FF2B5EF4-FFF2-40B4-BE49-F238E27FC236}">
                <a16:creationId xmlns:a16="http://schemas.microsoft.com/office/drawing/2014/main" id="{14EFACC8-EDB1-49A4-A944-054369E5EA99}"/>
              </a:ext>
            </a:extLst>
          </p:cNvPr>
          <p:cNvPicPr>
            <a:picLocks noChangeAspect="1"/>
          </p:cNvPicPr>
          <p:nvPr/>
        </p:nvPicPr>
        <p:blipFill>
          <a:blip r:embed="rId3"/>
          <a:stretch>
            <a:fillRect/>
          </a:stretch>
        </p:blipFill>
        <p:spPr>
          <a:xfrm>
            <a:off x="4054692" y="1523986"/>
            <a:ext cx="2263637" cy="2263637"/>
          </a:xfrm>
          <a:prstGeom prst="rect">
            <a:avLst/>
          </a:prstGeom>
        </p:spPr>
      </p:pic>
      <p:pic>
        <p:nvPicPr>
          <p:cNvPr id="9" name="Picture 8">
            <a:extLst>
              <a:ext uri="{FF2B5EF4-FFF2-40B4-BE49-F238E27FC236}">
                <a16:creationId xmlns:a16="http://schemas.microsoft.com/office/drawing/2014/main" id="{93DAF6BF-CA56-49BC-AB30-886EDDA09A22}"/>
              </a:ext>
            </a:extLst>
          </p:cNvPr>
          <p:cNvPicPr>
            <a:picLocks noChangeAspect="1"/>
          </p:cNvPicPr>
          <p:nvPr/>
        </p:nvPicPr>
        <p:blipFill>
          <a:blip r:embed="rId4"/>
          <a:stretch>
            <a:fillRect/>
          </a:stretch>
        </p:blipFill>
        <p:spPr>
          <a:xfrm>
            <a:off x="7947647" y="1490248"/>
            <a:ext cx="2263637" cy="2263637"/>
          </a:xfrm>
          <a:prstGeom prst="rect">
            <a:avLst/>
          </a:prstGeom>
        </p:spPr>
      </p:pic>
      <p:pic>
        <p:nvPicPr>
          <p:cNvPr id="11" name="Picture 10">
            <a:extLst>
              <a:ext uri="{FF2B5EF4-FFF2-40B4-BE49-F238E27FC236}">
                <a16:creationId xmlns:a16="http://schemas.microsoft.com/office/drawing/2014/main" id="{B17CEFB6-36FE-4828-B62E-5223AE90344D}"/>
              </a:ext>
            </a:extLst>
          </p:cNvPr>
          <p:cNvPicPr>
            <a:picLocks noChangeAspect="1"/>
          </p:cNvPicPr>
          <p:nvPr/>
        </p:nvPicPr>
        <p:blipFill>
          <a:blip r:embed="rId5"/>
          <a:stretch>
            <a:fillRect/>
          </a:stretch>
        </p:blipFill>
        <p:spPr>
          <a:xfrm>
            <a:off x="848899" y="1490249"/>
            <a:ext cx="2263637" cy="2263637"/>
          </a:xfrm>
          <a:prstGeom prst="rect">
            <a:avLst/>
          </a:prstGeom>
        </p:spPr>
      </p:pic>
      <p:pic>
        <p:nvPicPr>
          <p:cNvPr id="13" name="Picture 12">
            <a:extLst>
              <a:ext uri="{FF2B5EF4-FFF2-40B4-BE49-F238E27FC236}">
                <a16:creationId xmlns:a16="http://schemas.microsoft.com/office/drawing/2014/main" id="{B522FCBA-B253-43D3-BD5C-47CED3977046}"/>
              </a:ext>
            </a:extLst>
          </p:cNvPr>
          <p:cNvPicPr>
            <a:picLocks noChangeAspect="1"/>
          </p:cNvPicPr>
          <p:nvPr/>
        </p:nvPicPr>
        <p:blipFill>
          <a:blip r:embed="rId6"/>
          <a:stretch>
            <a:fillRect/>
          </a:stretch>
        </p:blipFill>
        <p:spPr>
          <a:xfrm>
            <a:off x="923549" y="4109731"/>
            <a:ext cx="2263637" cy="2263637"/>
          </a:xfrm>
          <a:prstGeom prst="rect">
            <a:avLst/>
          </a:prstGeom>
        </p:spPr>
      </p:pic>
    </p:spTree>
    <p:extLst>
      <p:ext uri="{BB962C8B-B14F-4D97-AF65-F5344CB8AC3E}">
        <p14:creationId xmlns:p14="http://schemas.microsoft.com/office/powerpoint/2010/main" val="1437267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E9E6D-F8AE-4F5D-928C-136046625F4C}"/>
              </a:ext>
            </a:extLst>
          </p:cNvPr>
          <p:cNvSpPr>
            <a:spLocks noGrp="1"/>
          </p:cNvSpPr>
          <p:nvPr>
            <p:ph type="title"/>
          </p:nvPr>
        </p:nvSpPr>
        <p:spPr>
          <a:xfrm>
            <a:off x="1069848" y="484632"/>
            <a:ext cx="10058400" cy="814081"/>
          </a:xfrm>
        </p:spPr>
        <p:txBody>
          <a:bodyPr/>
          <a:lstStyle/>
          <a:p>
            <a:r>
              <a:rPr lang="en-IN" dirty="0"/>
              <a:t>Serial v/s Parallel </a:t>
            </a:r>
          </a:p>
        </p:txBody>
      </p:sp>
      <p:graphicFrame>
        <p:nvGraphicFramePr>
          <p:cNvPr id="4" name="Content Placeholder 3">
            <a:extLst>
              <a:ext uri="{FF2B5EF4-FFF2-40B4-BE49-F238E27FC236}">
                <a16:creationId xmlns:a16="http://schemas.microsoft.com/office/drawing/2014/main" id="{11B919A3-C0F7-49D3-AA14-C64CEF62247C}"/>
              </a:ext>
            </a:extLst>
          </p:cNvPr>
          <p:cNvGraphicFramePr>
            <a:graphicFrameLocks noGrp="1"/>
          </p:cNvGraphicFramePr>
          <p:nvPr>
            <p:ph idx="1"/>
            <p:extLst>
              <p:ext uri="{D42A27DB-BD31-4B8C-83A1-F6EECF244321}">
                <p14:modId xmlns:p14="http://schemas.microsoft.com/office/powerpoint/2010/main" val="3260757972"/>
              </p:ext>
            </p:extLst>
          </p:nvPr>
        </p:nvGraphicFramePr>
        <p:xfrm>
          <a:off x="1961323" y="1591530"/>
          <a:ext cx="8719929" cy="4252679"/>
        </p:xfrm>
        <a:graphic>
          <a:graphicData uri="http://schemas.openxmlformats.org/drawingml/2006/table">
            <a:tbl>
              <a:tblPr firstRow="1" firstCol="1" bandRow="1">
                <a:tableStyleId>{5C22544A-7EE6-4342-B048-85BDC9FD1C3A}</a:tableStyleId>
              </a:tblPr>
              <a:tblGrid>
                <a:gridCol w="2144387">
                  <a:extLst>
                    <a:ext uri="{9D8B030D-6E8A-4147-A177-3AD203B41FA5}">
                      <a16:colId xmlns:a16="http://schemas.microsoft.com/office/drawing/2014/main" val="4010154531"/>
                    </a:ext>
                  </a:extLst>
                </a:gridCol>
                <a:gridCol w="2045960">
                  <a:extLst>
                    <a:ext uri="{9D8B030D-6E8A-4147-A177-3AD203B41FA5}">
                      <a16:colId xmlns:a16="http://schemas.microsoft.com/office/drawing/2014/main" val="4275115426"/>
                    </a:ext>
                  </a:extLst>
                </a:gridCol>
                <a:gridCol w="2286761">
                  <a:extLst>
                    <a:ext uri="{9D8B030D-6E8A-4147-A177-3AD203B41FA5}">
                      <a16:colId xmlns:a16="http://schemas.microsoft.com/office/drawing/2014/main" val="2461276421"/>
                    </a:ext>
                  </a:extLst>
                </a:gridCol>
                <a:gridCol w="2242821">
                  <a:extLst>
                    <a:ext uri="{9D8B030D-6E8A-4147-A177-3AD203B41FA5}">
                      <a16:colId xmlns:a16="http://schemas.microsoft.com/office/drawing/2014/main" val="2405189083"/>
                    </a:ext>
                  </a:extLst>
                </a:gridCol>
              </a:tblGrid>
              <a:tr h="1121064">
                <a:tc>
                  <a:txBody>
                    <a:bodyPr/>
                    <a:lstStyle/>
                    <a:p>
                      <a:pPr marL="457200" algn="ctr">
                        <a:lnSpc>
                          <a:spcPct val="107000"/>
                        </a:lnSpc>
                      </a:pPr>
                      <a:r>
                        <a:rPr lang="en-IN" sz="1600" dirty="0">
                          <a:effectLst/>
                        </a:rPr>
                        <a:t># of Pixels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8947" marR="28947" marT="0" marB="0"/>
                </a:tc>
                <a:tc>
                  <a:txBody>
                    <a:bodyPr/>
                    <a:lstStyle/>
                    <a:p>
                      <a:pPr marL="457200" algn="ctr">
                        <a:lnSpc>
                          <a:spcPct val="107000"/>
                        </a:lnSpc>
                      </a:pPr>
                      <a:r>
                        <a:rPr lang="en-IN" sz="1600">
                          <a:effectLst/>
                        </a:rPr>
                        <a:t>Serial Runtime</a:t>
                      </a:r>
                    </a:p>
                    <a:p>
                      <a:pPr marL="457200" algn="ctr">
                        <a:lnSpc>
                          <a:spcPct val="107000"/>
                        </a:lnSpc>
                      </a:pPr>
                      <a:r>
                        <a:rPr lang="en-IN" sz="1600">
                          <a:effectLst/>
                        </a:rPr>
                        <a:t>(in seconds)</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28947" marR="28947" marT="0" marB="0"/>
                </a:tc>
                <a:tc>
                  <a:txBody>
                    <a:bodyPr/>
                    <a:lstStyle/>
                    <a:p>
                      <a:pPr marL="457200" algn="ctr">
                        <a:lnSpc>
                          <a:spcPct val="107000"/>
                        </a:lnSpc>
                      </a:pPr>
                      <a:r>
                        <a:rPr lang="en-IN" sz="1600" dirty="0">
                          <a:effectLst/>
                        </a:rPr>
                        <a:t>Using  4 threads</a:t>
                      </a:r>
                    </a:p>
                    <a:p>
                      <a:pPr marL="457200" algn="ctr">
                        <a:lnSpc>
                          <a:spcPct val="107000"/>
                        </a:lnSpc>
                      </a:pPr>
                      <a:r>
                        <a:rPr lang="en-IN" sz="1600" dirty="0">
                          <a:effectLst/>
                        </a:rPr>
                        <a:t>(in seconds)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8947" marR="28947" marT="0" marB="0"/>
                </a:tc>
                <a:tc>
                  <a:txBody>
                    <a:bodyPr/>
                    <a:lstStyle/>
                    <a:p>
                      <a:pPr marL="457200" algn="ctr">
                        <a:lnSpc>
                          <a:spcPct val="107000"/>
                        </a:lnSpc>
                      </a:pPr>
                      <a:r>
                        <a:rPr lang="en-IN" sz="1600">
                          <a:effectLst/>
                        </a:rPr>
                        <a:t>Using  8 threads</a:t>
                      </a:r>
                    </a:p>
                    <a:p>
                      <a:pPr marL="457200" algn="ctr">
                        <a:lnSpc>
                          <a:spcPct val="107000"/>
                        </a:lnSpc>
                        <a:spcAft>
                          <a:spcPts val="800"/>
                        </a:spcAft>
                      </a:pPr>
                      <a:r>
                        <a:rPr lang="en-IN" sz="1600">
                          <a:effectLst/>
                        </a:rPr>
                        <a:t>(in seconds)</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28947" marR="28947" marT="0" marB="0"/>
                </a:tc>
                <a:extLst>
                  <a:ext uri="{0D108BD9-81ED-4DB2-BD59-A6C34878D82A}">
                    <a16:rowId xmlns:a16="http://schemas.microsoft.com/office/drawing/2014/main" val="4094127901"/>
                  </a:ext>
                </a:extLst>
              </a:tr>
              <a:tr h="278021">
                <a:tc>
                  <a:txBody>
                    <a:bodyPr/>
                    <a:lstStyle/>
                    <a:p>
                      <a:pPr marL="457200" algn="ctr">
                        <a:lnSpc>
                          <a:spcPct val="107000"/>
                        </a:lnSpc>
                      </a:pPr>
                      <a:r>
                        <a:rPr lang="en-IN" sz="1600">
                          <a:effectLst/>
                        </a:rPr>
                        <a:t>262144</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28947" marR="28947" marT="0" marB="0"/>
                </a:tc>
                <a:tc>
                  <a:txBody>
                    <a:bodyPr/>
                    <a:lstStyle/>
                    <a:p>
                      <a:pPr marL="457200" algn="ctr">
                        <a:lnSpc>
                          <a:spcPct val="107000"/>
                        </a:lnSpc>
                      </a:pPr>
                      <a:r>
                        <a:rPr lang="en-IN" sz="1600">
                          <a:effectLst/>
                        </a:rPr>
                        <a:t>0.153305</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28947" marR="28947" marT="0" marB="0"/>
                </a:tc>
                <a:tc>
                  <a:txBody>
                    <a:bodyPr/>
                    <a:lstStyle/>
                    <a:p>
                      <a:pPr marL="457200" algn="ctr">
                        <a:lnSpc>
                          <a:spcPct val="107000"/>
                        </a:lnSpc>
                      </a:pPr>
                      <a:r>
                        <a:rPr lang="en-IN" sz="1600">
                          <a:effectLst/>
                        </a:rPr>
                        <a:t>0.059072</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28947" marR="28947" marT="0" marB="0"/>
                </a:tc>
                <a:tc>
                  <a:txBody>
                    <a:bodyPr/>
                    <a:lstStyle/>
                    <a:p>
                      <a:pPr marL="457200" algn="ctr">
                        <a:lnSpc>
                          <a:spcPct val="107000"/>
                        </a:lnSpc>
                        <a:spcAft>
                          <a:spcPts val="800"/>
                        </a:spcAft>
                      </a:pPr>
                      <a:r>
                        <a:rPr lang="en-IN" sz="1600">
                          <a:effectLst/>
                        </a:rPr>
                        <a:t>0.038292</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28947" marR="28947" marT="0" marB="0"/>
                </a:tc>
                <a:extLst>
                  <a:ext uri="{0D108BD9-81ED-4DB2-BD59-A6C34878D82A}">
                    <a16:rowId xmlns:a16="http://schemas.microsoft.com/office/drawing/2014/main" val="2653548032"/>
                  </a:ext>
                </a:extLst>
              </a:tr>
              <a:tr h="278021">
                <a:tc>
                  <a:txBody>
                    <a:bodyPr/>
                    <a:lstStyle/>
                    <a:p>
                      <a:pPr marL="457200" algn="ctr">
                        <a:lnSpc>
                          <a:spcPct val="107000"/>
                        </a:lnSpc>
                      </a:pPr>
                      <a:r>
                        <a:rPr lang="en-IN" sz="1600">
                          <a:effectLst/>
                        </a:rPr>
                        <a:t>1098680</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28947" marR="28947" marT="0" marB="0"/>
                </a:tc>
                <a:tc>
                  <a:txBody>
                    <a:bodyPr/>
                    <a:lstStyle/>
                    <a:p>
                      <a:pPr marL="457200" algn="ctr">
                        <a:lnSpc>
                          <a:spcPct val="107000"/>
                        </a:lnSpc>
                      </a:pPr>
                      <a:r>
                        <a:rPr lang="en-IN" sz="1600">
                          <a:effectLst/>
                        </a:rPr>
                        <a:t>0.65355</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28947" marR="28947" marT="0" marB="0"/>
                </a:tc>
                <a:tc>
                  <a:txBody>
                    <a:bodyPr/>
                    <a:lstStyle/>
                    <a:p>
                      <a:pPr marL="457200" algn="ctr">
                        <a:lnSpc>
                          <a:spcPct val="107000"/>
                        </a:lnSpc>
                      </a:pPr>
                      <a:r>
                        <a:rPr lang="en-IN" sz="1600">
                          <a:effectLst/>
                        </a:rPr>
                        <a:t>0.20342</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28947" marR="28947" marT="0" marB="0"/>
                </a:tc>
                <a:tc>
                  <a:txBody>
                    <a:bodyPr/>
                    <a:lstStyle/>
                    <a:p>
                      <a:pPr marL="457200" algn="ctr">
                        <a:lnSpc>
                          <a:spcPct val="107000"/>
                        </a:lnSpc>
                        <a:spcAft>
                          <a:spcPts val="800"/>
                        </a:spcAft>
                      </a:pPr>
                      <a:r>
                        <a:rPr lang="en-IN" sz="1600">
                          <a:effectLst/>
                        </a:rPr>
                        <a:t>0.150593</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28947" marR="28947" marT="0" marB="0"/>
                </a:tc>
                <a:extLst>
                  <a:ext uri="{0D108BD9-81ED-4DB2-BD59-A6C34878D82A}">
                    <a16:rowId xmlns:a16="http://schemas.microsoft.com/office/drawing/2014/main" val="2501201578"/>
                  </a:ext>
                </a:extLst>
              </a:tr>
              <a:tr h="278021">
                <a:tc>
                  <a:txBody>
                    <a:bodyPr/>
                    <a:lstStyle/>
                    <a:p>
                      <a:pPr marL="457200" algn="ctr">
                        <a:lnSpc>
                          <a:spcPct val="107000"/>
                        </a:lnSpc>
                      </a:pPr>
                      <a:r>
                        <a:rPr lang="en-IN" sz="1600">
                          <a:effectLst/>
                        </a:rPr>
                        <a:t>1222000</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28947" marR="28947" marT="0" marB="0"/>
                </a:tc>
                <a:tc>
                  <a:txBody>
                    <a:bodyPr/>
                    <a:lstStyle/>
                    <a:p>
                      <a:pPr marL="457200" algn="ctr">
                        <a:lnSpc>
                          <a:spcPct val="107000"/>
                        </a:lnSpc>
                      </a:pPr>
                      <a:r>
                        <a:rPr lang="en-IN" sz="1600">
                          <a:effectLst/>
                        </a:rPr>
                        <a:t>0.677445</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28947" marR="28947" marT="0" marB="0"/>
                </a:tc>
                <a:tc>
                  <a:txBody>
                    <a:bodyPr/>
                    <a:lstStyle/>
                    <a:p>
                      <a:pPr marL="457200" algn="ctr">
                        <a:lnSpc>
                          <a:spcPct val="107000"/>
                        </a:lnSpc>
                      </a:pPr>
                      <a:r>
                        <a:rPr lang="en-IN" sz="1600">
                          <a:effectLst/>
                        </a:rPr>
                        <a:t>0.235107</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28947" marR="28947" marT="0" marB="0"/>
                </a:tc>
                <a:tc>
                  <a:txBody>
                    <a:bodyPr/>
                    <a:lstStyle/>
                    <a:p>
                      <a:pPr marL="457200" algn="ctr">
                        <a:lnSpc>
                          <a:spcPct val="107000"/>
                        </a:lnSpc>
                        <a:spcAft>
                          <a:spcPts val="800"/>
                        </a:spcAft>
                      </a:pPr>
                      <a:r>
                        <a:rPr lang="en-IN" sz="1600">
                          <a:effectLst/>
                        </a:rPr>
                        <a:t>0.164807</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28947" marR="28947" marT="0" marB="0"/>
                </a:tc>
                <a:extLst>
                  <a:ext uri="{0D108BD9-81ED-4DB2-BD59-A6C34878D82A}">
                    <a16:rowId xmlns:a16="http://schemas.microsoft.com/office/drawing/2014/main" val="3862256332"/>
                  </a:ext>
                </a:extLst>
              </a:tr>
              <a:tr h="278021">
                <a:tc>
                  <a:txBody>
                    <a:bodyPr/>
                    <a:lstStyle/>
                    <a:p>
                      <a:pPr marL="457200" algn="ctr">
                        <a:lnSpc>
                          <a:spcPct val="107000"/>
                        </a:lnSpc>
                      </a:pPr>
                      <a:r>
                        <a:rPr lang="en-IN" sz="1600">
                          <a:effectLst/>
                        </a:rPr>
                        <a:t>262144</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28947" marR="28947" marT="0" marB="0"/>
                </a:tc>
                <a:tc>
                  <a:txBody>
                    <a:bodyPr/>
                    <a:lstStyle/>
                    <a:p>
                      <a:pPr marL="457200" algn="ctr">
                        <a:lnSpc>
                          <a:spcPct val="107000"/>
                        </a:lnSpc>
                      </a:pPr>
                      <a:r>
                        <a:rPr lang="en-IN" sz="1600">
                          <a:effectLst/>
                        </a:rPr>
                        <a:t>0.157378</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28947" marR="28947" marT="0" marB="0"/>
                </a:tc>
                <a:tc>
                  <a:txBody>
                    <a:bodyPr/>
                    <a:lstStyle/>
                    <a:p>
                      <a:pPr marL="457200" algn="ctr">
                        <a:lnSpc>
                          <a:spcPct val="107000"/>
                        </a:lnSpc>
                      </a:pPr>
                      <a:r>
                        <a:rPr lang="en-IN" sz="1600">
                          <a:effectLst/>
                        </a:rPr>
                        <a:t>0.058714</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28947" marR="28947" marT="0" marB="0"/>
                </a:tc>
                <a:tc>
                  <a:txBody>
                    <a:bodyPr/>
                    <a:lstStyle/>
                    <a:p>
                      <a:pPr marL="457200" algn="ctr">
                        <a:lnSpc>
                          <a:spcPct val="107000"/>
                        </a:lnSpc>
                        <a:spcAft>
                          <a:spcPts val="800"/>
                        </a:spcAft>
                      </a:pPr>
                      <a:r>
                        <a:rPr lang="en-IN" sz="1600">
                          <a:effectLst/>
                        </a:rPr>
                        <a:t>0.040456</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28947" marR="28947" marT="0" marB="0"/>
                </a:tc>
                <a:extLst>
                  <a:ext uri="{0D108BD9-81ED-4DB2-BD59-A6C34878D82A}">
                    <a16:rowId xmlns:a16="http://schemas.microsoft.com/office/drawing/2014/main" val="918002483"/>
                  </a:ext>
                </a:extLst>
              </a:tr>
              <a:tr h="348302">
                <a:tc>
                  <a:txBody>
                    <a:bodyPr/>
                    <a:lstStyle/>
                    <a:p>
                      <a:pPr marL="457200" algn="ctr">
                        <a:lnSpc>
                          <a:spcPct val="107000"/>
                        </a:lnSpc>
                      </a:pPr>
                      <a:r>
                        <a:rPr lang="en-IN" sz="1600">
                          <a:effectLst/>
                        </a:rPr>
                        <a:t>42177408</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28947" marR="28947" marT="0" marB="0"/>
                </a:tc>
                <a:tc>
                  <a:txBody>
                    <a:bodyPr/>
                    <a:lstStyle/>
                    <a:p>
                      <a:pPr marL="457200" algn="ctr">
                        <a:lnSpc>
                          <a:spcPct val="107000"/>
                        </a:lnSpc>
                      </a:pPr>
                      <a:r>
                        <a:rPr lang="en-IN" sz="1600">
                          <a:effectLst/>
                        </a:rPr>
                        <a:t>25.074825</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28947" marR="28947" marT="0" marB="0"/>
                </a:tc>
                <a:tc>
                  <a:txBody>
                    <a:bodyPr/>
                    <a:lstStyle/>
                    <a:p>
                      <a:pPr marL="457200" algn="ctr">
                        <a:lnSpc>
                          <a:spcPct val="107000"/>
                        </a:lnSpc>
                      </a:pPr>
                      <a:r>
                        <a:rPr lang="en-IN" sz="1600">
                          <a:effectLst/>
                        </a:rPr>
                        <a:t>8.381755</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28947" marR="28947" marT="0" marB="0"/>
                </a:tc>
                <a:tc>
                  <a:txBody>
                    <a:bodyPr/>
                    <a:lstStyle/>
                    <a:p>
                      <a:pPr marL="457200" algn="ctr">
                        <a:lnSpc>
                          <a:spcPct val="107000"/>
                        </a:lnSpc>
                        <a:spcAft>
                          <a:spcPts val="800"/>
                        </a:spcAft>
                      </a:pPr>
                      <a:r>
                        <a:rPr lang="en-IN" sz="1600">
                          <a:effectLst/>
                        </a:rPr>
                        <a:t>5.542515</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28947" marR="28947" marT="0" marB="0"/>
                </a:tc>
                <a:extLst>
                  <a:ext uri="{0D108BD9-81ED-4DB2-BD59-A6C34878D82A}">
                    <a16:rowId xmlns:a16="http://schemas.microsoft.com/office/drawing/2014/main" val="2294295122"/>
                  </a:ext>
                </a:extLst>
              </a:tr>
              <a:tr h="348302">
                <a:tc>
                  <a:txBody>
                    <a:bodyPr/>
                    <a:lstStyle/>
                    <a:p>
                      <a:pPr marL="457200" algn="ctr">
                        <a:lnSpc>
                          <a:spcPct val="107000"/>
                        </a:lnSpc>
                      </a:pPr>
                      <a:r>
                        <a:rPr lang="en-IN" sz="1600">
                          <a:effectLst/>
                        </a:rPr>
                        <a:t>22118400</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28947" marR="28947" marT="0" marB="0"/>
                </a:tc>
                <a:tc>
                  <a:txBody>
                    <a:bodyPr/>
                    <a:lstStyle/>
                    <a:p>
                      <a:pPr marL="457200" algn="ctr">
                        <a:lnSpc>
                          <a:spcPct val="107000"/>
                        </a:lnSpc>
                      </a:pPr>
                      <a:r>
                        <a:rPr lang="en-IN" sz="1600">
                          <a:effectLst/>
                        </a:rPr>
                        <a:t>12.922088</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28947" marR="28947" marT="0" marB="0"/>
                </a:tc>
                <a:tc>
                  <a:txBody>
                    <a:bodyPr/>
                    <a:lstStyle/>
                    <a:p>
                      <a:pPr marL="457200" algn="ctr">
                        <a:lnSpc>
                          <a:spcPct val="107000"/>
                        </a:lnSpc>
                      </a:pPr>
                      <a:r>
                        <a:rPr lang="en-IN" sz="1600">
                          <a:effectLst/>
                        </a:rPr>
                        <a:t>4.29609</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28947" marR="28947" marT="0" marB="0"/>
                </a:tc>
                <a:tc>
                  <a:txBody>
                    <a:bodyPr/>
                    <a:lstStyle/>
                    <a:p>
                      <a:pPr marL="457200" algn="ctr">
                        <a:lnSpc>
                          <a:spcPct val="107000"/>
                        </a:lnSpc>
                        <a:spcAft>
                          <a:spcPts val="800"/>
                        </a:spcAft>
                      </a:pPr>
                      <a:r>
                        <a:rPr lang="en-IN" sz="1600">
                          <a:effectLst/>
                        </a:rPr>
                        <a:t>2.961152</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28947" marR="28947" marT="0" marB="0"/>
                </a:tc>
                <a:extLst>
                  <a:ext uri="{0D108BD9-81ED-4DB2-BD59-A6C34878D82A}">
                    <a16:rowId xmlns:a16="http://schemas.microsoft.com/office/drawing/2014/main" val="2105117551"/>
                  </a:ext>
                </a:extLst>
              </a:tr>
              <a:tr h="278021">
                <a:tc>
                  <a:txBody>
                    <a:bodyPr/>
                    <a:lstStyle/>
                    <a:p>
                      <a:pPr marL="457200" algn="ctr">
                        <a:lnSpc>
                          <a:spcPct val="107000"/>
                        </a:lnSpc>
                      </a:pPr>
                      <a:r>
                        <a:rPr lang="en-IN" sz="1600">
                          <a:effectLst/>
                        </a:rPr>
                        <a:t>16634880</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28947" marR="28947" marT="0" marB="0"/>
                </a:tc>
                <a:tc>
                  <a:txBody>
                    <a:bodyPr/>
                    <a:lstStyle/>
                    <a:p>
                      <a:pPr marL="457200" algn="ctr">
                        <a:lnSpc>
                          <a:spcPct val="107000"/>
                        </a:lnSpc>
                      </a:pPr>
                      <a:r>
                        <a:rPr lang="en-IN" sz="1600">
                          <a:effectLst/>
                        </a:rPr>
                        <a:t>9.736989</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28947" marR="28947" marT="0" marB="0"/>
                </a:tc>
                <a:tc>
                  <a:txBody>
                    <a:bodyPr/>
                    <a:lstStyle/>
                    <a:p>
                      <a:pPr marL="457200" algn="ctr">
                        <a:lnSpc>
                          <a:spcPct val="107000"/>
                        </a:lnSpc>
                      </a:pPr>
                      <a:r>
                        <a:rPr lang="en-IN" sz="1600">
                          <a:effectLst/>
                        </a:rPr>
                        <a:t>3.267065</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28947" marR="28947" marT="0" marB="0"/>
                </a:tc>
                <a:tc>
                  <a:txBody>
                    <a:bodyPr/>
                    <a:lstStyle/>
                    <a:p>
                      <a:pPr marL="457200" algn="ctr">
                        <a:lnSpc>
                          <a:spcPct val="107000"/>
                        </a:lnSpc>
                        <a:spcAft>
                          <a:spcPts val="800"/>
                        </a:spcAft>
                      </a:pPr>
                      <a:r>
                        <a:rPr lang="en-IN" sz="1600">
                          <a:effectLst/>
                        </a:rPr>
                        <a:t>2.236372</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28947" marR="28947" marT="0" marB="0"/>
                </a:tc>
                <a:extLst>
                  <a:ext uri="{0D108BD9-81ED-4DB2-BD59-A6C34878D82A}">
                    <a16:rowId xmlns:a16="http://schemas.microsoft.com/office/drawing/2014/main" val="2379723391"/>
                  </a:ext>
                </a:extLst>
              </a:tr>
              <a:tr h="348302">
                <a:tc>
                  <a:txBody>
                    <a:bodyPr/>
                    <a:lstStyle/>
                    <a:p>
                      <a:pPr marL="457200" algn="ctr">
                        <a:lnSpc>
                          <a:spcPct val="107000"/>
                        </a:lnSpc>
                      </a:pPr>
                      <a:r>
                        <a:rPr lang="en-IN" sz="1600">
                          <a:effectLst/>
                        </a:rPr>
                        <a:t>100000000</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28947" marR="28947" marT="0" marB="0"/>
                </a:tc>
                <a:tc>
                  <a:txBody>
                    <a:bodyPr/>
                    <a:lstStyle/>
                    <a:p>
                      <a:pPr marL="457200" algn="ctr">
                        <a:lnSpc>
                          <a:spcPct val="107000"/>
                        </a:lnSpc>
                      </a:pPr>
                      <a:r>
                        <a:rPr lang="en-IN" sz="1600">
                          <a:effectLst/>
                        </a:rPr>
                        <a:t>59.789911</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28947" marR="28947" marT="0" marB="0"/>
                </a:tc>
                <a:tc>
                  <a:txBody>
                    <a:bodyPr/>
                    <a:lstStyle/>
                    <a:p>
                      <a:pPr marL="457200" algn="ctr">
                        <a:lnSpc>
                          <a:spcPct val="107000"/>
                        </a:lnSpc>
                      </a:pPr>
                      <a:r>
                        <a:rPr lang="en-IN" sz="1600">
                          <a:effectLst/>
                        </a:rPr>
                        <a:t>18.680413</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28947" marR="28947" marT="0" marB="0"/>
                </a:tc>
                <a:tc>
                  <a:txBody>
                    <a:bodyPr/>
                    <a:lstStyle/>
                    <a:p>
                      <a:pPr marL="457200" algn="ctr">
                        <a:lnSpc>
                          <a:spcPct val="107000"/>
                        </a:lnSpc>
                        <a:spcAft>
                          <a:spcPts val="800"/>
                        </a:spcAft>
                      </a:pPr>
                      <a:r>
                        <a:rPr lang="en-IN" sz="1600">
                          <a:effectLst/>
                        </a:rPr>
                        <a:t>13.43038</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28947" marR="28947" marT="0" marB="0"/>
                </a:tc>
                <a:extLst>
                  <a:ext uri="{0D108BD9-81ED-4DB2-BD59-A6C34878D82A}">
                    <a16:rowId xmlns:a16="http://schemas.microsoft.com/office/drawing/2014/main" val="2621533800"/>
                  </a:ext>
                </a:extLst>
              </a:tr>
              <a:tr h="348302">
                <a:tc>
                  <a:txBody>
                    <a:bodyPr/>
                    <a:lstStyle/>
                    <a:p>
                      <a:pPr marL="457200" algn="ctr">
                        <a:lnSpc>
                          <a:spcPct val="107000"/>
                        </a:lnSpc>
                      </a:pPr>
                      <a:r>
                        <a:rPr lang="en-IN" sz="1600">
                          <a:effectLst/>
                        </a:rPr>
                        <a:t>74927472</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28947" marR="28947" marT="0" marB="0"/>
                </a:tc>
                <a:tc>
                  <a:txBody>
                    <a:bodyPr/>
                    <a:lstStyle/>
                    <a:p>
                      <a:pPr marL="457200" algn="ctr">
                        <a:lnSpc>
                          <a:spcPct val="107000"/>
                        </a:lnSpc>
                      </a:pPr>
                      <a:r>
                        <a:rPr lang="en-IN" sz="1600">
                          <a:effectLst/>
                        </a:rPr>
                        <a:t>43.868485</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28947" marR="28947" marT="0" marB="0"/>
                </a:tc>
                <a:tc>
                  <a:txBody>
                    <a:bodyPr/>
                    <a:lstStyle/>
                    <a:p>
                      <a:pPr marL="457200" algn="ctr">
                        <a:lnSpc>
                          <a:spcPct val="107000"/>
                        </a:lnSpc>
                      </a:pPr>
                      <a:r>
                        <a:rPr lang="en-IN" sz="1600">
                          <a:effectLst/>
                        </a:rPr>
                        <a:t>14.520308</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28947" marR="28947" marT="0" marB="0"/>
                </a:tc>
                <a:tc>
                  <a:txBody>
                    <a:bodyPr/>
                    <a:lstStyle/>
                    <a:p>
                      <a:pPr marL="457200" algn="ctr">
                        <a:lnSpc>
                          <a:spcPct val="107000"/>
                        </a:lnSpc>
                        <a:spcAft>
                          <a:spcPts val="800"/>
                        </a:spcAft>
                      </a:pPr>
                      <a:r>
                        <a:rPr lang="en-IN" sz="1600">
                          <a:effectLst/>
                        </a:rPr>
                        <a:t>10.419266</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28947" marR="28947" marT="0" marB="0"/>
                </a:tc>
                <a:extLst>
                  <a:ext uri="{0D108BD9-81ED-4DB2-BD59-A6C34878D82A}">
                    <a16:rowId xmlns:a16="http://schemas.microsoft.com/office/drawing/2014/main" val="186006930"/>
                  </a:ext>
                </a:extLst>
              </a:tr>
              <a:tr h="348302">
                <a:tc>
                  <a:txBody>
                    <a:bodyPr/>
                    <a:lstStyle/>
                    <a:p>
                      <a:pPr marL="457200" algn="ctr">
                        <a:lnSpc>
                          <a:spcPct val="107000"/>
                        </a:lnSpc>
                      </a:pPr>
                      <a:r>
                        <a:rPr lang="en-IN" sz="1600">
                          <a:effectLst/>
                        </a:rPr>
                        <a:t>157774500</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28947" marR="28947" marT="0" marB="0"/>
                </a:tc>
                <a:tc>
                  <a:txBody>
                    <a:bodyPr/>
                    <a:lstStyle/>
                    <a:p>
                      <a:pPr marL="457200" algn="ctr">
                        <a:lnSpc>
                          <a:spcPct val="107000"/>
                        </a:lnSpc>
                      </a:pPr>
                      <a:r>
                        <a:rPr lang="en-IN" sz="1600">
                          <a:effectLst/>
                        </a:rPr>
                        <a:t>94.755757</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28947" marR="28947" marT="0" marB="0"/>
                </a:tc>
                <a:tc>
                  <a:txBody>
                    <a:bodyPr/>
                    <a:lstStyle/>
                    <a:p>
                      <a:pPr marL="457200" algn="ctr">
                        <a:lnSpc>
                          <a:spcPct val="107000"/>
                        </a:lnSpc>
                      </a:pPr>
                      <a:r>
                        <a:rPr lang="en-IN" sz="1600" dirty="0">
                          <a:effectLst/>
                        </a:rPr>
                        <a:t>30.829906</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8947" marR="28947" marT="0" marB="0"/>
                </a:tc>
                <a:tc>
                  <a:txBody>
                    <a:bodyPr/>
                    <a:lstStyle/>
                    <a:p>
                      <a:pPr marL="457200" algn="ctr">
                        <a:lnSpc>
                          <a:spcPct val="107000"/>
                        </a:lnSpc>
                        <a:spcAft>
                          <a:spcPts val="800"/>
                        </a:spcAft>
                      </a:pPr>
                      <a:r>
                        <a:rPr lang="en-IN" sz="1600" dirty="0">
                          <a:effectLst/>
                        </a:rPr>
                        <a:t>21.85261</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8947" marR="28947" marT="0" marB="0"/>
                </a:tc>
                <a:extLst>
                  <a:ext uri="{0D108BD9-81ED-4DB2-BD59-A6C34878D82A}">
                    <a16:rowId xmlns:a16="http://schemas.microsoft.com/office/drawing/2014/main" val="1895384896"/>
                  </a:ext>
                </a:extLst>
              </a:tr>
            </a:tbl>
          </a:graphicData>
        </a:graphic>
      </p:graphicFrame>
    </p:spTree>
    <p:extLst>
      <p:ext uri="{BB962C8B-B14F-4D97-AF65-F5344CB8AC3E}">
        <p14:creationId xmlns:p14="http://schemas.microsoft.com/office/powerpoint/2010/main" val="603130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28916-5611-48F8-97E1-E4CC3D50AF0F}"/>
              </a:ext>
            </a:extLst>
          </p:cNvPr>
          <p:cNvSpPr>
            <a:spLocks noGrp="1"/>
          </p:cNvSpPr>
          <p:nvPr>
            <p:ph type="title"/>
          </p:nvPr>
        </p:nvSpPr>
        <p:spPr>
          <a:xfrm>
            <a:off x="1069848" y="484632"/>
            <a:ext cx="10058400" cy="959855"/>
          </a:xfrm>
        </p:spPr>
        <p:txBody>
          <a:bodyPr/>
          <a:lstStyle/>
          <a:p>
            <a:r>
              <a:rPr lang="en-IN" dirty="0"/>
              <a:t>Comparison Graph</a:t>
            </a:r>
          </a:p>
        </p:txBody>
      </p:sp>
      <p:pic>
        <p:nvPicPr>
          <p:cNvPr id="4" name="Content Placeholder 3">
            <a:extLst>
              <a:ext uri="{FF2B5EF4-FFF2-40B4-BE49-F238E27FC236}">
                <a16:creationId xmlns:a16="http://schemas.microsoft.com/office/drawing/2014/main" id="{31E09C6F-7943-4E7D-B9F8-8906477D560D}"/>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417983" y="1563757"/>
            <a:ext cx="9104243" cy="5294243"/>
          </a:xfrm>
          <a:prstGeom prst="rect">
            <a:avLst/>
          </a:prstGeom>
          <a:noFill/>
          <a:ln>
            <a:noFill/>
          </a:ln>
        </p:spPr>
      </p:pic>
    </p:spTree>
    <p:extLst>
      <p:ext uri="{BB962C8B-B14F-4D97-AF65-F5344CB8AC3E}">
        <p14:creationId xmlns:p14="http://schemas.microsoft.com/office/powerpoint/2010/main" val="3285443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FB559-A458-4AB3-B33E-37A2FF80BBA5}"/>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8BAEE1A6-9F2D-4EAA-92A1-1BC25B59A5F1}"/>
              </a:ext>
            </a:extLst>
          </p:cNvPr>
          <p:cNvSpPr>
            <a:spLocks noGrp="1"/>
          </p:cNvSpPr>
          <p:nvPr>
            <p:ph idx="1"/>
          </p:nvPr>
        </p:nvSpPr>
        <p:spPr/>
        <p:txBody>
          <a:bodyPr>
            <a:normAutofit/>
          </a:bodyPr>
          <a:lstStyle/>
          <a:p>
            <a:r>
              <a:rPr lang="en-US" sz="3200" dirty="0"/>
              <a:t>We can see the graph, the execution time of serial algorithm is growing exponentially at a very high rate as the number of pixels increases where as execution time of parallel algorithm also increases exponentially but at a very low rate. So, from the above results, we conclude Parallel Canny Gradient Edge Detector performs far better than the serial model.</a:t>
            </a:r>
            <a:endParaRPr lang="en-IN" sz="3200" dirty="0"/>
          </a:p>
        </p:txBody>
      </p:sp>
    </p:spTree>
    <p:extLst>
      <p:ext uri="{BB962C8B-B14F-4D97-AF65-F5344CB8AC3E}">
        <p14:creationId xmlns:p14="http://schemas.microsoft.com/office/powerpoint/2010/main" val="14467649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DE775-A0DD-47BA-821D-B2516710AADB}"/>
              </a:ext>
            </a:extLst>
          </p:cNvPr>
          <p:cNvSpPr>
            <a:spLocks noGrp="1"/>
          </p:cNvSpPr>
          <p:nvPr>
            <p:ph type="title"/>
          </p:nvPr>
        </p:nvSpPr>
        <p:spPr/>
        <p:txBody>
          <a:bodyPr/>
          <a:lstStyle/>
          <a:p>
            <a:r>
              <a:rPr lang="en-IN" dirty="0"/>
              <a:t>Future Work</a:t>
            </a:r>
          </a:p>
        </p:txBody>
      </p:sp>
      <p:sp>
        <p:nvSpPr>
          <p:cNvPr id="3" name="Content Placeholder 2">
            <a:extLst>
              <a:ext uri="{FF2B5EF4-FFF2-40B4-BE49-F238E27FC236}">
                <a16:creationId xmlns:a16="http://schemas.microsoft.com/office/drawing/2014/main" id="{92FDA464-2541-4D41-8512-DABFEF880C30}"/>
              </a:ext>
            </a:extLst>
          </p:cNvPr>
          <p:cNvSpPr>
            <a:spLocks noGrp="1"/>
          </p:cNvSpPr>
          <p:nvPr>
            <p:ph idx="1"/>
          </p:nvPr>
        </p:nvSpPr>
        <p:spPr/>
        <p:txBody>
          <a:bodyPr>
            <a:normAutofit/>
          </a:bodyPr>
          <a:lstStyle/>
          <a:p>
            <a:r>
              <a:rPr lang="en-US" sz="2800" dirty="0"/>
              <a:t>Semantic segmentation is the combination of image segmentation and Convolutional Neural Network (CNN) which is used to detect and label objects. The segmented image is fed into the Deep CNN which is flattened in each step and then finally converted into a vector which is then fed into a logistic regression model which classifies the object in the image. So, the Parallel Canny Gradient Edge detector can be used here as the image segmentation model.</a:t>
            </a:r>
            <a:endParaRPr lang="en-IN" sz="2800" dirty="0"/>
          </a:p>
        </p:txBody>
      </p:sp>
    </p:spTree>
    <p:extLst>
      <p:ext uri="{BB962C8B-B14F-4D97-AF65-F5344CB8AC3E}">
        <p14:creationId xmlns:p14="http://schemas.microsoft.com/office/powerpoint/2010/main" val="3834131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B2D67-D128-4D54-9A61-57C6A926629C}"/>
              </a:ext>
            </a:extLst>
          </p:cNvPr>
          <p:cNvSpPr>
            <a:spLocks noGrp="1"/>
          </p:cNvSpPr>
          <p:nvPr>
            <p:ph type="ctrTitle"/>
          </p:nvPr>
        </p:nvSpPr>
        <p:spPr/>
        <p:txBody>
          <a:bodyPr/>
          <a:lstStyle/>
          <a:p>
            <a:pPr algn="ctr"/>
            <a:r>
              <a:rPr lang="en-IN" sz="4800" dirty="0"/>
              <a:t>Why image segmentation?</a:t>
            </a:r>
          </a:p>
        </p:txBody>
      </p:sp>
      <p:sp>
        <p:nvSpPr>
          <p:cNvPr id="3" name="Subtitle 2">
            <a:extLst>
              <a:ext uri="{FF2B5EF4-FFF2-40B4-BE49-F238E27FC236}">
                <a16:creationId xmlns:a16="http://schemas.microsoft.com/office/drawing/2014/main" id="{8DDB2931-3866-4217-B510-CD52E170D575}"/>
              </a:ext>
            </a:extLst>
          </p:cNvPr>
          <p:cNvSpPr>
            <a:spLocks noGrp="1"/>
          </p:cNvSpPr>
          <p:nvPr>
            <p:ph type="subTitle" idx="1"/>
          </p:nvPr>
        </p:nvSpPr>
        <p:spPr/>
        <p:txBody>
          <a:bodyPr/>
          <a:lstStyle/>
          <a:p>
            <a:r>
              <a:rPr lang="en-IN" dirty="0"/>
              <a:t> </a:t>
            </a:r>
          </a:p>
        </p:txBody>
      </p:sp>
    </p:spTree>
    <p:extLst>
      <p:ext uri="{BB962C8B-B14F-4D97-AF65-F5344CB8AC3E}">
        <p14:creationId xmlns:p14="http://schemas.microsoft.com/office/powerpoint/2010/main" val="23071979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8B293-7590-4185-8BC2-6034292F6BCE}"/>
              </a:ext>
            </a:extLst>
          </p:cNvPr>
          <p:cNvSpPr>
            <a:spLocks noGrp="1"/>
          </p:cNvSpPr>
          <p:nvPr>
            <p:ph type="title"/>
          </p:nvPr>
        </p:nvSpPr>
        <p:spPr/>
        <p:txBody>
          <a:bodyPr/>
          <a:lstStyle/>
          <a:p>
            <a:r>
              <a:rPr lang="en-IN" dirty="0"/>
              <a:t>Tools Required</a:t>
            </a:r>
          </a:p>
        </p:txBody>
      </p:sp>
      <p:sp>
        <p:nvSpPr>
          <p:cNvPr id="3" name="Content Placeholder 2">
            <a:extLst>
              <a:ext uri="{FF2B5EF4-FFF2-40B4-BE49-F238E27FC236}">
                <a16:creationId xmlns:a16="http://schemas.microsoft.com/office/drawing/2014/main" id="{824C1B51-B6E4-4EC7-A5B9-D15E4F9E03C7}"/>
              </a:ext>
            </a:extLst>
          </p:cNvPr>
          <p:cNvSpPr>
            <a:spLocks noGrp="1"/>
          </p:cNvSpPr>
          <p:nvPr>
            <p:ph idx="1"/>
          </p:nvPr>
        </p:nvSpPr>
        <p:spPr/>
        <p:txBody>
          <a:bodyPr/>
          <a:lstStyle/>
          <a:p>
            <a:r>
              <a:rPr lang="en-IN" sz="3200" dirty="0"/>
              <a:t>Microsoft Visual Studio (IDE)</a:t>
            </a:r>
          </a:p>
          <a:p>
            <a:r>
              <a:rPr lang="en-IN" sz="3200" dirty="0"/>
              <a:t>C++ (Language)</a:t>
            </a:r>
          </a:p>
          <a:p>
            <a:r>
              <a:rPr lang="en-IN" sz="3200" dirty="0"/>
              <a:t>OpenCV (For performing operations on Image)</a:t>
            </a:r>
          </a:p>
          <a:p>
            <a:r>
              <a:rPr lang="en-IN" sz="3200" dirty="0"/>
              <a:t>OpenMP (Parallel Programming)</a:t>
            </a:r>
          </a:p>
          <a:p>
            <a:endParaRPr lang="en-IN" dirty="0"/>
          </a:p>
        </p:txBody>
      </p:sp>
    </p:spTree>
    <p:extLst>
      <p:ext uri="{BB962C8B-B14F-4D97-AF65-F5344CB8AC3E}">
        <p14:creationId xmlns:p14="http://schemas.microsoft.com/office/powerpoint/2010/main" val="40802489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F5F33-8376-4FC5-A092-15CFEE85AFBC}"/>
              </a:ext>
            </a:extLst>
          </p:cNvPr>
          <p:cNvSpPr>
            <a:spLocks noGrp="1"/>
          </p:cNvSpPr>
          <p:nvPr>
            <p:ph type="title"/>
          </p:nvPr>
        </p:nvSpPr>
        <p:spPr>
          <a:xfrm>
            <a:off x="1069848" y="484632"/>
            <a:ext cx="10058400" cy="959855"/>
          </a:xfrm>
        </p:spPr>
        <p:txBody>
          <a:bodyPr/>
          <a:lstStyle/>
          <a:p>
            <a:r>
              <a:rPr lang="en-IN" dirty="0"/>
              <a:t>References</a:t>
            </a:r>
          </a:p>
        </p:txBody>
      </p:sp>
      <p:sp>
        <p:nvSpPr>
          <p:cNvPr id="3" name="Content Placeholder 2">
            <a:extLst>
              <a:ext uri="{FF2B5EF4-FFF2-40B4-BE49-F238E27FC236}">
                <a16:creationId xmlns:a16="http://schemas.microsoft.com/office/drawing/2014/main" id="{9B7F415F-87A6-49C1-8B4F-FA9B166ECF3A}"/>
              </a:ext>
            </a:extLst>
          </p:cNvPr>
          <p:cNvSpPr>
            <a:spLocks noGrp="1"/>
          </p:cNvSpPr>
          <p:nvPr>
            <p:ph idx="1"/>
          </p:nvPr>
        </p:nvSpPr>
        <p:spPr>
          <a:xfrm>
            <a:off x="1069848" y="1630017"/>
            <a:ext cx="10058400" cy="4542183"/>
          </a:xfrm>
        </p:spPr>
        <p:txBody>
          <a:bodyPr>
            <a:normAutofit fontScale="70000" lnSpcReduction="20000"/>
          </a:bodyPr>
          <a:lstStyle/>
          <a:p>
            <a:r>
              <a:rPr lang="en-IN" dirty="0"/>
              <a:t>[1]	K. K. Singh, A. Singh, “A Study Of Image Segmentation Algorithms For Different </a:t>
            </a:r>
          </a:p>
          <a:p>
            <a:r>
              <a:rPr lang="en-IN" dirty="0"/>
              <a:t>    Types Of Images,”  IJCSI International Journal of Computer Science Issues, Vol. 7, 	Issue 5, September 2010</a:t>
            </a:r>
          </a:p>
          <a:p>
            <a:r>
              <a:rPr lang="en-IN" dirty="0"/>
              <a:t>[2]	M. </a:t>
            </a:r>
            <a:r>
              <a:rPr lang="en-IN" dirty="0" err="1"/>
              <a:t>Sezgin</a:t>
            </a:r>
            <a:r>
              <a:rPr lang="en-IN" dirty="0"/>
              <a:t> &amp; B. </a:t>
            </a:r>
            <a:r>
              <a:rPr lang="en-IN" dirty="0" err="1"/>
              <a:t>Sankur</a:t>
            </a:r>
            <a:r>
              <a:rPr lang="en-IN" dirty="0"/>
              <a:t> (2004). "Survey over image thresholding techniques and  quantitative performance evaluation". Journal of Electronic Imaging.</a:t>
            </a:r>
          </a:p>
          <a:p>
            <a:r>
              <a:rPr lang="en-IN" dirty="0"/>
              <a:t>[3]	Nobuyuki Otsu (1979). "A threshold selection method from </a:t>
            </a:r>
            <a:r>
              <a:rPr lang="en-IN" dirty="0" err="1"/>
              <a:t>gray</a:t>
            </a:r>
            <a:r>
              <a:rPr lang="en-IN" dirty="0"/>
              <a:t>-level histograms". 	IEEE Trans. Sys. Man. Cyber.</a:t>
            </a:r>
          </a:p>
          <a:p>
            <a:r>
              <a:rPr lang="en-IN" dirty="0"/>
              <a:t>[4]	Rafael C. Gonzalez, Richard E. Woods &amp; Steven L. </a:t>
            </a:r>
            <a:r>
              <a:rPr lang="en-IN" dirty="0" err="1"/>
              <a:t>Eddins</a:t>
            </a:r>
            <a:r>
              <a:rPr lang="en-IN" dirty="0"/>
              <a:t> (2004) Digital Image 	Processing Using MATLAB, Pearson Education </a:t>
            </a:r>
            <a:r>
              <a:rPr lang="en-IN" dirty="0" err="1"/>
              <a:t>Ptd</a:t>
            </a:r>
            <a:r>
              <a:rPr lang="en-IN" dirty="0"/>
              <a:t>. Ltd, Singapore.</a:t>
            </a:r>
          </a:p>
          <a:p>
            <a:r>
              <a:rPr lang="en-IN" dirty="0"/>
              <a:t>[5]	Kirsch, R. (1971) “Computer determination of the constituent structure of biological 	images”, Computers and Biomedical Research, 4, 315–328.</a:t>
            </a:r>
          </a:p>
          <a:p>
            <a:r>
              <a:rPr lang="en-IN" dirty="0"/>
              <a:t>[6]	Marr, D &amp; E. Hildreth (1980) “Theory of edge detection”, Proc. Royal Society of 	London, B, 207, 187–217.</a:t>
            </a:r>
          </a:p>
          <a:p>
            <a:r>
              <a:rPr lang="en-IN" dirty="0"/>
              <a:t>[7]	Canny, J. F (1983) Finding edges and lines in images, Master's thesis, MIT. AI Lab. 	TR-720.</a:t>
            </a:r>
          </a:p>
          <a:p>
            <a:r>
              <a:rPr lang="en-IN" dirty="0"/>
              <a:t>[8]       Canny, J. F (1986) “A computational approach to edge detection”, IEEE. 	Transaction on Pattern Analysis and Machine Intelligence, 8, 679-714.</a:t>
            </a:r>
          </a:p>
          <a:p>
            <a:endParaRPr lang="en-IN" dirty="0"/>
          </a:p>
        </p:txBody>
      </p:sp>
    </p:spTree>
    <p:extLst>
      <p:ext uri="{BB962C8B-B14F-4D97-AF65-F5344CB8AC3E}">
        <p14:creationId xmlns:p14="http://schemas.microsoft.com/office/powerpoint/2010/main" val="33193017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149A4-ACC0-4EE7-BBF7-A47660FACD4F}"/>
              </a:ext>
            </a:extLst>
          </p:cNvPr>
          <p:cNvSpPr>
            <a:spLocks noGrp="1"/>
          </p:cNvSpPr>
          <p:nvPr>
            <p:ph type="ctrTitle"/>
          </p:nvPr>
        </p:nvSpPr>
        <p:spPr/>
        <p:txBody>
          <a:bodyPr/>
          <a:lstStyle/>
          <a:p>
            <a:pPr algn="ctr"/>
            <a:r>
              <a:rPr lang="en-IN" dirty="0"/>
              <a:t>Thank You</a:t>
            </a:r>
          </a:p>
        </p:txBody>
      </p:sp>
      <p:sp>
        <p:nvSpPr>
          <p:cNvPr id="3" name="Subtitle 2">
            <a:extLst>
              <a:ext uri="{FF2B5EF4-FFF2-40B4-BE49-F238E27FC236}">
                <a16:creationId xmlns:a16="http://schemas.microsoft.com/office/drawing/2014/main" id="{323F13BB-70CF-44BE-9EAE-E3FCD2175EC2}"/>
              </a:ext>
            </a:extLst>
          </p:cNvPr>
          <p:cNvSpPr>
            <a:spLocks noGrp="1"/>
          </p:cNvSpPr>
          <p:nvPr>
            <p:ph type="subTitle" idx="1"/>
          </p:nvPr>
        </p:nvSpPr>
        <p:spPr/>
        <p:txBody>
          <a:bodyPr/>
          <a:lstStyle/>
          <a:p>
            <a:r>
              <a:rPr lang="en-IN" dirty="0"/>
              <a:t> </a:t>
            </a:r>
          </a:p>
        </p:txBody>
      </p:sp>
    </p:spTree>
    <p:extLst>
      <p:ext uri="{BB962C8B-B14F-4D97-AF65-F5344CB8AC3E}">
        <p14:creationId xmlns:p14="http://schemas.microsoft.com/office/powerpoint/2010/main" val="572871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31593-DB2B-4AB2-BC58-323C67FDA76C}"/>
              </a:ext>
            </a:extLst>
          </p:cNvPr>
          <p:cNvSpPr>
            <a:spLocks noGrp="1"/>
          </p:cNvSpPr>
          <p:nvPr>
            <p:ph type="title"/>
          </p:nvPr>
        </p:nvSpPr>
        <p:spPr>
          <a:xfrm>
            <a:off x="1069848" y="484632"/>
            <a:ext cx="10058400" cy="416516"/>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2E0591F2-69DC-42E5-80CC-C7FCA01775BF}"/>
              </a:ext>
            </a:extLst>
          </p:cNvPr>
          <p:cNvSpPr>
            <a:spLocks noGrp="1"/>
          </p:cNvSpPr>
          <p:nvPr>
            <p:ph idx="1"/>
          </p:nvPr>
        </p:nvSpPr>
        <p:spPr>
          <a:xfrm>
            <a:off x="1069848" y="1272209"/>
            <a:ext cx="10058400" cy="4899991"/>
          </a:xfrm>
        </p:spPr>
        <p:txBody>
          <a:bodyPr>
            <a:normAutofit/>
          </a:bodyPr>
          <a:lstStyle/>
          <a:p>
            <a:r>
              <a:rPr lang="en-IN" sz="2800" dirty="0">
                <a:latin typeface="Calibri" panose="020F0502020204030204" pitchFamily="34" charset="0"/>
                <a:cs typeface="Calibri" panose="020F0502020204030204" pitchFamily="34" charset="0"/>
              </a:rPr>
              <a:t>In computer vision, Image processing is a very rich research field, and the most important field in image processing is </a:t>
            </a:r>
            <a:r>
              <a:rPr lang="en-IN" sz="2800" b="1" dirty="0">
                <a:latin typeface="Calibri" panose="020F0502020204030204" pitchFamily="34" charset="0"/>
                <a:cs typeface="Calibri" panose="020F0502020204030204" pitchFamily="34" charset="0"/>
              </a:rPr>
              <a:t>image segmentation.</a:t>
            </a:r>
          </a:p>
          <a:p>
            <a:pPr marL="0" indent="0">
              <a:buNone/>
            </a:pPr>
            <a:endParaRPr lang="en-IN" sz="2800" b="1" dirty="0">
              <a:latin typeface="Calibri" panose="020F0502020204030204" pitchFamily="34" charset="0"/>
              <a:cs typeface="Calibri" panose="020F0502020204030204" pitchFamily="34" charset="0"/>
            </a:endParaRPr>
          </a:p>
          <a:p>
            <a:r>
              <a:rPr lang="en-IN" sz="2800" dirty="0">
                <a:latin typeface="Calibri" panose="020F0502020204030204" pitchFamily="34" charset="0"/>
                <a:cs typeface="Calibri" panose="020F0502020204030204" pitchFamily="34" charset="0"/>
              </a:rPr>
              <a:t>Many applications of Image Segmentation </a:t>
            </a:r>
            <a:r>
              <a:rPr lang="en-IN" sz="2800" dirty="0"/>
              <a:t>–</a:t>
            </a:r>
          </a:p>
          <a:p>
            <a:pPr lvl="1"/>
            <a:r>
              <a:rPr lang="en-IN" sz="2400" b="1" dirty="0">
                <a:latin typeface="Calibri" panose="020F0502020204030204" pitchFamily="34" charset="0"/>
                <a:cs typeface="Calibri" panose="020F0502020204030204" pitchFamily="34" charset="0"/>
              </a:rPr>
              <a:t>Medical Imaging - </a:t>
            </a:r>
            <a:r>
              <a:rPr lang="en-IN" sz="2400" b="0" i="0" dirty="0">
                <a:solidFill>
                  <a:srgbClr val="1A1A1A"/>
                </a:solidFill>
                <a:effectLst/>
                <a:latin typeface="Calibri" panose="020F0502020204030204" pitchFamily="34" charset="0"/>
                <a:cs typeface="Calibri" panose="020F0502020204030204" pitchFamily="34" charset="0"/>
              </a:rPr>
              <a:t> diagnosis for cancer</a:t>
            </a:r>
            <a:endParaRPr lang="en-IN" sz="2400" i="0" dirty="0">
              <a:solidFill>
                <a:srgbClr val="1A1A1A"/>
              </a:solidFill>
              <a:effectLst/>
              <a:latin typeface="Calibri" panose="020F0502020204030204" pitchFamily="34" charset="0"/>
              <a:cs typeface="Calibri" panose="020F0502020204030204" pitchFamily="34" charset="0"/>
            </a:endParaRPr>
          </a:p>
          <a:p>
            <a:pPr lvl="1"/>
            <a:r>
              <a:rPr lang="en-IN" sz="2400" b="1" dirty="0">
                <a:latin typeface="Calibri" panose="020F0502020204030204" pitchFamily="34" charset="0"/>
                <a:cs typeface="Calibri" panose="020F0502020204030204" pitchFamily="34" charset="0"/>
              </a:rPr>
              <a:t>Autonomous Driving – </a:t>
            </a:r>
            <a:r>
              <a:rPr lang="en-IN" sz="2400" dirty="0">
                <a:latin typeface="Calibri" panose="020F0502020204030204" pitchFamily="34" charset="0"/>
                <a:cs typeface="Calibri" panose="020F0502020204030204" pitchFamily="34" charset="0"/>
              </a:rPr>
              <a:t>In </a:t>
            </a:r>
            <a:r>
              <a:rPr lang="en-US" sz="2400" b="0" i="0" dirty="0">
                <a:solidFill>
                  <a:srgbClr val="1A1A1A"/>
                </a:solidFill>
                <a:effectLst/>
                <a:latin typeface="Calibri" panose="020F0502020204030204" pitchFamily="34" charset="0"/>
                <a:cs typeface="Calibri" panose="020F0502020204030204" pitchFamily="34" charset="0"/>
              </a:rPr>
              <a:t>self-driving cars, </a:t>
            </a:r>
            <a:r>
              <a:rPr lang="en-US" sz="2400" b="0" i="0" u="none" strike="noStrike" dirty="0">
                <a:effectLst/>
                <a:latin typeface="Calibri" panose="020F0502020204030204" pitchFamily="34" charset="0"/>
                <a:cs typeface="Calibri" panose="020F0502020204030204" pitchFamily="34" charset="0"/>
              </a:rPr>
              <a:t>semantic segmentation</a:t>
            </a:r>
            <a:r>
              <a:rPr lang="en-US" sz="2400" b="0" i="0" dirty="0">
                <a:effectLst/>
                <a:latin typeface="Calibri" panose="020F0502020204030204" pitchFamily="34" charset="0"/>
                <a:cs typeface="Calibri" panose="020F0502020204030204" pitchFamily="34" charset="0"/>
              </a:rPr>
              <a:t> </a:t>
            </a:r>
            <a:r>
              <a:rPr lang="en-US" sz="2400" b="0" i="0" dirty="0">
                <a:solidFill>
                  <a:srgbClr val="1A1A1A"/>
                </a:solidFill>
                <a:effectLst/>
                <a:latin typeface="Calibri" panose="020F0502020204030204" pitchFamily="34" charset="0"/>
                <a:cs typeface="Calibri" panose="020F0502020204030204" pitchFamily="34" charset="0"/>
              </a:rPr>
              <a:t>is popularly used to help the system identify and locate vehicles and other objects on the road.</a:t>
            </a:r>
          </a:p>
          <a:p>
            <a:pPr lvl="1"/>
            <a:r>
              <a:rPr lang="en-US" sz="2400" b="1" dirty="0">
                <a:solidFill>
                  <a:srgbClr val="1A1A1A"/>
                </a:solidFill>
                <a:latin typeface="Calibri" panose="020F0502020204030204" pitchFamily="34" charset="0"/>
                <a:cs typeface="Calibri" panose="020F0502020204030204" pitchFamily="34" charset="0"/>
              </a:rPr>
              <a:t>Image to Text Converters – </a:t>
            </a:r>
            <a:r>
              <a:rPr lang="en-US" sz="2400" dirty="0">
                <a:solidFill>
                  <a:srgbClr val="1A1A1A"/>
                </a:solidFill>
                <a:latin typeface="Calibri" panose="020F0502020204030204" pitchFamily="34" charset="0"/>
                <a:cs typeface="Calibri" panose="020F0502020204030204" pitchFamily="34" charset="0"/>
              </a:rPr>
              <a:t>image segmentation plus deep learning</a:t>
            </a:r>
            <a:endParaRPr lang="en-IN" sz="2400" b="1" dirty="0">
              <a:latin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2623298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598BF-403F-4FA7-BC55-7E5CED8986BE}"/>
              </a:ext>
            </a:extLst>
          </p:cNvPr>
          <p:cNvSpPr>
            <a:spLocks noGrp="1"/>
          </p:cNvSpPr>
          <p:nvPr>
            <p:ph type="title"/>
          </p:nvPr>
        </p:nvSpPr>
        <p:spPr/>
        <p:txBody>
          <a:bodyPr/>
          <a:lstStyle/>
          <a:p>
            <a:r>
              <a:rPr lang="en-IN" dirty="0"/>
              <a:t>Literature Survey</a:t>
            </a:r>
          </a:p>
        </p:txBody>
      </p:sp>
      <p:sp>
        <p:nvSpPr>
          <p:cNvPr id="3" name="Content Placeholder 2">
            <a:extLst>
              <a:ext uri="{FF2B5EF4-FFF2-40B4-BE49-F238E27FC236}">
                <a16:creationId xmlns:a16="http://schemas.microsoft.com/office/drawing/2014/main" id="{37704798-79E3-4B04-88F8-08A9890C4CD8}"/>
              </a:ext>
            </a:extLst>
          </p:cNvPr>
          <p:cNvSpPr>
            <a:spLocks noGrp="1"/>
          </p:cNvSpPr>
          <p:nvPr>
            <p:ph idx="1"/>
          </p:nvPr>
        </p:nvSpPr>
        <p:spPr/>
        <p:txBody>
          <a:bodyPr>
            <a:normAutofit/>
          </a:bodyPr>
          <a:lstStyle/>
          <a:p>
            <a:r>
              <a:rPr lang="en-US" dirty="0"/>
              <a:t>Image segmentation has always been the one of the HOT research topics [1]. The very first method and also the simplest method is Thresholding [2]. </a:t>
            </a:r>
            <a:r>
              <a:rPr lang="en-US" b="1" dirty="0">
                <a:solidFill>
                  <a:srgbClr val="FF0000"/>
                </a:solidFill>
                <a:highlight>
                  <a:srgbClr val="FFFF00"/>
                </a:highlight>
              </a:rPr>
              <a:t>It converts a grey-scale image into a binary image</a:t>
            </a:r>
            <a:r>
              <a:rPr lang="en-US" dirty="0"/>
              <a:t>. Nobuyuki Otsu developed an algorithm known as Otsu’s Thresholding which perform the image thresholding automatically [3].</a:t>
            </a:r>
          </a:p>
          <a:p>
            <a:r>
              <a:rPr lang="en-US" dirty="0"/>
              <a:t>Edge detection techniques uses </a:t>
            </a:r>
            <a:r>
              <a:rPr lang="en-US" dirty="0">
                <a:solidFill>
                  <a:srgbClr val="FF0000"/>
                </a:solidFill>
              </a:rPr>
              <a:t>gradient operators for finding the edges</a:t>
            </a:r>
            <a:r>
              <a:rPr lang="en-US" dirty="0"/>
              <a:t>. Many researchers researched and came up with different gradient operators in the form of masks. Lawrence Roberts (1965) introduced Robert Edge Detector, Sobel in 1970 (Rafael </a:t>
            </a:r>
            <a:r>
              <a:rPr lang="en-US" dirty="0" err="1"/>
              <a:t>C.Gonzalez</a:t>
            </a:r>
            <a:r>
              <a:rPr lang="en-US" dirty="0"/>
              <a:t> (2004)) gave </a:t>
            </a:r>
            <a:r>
              <a:rPr lang="en-US" dirty="0">
                <a:solidFill>
                  <a:srgbClr val="FF0000"/>
                </a:solidFill>
              </a:rPr>
              <a:t>Sobel Operator </a:t>
            </a:r>
            <a:r>
              <a:rPr lang="en-US" dirty="0"/>
              <a:t>[4], Prewitt in 1970 (Rafael </a:t>
            </a:r>
            <a:r>
              <a:rPr lang="en-US" dirty="0" err="1"/>
              <a:t>C.Gonzalez</a:t>
            </a:r>
            <a:r>
              <a:rPr lang="en-US" dirty="0"/>
              <a:t>) proposed </a:t>
            </a:r>
            <a:r>
              <a:rPr lang="en-US" dirty="0" err="1"/>
              <a:t>Prewill</a:t>
            </a:r>
            <a:r>
              <a:rPr lang="en-US" dirty="0"/>
              <a:t> Edge Detector [4], Kirsch edge detection is introduced by Kirsch (1971) [5], Laplacian of Gaussian (</a:t>
            </a:r>
            <a:r>
              <a:rPr lang="en-US" dirty="0" err="1"/>
              <a:t>LoG</a:t>
            </a:r>
            <a:r>
              <a:rPr lang="en-US" dirty="0"/>
              <a:t>) was proposed by Marr(1982) which was the second order gradient of an image [6].</a:t>
            </a:r>
            <a:endParaRPr lang="en-IN" dirty="0"/>
          </a:p>
        </p:txBody>
      </p:sp>
    </p:spTree>
    <p:extLst>
      <p:ext uri="{BB962C8B-B14F-4D97-AF65-F5344CB8AC3E}">
        <p14:creationId xmlns:p14="http://schemas.microsoft.com/office/powerpoint/2010/main" val="1759153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592C382-9799-4AC1-A934-9D6E24BA7904}"/>
              </a:ext>
            </a:extLst>
          </p:cNvPr>
          <p:cNvSpPr>
            <a:spLocks noGrp="1"/>
          </p:cNvSpPr>
          <p:nvPr>
            <p:ph type="title"/>
          </p:nvPr>
        </p:nvSpPr>
        <p:spPr/>
        <p:txBody>
          <a:bodyPr/>
          <a:lstStyle/>
          <a:p>
            <a:r>
              <a:rPr lang="en-IN" sz="3600" dirty="0"/>
              <a:t>Continued</a:t>
            </a:r>
            <a:r>
              <a:rPr lang="en-IN" dirty="0"/>
              <a:t>…</a:t>
            </a:r>
          </a:p>
        </p:txBody>
      </p:sp>
      <p:sp>
        <p:nvSpPr>
          <p:cNvPr id="3" name="Content Placeholder 2">
            <a:extLst>
              <a:ext uri="{FF2B5EF4-FFF2-40B4-BE49-F238E27FC236}">
                <a16:creationId xmlns:a16="http://schemas.microsoft.com/office/drawing/2014/main" id="{E0DB0FC3-AF2E-4238-820D-0501CCB1A14C}"/>
              </a:ext>
            </a:extLst>
          </p:cNvPr>
          <p:cNvSpPr>
            <a:spLocks noGrp="1"/>
          </p:cNvSpPr>
          <p:nvPr>
            <p:ph idx="1"/>
          </p:nvPr>
        </p:nvSpPr>
        <p:spPr>
          <a:xfrm>
            <a:off x="1063752" y="1948071"/>
            <a:ext cx="10058400" cy="4767470"/>
          </a:xfrm>
        </p:spPr>
        <p:txBody>
          <a:bodyPr/>
          <a:lstStyle/>
          <a:p>
            <a:r>
              <a:rPr lang="en-US" dirty="0"/>
              <a:t>John Canny at MIT in 1983 proposed Canny Gradient Edge Detector which turned out to be the most </a:t>
            </a:r>
            <a:r>
              <a:rPr lang="en-US" dirty="0">
                <a:solidFill>
                  <a:srgbClr val="FF0000"/>
                </a:solidFill>
              </a:rPr>
              <a:t>promising image segmentation </a:t>
            </a:r>
            <a:r>
              <a:rPr lang="en-US" dirty="0"/>
              <a:t>model at that time and still it outperforms many of the newer image segmentation algorithms that have been developed</a:t>
            </a:r>
            <a:r>
              <a:rPr lang="en-US" dirty="0">
                <a:solidFill>
                  <a:srgbClr val="FF0000"/>
                </a:solidFill>
              </a:rPr>
              <a:t>. This method separates noise from the image before finding edges of the image </a:t>
            </a:r>
            <a:r>
              <a:rPr lang="en-US" dirty="0"/>
              <a:t>[7,8].</a:t>
            </a:r>
            <a:endParaRPr lang="en-IN" dirty="0"/>
          </a:p>
        </p:txBody>
      </p:sp>
    </p:spTree>
    <p:extLst>
      <p:ext uri="{BB962C8B-B14F-4D97-AF65-F5344CB8AC3E}">
        <p14:creationId xmlns:p14="http://schemas.microsoft.com/office/powerpoint/2010/main" val="3160672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D0D8E-5691-4F2B-AC24-51E9C433DC57}"/>
              </a:ext>
            </a:extLst>
          </p:cNvPr>
          <p:cNvSpPr>
            <a:spLocks noGrp="1"/>
          </p:cNvSpPr>
          <p:nvPr>
            <p:ph type="title"/>
          </p:nvPr>
        </p:nvSpPr>
        <p:spPr/>
        <p:txBody>
          <a:bodyPr>
            <a:normAutofit/>
          </a:bodyPr>
          <a:lstStyle/>
          <a:p>
            <a:r>
              <a:rPr lang="en-IN" sz="4000" dirty="0"/>
              <a:t>Techniques of Image Segmentation</a:t>
            </a:r>
          </a:p>
        </p:txBody>
      </p:sp>
      <p:sp>
        <p:nvSpPr>
          <p:cNvPr id="3" name="Content Placeholder 2">
            <a:extLst>
              <a:ext uri="{FF2B5EF4-FFF2-40B4-BE49-F238E27FC236}">
                <a16:creationId xmlns:a16="http://schemas.microsoft.com/office/drawing/2014/main" id="{891AC9FE-057D-45BC-B402-99EE1D42752F}"/>
              </a:ext>
            </a:extLst>
          </p:cNvPr>
          <p:cNvSpPr>
            <a:spLocks noGrp="1"/>
          </p:cNvSpPr>
          <p:nvPr>
            <p:ph idx="1"/>
          </p:nvPr>
        </p:nvSpPr>
        <p:spPr/>
        <p:txBody>
          <a:bodyPr>
            <a:normAutofit/>
          </a:bodyPr>
          <a:lstStyle/>
          <a:p>
            <a:r>
              <a:rPr lang="en-IN" sz="3200" dirty="0"/>
              <a:t>Thresholding </a:t>
            </a:r>
          </a:p>
          <a:p>
            <a:r>
              <a:rPr lang="en-IN" sz="3200" dirty="0"/>
              <a:t>Region Based Segmentation</a:t>
            </a:r>
          </a:p>
          <a:p>
            <a:r>
              <a:rPr lang="en-IN" sz="3200" dirty="0"/>
              <a:t>Edge Detection and segmentation</a:t>
            </a:r>
          </a:p>
          <a:p>
            <a:r>
              <a:rPr lang="en-IN" sz="3200" dirty="0"/>
              <a:t>Watershed Technique</a:t>
            </a:r>
          </a:p>
          <a:p>
            <a:endParaRPr lang="en-IN" sz="3200" dirty="0"/>
          </a:p>
          <a:p>
            <a:pPr marL="0" indent="0">
              <a:buNone/>
            </a:pPr>
            <a:r>
              <a:rPr lang="en-IN" sz="3200" dirty="0"/>
              <a:t>and many more….</a:t>
            </a:r>
          </a:p>
        </p:txBody>
      </p:sp>
    </p:spTree>
    <p:extLst>
      <p:ext uri="{BB962C8B-B14F-4D97-AF65-F5344CB8AC3E}">
        <p14:creationId xmlns:p14="http://schemas.microsoft.com/office/powerpoint/2010/main" val="1749938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982BE-5DD6-462C-AE73-538F7D4CC3F4}"/>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AD8FEB5F-B802-4E6C-82B7-4673691C0E08}"/>
              </a:ext>
            </a:extLst>
          </p:cNvPr>
          <p:cNvSpPr>
            <a:spLocks noGrp="1"/>
          </p:cNvSpPr>
          <p:nvPr>
            <p:ph idx="1"/>
          </p:nvPr>
        </p:nvSpPr>
        <p:spPr/>
        <p:txBody>
          <a:bodyPr>
            <a:normAutofit/>
          </a:bodyPr>
          <a:lstStyle/>
          <a:p>
            <a:r>
              <a:rPr lang="en-IN" sz="4000" dirty="0"/>
              <a:t>Development of Efficient Threaded  Gradient Edge Detector image segmentation Model</a:t>
            </a:r>
          </a:p>
        </p:txBody>
      </p:sp>
    </p:spTree>
    <p:extLst>
      <p:ext uri="{BB962C8B-B14F-4D97-AF65-F5344CB8AC3E}">
        <p14:creationId xmlns:p14="http://schemas.microsoft.com/office/powerpoint/2010/main" val="2948766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E785D-E3FF-4F16-B2DF-DEDECC8EA5F0}"/>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274B6CC9-3C4D-450F-84ED-80D8FE6E9D95}"/>
              </a:ext>
            </a:extLst>
          </p:cNvPr>
          <p:cNvSpPr>
            <a:spLocks noGrp="1"/>
          </p:cNvSpPr>
          <p:nvPr>
            <p:ph idx="1"/>
          </p:nvPr>
        </p:nvSpPr>
        <p:spPr/>
        <p:txBody>
          <a:bodyPr>
            <a:normAutofit/>
          </a:bodyPr>
          <a:lstStyle/>
          <a:p>
            <a:r>
              <a:rPr lang="en-IN" sz="3200" dirty="0"/>
              <a:t>Study Canny gradient Edge Detector Model and implement its serial variant in C++.</a:t>
            </a:r>
          </a:p>
          <a:p>
            <a:r>
              <a:rPr lang="en-IN" sz="3200" dirty="0"/>
              <a:t>Look for the scope of parallelisation</a:t>
            </a:r>
          </a:p>
          <a:p>
            <a:r>
              <a:rPr lang="en-IN" sz="3200" dirty="0"/>
              <a:t>Develop the parallel variant using OpenMP.</a:t>
            </a:r>
          </a:p>
          <a:p>
            <a:r>
              <a:rPr lang="en-IN" sz="3200" dirty="0"/>
              <a:t>Compare the results of serial and parallel variant with different test images</a:t>
            </a:r>
          </a:p>
        </p:txBody>
      </p:sp>
    </p:spTree>
    <p:extLst>
      <p:ext uri="{BB962C8B-B14F-4D97-AF65-F5344CB8AC3E}">
        <p14:creationId xmlns:p14="http://schemas.microsoft.com/office/powerpoint/2010/main" val="3755273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A7989-82CC-49A7-8715-7326B5F30240}"/>
              </a:ext>
            </a:extLst>
          </p:cNvPr>
          <p:cNvSpPr>
            <a:spLocks noGrp="1"/>
          </p:cNvSpPr>
          <p:nvPr>
            <p:ph type="ctrTitle"/>
          </p:nvPr>
        </p:nvSpPr>
        <p:spPr/>
        <p:txBody>
          <a:bodyPr/>
          <a:lstStyle/>
          <a:p>
            <a:r>
              <a:rPr lang="en-IN" sz="5400" dirty="0"/>
              <a:t>Why Canny Gradient Edge Detector?</a:t>
            </a:r>
          </a:p>
        </p:txBody>
      </p:sp>
      <p:sp>
        <p:nvSpPr>
          <p:cNvPr id="3" name="Subtitle 2">
            <a:extLst>
              <a:ext uri="{FF2B5EF4-FFF2-40B4-BE49-F238E27FC236}">
                <a16:creationId xmlns:a16="http://schemas.microsoft.com/office/drawing/2014/main" id="{4F968A36-665E-4320-BAA4-FC85BC52E983}"/>
              </a:ext>
            </a:extLst>
          </p:cNvPr>
          <p:cNvSpPr>
            <a:spLocks noGrp="1"/>
          </p:cNvSpPr>
          <p:nvPr>
            <p:ph type="subTitle" idx="1"/>
          </p:nvPr>
        </p:nvSpPr>
        <p:spPr/>
        <p:txBody>
          <a:bodyPr/>
          <a:lstStyle/>
          <a:p>
            <a:r>
              <a:rPr lang="en-IN" dirty="0"/>
              <a:t> </a:t>
            </a:r>
          </a:p>
        </p:txBody>
      </p:sp>
    </p:spTree>
    <p:extLst>
      <p:ext uri="{BB962C8B-B14F-4D97-AF65-F5344CB8AC3E}">
        <p14:creationId xmlns:p14="http://schemas.microsoft.com/office/powerpoint/2010/main" val="1373609282"/>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Metropolitan</Template>
  <TotalTime>491</TotalTime>
  <Words>1344</Words>
  <Application>Microsoft Office PowerPoint</Application>
  <PresentationFormat>Widescreen</PresentationFormat>
  <Paragraphs>144</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Metropolitan</vt:lpstr>
      <vt:lpstr>Threaded Gradient-Based Edge Detection  (An Image Segmentation Model)</vt:lpstr>
      <vt:lpstr>Why image segmentation?</vt:lpstr>
      <vt:lpstr> </vt:lpstr>
      <vt:lpstr>Literature Survey</vt:lpstr>
      <vt:lpstr>Continued…</vt:lpstr>
      <vt:lpstr>Techniques of Image Segmentation</vt:lpstr>
      <vt:lpstr>Problem Statement</vt:lpstr>
      <vt:lpstr>Objectives</vt:lpstr>
      <vt:lpstr>Why Canny Gradient Edge Detector?</vt:lpstr>
      <vt:lpstr> </vt:lpstr>
      <vt:lpstr>Canny Gradient Edge Detector</vt:lpstr>
      <vt:lpstr>Scope for Parallelisation</vt:lpstr>
      <vt:lpstr>Parallel Algorithm</vt:lpstr>
      <vt:lpstr>Runtime Analysis </vt:lpstr>
      <vt:lpstr>Results</vt:lpstr>
      <vt:lpstr>Serial v/s Parallel </vt:lpstr>
      <vt:lpstr>Comparison Graph</vt:lpstr>
      <vt:lpstr>Conclusion</vt:lpstr>
      <vt:lpstr>Future Work</vt:lpstr>
      <vt:lpstr>Tools Required</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Canny Gradient Edge Detector (An Image Segmentation Model)</dc:title>
  <dc:creator>Altaf Hussain</dc:creator>
  <cp:lastModifiedBy>Md Mustafa Ali</cp:lastModifiedBy>
  <cp:revision>23</cp:revision>
  <dcterms:created xsi:type="dcterms:W3CDTF">2020-10-05T13:27:23Z</dcterms:created>
  <dcterms:modified xsi:type="dcterms:W3CDTF">2024-11-24T20:46:23Z</dcterms:modified>
</cp:coreProperties>
</file>