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8.png" ContentType="image/png"/>
  <Override PartName="/ppt/media/image9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4630400" cy="8229600"/>
  <p:notesSz cx="8229600" cy="14630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CCADDBAE-82F4-48CD-98F7-43537C0BF695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7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6DF7532-3BEC-4D1C-8207-40966CD2CBAC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5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79C9F20-3A9A-4065-AFF9-447A7471DEB6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5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EDF7682-8557-4774-8DE8-2C7B456C87DB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6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9D17D42-D0CA-499F-B9FE-6EF891D306EE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6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4B0D38D7-0258-4A17-B695-BF103974F3F5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6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81D2DE57-99A7-4A33-B482-0CCB458CECCA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7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D18E854-E125-401B-8816-5028B59B791A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7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DE57C597-E9FB-446B-8602-048CDC0C3659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k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h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t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4752000" y="2736000"/>
            <a:ext cx="5470560" cy="21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ts val="5468"/>
              </a:lnSpc>
              <a:tabLst>
                <a:tab algn="l" pos="0"/>
              </a:tabLst>
            </a:pPr>
            <a:r>
              <a:rPr b="0" lang="en-US" sz="4380" spc="-1" strike="noStrike">
                <a:solidFill>
                  <a:srgbClr val="476fd6"/>
                </a:solidFill>
                <a:latin typeface="Roboto Slab"/>
                <a:ea typeface="Roboto Slab"/>
              </a:rPr>
              <a:t>NAAN MUDHALVAN</a:t>
            </a:r>
            <a:endParaRPr b="0" lang="en-IN" sz="4380" spc="-1" strike="noStrike">
              <a:latin typeface="Arial"/>
            </a:endParaRPr>
          </a:p>
          <a:p>
            <a:pPr>
              <a:lnSpc>
                <a:spcPts val="5468"/>
              </a:lnSpc>
              <a:tabLst>
                <a:tab algn="l" pos="0"/>
              </a:tabLst>
            </a:pPr>
            <a:endParaRPr b="0" lang="en-IN" sz="4380" spc="-1" strike="noStrike">
              <a:latin typeface="Arial"/>
            </a:endParaRPr>
          </a:p>
          <a:p>
            <a:pPr>
              <a:lnSpc>
                <a:spcPts val="5468"/>
              </a:lnSpc>
              <a:tabLst>
                <a:tab algn="l" pos="0"/>
              </a:tabLst>
            </a:pPr>
            <a:r>
              <a:rPr b="0" lang="en-US" sz="4380" spc="-1" strike="noStrike">
                <a:solidFill>
                  <a:srgbClr val="476fd6"/>
                </a:solidFill>
                <a:latin typeface="Roboto Slab"/>
                <a:ea typeface="Roboto Slab"/>
              </a:rPr>
              <a:t> </a:t>
            </a:r>
            <a:r>
              <a:rPr b="0" lang="en-US" sz="4380" spc="-1" strike="noStrike">
                <a:solidFill>
                  <a:srgbClr val="476fd6"/>
                </a:solidFill>
                <a:latin typeface="Roboto Slab"/>
                <a:ea typeface="Roboto Slab"/>
              </a:rPr>
              <a:t>ALIMUDEEN KANI</a:t>
            </a:r>
            <a:endParaRPr b="0" lang="en-IN" sz="438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edf1f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2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bfcf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3"/>
          <p:cNvSpPr/>
          <p:nvPr/>
        </p:nvSpPr>
        <p:spPr>
          <a:xfrm>
            <a:off x="2037960" y="1204920"/>
            <a:ext cx="8475840" cy="69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ts val="5468"/>
              </a:lnSpc>
              <a:tabLst>
                <a:tab algn="l" pos="0"/>
              </a:tabLst>
            </a:pPr>
            <a:r>
              <a:rPr b="0" lang="en-US" sz="4380" spc="-1" strike="noStrike">
                <a:solidFill>
                  <a:srgbClr val="476fd6"/>
                </a:solidFill>
                <a:latin typeface="Roboto Slab"/>
                <a:ea typeface="Roboto Slab"/>
              </a:rPr>
              <a:t>The Future of Keylogger Defense</a:t>
            </a:r>
            <a:endParaRPr b="0" lang="en-IN" sz="4380" spc="-1" strike="noStrike">
              <a:latin typeface="Arial"/>
            </a:endParaRPr>
          </a:p>
        </p:txBody>
      </p:sp>
      <p:sp>
        <p:nvSpPr>
          <p:cNvPr id="142" name="CustomShape 4"/>
          <p:cNvSpPr/>
          <p:nvPr/>
        </p:nvSpPr>
        <p:spPr>
          <a:xfrm>
            <a:off x="2037960" y="2343600"/>
            <a:ext cx="10554120" cy="992160"/>
          </a:xfrm>
          <a:prstGeom prst="rect">
            <a:avLst/>
          </a:prstGeom>
          <a:solidFill>
            <a:srgbClr val="dee7f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5"/>
          <p:cNvSpPr/>
          <p:nvPr/>
        </p:nvSpPr>
        <p:spPr>
          <a:xfrm>
            <a:off x="2260080" y="2484720"/>
            <a:ext cx="4828680" cy="3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15213f"/>
                </a:solidFill>
                <a:latin typeface="Roboto"/>
                <a:ea typeface="Roboto"/>
              </a:rPr>
              <a:t>Advancements in AI-Powered Detection</a:t>
            </a:r>
            <a:endParaRPr b="0" lang="en-IN" sz="1750" spc="-1" strike="noStrike">
              <a:latin typeface="Arial"/>
            </a:endParaRPr>
          </a:p>
        </p:txBody>
      </p:sp>
      <p:sp>
        <p:nvSpPr>
          <p:cNvPr id="144" name="CustomShape 6"/>
          <p:cNvSpPr/>
          <p:nvPr/>
        </p:nvSpPr>
        <p:spPr>
          <a:xfrm>
            <a:off x="7541280" y="2484720"/>
            <a:ext cx="4828680" cy="71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15213f"/>
                </a:solidFill>
                <a:latin typeface="Roboto"/>
                <a:ea typeface="Roboto"/>
              </a:rPr>
              <a:t>Leveraging machine learning algorithms to identify and neutralize keyloggers in real-time.</a:t>
            </a:r>
            <a:endParaRPr b="0" lang="en-IN" sz="1750" spc="-1" strike="noStrike">
              <a:latin typeface="Arial"/>
            </a:endParaRPr>
          </a:p>
        </p:txBody>
      </p:sp>
      <p:sp>
        <p:nvSpPr>
          <p:cNvPr id="145" name="CustomShape 7"/>
          <p:cNvSpPr/>
          <p:nvPr/>
        </p:nvSpPr>
        <p:spPr>
          <a:xfrm>
            <a:off x="2260080" y="3477240"/>
            <a:ext cx="4828680" cy="3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15213f"/>
                </a:solidFill>
                <a:latin typeface="Roboto"/>
                <a:ea typeface="Roboto"/>
              </a:rPr>
              <a:t>Biometric Authentication Enhancements</a:t>
            </a:r>
            <a:endParaRPr b="0" lang="en-IN" sz="1750" spc="-1" strike="noStrike">
              <a:latin typeface="Arial"/>
            </a:endParaRPr>
          </a:p>
        </p:txBody>
      </p:sp>
      <p:sp>
        <p:nvSpPr>
          <p:cNvPr id="146" name="CustomShape 8"/>
          <p:cNvSpPr/>
          <p:nvPr/>
        </p:nvSpPr>
        <p:spPr>
          <a:xfrm>
            <a:off x="7541280" y="3477240"/>
            <a:ext cx="4828680" cy="71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15213f"/>
                </a:solidFill>
                <a:latin typeface="Roboto"/>
                <a:ea typeface="Roboto"/>
              </a:rPr>
              <a:t>Developing more reliable and secure biometric security measures to bypass keylogging.</a:t>
            </a:r>
            <a:endParaRPr b="0" lang="en-IN" sz="1750" spc="-1" strike="noStrike">
              <a:latin typeface="Arial"/>
            </a:endParaRPr>
          </a:p>
        </p:txBody>
      </p:sp>
      <p:sp>
        <p:nvSpPr>
          <p:cNvPr id="147" name="CustomShape 9"/>
          <p:cNvSpPr/>
          <p:nvPr/>
        </p:nvSpPr>
        <p:spPr>
          <a:xfrm>
            <a:off x="2037960" y="4328640"/>
            <a:ext cx="10554120" cy="1347480"/>
          </a:xfrm>
          <a:prstGeom prst="rect">
            <a:avLst/>
          </a:prstGeom>
          <a:solidFill>
            <a:srgbClr val="dee7f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10"/>
          <p:cNvSpPr/>
          <p:nvPr/>
        </p:nvSpPr>
        <p:spPr>
          <a:xfrm>
            <a:off x="2260080" y="4469760"/>
            <a:ext cx="4828680" cy="3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15213f"/>
                </a:solidFill>
                <a:latin typeface="Roboto"/>
                <a:ea typeface="Roboto"/>
              </a:rPr>
              <a:t>Quantum-Resistant Encryption</a:t>
            </a:r>
            <a:endParaRPr b="0" lang="en-IN" sz="1750" spc="-1" strike="noStrike">
              <a:latin typeface="Arial"/>
            </a:endParaRPr>
          </a:p>
        </p:txBody>
      </p:sp>
      <p:sp>
        <p:nvSpPr>
          <p:cNvPr id="149" name="CustomShape 11"/>
          <p:cNvSpPr/>
          <p:nvPr/>
        </p:nvSpPr>
        <p:spPr>
          <a:xfrm>
            <a:off x="7541280" y="4469760"/>
            <a:ext cx="482868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15213f"/>
                </a:solidFill>
                <a:latin typeface="Roboto"/>
                <a:ea typeface="Roboto"/>
              </a:rPr>
              <a:t>Implementing encryption technologies that are impervious to the computational power of quantum computers.</a:t>
            </a:r>
            <a:endParaRPr b="0" lang="en-IN" sz="1750" spc="-1" strike="noStrike">
              <a:latin typeface="Arial"/>
            </a:endParaRPr>
          </a:p>
        </p:txBody>
      </p:sp>
      <p:sp>
        <p:nvSpPr>
          <p:cNvPr id="150" name="CustomShape 12"/>
          <p:cNvSpPr/>
          <p:nvPr/>
        </p:nvSpPr>
        <p:spPr>
          <a:xfrm>
            <a:off x="2260080" y="5817600"/>
            <a:ext cx="4828680" cy="3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15213f"/>
                </a:solidFill>
                <a:latin typeface="Roboto"/>
                <a:ea typeface="Roboto"/>
              </a:rPr>
              <a:t>Automated Threat Response</a:t>
            </a:r>
            <a:endParaRPr b="0" lang="en-IN" sz="1750" spc="-1" strike="noStrike">
              <a:latin typeface="Arial"/>
            </a:endParaRPr>
          </a:p>
        </p:txBody>
      </p:sp>
      <p:sp>
        <p:nvSpPr>
          <p:cNvPr id="151" name="CustomShape 13"/>
          <p:cNvSpPr/>
          <p:nvPr/>
        </p:nvSpPr>
        <p:spPr>
          <a:xfrm>
            <a:off x="7541280" y="5817600"/>
            <a:ext cx="482868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15213f"/>
                </a:solidFill>
                <a:latin typeface="Roboto"/>
                <a:ea typeface="Roboto"/>
              </a:rPr>
              <a:t>Implementing systems that can automatically detect, isolate, and mitigate keylogger threats without user intervention.</a:t>
            </a:r>
            <a:endParaRPr b="0" lang="en-IN" sz="17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5328000" y="3344760"/>
            <a:ext cx="3517560" cy="1479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ts val="5468"/>
              </a:lnSpc>
              <a:tabLst>
                <a:tab algn="l" pos="0"/>
              </a:tabLst>
            </a:pPr>
            <a:r>
              <a:rPr b="0" lang="en-US" sz="4380" spc="-1" strike="noStrike">
                <a:solidFill>
                  <a:srgbClr val="476fd6"/>
                </a:solidFill>
                <a:latin typeface="Roboto Slab"/>
                <a:ea typeface="Roboto Slab"/>
              </a:rPr>
              <a:t>Thank  you</a:t>
            </a:r>
            <a:endParaRPr b="0" lang="en-IN" sz="438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edf1f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2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bfcf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7" name="Image 0" descr="preencoded.png"/>
          <p:cNvPicPr/>
          <p:nvPr/>
        </p:nvPicPr>
        <p:blipFill>
          <a:blip r:embed="rId1"/>
          <a:stretch/>
        </p:blipFill>
        <p:spPr>
          <a:xfrm>
            <a:off x="9151560" y="0"/>
            <a:ext cx="5486040" cy="8229240"/>
          </a:xfrm>
          <a:prstGeom prst="rect">
            <a:avLst/>
          </a:prstGeom>
          <a:ln>
            <a:noFill/>
          </a:ln>
        </p:spPr>
      </p:pic>
      <p:sp>
        <p:nvSpPr>
          <p:cNvPr id="48" name="CustomShape 3"/>
          <p:cNvSpPr/>
          <p:nvPr/>
        </p:nvSpPr>
        <p:spPr>
          <a:xfrm>
            <a:off x="720000" y="1152000"/>
            <a:ext cx="7477200" cy="169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7546"/>
              </a:lnSpc>
              <a:tabLst>
                <a:tab algn="l" pos="0"/>
              </a:tabLst>
            </a:pPr>
            <a:r>
              <a:rPr b="0" lang="en-US" sz="6040" spc="-1" strike="noStrike">
                <a:solidFill>
                  <a:srgbClr val="476fd6"/>
                </a:solidFill>
                <a:latin typeface="Roboto Slab"/>
                <a:ea typeface="Roboto Slab"/>
              </a:rPr>
              <a:t>The Invisible Threat of Keyloggers</a:t>
            </a:r>
            <a:endParaRPr b="0" lang="en-IN" sz="6040" spc="-1" strike="noStrike">
              <a:latin typeface="Arial"/>
            </a:endParaRPr>
          </a:p>
        </p:txBody>
      </p:sp>
      <p:sp>
        <p:nvSpPr>
          <p:cNvPr id="49" name="CustomShape 4"/>
          <p:cNvSpPr/>
          <p:nvPr/>
        </p:nvSpPr>
        <p:spPr>
          <a:xfrm>
            <a:off x="833040" y="4528800"/>
            <a:ext cx="7477200" cy="142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15213f"/>
                </a:solidFill>
                <a:latin typeface="Roboto"/>
                <a:ea typeface="Roboto"/>
              </a:rPr>
              <a:t> </a:t>
            </a:r>
            <a:r>
              <a:rPr b="0" lang="en-US" sz="1750" spc="-1" strike="noStrike">
                <a:solidFill>
                  <a:srgbClr val="15213f"/>
                </a:solidFill>
                <a:latin typeface="Roboto"/>
                <a:ea typeface="Roboto"/>
              </a:rPr>
              <a:t>In the digital age, keyloggers - secretly installed software that track every keystroke - pose a grave threat to our privacy, security, and financial well-being. These stealthy programs can capture sensitive information, enabling identity theft, monetary loss, and breaches of confidentiality.</a:t>
            </a:r>
            <a:endParaRPr b="0" lang="en-IN" sz="17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edf1f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2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bfcf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2" name="Image 0" descr="preencoded.png"/>
          <p:cNvPicPr/>
          <p:nvPr/>
        </p:nvPicPr>
        <p:blipFill>
          <a:blip r:embed="rId1"/>
          <a:stretch/>
        </p:blipFill>
        <p:spPr>
          <a:xfrm>
            <a:off x="10980360" y="0"/>
            <a:ext cx="3657240" cy="8229240"/>
          </a:xfrm>
          <a:prstGeom prst="rect">
            <a:avLst/>
          </a:prstGeom>
          <a:ln>
            <a:noFill/>
          </a:ln>
        </p:spPr>
      </p:pic>
      <p:sp>
        <p:nvSpPr>
          <p:cNvPr id="53" name="CustomShape 3"/>
          <p:cNvSpPr/>
          <p:nvPr/>
        </p:nvSpPr>
        <p:spPr>
          <a:xfrm>
            <a:off x="833040" y="1346040"/>
            <a:ext cx="9306000" cy="138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5468"/>
              </a:lnSpc>
              <a:tabLst>
                <a:tab algn="l" pos="0"/>
              </a:tabLst>
            </a:pPr>
            <a:r>
              <a:rPr b="0" lang="en-US" sz="4380" spc="-1" strike="noStrike">
                <a:solidFill>
                  <a:srgbClr val="476fd6"/>
                </a:solidFill>
                <a:latin typeface="Roboto Slab"/>
                <a:ea typeface="Roboto Slab"/>
              </a:rPr>
              <a:t>What Are Keyloggers and How Do They Work?</a:t>
            </a:r>
            <a:endParaRPr b="0" lang="en-IN" sz="4380" spc="-1" strike="noStrike">
              <a:latin typeface="Arial"/>
            </a:endParaRPr>
          </a:p>
        </p:txBody>
      </p:sp>
      <p:sp>
        <p:nvSpPr>
          <p:cNvPr id="54" name="CustomShape 4"/>
          <p:cNvSpPr/>
          <p:nvPr/>
        </p:nvSpPr>
        <p:spPr>
          <a:xfrm>
            <a:off x="833040" y="3241800"/>
            <a:ext cx="499680" cy="499680"/>
          </a:xfrm>
          <a:prstGeom prst="roundRect">
            <a:avLst>
              <a:gd name="adj" fmla="val 26667"/>
            </a:avLst>
          </a:prstGeom>
          <a:solidFill>
            <a:srgbClr val="dee7f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5"/>
          <p:cNvSpPr/>
          <p:nvPr/>
        </p:nvSpPr>
        <p:spPr>
          <a:xfrm>
            <a:off x="1014480" y="3283560"/>
            <a:ext cx="137160" cy="41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ts val="3280"/>
              </a:lnSpc>
              <a:tabLst>
                <a:tab algn="l" pos="0"/>
              </a:tabLst>
            </a:pPr>
            <a:r>
              <a:rPr b="0" lang="en-US" sz="2630" spc="-1" strike="noStrike">
                <a:solidFill>
                  <a:srgbClr val="476fd6"/>
                </a:solidFill>
                <a:latin typeface="Roboto Slab"/>
                <a:ea typeface="Roboto Slab"/>
              </a:rPr>
              <a:t>1</a:t>
            </a:r>
            <a:endParaRPr b="0" lang="en-IN" sz="2630" spc="-1" strike="noStrike">
              <a:latin typeface="Arial"/>
            </a:endParaRPr>
          </a:p>
        </p:txBody>
      </p:sp>
      <p:sp>
        <p:nvSpPr>
          <p:cNvPr id="56" name="CustomShape 6"/>
          <p:cNvSpPr/>
          <p:nvPr/>
        </p:nvSpPr>
        <p:spPr>
          <a:xfrm>
            <a:off x="1555200" y="3318120"/>
            <a:ext cx="2777040" cy="34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476fd6"/>
                </a:solidFill>
                <a:latin typeface="Roboto Slab"/>
                <a:ea typeface="Roboto Slab"/>
              </a:rPr>
              <a:t>Hidden Monitoring</a:t>
            </a:r>
            <a:endParaRPr b="0" lang="en-IN" sz="2190" spc="-1" strike="noStrike">
              <a:latin typeface="Arial"/>
            </a:endParaRPr>
          </a:p>
        </p:txBody>
      </p:sp>
      <p:sp>
        <p:nvSpPr>
          <p:cNvPr id="57" name="CustomShape 7"/>
          <p:cNvSpPr/>
          <p:nvPr/>
        </p:nvSpPr>
        <p:spPr>
          <a:xfrm>
            <a:off x="1555200" y="3798360"/>
            <a:ext cx="3819600" cy="142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15213f"/>
                </a:solidFill>
                <a:latin typeface="Roboto"/>
                <a:ea typeface="Roboto"/>
              </a:rPr>
              <a:t>Keyloggers silently record every keystroke made on a computer, capturing passwords, credit card numbers, and other private data.</a:t>
            </a:r>
            <a:endParaRPr b="0" lang="en-IN" sz="1750" spc="-1" strike="noStrike">
              <a:latin typeface="Arial"/>
            </a:endParaRPr>
          </a:p>
        </p:txBody>
      </p:sp>
      <p:sp>
        <p:nvSpPr>
          <p:cNvPr id="58" name="CustomShape 8"/>
          <p:cNvSpPr/>
          <p:nvPr/>
        </p:nvSpPr>
        <p:spPr>
          <a:xfrm>
            <a:off x="5597640" y="3241800"/>
            <a:ext cx="499680" cy="499680"/>
          </a:xfrm>
          <a:prstGeom prst="roundRect">
            <a:avLst>
              <a:gd name="adj" fmla="val 26667"/>
            </a:avLst>
          </a:prstGeom>
          <a:solidFill>
            <a:srgbClr val="dee7f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9"/>
          <p:cNvSpPr/>
          <p:nvPr/>
        </p:nvSpPr>
        <p:spPr>
          <a:xfrm>
            <a:off x="5755320" y="3283560"/>
            <a:ext cx="183600" cy="41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ts val="3280"/>
              </a:lnSpc>
              <a:tabLst>
                <a:tab algn="l" pos="0"/>
              </a:tabLst>
            </a:pPr>
            <a:r>
              <a:rPr b="0" lang="en-US" sz="2630" spc="-1" strike="noStrike">
                <a:solidFill>
                  <a:srgbClr val="476fd6"/>
                </a:solidFill>
                <a:latin typeface="Roboto Slab"/>
                <a:ea typeface="Roboto Slab"/>
              </a:rPr>
              <a:t>2</a:t>
            </a:r>
            <a:endParaRPr b="0" lang="en-IN" sz="2630" spc="-1" strike="noStrike">
              <a:latin typeface="Arial"/>
            </a:endParaRPr>
          </a:p>
        </p:txBody>
      </p:sp>
      <p:sp>
        <p:nvSpPr>
          <p:cNvPr id="60" name="CustomShape 10"/>
          <p:cNvSpPr/>
          <p:nvPr/>
        </p:nvSpPr>
        <p:spPr>
          <a:xfrm>
            <a:off x="6319440" y="3318120"/>
            <a:ext cx="2777040" cy="34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476fd6"/>
                </a:solidFill>
                <a:latin typeface="Roboto Slab"/>
                <a:ea typeface="Roboto Slab"/>
              </a:rPr>
              <a:t>Covert Installation</a:t>
            </a:r>
            <a:endParaRPr b="0" lang="en-IN" sz="2190" spc="-1" strike="noStrike">
              <a:latin typeface="Arial"/>
            </a:endParaRPr>
          </a:p>
        </p:txBody>
      </p:sp>
      <p:sp>
        <p:nvSpPr>
          <p:cNvPr id="61" name="CustomShape 11"/>
          <p:cNvSpPr/>
          <p:nvPr/>
        </p:nvSpPr>
        <p:spPr>
          <a:xfrm>
            <a:off x="6319440" y="3798360"/>
            <a:ext cx="3819600" cy="142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15213f"/>
                </a:solidFill>
                <a:latin typeface="Roboto"/>
                <a:ea typeface="Roboto"/>
              </a:rPr>
              <a:t>Keyloggers can be surreptitiously installed through malware, physical access, or even bundled with legitimate software.</a:t>
            </a:r>
            <a:endParaRPr b="0" lang="en-IN" sz="1750" spc="-1" strike="noStrike">
              <a:latin typeface="Arial"/>
            </a:endParaRPr>
          </a:p>
        </p:txBody>
      </p:sp>
      <p:sp>
        <p:nvSpPr>
          <p:cNvPr id="62" name="CustomShape 12"/>
          <p:cNvSpPr/>
          <p:nvPr/>
        </p:nvSpPr>
        <p:spPr>
          <a:xfrm>
            <a:off x="833040" y="5616000"/>
            <a:ext cx="499680" cy="499680"/>
          </a:xfrm>
          <a:prstGeom prst="roundRect">
            <a:avLst>
              <a:gd name="adj" fmla="val 26667"/>
            </a:avLst>
          </a:prstGeom>
          <a:solidFill>
            <a:srgbClr val="dee7f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13"/>
          <p:cNvSpPr/>
          <p:nvPr/>
        </p:nvSpPr>
        <p:spPr>
          <a:xfrm>
            <a:off x="993240" y="5657400"/>
            <a:ext cx="179640" cy="41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ts val="3280"/>
              </a:lnSpc>
              <a:tabLst>
                <a:tab algn="l" pos="0"/>
              </a:tabLst>
            </a:pPr>
            <a:r>
              <a:rPr b="0" lang="en-US" sz="2630" spc="-1" strike="noStrike">
                <a:solidFill>
                  <a:srgbClr val="476fd6"/>
                </a:solidFill>
                <a:latin typeface="Roboto Slab"/>
                <a:ea typeface="Roboto Slab"/>
              </a:rPr>
              <a:t>3</a:t>
            </a:r>
            <a:endParaRPr b="0" lang="en-IN" sz="2630" spc="-1" strike="noStrike">
              <a:latin typeface="Arial"/>
            </a:endParaRPr>
          </a:p>
        </p:txBody>
      </p:sp>
      <p:sp>
        <p:nvSpPr>
          <p:cNvPr id="64" name="CustomShape 14"/>
          <p:cNvSpPr/>
          <p:nvPr/>
        </p:nvSpPr>
        <p:spPr>
          <a:xfrm>
            <a:off x="1555200" y="5692320"/>
            <a:ext cx="2777040" cy="34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476fd6"/>
                </a:solidFill>
                <a:latin typeface="Roboto Slab"/>
                <a:ea typeface="Roboto Slab"/>
              </a:rPr>
              <a:t>Remote Access</a:t>
            </a:r>
            <a:endParaRPr b="0" lang="en-IN" sz="2190" spc="-1" strike="noStrike">
              <a:latin typeface="Arial"/>
            </a:endParaRPr>
          </a:p>
        </p:txBody>
      </p:sp>
      <p:sp>
        <p:nvSpPr>
          <p:cNvPr id="65" name="CustomShape 15"/>
          <p:cNvSpPr/>
          <p:nvPr/>
        </p:nvSpPr>
        <p:spPr>
          <a:xfrm>
            <a:off x="1555200" y="6172560"/>
            <a:ext cx="8583840" cy="71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15213f"/>
                </a:solidFill>
                <a:latin typeface="Roboto"/>
                <a:ea typeface="Roboto"/>
              </a:rPr>
              <a:t>The recorded data is then transmitted to the attacker, often in real-time, allowing them to exploit the stolen information.</a:t>
            </a:r>
            <a:endParaRPr b="0" lang="en-IN" sz="17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stom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edf1f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2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bfcf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3"/>
          <p:cNvSpPr/>
          <p:nvPr/>
        </p:nvSpPr>
        <p:spPr>
          <a:xfrm>
            <a:off x="2037960" y="2216880"/>
            <a:ext cx="6973560" cy="69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ts val="5468"/>
              </a:lnSpc>
              <a:tabLst>
                <a:tab algn="l" pos="0"/>
              </a:tabLst>
            </a:pPr>
            <a:r>
              <a:rPr b="0" lang="en-US" sz="4380" spc="-1" strike="noStrike">
                <a:solidFill>
                  <a:srgbClr val="476fd6"/>
                </a:solidFill>
                <a:latin typeface="Roboto Slab"/>
                <a:ea typeface="Roboto Slab"/>
              </a:rPr>
              <a:t>The Dangers of Keyloggers</a:t>
            </a:r>
            <a:endParaRPr b="0" lang="en-IN" sz="4380" spc="-1" strike="noStrike">
              <a:latin typeface="Arial"/>
            </a:endParaRPr>
          </a:p>
        </p:txBody>
      </p:sp>
      <p:sp>
        <p:nvSpPr>
          <p:cNvPr id="69" name="CustomShape 4"/>
          <p:cNvSpPr/>
          <p:nvPr/>
        </p:nvSpPr>
        <p:spPr>
          <a:xfrm>
            <a:off x="2037960" y="3466440"/>
            <a:ext cx="2777040" cy="34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476fd6"/>
                </a:solidFill>
                <a:latin typeface="Roboto Slab"/>
                <a:ea typeface="Roboto Slab"/>
              </a:rPr>
              <a:t>Identity Theft</a:t>
            </a:r>
            <a:endParaRPr b="0" lang="en-IN" sz="2190" spc="-1" strike="noStrike">
              <a:latin typeface="Arial"/>
            </a:endParaRPr>
          </a:p>
        </p:txBody>
      </p:sp>
      <p:sp>
        <p:nvSpPr>
          <p:cNvPr id="70" name="CustomShape 5"/>
          <p:cNvSpPr/>
          <p:nvPr/>
        </p:nvSpPr>
        <p:spPr>
          <a:xfrm>
            <a:off x="2037960" y="4035960"/>
            <a:ext cx="3156120" cy="177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15213f"/>
                </a:solidFill>
                <a:latin typeface="Roboto"/>
                <a:ea typeface="Roboto"/>
              </a:rPr>
              <a:t>Keyloggers can capture login credentials, credit card numbers, and other sensitive personal information, enabling identity thieves to wreak havoc.</a:t>
            </a:r>
            <a:endParaRPr b="0" lang="en-IN" sz="1750" spc="-1" strike="noStrike">
              <a:latin typeface="Arial"/>
            </a:endParaRPr>
          </a:p>
        </p:txBody>
      </p:sp>
      <p:sp>
        <p:nvSpPr>
          <p:cNvPr id="71" name="CustomShape 6"/>
          <p:cNvSpPr/>
          <p:nvPr/>
        </p:nvSpPr>
        <p:spPr>
          <a:xfrm>
            <a:off x="5743800" y="3466440"/>
            <a:ext cx="2777040" cy="34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476fd6"/>
                </a:solidFill>
                <a:latin typeface="Roboto Slab"/>
                <a:ea typeface="Roboto Slab"/>
              </a:rPr>
              <a:t>Financial Loss</a:t>
            </a:r>
            <a:endParaRPr b="0" lang="en-IN" sz="2190" spc="-1" strike="noStrike">
              <a:latin typeface="Arial"/>
            </a:endParaRPr>
          </a:p>
        </p:txBody>
      </p:sp>
      <p:sp>
        <p:nvSpPr>
          <p:cNvPr id="72" name="CustomShape 7"/>
          <p:cNvSpPr/>
          <p:nvPr/>
        </p:nvSpPr>
        <p:spPr>
          <a:xfrm>
            <a:off x="5743800" y="4035960"/>
            <a:ext cx="3156120" cy="142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15213f"/>
                </a:solidFill>
                <a:latin typeface="Roboto"/>
                <a:ea typeface="Roboto"/>
              </a:rPr>
              <a:t>With access to online banking and payment information, keyloggers can lead to the theft of funds and financial ruin.</a:t>
            </a:r>
            <a:endParaRPr b="0" lang="en-IN" sz="1750" spc="-1" strike="noStrike">
              <a:latin typeface="Arial"/>
            </a:endParaRPr>
          </a:p>
        </p:txBody>
      </p:sp>
      <p:sp>
        <p:nvSpPr>
          <p:cNvPr id="73" name="CustomShape 8"/>
          <p:cNvSpPr/>
          <p:nvPr/>
        </p:nvSpPr>
        <p:spPr>
          <a:xfrm>
            <a:off x="9450000" y="3466440"/>
            <a:ext cx="2777040" cy="34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476fd6"/>
                </a:solidFill>
                <a:latin typeface="Roboto Slab"/>
                <a:ea typeface="Roboto Slab"/>
              </a:rPr>
              <a:t>Privacy Breaches</a:t>
            </a:r>
            <a:endParaRPr b="0" lang="en-IN" sz="2190" spc="-1" strike="noStrike">
              <a:latin typeface="Arial"/>
            </a:endParaRPr>
          </a:p>
        </p:txBody>
      </p:sp>
      <p:sp>
        <p:nvSpPr>
          <p:cNvPr id="74" name="CustomShape 9"/>
          <p:cNvSpPr/>
          <p:nvPr/>
        </p:nvSpPr>
        <p:spPr>
          <a:xfrm>
            <a:off x="9450000" y="4035960"/>
            <a:ext cx="3156120" cy="177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15213f"/>
                </a:solidFill>
                <a:latin typeface="Roboto"/>
                <a:ea typeface="Roboto"/>
              </a:rPr>
              <a:t>Keyloggers can expose private communications, browsing history, and other confidential data, compromising an individual's right to privacy.</a:t>
            </a:r>
            <a:endParaRPr b="0" lang="en-IN" sz="17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edf1f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2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bfcf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3"/>
          <p:cNvSpPr/>
          <p:nvPr/>
        </p:nvSpPr>
        <p:spPr>
          <a:xfrm>
            <a:off x="2037960" y="918360"/>
            <a:ext cx="10554120" cy="138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5468"/>
              </a:lnSpc>
              <a:tabLst>
                <a:tab algn="l" pos="0"/>
              </a:tabLst>
            </a:pPr>
            <a:r>
              <a:rPr b="0" lang="en-US" sz="4380" spc="-1" strike="noStrike">
                <a:solidFill>
                  <a:srgbClr val="476fd6"/>
                </a:solidFill>
                <a:latin typeface="Roboto Slab"/>
                <a:ea typeface="Roboto Slab"/>
              </a:rPr>
              <a:t>Common Keylogger Distribution Methods</a:t>
            </a:r>
            <a:endParaRPr b="0" lang="en-IN" sz="4380" spc="-1" strike="noStrike">
              <a:latin typeface="Arial"/>
            </a:endParaRPr>
          </a:p>
        </p:txBody>
      </p:sp>
      <p:sp>
        <p:nvSpPr>
          <p:cNvPr id="78" name="CustomShape 4"/>
          <p:cNvSpPr/>
          <p:nvPr/>
        </p:nvSpPr>
        <p:spPr>
          <a:xfrm>
            <a:off x="2037960" y="2751480"/>
            <a:ext cx="5165640" cy="1990440"/>
          </a:xfrm>
          <a:prstGeom prst="roundRect">
            <a:avLst>
              <a:gd name="adj" fmla="val 6696"/>
            </a:avLst>
          </a:prstGeom>
          <a:solidFill>
            <a:srgbClr val="dee7f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5"/>
          <p:cNvSpPr/>
          <p:nvPr/>
        </p:nvSpPr>
        <p:spPr>
          <a:xfrm>
            <a:off x="2260080" y="2973600"/>
            <a:ext cx="2777040" cy="34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476fd6"/>
                </a:solidFill>
                <a:latin typeface="Roboto Slab"/>
                <a:ea typeface="Roboto Slab"/>
              </a:rPr>
              <a:t>Malicious Software</a:t>
            </a:r>
            <a:endParaRPr b="0" lang="en-IN" sz="2190" spc="-1" strike="noStrike">
              <a:latin typeface="Arial"/>
            </a:endParaRPr>
          </a:p>
        </p:txBody>
      </p:sp>
      <p:sp>
        <p:nvSpPr>
          <p:cNvPr id="80" name="CustomShape 6"/>
          <p:cNvSpPr/>
          <p:nvPr/>
        </p:nvSpPr>
        <p:spPr>
          <a:xfrm>
            <a:off x="2260080" y="3454200"/>
            <a:ext cx="4721400" cy="71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15213f"/>
                </a:solidFill>
                <a:latin typeface="Roboto"/>
                <a:ea typeface="Roboto"/>
              </a:rPr>
              <a:t>Keyloggers can be bundled with malware, tricking users into installing them unknowingly.</a:t>
            </a:r>
            <a:endParaRPr b="0" lang="en-IN" sz="1750" spc="-1" strike="noStrike">
              <a:latin typeface="Arial"/>
            </a:endParaRPr>
          </a:p>
        </p:txBody>
      </p:sp>
      <p:sp>
        <p:nvSpPr>
          <p:cNvPr id="81" name="CustomShape 7"/>
          <p:cNvSpPr/>
          <p:nvPr/>
        </p:nvSpPr>
        <p:spPr>
          <a:xfrm>
            <a:off x="7426440" y="2751480"/>
            <a:ext cx="5165640" cy="1990440"/>
          </a:xfrm>
          <a:prstGeom prst="roundRect">
            <a:avLst>
              <a:gd name="adj" fmla="val 6696"/>
            </a:avLst>
          </a:prstGeom>
          <a:solidFill>
            <a:srgbClr val="dee7f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8"/>
          <p:cNvSpPr/>
          <p:nvPr/>
        </p:nvSpPr>
        <p:spPr>
          <a:xfrm>
            <a:off x="7648560" y="2973600"/>
            <a:ext cx="2777040" cy="34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476fd6"/>
                </a:solidFill>
                <a:latin typeface="Roboto Slab"/>
                <a:ea typeface="Roboto Slab"/>
              </a:rPr>
              <a:t>Physical Access</a:t>
            </a:r>
            <a:endParaRPr b="0" lang="en-IN" sz="2190" spc="-1" strike="noStrike">
              <a:latin typeface="Arial"/>
            </a:endParaRPr>
          </a:p>
        </p:txBody>
      </p:sp>
      <p:sp>
        <p:nvSpPr>
          <p:cNvPr id="83" name="CustomShape 9"/>
          <p:cNvSpPr/>
          <p:nvPr/>
        </p:nvSpPr>
        <p:spPr>
          <a:xfrm>
            <a:off x="7648560" y="3454200"/>
            <a:ext cx="472140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15213f"/>
                </a:solidFill>
                <a:latin typeface="Roboto"/>
                <a:ea typeface="Roboto"/>
              </a:rPr>
              <a:t>Keyloggers can be planted on devices through physical tampering, such as at public computers or shared workstations.</a:t>
            </a:r>
            <a:endParaRPr b="0" lang="en-IN" sz="1750" spc="-1" strike="noStrike">
              <a:latin typeface="Arial"/>
            </a:endParaRPr>
          </a:p>
        </p:txBody>
      </p:sp>
      <p:sp>
        <p:nvSpPr>
          <p:cNvPr id="84" name="CustomShape 10"/>
          <p:cNvSpPr/>
          <p:nvPr/>
        </p:nvSpPr>
        <p:spPr>
          <a:xfrm>
            <a:off x="2037960" y="4964760"/>
            <a:ext cx="5165640" cy="2346120"/>
          </a:xfrm>
          <a:prstGeom prst="roundRect">
            <a:avLst>
              <a:gd name="adj" fmla="val 5682"/>
            </a:avLst>
          </a:prstGeom>
          <a:solidFill>
            <a:srgbClr val="dee7f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11"/>
          <p:cNvSpPr/>
          <p:nvPr/>
        </p:nvSpPr>
        <p:spPr>
          <a:xfrm>
            <a:off x="2260080" y="5186880"/>
            <a:ext cx="2777040" cy="34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476fd6"/>
                </a:solidFill>
                <a:latin typeface="Roboto Slab"/>
                <a:ea typeface="Roboto Slab"/>
              </a:rPr>
              <a:t>Legitimate Software</a:t>
            </a:r>
            <a:endParaRPr b="0" lang="en-IN" sz="2190" spc="-1" strike="noStrike">
              <a:latin typeface="Arial"/>
            </a:endParaRPr>
          </a:p>
        </p:txBody>
      </p:sp>
      <p:sp>
        <p:nvSpPr>
          <p:cNvPr id="86" name="CustomShape 12"/>
          <p:cNvSpPr/>
          <p:nvPr/>
        </p:nvSpPr>
        <p:spPr>
          <a:xfrm>
            <a:off x="2260080" y="5667120"/>
            <a:ext cx="472140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15213f"/>
                </a:solidFill>
                <a:latin typeface="Roboto"/>
                <a:ea typeface="Roboto"/>
              </a:rPr>
              <a:t>Some keyloggers are distributed through seemingly harmless programs, taking advantage of users' trust.</a:t>
            </a:r>
            <a:endParaRPr b="0" lang="en-IN" sz="1750" spc="-1" strike="noStrike">
              <a:latin typeface="Arial"/>
            </a:endParaRPr>
          </a:p>
        </p:txBody>
      </p:sp>
      <p:sp>
        <p:nvSpPr>
          <p:cNvPr id="87" name="CustomShape 13"/>
          <p:cNvSpPr/>
          <p:nvPr/>
        </p:nvSpPr>
        <p:spPr>
          <a:xfrm>
            <a:off x="7426440" y="4964760"/>
            <a:ext cx="5165640" cy="2346120"/>
          </a:xfrm>
          <a:prstGeom prst="roundRect">
            <a:avLst>
              <a:gd name="adj" fmla="val 5682"/>
            </a:avLst>
          </a:prstGeom>
          <a:solidFill>
            <a:srgbClr val="dee7f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14"/>
          <p:cNvSpPr/>
          <p:nvPr/>
        </p:nvSpPr>
        <p:spPr>
          <a:xfrm>
            <a:off x="7648560" y="5186880"/>
            <a:ext cx="2777040" cy="34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476fd6"/>
                </a:solidFill>
                <a:latin typeface="Roboto Slab"/>
                <a:ea typeface="Roboto Slab"/>
              </a:rPr>
              <a:t>Social Engineering</a:t>
            </a:r>
            <a:endParaRPr b="0" lang="en-IN" sz="2190" spc="-1" strike="noStrike">
              <a:latin typeface="Arial"/>
            </a:endParaRPr>
          </a:p>
        </p:txBody>
      </p:sp>
      <p:sp>
        <p:nvSpPr>
          <p:cNvPr id="89" name="CustomShape 15"/>
          <p:cNvSpPr/>
          <p:nvPr/>
        </p:nvSpPr>
        <p:spPr>
          <a:xfrm>
            <a:off x="7648560" y="5667120"/>
            <a:ext cx="4721400" cy="142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15213f"/>
                </a:solidFill>
                <a:latin typeface="Roboto"/>
                <a:ea typeface="Roboto"/>
              </a:rPr>
              <a:t>Attackers may use deceptive tactics to convince victims to install keyloggers, such as through phishing emails or fraudulent software updates.</a:t>
            </a:r>
            <a:endParaRPr b="0" lang="en-IN" sz="17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edf1f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2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bfcf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3"/>
          <p:cNvSpPr/>
          <p:nvPr/>
        </p:nvSpPr>
        <p:spPr>
          <a:xfrm>
            <a:off x="2037960" y="1441080"/>
            <a:ext cx="8814600" cy="69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ts val="5468"/>
              </a:lnSpc>
              <a:tabLst>
                <a:tab algn="l" pos="0"/>
              </a:tabLst>
            </a:pPr>
            <a:r>
              <a:rPr b="0" lang="en-US" sz="4380" spc="-1" strike="noStrike">
                <a:solidFill>
                  <a:srgbClr val="476fd6"/>
                </a:solidFill>
                <a:latin typeface="Roboto Slab"/>
                <a:ea typeface="Roboto Slab"/>
              </a:rPr>
              <a:t>Recognizing Keylogger Infections</a:t>
            </a:r>
            <a:endParaRPr b="0" lang="en-IN" sz="4380" spc="-1" strike="noStrike">
              <a:latin typeface="Arial"/>
            </a:endParaRPr>
          </a:p>
        </p:txBody>
      </p:sp>
      <p:sp>
        <p:nvSpPr>
          <p:cNvPr id="93" name="CustomShape 4"/>
          <p:cNvSpPr/>
          <p:nvPr/>
        </p:nvSpPr>
        <p:spPr>
          <a:xfrm>
            <a:off x="7292880" y="2580120"/>
            <a:ext cx="43920" cy="4208040"/>
          </a:xfrm>
          <a:prstGeom prst="rect">
            <a:avLst/>
          </a:prstGeom>
          <a:solidFill>
            <a:srgbClr val="bbc4d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5"/>
          <p:cNvSpPr/>
          <p:nvPr/>
        </p:nvSpPr>
        <p:spPr>
          <a:xfrm>
            <a:off x="6287760" y="2981160"/>
            <a:ext cx="777240" cy="43920"/>
          </a:xfrm>
          <a:prstGeom prst="rect">
            <a:avLst/>
          </a:prstGeom>
          <a:solidFill>
            <a:srgbClr val="bbc4d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6"/>
          <p:cNvSpPr/>
          <p:nvPr/>
        </p:nvSpPr>
        <p:spPr>
          <a:xfrm>
            <a:off x="7065360" y="2753640"/>
            <a:ext cx="499680" cy="499680"/>
          </a:xfrm>
          <a:prstGeom prst="roundRect">
            <a:avLst>
              <a:gd name="adj" fmla="val 26667"/>
            </a:avLst>
          </a:prstGeom>
          <a:solidFill>
            <a:srgbClr val="dee7f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7"/>
          <p:cNvSpPr/>
          <p:nvPr/>
        </p:nvSpPr>
        <p:spPr>
          <a:xfrm>
            <a:off x="7246440" y="2795400"/>
            <a:ext cx="137160" cy="41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ts val="3280"/>
              </a:lnSpc>
              <a:tabLst>
                <a:tab algn="l" pos="0"/>
              </a:tabLst>
            </a:pPr>
            <a:r>
              <a:rPr b="0" lang="en-US" sz="2630" spc="-1" strike="noStrike">
                <a:solidFill>
                  <a:srgbClr val="476fd6"/>
                </a:solidFill>
                <a:latin typeface="Roboto Slab"/>
                <a:ea typeface="Roboto Slab"/>
              </a:rPr>
              <a:t>1</a:t>
            </a:r>
            <a:endParaRPr b="0" lang="en-IN" sz="2630" spc="-1" strike="noStrike">
              <a:latin typeface="Arial"/>
            </a:endParaRPr>
          </a:p>
        </p:txBody>
      </p:sp>
      <p:sp>
        <p:nvSpPr>
          <p:cNvPr id="97" name="CustomShape 8"/>
          <p:cNvSpPr/>
          <p:nvPr/>
        </p:nvSpPr>
        <p:spPr>
          <a:xfrm>
            <a:off x="3315600" y="2802240"/>
            <a:ext cx="2777040" cy="34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r"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476fd6"/>
                </a:solidFill>
                <a:latin typeface="Roboto Slab"/>
                <a:ea typeface="Roboto Slab"/>
              </a:rPr>
              <a:t>Slow Performance</a:t>
            </a:r>
            <a:endParaRPr b="0" lang="en-IN" sz="2190" spc="-1" strike="noStrike">
              <a:latin typeface="Arial"/>
            </a:endParaRPr>
          </a:p>
        </p:txBody>
      </p:sp>
      <p:sp>
        <p:nvSpPr>
          <p:cNvPr id="98" name="CustomShape 9"/>
          <p:cNvSpPr/>
          <p:nvPr/>
        </p:nvSpPr>
        <p:spPr>
          <a:xfrm>
            <a:off x="2037960" y="3282480"/>
            <a:ext cx="405468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15213f"/>
                </a:solidFill>
                <a:latin typeface="Roboto"/>
                <a:ea typeface="Roboto"/>
              </a:rPr>
              <a:t>Keyloggers can cause a noticeable decrease in computer speed and responsiveness.</a:t>
            </a:r>
            <a:endParaRPr b="0" lang="en-IN" sz="1750" spc="-1" strike="noStrike">
              <a:latin typeface="Arial"/>
            </a:endParaRPr>
          </a:p>
        </p:txBody>
      </p:sp>
      <p:sp>
        <p:nvSpPr>
          <p:cNvPr id="99" name="CustomShape 10"/>
          <p:cNvSpPr/>
          <p:nvPr/>
        </p:nvSpPr>
        <p:spPr>
          <a:xfrm>
            <a:off x="7565040" y="4092120"/>
            <a:ext cx="777240" cy="43920"/>
          </a:xfrm>
          <a:prstGeom prst="rect">
            <a:avLst/>
          </a:prstGeom>
          <a:solidFill>
            <a:srgbClr val="bbc4d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11"/>
          <p:cNvSpPr/>
          <p:nvPr/>
        </p:nvSpPr>
        <p:spPr>
          <a:xfrm>
            <a:off x="7065360" y="3864240"/>
            <a:ext cx="499680" cy="499680"/>
          </a:xfrm>
          <a:prstGeom prst="roundRect">
            <a:avLst>
              <a:gd name="adj" fmla="val 26667"/>
            </a:avLst>
          </a:prstGeom>
          <a:solidFill>
            <a:srgbClr val="dee7f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12"/>
          <p:cNvSpPr/>
          <p:nvPr/>
        </p:nvSpPr>
        <p:spPr>
          <a:xfrm>
            <a:off x="7223040" y="3906000"/>
            <a:ext cx="183600" cy="41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ts val="3280"/>
              </a:lnSpc>
              <a:tabLst>
                <a:tab algn="l" pos="0"/>
              </a:tabLst>
            </a:pPr>
            <a:r>
              <a:rPr b="0" lang="en-US" sz="2630" spc="-1" strike="noStrike">
                <a:solidFill>
                  <a:srgbClr val="476fd6"/>
                </a:solidFill>
                <a:latin typeface="Roboto Slab"/>
                <a:ea typeface="Roboto Slab"/>
              </a:rPr>
              <a:t>2</a:t>
            </a:r>
            <a:endParaRPr b="0" lang="en-IN" sz="2630" spc="-1" strike="noStrike">
              <a:latin typeface="Arial"/>
            </a:endParaRPr>
          </a:p>
        </p:txBody>
      </p:sp>
      <p:sp>
        <p:nvSpPr>
          <p:cNvPr id="102" name="CustomShape 13"/>
          <p:cNvSpPr/>
          <p:nvPr/>
        </p:nvSpPr>
        <p:spPr>
          <a:xfrm>
            <a:off x="8537400" y="3912840"/>
            <a:ext cx="3045600" cy="34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476fd6"/>
                </a:solidFill>
                <a:latin typeface="Roboto Slab"/>
                <a:ea typeface="Roboto Slab"/>
              </a:rPr>
              <a:t>Unexplained Processes</a:t>
            </a:r>
            <a:endParaRPr b="0" lang="en-IN" sz="2190" spc="-1" strike="noStrike">
              <a:latin typeface="Arial"/>
            </a:endParaRPr>
          </a:p>
        </p:txBody>
      </p:sp>
      <p:sp>
        <p:nvSpPr>
          <p:cNvPr id="103" name="CustomShape 14"/>
          <p:cNvSpPr/>
          <p:nvPr/>
        </p:nvSpPr>
        <p:spPr>
          <a:xfrm>
            <a:off x="8537400" y="4393440"/>
            <a:ext cx="405468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15213f"/>
                </a:solidFill>
                <a:latin typeface="Roboto"/>
                <a:ea typeface="Roboto"/>
              </a:rPr>
              <a:t>Monitoring running processes may reveal suspicious programs with unfamiliar names.</a:t>
            </a:r>
            <a:endParaRPr b="0" lang="en-IN" sz="1750" spc="-1" strike="noStrike">
              <a:latin typeface="Arial"/>
            </a:endParaRPr>
          </a:p>
        </p:txBody>
      </p:sp>
      <p:sp>
        <p:nvSpPr>
          <p:cNvPr id="104" name="CustomShape 15"/>
          <p:cNvSpPr/>
          <p:nvPr/>
        </p:nvSpPr>
        <p:spPr>
          <a:xfrm>
            <a:off x="6287760" y="5198760"/>
            <a:ext cx="777240" cy="43920"/>
          </a:xfrm>
          <a:prstGeom prst="rect">
            <a:avLst/>
          </a:prstGeom>
          <a:solidFill>
            <a:srgbClr val="bbc4d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16"/>
          <p:cNvSpPr/>
          <p:nvPr/>
        </p:nvSpPr>
        <p:spPr>
          <a:xfrm>
            <a:off x="7065360" y="4970880"/>
            <a:ext cx="499680" cy="499680"/>
          </a:xfrm>
          <a:prstGeom prst="roundRect">
            <a:avLst>
              <a:gd name="adj" fmla="val 26667"/>
            </a:avLst>
          </a:prstGeom>
          <a:solidFill>
            <a:srgbClr val="dee7f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17"/>
          <p:cNvSpPr/>
          <p:nvPr/>
        </p:nvSpPr>
        <p:spPr>
          <a:xfrm>
            <a:off x="7225200" y="5012640"/>
            <a:ext cx="179640" cy="41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ts val="3280"/>
              </a:lnSpc>
              <a:tabLst>
                <a:tab algn="l" pos="0"/>
              </a:tabLst>
            </a:pPr>
            <a:r>
              <a:rPr b="0" lang="en-US" sz="2630" spc="-1" strike="noStrike">
                <a:solidFill>
                  <a:srgbClr val="476fd6"/>
                </a:solidFill>
                <a:latin typeface="Roboto Slab"/>
                <a:ea typeface="Roboto Slab"/>
              </a:rPr>
              <a:t>3</a:t>
            </a:r>
            <a:endParaRPr b="0" lang="en-IN" sz="2630" spc="-1" strike="noStrike">
              <a:latin typeface="Arial"/>
            </a:endParaRPr>
          </a:p>
        </p:txBody>
      </p:sp>
      <p:sp>
        <p:nvSpPr>
          <p:cNvPr id="107" name="CustomShape 18"/>
          <p:cNvSpPr/>
          <p:nvPr/>
        </p:nvSpPr>
        <p:spPr>
          <a:xfrm>
            <a:off x="2662920" y="5019480"/>
            <a:ext cx="3429720" cy="34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r"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476fd6"/>
                </a:solidFill>
                <a:latin typeface="Roboto Slab"/>
                <a:ea typeface="Roboto Slab"/>
              </a:rPr>
              <a:t>Unusual Network Activity</a:t>
            </a:r>
            <a:endParaRPr b="0" lang="en-IN" sz="2190" spc="-1" strike="noStrike">
              <a:latin typeface="Arial"/>
            </a:endParaRPr>
          </a:p>
        </p:txBody>
      </p:sp>
      <p:sp>
        <p:nvSpPr>
          <p:cNvPr id="108" name="CustomShape 19"/>
          <p:cNvSpPr/>
          <p:nvPr/>
        </p:nvSpPr>
        <p:spPr>
          <a:xfrm>
            <a:off x="2037960" y="5500080"/>
            <a:ext cx="405468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15213f"/>
                </a:solidFill>
                <a:latin typeface="Roboto"/>
                <a:ea typeface="Roboto"/>
              </a:rPr>
              <a:t>Keyloggers often transmit data in the background, leading to increased internet traffic.</a:t>
            </a:r>
            <a:endParaRPr b="0" lang="en-IN" sz="17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edf1f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2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bfcf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3"/>
          <p:cNvSpPr/>
          <p:nvPr/>
        </p:nvSpPr>
        <p:spPr>
          <a:xfrm>
            <a:off x="2037960" y="1854360"/>
            <a:ext cx="7925760" cy="69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ts val="5468"/>
              </a:lnSpc>
              <a:tabLst>
                <a:tab algn="l" pos="0"/>
              </a:tabLst>
            </a:pPr>
            <a:r>
              <a:rPr b="0" lang="en-US" sz="4380" spc="-1" strike="noStrike">
                <a:solidFill>
                  <a:srgbClr val="476fd6"/>
                </a:solidFill>
                <a:latin typeface="Roboto Slab"/>
                <a:ea typeface="Roboto Slab"/>
              </a:rPr>
              <a:t>Protecting Against Keyloggers</a:t>
            </a:r>
            <a:endParaRPr b="0" lang="en-IN" sz="4380" spc="-1" strike="noStrike">
              <a:latin typeface="Arial"/>
            </a:endParaRPr>
          </a:p>
        </p:txBody>
      </p:sp>
      <p:pic>
        <p:nvPicPr>
          <p:cNvPr id="112" name="Image 0" descr="preencoded.png"/>
          <p:cNvPicPr/>
          <p:nvPr/>
        </p:nvPicPr>
        <p:blipFill>
          <a:blip r:embed="rId1"/>
          <a:stretch/>
        </p:blipFill>
        <p:spPr>
          <a:xfrm>
            <a:off x="2037960" y="2993040"/>
            <a:ext cx="555120" cy="555120"/>
          </a:xfrm>
          <a:prstGeom prst="rect">
            <a:avLst/>
          </a:prstGeom>
          <a:ln>
            <a:noFill/>
          </a:ln>
        </p:spPr>
      </p:pic>
      <p:sp>
        <p:nvSpPr>
          <p:cNvPr id="113" name="CustomShape 4"/>
          <p:cNvSpPr/>
          <p:nvPr/>
        </p:nvSpPr>
        <p:spPr>
          <a:xfrm>
            <a:off x="2037960" y="3770640"/>
            <a:ext cx="2388240" cy="69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476fd6"/>
                </a:solidFill>
                <a:latin typeface="Roboto Slab"/>
                <a:ea typeface="Roboto Slab"/>
              </a:rPr>
              <a:t>Antivirus Software</a:t>
            </a:r>
            <a:endParaRPr b="0" lang="en-IN" sz="2190" spc="-1" strike="noStrike">
              <a:latin typeface="Arial"/>
            </a:endParaRPr>
          </a:p>
        </p:txBody>
      </p:sp>
      <p:sp>
        <p:nvSpPr>
          <p:cNvPr id="114" name="CustomShape 5"/>
          <p:cNvSpPr/>
          <p:nvPr/>
        </p:nvSpPr>
        <p:spPr>
          <a:xfrm>
            <a:off x="2037960" y="4598280"/>
            <a:ext cx="2388240" cy="142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15213f"/>
                </a:solidFill>
                <a:latin typeface="Roboto"/>
                <a:ea typeface="Roboto"/>
              </a:rPr>
              <a:t>Install and maintain robust antivirus programs to detect and remove keyloggers.</a:t>
            </a:r>
            <a:endParaRPr b="0" lang="en-IN" sz="1750" spc="-1" strike="noStrike">
              <a:latin typeface="Arial"/>
            </a:endParaRPr>
          </a:p>
        </p:txBody>
      </p:sp>
      <p:pic>
        <p:nvPicPr>
          <p:cNvPr id="115" name="Image 1" descr="preencoded.png"/>
          <p:cNvPicPr/>
          <p:nvPr/>
        </p:nvPicPr>
        <p:blipFill>
          <a:blip r:embed="rId2"/>
          <a:stretch/>
        </p:blipFill>
        <p:spPr>
          <a:xfrm>
            <a:off x="4759920" y="2993040"/>
            <a:ext cx="555120" cy="555120"/>
          </a:xfrm>
          <a:prstGeom prst="rect">
            <a:avLst/>
          </a:prstGeom>
          <a:ln>
            <a:noFill/>
          </a:ln>
        </p:spPr>
      </p:pic>
      <p:sp>
        <p:nvSpPr>
          <p:cNvPr id="116" name="CustomShape 6"/>
          <p:cNvSpPr/>
          <p:nvPr/>
        </p:nvSpPr>
        <p:spPr>
          <a:xfrm>
            <a:off x="4759920" y="3770640"/>
            <a:ext cx="2388240" cy="34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476fd6"/>
                </a:solidFill>
                <a:latin typeface="Roboto Slab"/>
                <a:ea typeface="Roboto Slab"/>
              </a:rPr>
              <a:t>Encryption</a:t>
            </a:r>
            <a:endParaRPr b="0" lang="en-IN" sz="2190" spc="-1" strike="noStrike">
              <a:latin typeface="Arial"/>
            </a:endParaRPr>
          </a:p>
        </p:txBody>
      </p:sp>
      <p:sp>
        <p:nvSpPr>
          <p:cNvPr id="117" name="CustomShape 7"/>
          <p:cNvSpPr/>
          <p:nvPr/>
        </p:nvSpPr>
        <p:spPr>
          <a:xfrm>
            <a:off x="4759920" y="4250880"/>
            <a:ext cx="2388240" cy="142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15213f"/>
                </a:solidFill>
                <a:latin typeface="Roboto"/>
                <a:ea typeface="Roboto"/>
              </a:rPr>
              <a:t>Use encryption tools to protect sensitive data and prevent keyloggers from capturing it.</a:t>
            </a:r>
            <a:endParaRPr b="0" lang="en-IN" sz="1750" spc="-1" strike="noStrike">
              <a:latin typeface="Arial"/>
            </a:endParaRPr>
          </a:p>
        </p:txBody>
      </p:sp>
      <p:pic>
        <p:nvPicPr>
          <p:cNvPr id="118" name="Image 2" descr="preencoded.png"/>
          <p:cNvPicPr/>
          <p:nvPr/>
        </p:nvPicPr>
        <p:blipFill>
          <a:blip r:embed="rId3"/>
          <a:stretch/>
        </p:blipFill>
        <p:spPr>
          <a:xfrm>
            <a:off x="7481880" y="2993040"/>
            <a:ext cx="555120" cy="555120"/>
          </a:xfrm>
          <a:prstGeom prst="rect">
            <a:avLst/>
          </a:prstGeom>
          <a:ln>
            <a:noFill/>
          </a:ln>
        </p:spPr>
      </p:pic>
      <p:sp>
        <p:nvSpPr>
          <p:cNvPr id="119" name="CustomShape 8"/>
          <p:cNvSpPr/>
          <p:nvPr/>
        </p:nvSpPr>
        <p:spPr>
          <a:xfrm>
            <a:off x="7481880" y="3770640"/>
            <a:ext cx="2388240" cy="69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476fd6"/>
                </a:solidFill>
                <a:latin typeface="Roboto Slab"/>
                <a:ea typeface="Roboto Slab"/>
              </a:rPr>
              <a:t>Biometric Authentication</a:t>
            </a:r>
            <a:endParaRPr b="0" lang="en-IN" sz="2190" spc="-1" strike="noStrike">
              <a:latin typeface="Arial"/>
            </a:endParaRPr>
          </a:p>
        </p:txBody>
      </p:sp>
      <p:sp>
        <p:nvSpPr>
          <p:cNvPr id="120" name="CustomShape 9"/>
          <p:cNvSpPr/>
          <p:nvPr/>
        </p:nvSpPr>
        <p:spPr>
          <a:xfrm>
            <a:off x="7481880" y="4598280"/>
            <a:ext cx="2388240" cy="177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15213f"/>
                </a:solidFill>
                <a:latin typeface="Roboto"/>
                <a:ea typeface="Roboto"/>
              </a:rPr>
              <a:t>Utilize biometric security measures, such as fingerprint or facial recognition, to bypass keylogging.</a:t>
            </a:r>
            <a:endParaRPr b="0" lang="en-IN" sz="1750" spc="-1" strike="noStrike">
              <a:latin typeface="Arial"/>
            </a:endParaRPr>
          </a:p>
        </p:txBody>
      </p:sp>
      <p:pic>
        <p:nvPicPr>
          <p:cNvPr id="121" name="Image 3" descr="preencoded.png"/>
          <p:cNvPicPr/>
          <p:nvPr/>
        </p:nvPicPr>
        <p:blipFill>
          <a:blip r:embed="rId4"/>
          <a:stretch/>
        </p:blipFill>
        <p:spPr>
          <a:xfrm>
            <a:off x="10203480" y="2993040"/>
            <a:ext cx="555120" cy="555120"/>
          </a:xfrm>
          <a:prstGeom prst="rect">
            <a:avLst/>
          </a:prstGeom>
          <a:ln>
            <a:noFill/>
          </a:ln>
        </p:spPr>
      </p:pic>
      <p:sp>
        <p:nvSpPr>
          <p:cNvPr id="122" name="CustomShape 10"/>
          <p:cNvSpPr/>
          <p:nvPr/>
        </p:nvSpPr>
        <p:spPr>
          <a:xfrm>
            <a:off x="10203480" y="3770640"/>
            <a:ext cx="2388240" cy="34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476fd6"/>
                </a:solidFill>
                <a:latin typeface="Roboto Slab"/>
                <a:ea typeface="Roboto Slab"/>
              </a:rPr>
              <a:t>Monitoring</a:t>
            </a:r>
            <a:endParaRPr b="0" lang="en-IN" sz="2190" spc="-1" strike="noStrike">
              <a:latin typeface="Arial"/>
            </a:endParaRPr>
          </a:p>
        </p:txBody>
      </p:sp>
      <p:sp>
        <p:nvSpPr>
          <p:cNvPr id="123" name="CustomShape 11"/>
          <p:cNvSpPr/>
          <p:nvPr/>
        </p:nvSpPr>
        <p:spPr>
          <a:xfrm>
            <a:off x="10203480" y="4250880"/>
            <a:ext cx="2388240" cy="177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15213f"/>
                </a:solidFill>
                <a:latin typeface="Roboto"/>
                <a:ea typeface="Roboto"/>
              </a:rPr>
              <a:t>Regularly monitor system processes and network activity to detect any suspicious behavior.</a:t>
            </a:r>
            <a:endParaRPr b="0" lang="en-IN" sz="17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edf1f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2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bfcf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6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14630040" cy="2729160"/>
          </a:xfrm>
          <a:prstGeom prst="rect">
            <a:avLst/>
          </a:prstGeom>
          <a:ln>
            <a:noFill/>
          </a:ln>
        </p:spPr>
      </p:pic>
      <p:sp>
        <p:nvSpPr>
          <p:cNvPr id="127" name="CustomShape 3"/>
          <p:cNvSpPr/>
          <p:nvPr/>
        </p:nvSpPr>
        <p:spPr>
          <a:xfrm>
            <a:off x="2129040" y="3330360"/>
            <a:ext cx="7318800" cy="68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ts val="5372"/>
              </a:lnSpc>
              <a:tabLst>
                <a:tab algn="l" pos="0"/>
              </a:tabLst>
            </a:pPr>
            <a:r>
              <a:rPr b="0" lang="en-US" sz="4300" spc="-1" strike="noStrike">
                <a:solidFill>
                  <a:srgbClr val="476fd6"/>
                </a:solidFill>
                <a:latin typeface="Roboto Slab"/>
                <a:ea typeface="Roboto Slab"/>
              </a:rPr>
              <a:t>Conclusion: Staying Vigilant</a:t>
            </a:r>
            <a:endParaRPr b="0" lang="en-IN" sz="4300" spc="-1" strike="noStrike">
              <a:latin typeface="Arial"/>
            </a:endParaRPr>
          </a:p>
        </p:txBody>
      </p:sp>
      <p:pic>
        <p:nvPicPr>
          <p:cNvPr id="128" name="Image 1" descr="preencoded.png"/>
          <p:cNvPicPr/>
          <p:nvPr/>
        </p:nvPicPr>
        <p:blipFill>
          <a:blip r:embed="rId2"/>
          <a:stretch/>
        </p:blipFill>
        <p:spPr>
          <a:xfrm>
            <a:off x="2129040" y="4340160"/>
            <a:ext cx="3456720" cy="873000"/>
          </a:xfrm>
          <a:prstGeom prst="rect">
            <a:avLst/>
          </a:prstGeom>
          <a:ln>
            <a:noFill/>
          </a:ln>
        </p:spPr>
      </p:pic>
      <p:sp>
        <p:nvSpPr>
          <p:cNvPr id="129" name="CustomShape 4"/>
          <p:cNvSpPr/>
          <p:nvPr/>
        </p:nvSpPr>
        <p:spPr>
          <a:xfrm>
            <a:off x="2347560" y="5540760"/>
            <a:ext cx="2729160" cy="34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ts val="2687"/>
              </a:lnSpc>
              <a:tabLst>
                <a:tab algn="l" pos="0"/>
              </a:tabLst>
            </a:pPr>
            <a:r>
              <a:rPr b="0" lang="en-US" sz="2150" spc="-1" strike="noStrike">
                <a:solidFill>
                  <a:srgbClr val="476fd6"/>
                </a:solidFill>
                <a:latin typeface="Roboto Slab"/>
                <a:ea typeface="Roboto Slab"/>
              </a:rPr>
              <a:t>Awareness</a:t>
            </a:r>
            <a:endParaRPr b="0" lang="en-IN" sz="215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2347560" y="6013080"/>
            <a:ext cx="3020400" cy="104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1720" spc="-1" strike="noStrike">
                <a:solidFill>
                  <a:srgbClr val="15213f"/>
                </a:solidFill>
                <a:latin typeface="Roboto"/>
                <a:ea typeface="Roboto"/>
              </a:rPr>
              <a:t>Educate yourself and others about the dangers of keyloggers to stay alert.</a:t>
            </a:r>
            <a:endParaRPr b="0" lang="en-IN" sz="1720" spc="-1" strike="noStrike">
              <a:latin typeface="Arial"/>
            </a:endParaRPr>
          </a:p>
        </p:txBody>
      </p:sp>
      <p:pic>
        <p:nvPicPr>
          <p:cNvPr id="131" name="Image 2" descr="preencoded.png"/>
          <p:cNvPicPr/>
          <p:nvPr/>
        </p:nvPicPr>
        <p:blipFill>
          <a:blip r:embed="rId3"/>
          <a:stretch/>
        </p:blipFill>
        <p:spPr>
          <a:xfrm>
            <a:off x="5586480" y="4340160"/>
            <a:ext cx="3457080" cy="873000"/>
          </a:xfrm>
          <a:prstGeom prst="rect">
            <a:avLst/>
          </a:prstGeom>
          <a:ln>
            <a:noFill/>
          </a:ln>
        </p:spPr>
      </p:pic>
      <p:sp>
        <p:nvSpPr>
          <p:cNvPr id="132" name="CustomShape 6"/>
          <p:cNvSpPr/>
          <p:nvPr/>
        </p:nvSpPr>
        <p:spPr>
          <a:xfrm>
            <a:off x="5804640" y="5540760"/>
            <a:ext cx="2729160" cy="34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ts val="2687"/>
              </a:lnSpc>
              <a:tabLst>
                <a:tab algn="l" pos="0"/>
              </a:tabLst>
            </a:pPr>
            <a:r>
              <a:rPr b="0" lang="en-US" sz="2150" spc="-1" strike="noStrike">
                <a:solidFill>
                  <a:srgbClr val="476fd6"/>
                </a:solidFill>
                <a:latin typeface="Roboto Slab"/>
                <a:ea typeface="Roboto Slab"/>
              </a:rPr>
              <a:t>Proactive Protection</a:t>
            </a:r>
            <a:endParaRPr b="0" lang="en-IN" sz="2150" spc="-1" strike="noStrike">
              <a:latin typeface="Arial"/>
            </a:endParaRPr>
          </a:p>
        </p:txBody>
      </p:sp>
      <p:sp>
        <p:nvSpPr>
          <p:cNvPr id="133" name="CustomShape 7"/>
          <p:cNvSpPr/>
          <p:nvPr/>
        </p:nvSpPr>
        <p:spPr>
          <a:xfrm>
            <a:off x="5804640" y="6013080"/>
            <a:ext cx="3020400" cy="104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1720" spc="-1" strike="noStrike">
                <a:solidFill>
                  <a:srgbClr val="15213f"/>
                </a:solidFill>
                <a:latin typeface="Roboto"/>
                <a:ea typeface="Roboto"/>
              </a:rPr>
              <a:t>Implement robust security measures to safeguard your devices and information.</a:t>
            </a:r>
            <a:endParaRPr b="0" lang="en-IN" sz="1720" spc="-1" strike="noStrike">
              <a:latin typeface="Arial"/>
            </a:endParaRPr>
          </a:p>
        </p:txBody>
      </p:sp>
      <p:pic>
        <p:nvPicPr>
          <p:cNvPr id="134" name="Image 3" descr="preencoded.png"/>
          <p:cNvPicPr/>
          <p:nvPr/>
        </p:nvPicPr>
        <p:blipFill>
          <a:blip r:embed="rId4"/>
          <a:stretch/>
        </p:blipFill>
        <p:spPr>
          <a:xfrm>
            <a:off x="9043920" y="4340160"/>
            <a:ext cx="3457080" cy="873000"/>
          </a:xfrm>
          <a:prstGeom prst="rect">
            <a:avLst/>
          </a:prstGeom>
          <a:ln>
            <a:noFill/>
          </a:ln>
        </p:spPr>
      </p:pic>
      <p:sp>
        <p:nvSpPr>
          <p:cNvPr id="135" name="CustomShape 8"/>
          <p:cNvSpPr/>
          <p:nvPr/>
        </p:nvSpPr>
        <p:spPr>
          <a:xfrm>
            <a:off x="9262080" y="5540760"/>
            <a:ext cx="2729160" cy="34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ts val="2687"/>
              </a:lnSpc>
              <a:tabLst>
                <a:tab algn="l" pos="0"/>
              </a:tabLst>
            </a:pPr>
            <a:r>
              <a:rPr b="0" lang="en-US" sz="2150" spc="-1" strike="noStrike">
                <a:solidFill>
                  <a:srgbClr val="476fd6"/>
                </a:solidFill>
                <a:latin typeface="Roboto Slab"/>
                <a:ea typeface="Roboto Slab"/>
              </a:rPr>
              <a:t>Reporting Incidents</a:t>
            </a:r>
            <a:endParaRPr b="0" lang="en-IN" sz="2150" spc="-1" strike="noStrike">
              <a:latin typeface="Arial"/>
            </a:endParaRPr>
          </a:p>
        </p:txBody>
      </p:sp>
      <p:sp>
        <p:nvSpPr>
          <p:cNvPr id="136" name="CustomShape 9"/>
          <p:cNvSpPr/>
          <p:nvPr/>
        </p:nvSpPr>
        <p:spPr>
          <a:xfrm>
            <a:off x="9262080" y="6013080"/>
            <a:ext cx="3020400" cy="139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1720" spc="-1" strike="noStrike">
                <a:solidFill>
                  <a:srgbClr val="15213f"/>
                </a:solidFill>
                <a:latin typeface="Roboto"/>
                <a:ea typeface="Roboto"/>
              </a:rPr>
              <a:t>Report any suspected keylogger activity to the appropriate authorities to help combat this threat.</a:t>
            </a:r>
            <a:endParaRPr b="0" lang="en-IN" sz="172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648000" y="439200"/>
            <a:ext cx="2379960" cy="78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ts val="5468"/>
              </a:lnSpc>
              <a:tabLst>
                <a:tab algn="l" pos="0"/>
              </a:tabLst>
            </a:pPr>
            <a:r>
              <a:rPr b="0" lang="en-US" sz="4380" spc="-1" strike="noStrike">
                <a:solidFill>
                  <a:srgbClr val="476fd6"/>
                </a:solidFill>
                <a:latin typeface="Roboto Slab"/>
                <a:ea typeface="Roboto Slab"/>
              </a:rPr>
              <a:t>RESULT:</a:t>
            </a:r>
            <a:endParaRPr b="0" lang="en-IN" sz="4380" spc="-1" strike="noStrike"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804600" y="1152000"/>
            <a:ext cx="13010760" cy="6954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LibreOffice/6.4.7.2$Linux_X86_64 LibreOffice_project/40$Build-2</Application>
  <Words>0</Words>
  <Paragraphs>0</Paragraphs>
  <Company>PptxGenJS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2024-04-22T08:38:56Z</dcterms:created>
  <dc:creator>PptxGenJS</dc:creator>
  <dc:description/>
  <dc:language>en-IN</dc:language>
  <cp:lastModifiedBy/>
  <dcterms:modified xsi:type="dcterms:W3CDTF">2024-04-22T14:16:08Z</dcterms:modified>
  <cp:revision>2</cp:revision>
  <dc:subject>PptxGenJS Presentation</dc:subject>
  <dc:title>PptxGenJS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PptxGenJS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8</vt:i4>
  </property>
  <property fmtid="{D5CDD505-2E9C-101B-9397-08002B2CF9AE}" pid="9" name="PresentationFormat">
    <vt:lpwstr>On-screen Show (16:9)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8</vt:i4>
  </property>
</Properties>
</file>