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  <p:sldMasterId id="2147483670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80" r:id="rId8"/>
    <p:sldId id="281" r:id="rId9"/>
    <p:sldId id="278" r:id="rId10"/>
    <p:sldId id="268" r:id="rId11"/>
    <p:sldId id="279" r:id="rId12"/>
    <p:sldId id="270" r:id="rId13"/>
    <p:sldId id="271" r:id="rId14"/>
    <p:sldId id="272" r:id="rId15"/>
    <p:sldId id="273" r:id="rId16"/>
    <p:sldId id="275" r:id="rId17"/>
    <p:sldId id="276" r:id="rId18"/>
    <p:sldId id="277" r:id="rId1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Quattrocento Sans" panose="020B05020500000200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2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233f62d22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b233f62d22_2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b233f62d22_2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2825f0d6d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b2825f0d6d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2825f0d6d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b2825f0d6d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2825f0d6d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b2825f0d6d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9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2825f0d6d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b2825f0d6d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738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2825f0d6d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b2825f0d6d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88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233f62d22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b233f62d22_2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b233f62d22_2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233f62d22_2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b233f62d22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233f62d22_2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b233f62d22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233f62d2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b233f62d2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47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233f62d22_2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b233f62d22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233f62d22_2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b233f62d22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411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2825f0d6d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b2825f0d6d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2825f0d6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b2825f0d6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42900" y="3387852"/>
            <a:ext cx="493616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42899" y="685800"/>
            <a:ext cx="8381114" cy="6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571750" y="1680210"/>
            <a:ext cx="3483864" cy="314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3"/>
          </p:nvPr>
        </p:nvSpPr>
        <p:spPr>
          <a:xfrm>
            <a:off x="473202" y="3374136"/>
            <a:ext cx="1591056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lette Balance act">
  <p:cSld name="Palette Balance act">
    <p:bg>
      <p:bgPr>
        <a:solidFill>
          <a:srgbClr val="D8D8D8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42899" y="1927098"/>
            <a:ext cx="2714626" cy="88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pic" idx="2"/>
          </p:nvPr>
        </p:nvSpPr>
        <p:spPr>
          <a:xfrm>
            <a:off x="3209544" y="1097280"/>
            <a:ext cx="1124712" cy="164592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>
            <a:spLocks noGrp="1"/>
          </p:cNvSpPr>
          <p:nvPr>
            <p:ph type="pic" idx="3"/>
          </p:nvPr>
        </p:nvSpPr>
        <p:spPr>
          <a:xfrm>
            <a:off x="4670298" y="1097280"/>
            <a:ext cx="1124712" cy="164592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6"/>
          <p:cNvSpPr>
            <a:spLocks noGrp="1"/>
          </p:cNvSpPr>
          <p:nvPr>
            <p:ph type="pic" idx="4"/>
          </p:nvPr>
        </p:nvSpPr>
        <p:spPr>
          <a:xfrm>
            <a:off x="6131052" y="1097280"/>
            <a:ext cx="1124712" cy="164592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>
            <a:spLocks noGrp="1"/>
          </p:cNvSpPr>
          <p:nvPr>
            <p:ph type="pic" idx="5"/>
          </p:nvPr>
        </p:nvSpPr>
        <p:spPr>
          <a:xfrm>
            <a:off x="7591806" y="1097280"/>
            <a:ext cx="1124712" cy="164592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6"/>
          <p:cNvSpPr>
            <a:spLocks noGrp="1"/>
          </p:cNvSpPr>
          <p:nvPr>
            <p:ph type="pic" idx="6"/>
          </p:nvPr>
        </p:nvSpPr>
        <p:spPr>
          <a:xfrm>
            <a:off x="3209544" y="3065526"/>
            <a:ext cx="1124712" cy="164592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6"/>
          <p:cNvSpPr>
            <a:spLocks noGrp="1"/>
          </p:cNvSpPr>
          <p:nvPr>
            <p:ph type="pic" idx="7"/>
          </p:nvPr>
        </p:nvSpPr>
        <p:spPr>
          <a:xfrm>
            <a:off x="4670298" y="3065526"/>
            <a:ext cx="1124712" cy="164592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6"/>
          <p:cNvSpPr>
            <a:spLocks noGrp="1"/>
          </p:cNvSpPr>
          <p:nvPr>
            <p:ph type="pic" idx="8"/>
          </p:nvPr>
        </p:nvSpPr>
        <p:spPr>
          <a:xfrm>
            <a:off x="6131052" y="3065526"/>
            <a:ext cx="1124712" cy="164592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6"/>
          <p:cNvSpPr>
            <a:spLocks noGrp="1"/>
          </p:cNvSpPr>
          <p:nvPr>
            <p:ph type="pic" idx="9"/>
          </p:nvPr>
        </p:nvSpPr>
        <p:spPr>
          <a:xfrm>
            <a:off x="7591806" y="3065526"/>
            <a:ext cx="1124712" cy="16459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ions">
  <p:cSld name="Instructio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342899" y="685800"/>
            <a:ext cx="5600701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342900" y="1905000"/>
            <a:ext cx="4943475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>
            <a:spLocks noGrp="1"/>
          </p:cNvSpPr>
          <p:nvPr>
            <p:ph type="pic" idx="2"/>
          </p:nvPr>
        </p:nvSpPr>
        <p:spPr>
          <a:xfrm>
            <a:off x="6086475" y="1038225"/>
            <a:ext cx="2558034" cy="3429000"/>
          </a:xfrm>
          <a:prstGeom prst="roundRect">
            <a:avLst>
              <a:gd name="adj" fmla="val 2543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4">
          <p15:clr>
            <a:srgbClr val="FBAE40"/>
          </p15:clr>
        </p15:guide>
        <p15:guide id="2" pos="2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ersive palette Balancing Act">
  <p:cSld name="Immersive palette Balancing Act">
    <p:bg>
      <p:bgPr>
        <a:solidFill>
          <a:schemeClr val="accent5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1800225"/>
            <a:ext cx="3200400" cy="3343275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42899" y="1049274"/>
            <a:ext cx="2714626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342900" y="2084832"/>
            <a:ext cx="2599182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>
            <a:spLocks noGrp="1"/>
          </p:cNvSpPr>
          <p:nvPr>
            <p:ph type="pic" idx="2"/>
          </p:nvPr>
        </p:nvSpPr>
        <p:spPr>
          <a:xfrm>
            <a:off x="3190875" y="0"/>
            <a:ext cx="56102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8"/>
          <p:cNvSpPr/>
          <p:nvPr/>
        </p:nvSpPr>
        <p:spPr>
          <a:xfrm>
            <a:off x="8801100" y="3333750"/>
            <a:ext cx="342900" cy="180975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8801100" y="0"/>
            <a:ext cx="342900" cy="3346704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ersive palette Amusements">
  <p:cSld name="Immersive palette Amusements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5034731" y="1238250"/>
            <a:ext cx="345344" cy="3905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6953250" y="0"/>
            <a:ext cx="2190750" cy="4048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0" y="1790700"/>
            <a:ext cx="4095750" cy="161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20"/>
          <p:cNvSpPr/>
          <p:nvPr/>
        </p:nvSpPr>
        <p:spPr>
          <a:xfrm>
            <a:off x="171450" y="180975"/>
            <a:ext cx="8829675" cy="48006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42899" y="685800"/>
            <a:ext cx="4203954" cy="117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42900" y="2304288"/>
            <a:ext cx="3710178" cy="215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>
            <a:spLocks noGrp="1"/>
          </p:cNvSpPr>
          <p:nvPr>
            <p:ph type="pic" idx="2"/>
          </p:nvPr>
        </p:nvSpPr>
        <p:spPr>
          <a:xfrm>
            <a:off x="5383530" y="342900"/>
            <a:ext cx="3422142" cy="4800600"/>
          </a:xfrm>
          <a:prstGeom prst="rect">
            <a:avLst/>
          </a:prstGeom>
          <a:solidFill>
            <a:srgbClr val="FBF2E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lette Amusements">
  <p:cSld name="Palette Amusements">
    <p:bg>
      <p:bgPr>
        <a:solidFill>
          <a:srgbClr val="D8D8D8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342899" y="1927098"/>
            <a:ext cx="2714626" cy="88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>
            <a:spLocks noGrp="1"/>
          </p:cNvSpPr>
          <p:nvPr>
            <p:ph type="pic" idx="2"/>
          </p:nvPr>
        </p:nvSpPr>
        <p:spPr>
          <a:xfrm>
            <a:off x="3209544" y="1097280"/>
            <a:ext cx="1124712" cy="164592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1"/>
          <p:cNvSpPr>
            <a:spLocks noGrp="1"/>
          </p:cNvSpPr>
          <p:nvPr>
            <p:ph type="pic" idx="3"/>
          </p:nvPr>
        </p:nvSpPr>
        <p:spPr>
          <a:xfrm>
            <a:off x="4670298" y="1097280"/>
            <a:ext cx="1124712" cy="164592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1"/>
          <p:cNvSpPr>
            <a:spLocks noGrp="1"/>
          </p:cNvSpPr>
          <p:nvPr>
            <p:ph type="pic" idx="4"/>
          </p:nvPr>
        </p:nvSpPr>
        <p:spPr>
          <a:xfrm>
            <a:off x="6131052" y="1097280"/>
            <a:ext cx="1124712" cy="164592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1"/>
          <p:cNvSpPr>
            <a:spLocks noGrp="1"/>
          </p:cNvSpPr>
          <p:nvPr>
            <p:ph type="pic" idx="5"/>
          </p:nvPr>
        </p:nvSpPr>
        <p:spPr>
          <a:xfrm>
            <a:off x="7591806" y="1097280"/>
            <a:ext cx="1124712" cy="164592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>
            <a:spLocks noGrp="1"/>
          </p:cNvSpPr>
          <p:nvPr>
            <p:ph type="pic" idx="6"/>
          </p:nvPr>
        </p:nvSpPr>
        <p:spPr>
          <a:xfrm>
            <a:off x="3209544" y="3065526"/>
            <a:ext cx="1124712" cy="164592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1"/>
          <p:cNvSpPr>
            <a:spLocks noGrp="1"/>
          </p:cNvSpPr>
          <p:nvPr>
            <p:ph type="pic" idx="7"/>
          </p:nvPr>
        </p:nvSpPr>
        <p:spPr>
          <a:xfrm>
            <a:off x="4670298" y="3065526"/>
            <a:ext cx="1124712" cy="164592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1"/>
          <p:cNvSpPr>
            <a:spLocks noGrp="1"/>
          </p:cNvSpPr>
          <p:nvPr>
            <p:ph type="pic" idx="8"/>
          </p:nvPr>
        </p:nvSpPr>
        <p:spPr>
          <a:xfrm>
            <a:off x="6131052" y="3065526"/>
            <a:ext cx="1124712" cy="164592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1"/>
          <p:cNvSpPr>
            <a:spLocks noGrp="1"/>
          </p:cNvSpPr>
          <p:nvPr>
            <p:ph type="pic" idx="9"/>
          </p:nvPr>
        </p:nvSpPr>
        <p:spPr>
          <a:xfrm>
            <a:off x="7591806" y="3065526"/>
            <a:ext cx="1124712" cy="16459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42899" y="685800"/>
            <a:ext cx="8381114" cy="6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2" pos="1926">
          <p15:clr>
            <a:srgbClr val="F26B43"/>
          </p15:clr>
        </p15:guide>
        <p15:guide id="3" pos="216">
          <p15:clr>
            <a:srgbClr val="5ACBF0"/>
          </p15:clr>
        </p15:guide>
        <p15:guide id="4" pos="5544">
          <p15:clr>
            <a:srgbClr val="5ACBF0"/>
          </p15:clr>
        </p15:guide>
        <p15:guide id="5" orient="horz" pos="432">
          <p15:clr>
            <a:srgbClr val="5ACBF0"/>
          </p15:clr>
        </p15:guide>
        <p15:guide id="6" orient="horz" pos="2808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42899" y="685800"/>
            <a:ext cx="8381114" cy="6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2" pos="1926">
          <p15:clr>
            <a:srgbClr val="F26B43"/>
          </p15:clr>
        </p15:guide>
        <p15:guide id="3" pos="216">
          <p15:clr>
            <a:srgbClr val="5ACBF0"/>
          </p15:clr>
        </p15:guide>
        <p15:guide id="4" pos="5544">
          <p15:clr>
            <a:srgbClr val="5ACBF0"/>
          </p15:clr>
        </p15:guide>
        <p15:guide id="5" orient="horz" pos="432">
          <p15:clr>
            <a:srgbClr val="5ACBF0"/>
          </p15:clr>
        </p15:guide>
        <p15:guide id="6" orient="horz" pos="280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.stackexchange.com/questions/11512/are-there-any-major-alternatives-to-waterfall-and-agil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 descr="Abstract image of curvy line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8" y="1"/>
            <a:ext cx="9143663" cy="5143499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42899" y="3518065"/>
            <a:ext cx="7566067" cy="89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" dirty="0"/>
              <a:t>PREZENTARE PROIECT GAEBO – MILESTONE </a:t>
            </a:r>
            <a:r>
              <a:rPr lang="ro-RO" dirty="0"/>
              <a:t>3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(DEMO TEHNIC)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222602" y="42907"/>
            <a:ext cx="8769000" cy="4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" dirty="0"/>
              <a:t>DEMO TEHNIC	</a:t>
            </a:r>
            <a:r>
              <a:rPr lang="ro-RO" dirty="0"/>
              <a:t>BINARIZARE GLOBALĂ</a:t>
            </a:r>
            <a:r>
              <a:rPr lang="en" dirty="0"/>
              <a:t>					(1)</a:t>
            </a:r>
            <a:endParaRPr dirty="0"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1700"/>
            <a:ext cx="8839202" cy="40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/>
          </p:nvPr>
        </p:nvSpPr>
        <p:spPr>
          <a:xfrm>
            <a:off x="227126" y="87900"/>
            <a:ext cx="8769000" cy="39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" dirty="0"/>
              <a:t>DEMO TEHNIC</a:t>
            </a:r>
            <a:r>
              <a:rPr lang="ro-RO" dirty="0"/>
              <a:t>  BINARIZARE GLOBALĂ</a:t>
            </a:r>
            <a:r>
              <a:rPr lang="en" dirty="0"/>
              <a:t>			</a:t>
            </a:r>
            <a:r>
              <a:rPr lang="ro-RO" dirty="0"/>
              <a:t>	</a:t>
            </a:r>
            <a:r>
              <a:rPr lang="en" dirty="0"/>
              <a:t>(2)</a:t>
            </a:r>
            <a:endParaRPr dirty="0"/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00" y="936500"/>
            <a:ext cx="8896026" cy="40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>
            <a:spLocks noGrp="1"/>
          </p:cNvSpPr>
          <p:nvPr>
            <p:ph type="title"/>
          </p:nvPr>
        </p:nvSpPr>
        <p:spPr>
          <a:xfrm>
            <a:off x="227126" y="87899"/>
            <a:ext cx="8769000" cy="39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" dirty="0"/>
              <a:t>DEMO TEHNIC	</a:t>
            </a:r>
            <a:r>
              <a:rPr lang="ro-RO" dirty="0"/>
              <a:t> BINARIZARE GLOBALĂ</a:t>
            </a:r>
            <a:r>
              <a:rPr lang="en" dirty="0"/>
              <a:t>				(3)</a:t>
            </a:r>
            <a:endParaRPr dirty="0"/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1700"/>
            <a:ext cx="8843724" cy="401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273847" y="54528"/>
            <a:ext cx="8769000" cy="42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" dirty="0"/>
              <a:t>DEMO TEHNIC</a:t>
            </a:r>
            <a:r>
              <a:rPr lang="ro-RO" dirty="0"/>
              <a:t> BINARIZARE GLOBALĂ</a:t>
            </a:r>
            <a:r>
              <a:rPr lang="en" dirty="0"/>
              <a:t>				(4)</a:t>
            </a:r>
            <a:endParaRPr dirty="0"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050" y="978900"/>
            <a:ext cx="5683800" cy="40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273847" y="54528"/>
            <a:ext cx="8769000" cy="42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" dirty="0"/>
              <a:t>DEMO TEHNIC</a:t>
            </a:r>
            <a:r>
              <a:rPr lang="ro-RO" dirty="0"/>
              <a:t> BINARIZARE LOCALĂ</a:t>
            </a:r>
            <a:r>
              <a:rPr lang="en" dirty="0"/>
              <a:t>					(</a:t>
            </a:r>
            <a:r>
              <a:rPr lang="ro-RO" dirty="0"/>
              <a:t>1</a:t>
            </a:r>
            <a:r>
              <a:rPr lang="en" dirty="0"/>
              <a:t>)</a:t>
            </a:r>
            <a:endParaRPr dirty="0"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/>
          <a:srcRect/>
          <a:stretch/>
        </p:blipFill>
        <p:spPr>
          <a:xfrm>
            <a:off x="95866" y="619432"/>
            <a:ext cx="8946980" cy="4313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198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273847" y="54528"/>
            <a:ext cx="8769000" cy="42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" dirty="0"/>
              <a:t>DEMO TEHNIC</a:t>
            </a:r>
            <a:r>
              <a:rPr lang="ro-RO" dirty="0"/>
              <a:t> BINARIZARE LOCALĂ</a:t>
            </a:r>
            <a:r>
              <a:rPr lang="en" dirty="0"/>
              <a:t>					(</a:t>
            </a:r>
            <a:r>
              <a:rPr lang="ro-RO" dirty="0"/>
              <a:t>2</a:t>
            </a:r>
            <a:r>
              <a:rPr lang="en" dirty="0"/>
              <a:t>)</a:t>
            </a:r>
            <a:endParaRPr dirty="0"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/>
          <a:srcRect/>
          <a:stretch/>
        </p:blipFill>
        <p:spPr>
          <a:xfrm>
            <a:off x="137745" y="685800"/>
            <a:ext cx="8868510" cy="4210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14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273847" y="54528"/>
            <a:ext cx="8769000" cy="42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" dirty="0"/>
              <a:t>DEMO TEHNIC</a:t>
            </a:r>
            <a:r>
              <a:rPr lang="ro-RO" dirty="0"/>
              <a:t> BINARIZARE LOCALĂ</a:t>
            </a:r>
            <a:r>
              <a:rPr lang="en" dirty="0"/>
              <a:t>					(</a:t>
            </a:r>
            <a:r>
              <a:rPr lang="ro-RO" dirty="0"/>
              <a:t>3</a:t>
            </a:r>
            <a:r>
              <a:rPr lang="en" dirty="0"/>
              <a:t>)</a:t>
            </a:r>
            <a:endParaRPr dirty="0"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/>
          <a:srcRect/>
          <a:stretch/>
        </p:blipFill>
        <p:spPr>
          <a:xfrm>
            <a:off x="154858" y="811160"/>
            <a:ext cx="8834284" cy="4159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63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 descr="A person standing on a rock while looking at the ocean wave with outstretched arm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6768AB">
              <a:alpha val="74901"/>
            </a:srgbClr>
          </a:solidFill>
          <a:ln>
            <a:noFill/>
          </a:ln>
        </p:spPr>
      </p:pic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2871787" y="657225"/>
            <a:ext cx="3314701" cy="6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</a:pPr>
            <a:r>
              <a:rPr lang="en" dirty="0">
                <a:solidFill>
                  <a:schemeClr val="dk1"/>
                </a:solidFill>
              </a:rPr>
              <a:t>AUTOR</a:t>
            </a:r>
            <a:endParaRPr dirty="0"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414771" y="1335050"/>
            <a:ext cx="4333500" cy="1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473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ȘERBAN Alexandru-George</a:t>
            </a:r>
            <a:r>
              <a:rPr lang="en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1400" dirty="0">
                <a:solidFill>
                  <a:schemeClr val="dk1"/>
                </a:solidFill>
              </a:rPr>
              <a:t>(Project Manager)</a:t>
            </a:r>
            <a:endParaRPr dirty="0"/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b="1" dirty="0">
                <a:solidFill>
                  <a:schemeClr val="dk1"/>
                </a:solidFill>
              </a:rPr>
              <a:t>	</a:t>
            </a:r>
            <a:r>
              <a:rPr lang="en" sz="1200" dirty="0">
                <a:solidFill>
                  <a:schemeClr val="dk1"/>
                </a:solidFill>
              </a:rPr>
              <a:t>Facultatea de Automatică și Calculatoare,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dirty="0">
                <a:solidFill>
                  <a:schemeClr val="dk1"/>
                </a:solidFill>
              </a:rPr>
              <a:t>	Universitatea “Politehnica” București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b="1" dirty="0">
                <a:solidFill>
                  <a:schemeClr val="dk1"/>
                </a:solidFill>
              </a:rPr>
              <a:t>	</a:t>
            </a:r>
            <a:r>
              <a:rPr lang="en" sz="1200" dirty="0">
                <a:solidFill>
                  <a:schemeClr val="dk1"/>
                </a:solidFill>
              </a:rPr>
              <a:t>grupa 344C2, </a:t>
            </a:r>
            <a:r>
              <a:rPr lang="ro-RO" sz="1200" dirty="0">
                <a:solidFill>
                  <a:schemeClr val="dk1"/>
                </a:solidFill>
              </a:rPr>
              <a:t>	</a:t>
            </a:r>
            <a:r>
              <a:rPr lang="en" sz="1200" dirty="0">
                <a:solidFill>
                  <a:schemeClr val="dk1"/>
                </a:solidFill>
              </a:rPr>
              <a:t>alexandru.serban00@stud.acs.upb.ro</a:t>
            </a:r>
            <a:endParaRPr dirty="0"/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b="1" dirty="0">
                <a:solidFill>
                  <a:schemeClr val="dk1"/>
                </a:solidFill>
              </a:rPr>
              <a:t>	</a:t>
            </a:r>
            <a:r>
              <a:rPr lang="en" sz="1200" dirty="0">
                <a:solidFill>
                  <a:schemeClr val="dk1"/>
                </a:solidFill>
              </a:rPr>
              <a:t>ID Teams: 110133</a:t>
            </a:r>
            <a:endParaRPr sz="12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71647" y="430247"/>
            <a:ext cx="4203954" cy="117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"/>
              <a:t>COMPONENȚA ECHIPEI 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42900" y="1727600"/>
            <a:ext cx="4292400" cy="30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lvl="0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+"/>
            </a:pPr>
            <a:r>
              <a:rPr lang="en" sz="1400" u="none" strike="noStrike">
                <a:latin typeface="Open Sans"/>
                <a:ea typeface="Open Sans"/>
                <a:cs typeface="Open Sans"/>
                <a:sym typeface="Open Sans"/>
              </a:rPr>
              <a:t>Project Manager / Manager de proiect: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en" sz="1400" u="none" strike="noStrike">
                <a:latin typeface="Arial"/>
                <a:ea typeface="Arial"/>
                <a:cs typeface="Arial"/>
                <a:sym typeface="Arial"/>
              </a:rPr>
              <a:t>Șerban Alexandru-George 344C2</a:t>
            </a:r>
            <a:endParaRPr sz="1400" u="none" strike="noStrike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3429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+ Team Leader / Liderul echipei: Marii Hristofor 344C4</a:t>
            </a:r>
            <a:endParaRPr/>
          </a:p>
          <a:p>
            <a:pPr marL="342900" lvl="0" indent="3429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+ Software Developer / Dezvoltator software: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Andrei Alin-Ionuț 344C3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3429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+ Software Developer / Dezvoltator software: Timpuriu Mircea 342C5</a:t>
            </a:r>
            <a:endParaRPr/>
          </a:p>
          <a:p>
            <a:pPr marL="342900" lvl="0" indent="3429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+ Tester: Popa Marian-Elvis 342C5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262745" y="1009800"/>
            <a:ext cx="7779818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Binarizarea – proces prin care se convertește o imagine (de obicei cu tonuri de gri) în alb-negru, fiind o metodă de segmentare</a:t>
            </a:r>
            <a:endParaRPr sz="1100" dirty="0"/>
          </a:p>
        </p:txBody>
      </p:sp>
      <p:sp>
        <p:nvSpPr>
          <p:cNvPr id="158" name="Google Shape;158;p28"/>
          <p:cNvSpPr txBox="1"/>
          <p:nvPr/>
        </p:nvSpPr>
        <p:spPr>
          <a:xfrm>
            <a:off x="262745" y="1666598"/>
            <a:ext cx="76328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Pentru determinarea tipului de pixel se ține cont de o valoare de threshold (prag de binarizare)</a:t>
            </a:r>
            <a:endParaRPr sz="1100"/>
          </a:p>
        </p:txBody>
      </p:sp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298375" y="40125"/>
            <a:ext cx="85908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n" dirty="0"/>
              <a:t>NOȚIUNI TEORETICE INTRODUCTIVE</a:t>
            </a:r>
            <a:endParaRPr dirty="0"/>
          </a:p>
        </p:txBody>
      </p:sp>
      <p:sp>
        <p:nvSpPr>
          <p:cNvPr id="160" name="Google Shape;160;p28"/>
          <p:cNvSpPr txBox="1"/>
          <p:nvPr/>
        </p:nvSpPr>
        <p:spPr>
          <a:xfrm>
            <a:off x="262745" y="2158100"/>
            <a:ext cx="7632861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 pot nuanța 2 categorii de pixeli:</a:t>
            </a:r>
            <a:endParaRPr sz="14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- de fundal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- ce conțin obiecte relevante (ex: text)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262745" y="2904761"/>
            <a:ext cx="7632861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Binarizare: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- globală: se aplică un unic prag de binarizare pe întreaga imagine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- locală: multiple praguri de binarizare pe ferestre diferite extrase din cadrul fișierului 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262745" y="3807715"/>
            <a:ext cx="43463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Performanța ideală (max. posibilă) – ground truth 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262744" y="4358314"/>
            <a:ext cx="4680358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Aplicații posibile: preprocesări imagini, scanări medicale, securitate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3103" y="3610298"/>
            <a:ext cx="3621974" cy="149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23DB6C-433A-CF84-D846-7AB2FF01A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1487" y="914401"/>
            <a:ext cx="2442658" cy="2039216"/>
          </a:xfrm>
          <a:prstGeom prst="rect">
            <a:avLst/>
          </a:prstGeom>
        </p:spPr>
      </p:pic>
      <p:sp>
        <p:nvSpPr>
          <p:cNvPr id="14" name="Google Shape;159;p28">
            <a:extLst>
              <a:ext uri="{FF2B5EF4-FFF2-40B4-BE49-F238E27FC236}">
                <a16:creationId xmlns:a16="http://schemas.microsoft.com/office/drawing/2014/main" id="{ADB4337D-16D3-85B3-5702-9D7478E0F8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375" y="40125"/>
            <a:ext cx="85908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ro-RO" dirty="0"/>
              <a:t>METODOLOGIE DEZVOLTARE SOFTWARE ALEASĂ  - SPIRAL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31AF5-E059-91DB-C581-2D1CC2A47B76}"/>
              </a:ext>
            </a:extLst>
          </p:cNvPr>
          <p:cNvSpPr txBox="1"/>
          <p:nvPr/>
        </p:nvSpPr>
        <p:spPr>
          <a:xfrm>
            <a:off x="3900055" y="772915"/>
            <a:ext cx="49455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o-RO" dirty="0">
                <a:latin typeface="Quattrocento Sans" panose="020B0502050000020003" pitchFamily="34" charset="0"/>
              </a:rPr>
              <a:t>Evaluarea impactului Spiral este relativ, aproximativ</a:t>
            </a:r>
            <a:r>
              <a:rPr lang="en-US" dirty="0">
                <a:latin typeface="Quattrocento Sans" panose="020B0502050000020003" pitchFamily="34" charset="0"/>
              </a:rPr>
              <a:t>;</a:t>
            </a:r>
            <a:r>
              <a:rPr lang="ro-RO" dirty="0">
                <a:latin typeface="Quattrocento Sans" panose="020B0502050000020003" pitchFamily="34" charset="0"/>
              </a:rPr>
              <a:t> Pentru</a:t>
            </a:r>
            <a:r>
              <a:rPr lang="en-US" dirty="0">
                <a:latin typeface="Quattrocento Sans" panose="020B0502050000020003" pitchFamily="34" charset="0"/>
              </a:rPr>
              <a:t> </a:t>
            </a:r>
            <a:r>
              <a:rPr lang="en-US" dirty="0" err="1">
                <a:latin typeface="Quattrocento Sans" panose="020B0502050000020003" pitchFamily="34" charset="0"/>
              </a:rPr>
              <a:t>solu</a:t>
            </a:r>
            <a:r>
              <a:rPr lang="ro-RO" dirty="0" err="1">
                <a:latin typeface="Quattrocento Sans" panose="020B0502050000020003" pitchFamily="34" charset="0"/>
              </a:rPr>
              <a:t>ționare</a:t>
            </a:r>
            <a:r>
              <a:rPr lang="ro-RO" dirty="0">
                <a:latin typeface="Quattrocento Sans" panose="020B0502050000020003" pitchFamily="34" charset="0"/>
              </a:rPr>
              <a:t> proiectului GAEBO la disciplina MPS este o emulare, simulare a unei situații reale, sub management corporatist</a:t>
            </a:r>
          </a:p>
          <a:p>
            <a:endParaRPr lang="ro-RO" dirty="0">
              <a:latin typeface="Quattrocento Sans" panose="020B0502050000020003" pitchFamily="34" charset="0"/>
            </a:endParaRPr>
          </a:p>
          <a:p>
            <a:pPr marL="285750" indent="-285750">
              <a:buFontTx/>
              <a:buChar char="-"/>
            </a:pPr>
            <a:r>
              <a:rPr lang="ro-RO" dirty="0">
                <a:latin typeface="Quattrocento Sans" panose="020B0502050000020003" pitchFamily="34" charset="0"/>
              </a:rPr>
              <a:t>Nu există mijloace în acest context pentru a </a:t>
            </a:r>
            <a:r>
              <a:rPr lang="ro-RO" dirty="0" err="1">
                <a:latin typeface="Quattrocento Sans" panose="020B0502050000020003" pitchFamily="34" charset="0"/>
              </a:rPr>
              <a:t>impacta</a:t>
            </a:r>
            <a:r>
              <a:rPr lang="ro-RO" dirty="0">
                <a:latin typeface="Quattrocento Sans" panose="020B0502050000020003" pitchFamily="34" charset="0"/>
              </a:rPr>
              <a:t> fluxul programatic, influențând totodată metrica cea mai important</a:t>
            </a:r>
            <a:r>
              <a:rPr lang="en-US" dirty="0">
                <a:latin typeface="Quattrocento Sans" panose="020B0502050000020003" pitchFamily="34" charset="0"/>
              </a:rPr>
              <a:t>: </a:t>
            </a:r>
            <a:r>
              <a:rPr lang="en-US" dirty="0" err="1">
                <a:latin typeface="Quattrocento Sans" panose="020B0502050000020003" pitchFamily="34" charset="0"/>
              </a:rPr>
              <a:t>satisfacerea</a:t>
            </a:r>
            <a:r>
              <a:rPr lang="en-US" dirty="0">
                <a:latin typeface="Quattrocento Sans" panose="020B0502050000020003" pitchFamily="34" charset="0"/>
              </a:rPr>
              <a:t> </a:t>
            </a:r>
            <a:r>
              <a:rPr lang="en-US" dirty="0" err="1">
                <a:latin typeface="Quattrocento Sans" panose="020B0502050000020003" pitchFamily="34" charset="0"/>
              </a:rPr>
              <a:t>clientului</a:t>
            </a:r>
            <a:r>
              <a:rPr lang="en-US" dirty="0">
                <a:latin typeface="Quattrocento Sans" panose="020B0502050000020003" pitchFamily="34" charset="0"/>
              </a:rPr>
              <a:t>! (</a:t>
            </a:r>
            <a:r>
              <a:rPr lang="ro-RO" dirty="0">
                <a:latin typeface="Quattrocento Sans" panose="020B0502050000020003" pitchFamily="34" charset="0"/>
              </a:rPr>
              <a:t>exemplu, coerciția membrilor echipei care nu au randament prin sancționare salarială și/sau demitere</a:t>
            </a:r>
          </a:p>
          <a:p>
            <a:pPr marL="285750" indent="-285750">
              <a:buFontTx/>
              <a:buChar char="-"/>
            </a:pPr>
            <a:endParaRPr lang="ro-RO" dirty="0">
              <a:latin typeface="Quattrocento Sans" panose="020B05020500000200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719C29-BEB7-B04E-7800-909C795A4B4E}"/>
              </a:ext>
            </a:extLst>
          </p:cNvPr>
          <p:cNvSpPr txBox="1"/>
          <p:nvPr/>
        </p:nvSpPr>
        <p:spPr>
          <a:xfrm>
            <a:off x="298375" y="3089229"/>
            <a:ext cx="83958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o-RO" dirty="0">
                <a:latin typeface="Quattrocento Sans" panose="020B0502050000020003" pitchFamily="34" charset="0"/>
              </a:rPr>
              <a:t>Proiectul a fost unul de risc ridicat (alocarea timpului limită/altor constrângeri personale într-un mediu academic + impredictibilitate)</a:t>
            </a:r>
            <a:r>
              <a:rPr lang="en-US" dirty="0">
                <a:latin typeface="Quattrocento Sans" panose="020B0502050000020003" pitchFamily="34" charset="0"/>
              </a:rPr>
              <a:t>; </a:t>
            </a:r>
            <a:r>
              <a:rPr lang="en-US" dirty="0" err="1">
                <a:latin typeface="Quattrocento Sans" panose="020B0502050000020003" pitchFamily="34" charset="0"/>
              </a:rPr>
              <a:t>Metodologia</a:t>
            </a:r>
            <a:r>
              <a:rPr lang="en-US" dirty="0">
                <a:latin typeface="Quattrocento Sans" panose="020B0502050000020003" pitchFamily="34" charset="0"/>
              </a:rPr>
              <a:t> Spiral a </a:t>
            </a:r>
            <a:r>
              <a:rPr lang="en-US" dirty="0" err="1">
                <a:latin typeface="Quattrocento Sans" panose="020B0502050000020003" pitchFamily="34" charset="0"/>
              </a:rPr>
              <a:t>mitigat</a:t>
            </a:r>
            <a:r>
              <a:rPr lang="en-US" dirty="0">
                <a:latin typeface="Quattrocento Sans" panose="020B0502050000020003" pitchFamily="34" charset="0"/>
              </a:rPr>
              <a:t> </a:t>
            </a:r>
            <a:r>
              <a:rPr lang="ro-RO" dirty="0">
                <a:latin typeface="Quattrocento Sans" panose="020B0502050000020003" pitchFamily="34" charset="0"/>
              </a:rPr>
              <a:t>majoritatea acestor preocupări (ex. blocaj de programare logică a dezvoltatorilor software), astfel</a:t>
            </a:r>
            <a:r>
              <a:rPr lang="en-US" dirty="0">
                <a:latin typeface="Quattrocento Sans" panose="020B0502050000020003" pitchFamily="34" charset="0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F79CDF-D9FE-295A-AE28-30C8B636E007}"/>
              </a:ext>
            </a:extLst>
          </p:cNvPr>
          <p:cNvSpPr txBox="1"/>
          <p:nvPr/>
        </p:nvSpPr>
        <p:spPr>
          <a:xfrm>
            <a:off x="720438" y="3776398"/>
            <a:ext cx="8423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Quattrocento Sans" panose="020B0502050000020003" pitchFamily="34" charset="0"/>
              </a:rPr>
              <a:t>Lucru</a:t>
            </a:r>
            <a:r>
              <a:rPr lang="en-US" dirty="0">
                <a:latin typeface="Quattrocento Sans" panose="020B0502050000020003" pitchFamily="34" charset="0"/>
              </a:rPr>
              <a:t> </a:t>
            </a:r>
            <a:r>
              <a:rPr lang="en-US" dirty="0" err="1">
                <a:latin typeface="Quattrocento Sans" panose="020B0502050000020003" pitchFamily="34" charset="0"/>
              </a:rPr>
              <a:t>modularizat</a:t>
            </a:r>
            <a:r>
              <a:rPr lang="en-US" dirty="0">
                <a:latin typeface="Quattrocento Sans" panose="020B0502050000020003" pitchFamily="34" charset="0"/>
              </a:rPr>
              <a:t>, </a:t>
            </a:r>
            <a:r>
              <a:rPr lang="en-US" dirty="0" err="1">
                <a:latin typeface="Quattrocento Sans" panose="020B0502050000020003" pitchFamily="34" charset="0"/>
              </a:rPr>
              <a:t>func</a:t>
            </a:r>
            <a:r>
              <a:rPr lang="ro-RO" dirty="0" err="1">
                <a:latin typeface="Quattrocento Sans" panose="020B0502050000020003" pitchFamily="34" charset="0"/>
              </a:rPr>
              <a:t>ționalitățile</a:t>
            </a:r>
            <a:r>
              <a:rPr lang="ro-RO" dirty="0">
                <a:latin typeface="Quattrocento Sans" panose="020B0502050000020003" pitchFamily="34" charset="0"/>
              </a:rPr>
              <a:t> de bază (ex. </a:t>
            </a:r>
            <a:r>
              <a:rPr lang="ro-RO" dirty="0" err="1">
                <a:latin typeface="Quattrocento Sans" panose="020B0502050000020003" pitchFamily="34" charset="0"/>
              </a:rPr>
              <a:t>parsarea</a:t>
            </a:r>
            <a:r>
              <a:rPr lang="ro-RO" dirty="0">
                <a:latin typeface="Quattrocento Sans" panose="020B0502050000020003" pitchFamily="34" charset="0"/>
              </a:rPr>
              <a:t> </a:t>
            </a:r>
            <a:r>
              <a:rPr lang="ro-RO" dirty="0" err="1">
                <a:latin typeface="Quattrocento Sans" panose="020B0502050000020003" pitchFamily="34" charset="0"/>
              </a:rPr>
              <a:t>metadatelor</a:t>
            </a:r>
            <a:r>
              <a:rPr lang="ro-RO" dirty="0">
                <a:latin typeface="Quattrocento Sans" panose="020B0502050000020003" pitchFamily="34" charset="0"/>
              </a:rPr>
              <a:t> din fișierele CSV, generare mulțimi de </a:t>
            </a:r>
            <a:r>
              <a:rPr lang="ro-RO" dirty="0" err="1">
                <a:latin typeface="Quattrocento Sans" panose="020B0502050000020003" pitchFamily="34" charset="0"/>
              </a:rPr>
              <a:t>thresholduri</a:t>
            </a:r>
            <a:r>
              <a:rPr lang="ro-RO" dirty="0">
                <a:latin typeface="Quattrocento Sans" panose="020B0502050000020003" pitchFamily="34" charset="0"/>
              </a:rPr>
              <a:t> pentru frunze arbori, adăugarea unui </a:t>
            </a:r>
            <a:r>
              <a:rPr lang="ro-RO" dirty="0" err="1">
                <a:latin typeface="Quattrocento Sans" panose="020B0502050000020003" pitchFamily="34" charset="0"/>
              </a:rPr>
              <a:t>root</a:t>
            </a:r>
            <a:r>
              <a:rPr lang="ro-RO" dirty="0">
                <a:latin typeface="Quattrocento Sans" panose="020B0502050000020003" pitchFamily="34" charset="0"/>
              </a:rPr>
              <a:t>, returnare f-</a:t>
            </a:r>
            <a:r>
              <a:rPr lang="ro-RO" dirty="0" err="1">
                <a:latin typeface="Quattrocento Sans" panose="020B0502050000020003" pitchFamily="34" charset="0"/>
              </a:rPr>
              <a:t>measure</a:t>
            </a:r>
            <a:r>
              <a:rPr lang="ro-RO" dirty="0">
                <a:latin typeface="Quattrocento Sans" panose="020B0502050000020003" pitchFamily="34" charset="0"/>
              </a:rPr>
              <a:t> pentru imagine, formatare output) fiind bine delimitate și asignate la software </a:t>
            </a:r>
            <a:r>
              <a:rPr lang="ro-RO" dirty="0" err="1">
                <a:latin typeface="Quattrocento Sans" panose="020B0502050000020003" pitchFamily="34" charset="0"/>
              </a:rPr>
              <a:t>developeri</a:t>
            </a:r>
            <a:r>
              <a:rPr lang="ro-RO" dirty="0">
                <a:latin typeface="Quattrocento Sans" panose="020B0502050000020003" pitchFamily="34" charset="0"/>
              </a:rPr>
              <a:t> diferiți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>
                <a:latin typeface="Quattrocento Sans" panose="020B0502050000020003" pitchFamily="34" charset="0"/>
              </a:rPr>
              <a:t>Izolabilitate</a:t>
            </a:r>
            <a:r>
              <a:rPr lang="ro-RO" dirty="0">
                <a:latin typeface="Quattrocento Sans" panose="020B0502050000020003" pitchFamily="34" charset="0"/>
              </a:rPr>
              <a:t> conferită (aspect moștenit de Spiral de la metodologia </a:t>
            </a:r>
            <a:r>
              <a:rPr lang="ro-RO" dirty="0" err="1">
                <a:latin typeface="Quattrocento Sans" panose="020B0502050000020003" pitchFamily="34" charset="0"/>
              </a:rPr>
              <a:t>Waterfall</a:t>
            </a:r>
            <a:r>
              <a:rPr lang="ro-RO" dirty="0">
                <a:latin typeface="Quattrocento Sans" panose="020B0502050000020003" pitchFamily="34" charset="0"/>
              </a:rPr>
              <a:t>), aplicată </a:t>
            </a:r>
            <a:r>
              <a:rPr lang="ro-RO" i="1" dirty="0">
                <a:latin typeface="Quattrocento Sans" panose="020B0502050000020003" pitchFamily="34" charset="0"/>
              </a:rPr>
              <a:t>iterativ</a:t>
            </a:r>
            <a:r>
              <a:rPr lang="ro-RO" dirty="0">
                <a:latin typeface="Quattrocento Sans" panose="020B0502050000020003" pitchFamily="34" charset="0"/>
              </a:rPr>
              <a:t> în etapele de scriere cod</a:t>
            </a:r>
            <a:r>
              <a:rPr lang="en-US" dirty="0">
                <a:latin typeface="Quattrocento Sans" panose="020B0502050000020003" pitchFamily="34" charset="0"/>
              </a:rPr>
              <a:t>; Aspect </a:t>
            </a:r>
            <a:r>
              <a:rPr lang="en-US" dirty="0" err="1">
                <a:latin typeface="Quattrocento Sans" panose="020B0502050000020003" pitchFamily="34" charset="0"/>
              </a:rPr>
              <a:t>pozitiv</a:t>
            </a:r>
            <a:r>
              <a:rPr lang="en-US" dirty="0">
                <a:latin typeface="Quattrocento Sans" panose="020B0502050000020003" pitchFamily="34" charset="0"/>
              </a:rPr>
              <a:t> </a:t>
            </a:r>
            <a:r>
              <a:rPr lang="ro-RO" dirty="0">
                <a:latin typeface="Quattrocento Sans" panose="020B0502050000020003" pitchFamily="34" charset="0"/>
              </a:rPr>
              <a:t>pentru programatorii implicați în dezvoltare, înlesnind comunicarea</a:t>
            </a:r>
            <a:r>
              <a:rPr lang="en-US" dirty="0">
                <a:latin typeface="Quattrocento Sans" panose="020B0502050000020003" pitchFamily="34" charset="0"/>
              </a:rPr>
              <a:t>; </a:t>
            </a:r>
            <a:r>
              <a:rPr lang="ro-RO" dirty="0">
                <a:latin typeface="Quattrocento Sans" panose="020B0502050000020003" pitchFamily="34" charset="0"/>
              </a:rPr>
              <a:t>Însăși arhitectura software se pliază unei </a:t>
            </a:r>
            <a:r>
              <a:rPr lang="en-US" dirty="0">
                <a:latin typeface="Quattrocento Sans" panose="020B0502050000020003" pitchFamily="34" charset="0"/>
              </a:rPr>
              <a:t>“</a:t>
            </a:r>
            <a:r>
              <a:rPr lang="en-US" dirty="0" err="1">
                <a:latin typeface="Quattrocento Sans" panose="020B0502050000020003" pitchFamily="34" charset="0"/>
              </a:rPr>
              <a:t>spirale</a:t>
            </a:r>
            <a:r>
              <a:rPr lang="en-US" dirty="0">
                <a:latin typeface="Quattrocento Sans" panose="020B0502050000020003" pitchFamily="34" charset="0"/>
              </a:rPr>
              <a:t>”, exist</a:t>
            </a:r>
            <a:r>
              <a:rPr lang="ro-RO" dirty="0" err="1">
                <a:latin typeface="Quattrocento Sans" panose="020B0502050000020003" pitchFamily="34" charset="0"/>
              </a:rPr>
              <a:t>ând</a:t>
            </a:r>
            <a:r>
              <a:rPr lang="ro-RO" dirty="0">
                <a:latin typeface="Quattrocento Sans" panose="020B0502050000020003" pitchFamily="34" charset="0"/>
              </a:rPr>
              <a:t> 3 etape </a:t>
            </a:r>
            <a:r>
              <a:rPr lang="ro-RO" dirty="0" err="1">
                <a:latin typeface="Quattrocento Sans" panose="020B0502050000020003" pitchFamily="34" charset="0"/>
              </a:rPr>
              <a:t>programative</a:t>
            </a:r>
            <a:r>
              <a:rPr lang="en-US" dirty="0">
                <a:latin typeface="Quattrocento Sans" panose="020B0502050000020003" pitchFamily="34" charset="0"/>
              </a:rPr>
              <a:t>: train, validation, test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2527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95E331A-A408-C45E-6706-D785A606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574964"/>
            <a:ext cx="3356955" cy="456853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9;p28">
            <a:extLst>
              <a:ext uri="{FF2B5EF4-FFF2-40B4-BE49-F238E27FC236}">
                <a16:creationId xmlns:a16="http://schemas.microsoft.com/office/drawing/2014/main" id="{D5CDF639-16D2-1A5B-B67C-95F5FE0AB4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375" y="40125"/>
            <a:ext cx="8590800" cy="53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ro-RO" dirty="0"/>
              <a:t>ARHITECTURĂ SOFTWARE PROIECT GAEBO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05C13-48E5-2D45-A6FB-221F138DEB82}"/>
              </a:ext>
            </a:extLst>
          </p:cNvPr>
          <p:cNvSpPr txBox="1"/>
          <p:nvPr/>
        </p:nvSpPr>
        <p:spPr>
          <a:xfrm>
            <a:off x="3356954" y="658092"/>
            <a:ext cx="57870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o-RO" dirty="0">
                <a:latin typeface="Quattrocento Sans" panose="020B0502050000020003" pitchFamily="34" charset="0"/>
              </a:rPr>
              <a:t>S-a finalizat proiectarea, implementarea procedurilor de </a:t>
            </a:r>
            <a:r>
              <a:rPr lang="ro-RO" dirty="0" err="1">
                <a:latin typeface="Quattrocento Sans" panose="020B0502050000020003" pitchFamily="34" charset="0"/>
              </a:rPr>
              <a:t>binarizare</a:t>
            </a:r>
            <a:r>
              <a:rPr lang="ro-RO" dirty="0">
                <a:latin typeface="Quattrocento Sans" panose="020B0502050000020003" pitchFamily="34" charset="0"/>
              </a:rPr>
              <a:t> globală și locală în Pyhton3 și </a:t>
            </a:r>
            <a:r>
              <a:rPr lang="ro-RO" dirty="0" err="1">
                <a:latin typeface="Quattrocento Sans" panose="020B0502050000020003" pitchFamily="34" charset="0"/>
              </a:rPr>
              <a:t>Jupyter</a:t>
            </a:r>
            <a:r>
              <a:rPr lang="ro-RO" dirty="0">
                <a:latin typeface="Quattrocento Sans" panose="020B0502050000020003" pitchFamily="34" charset="0"/>
              </a:rPr>
              <a:t> Notebook</a:t>
            </a:r>
          </a:p>
          <a:p>
            <a:pPr marL="285750" indent="-285750">
              <a:buFontTx/>
              <a:buChar char="-"/>
            </a:pPr>
            <a:endParaRPr lang="ro-RO" dirty="0">
              <a:latin typeface="Quattrocento Sans" panose="020B0502050000020003" pitchFamily="34" charset="0"/>
            </a:endParaRPr>
          </a:p>
          <a:p>
            <a:pPr marL="285750" indent="-285750">
              <a:buFontTx/>
              <a:buChar char="-"/>
            </a:pPr>
            <a:r>
              <a:rPr lang="ro-RO" dirty="0">
                <a:latin typeface="Quattrocento Sans" panose="020B0502050000020003" pitchFamily="34" charset="0"/>
              </a:rPr>
              <a:t>Asemănător atât pentru algoritmul global, cât și cel local, 3 etape de dezvoltare programatică</a:t>
            </a:r>
            <a:r>
              <a:rPr lang="en-US" dirty="0">
                <a:latin typeface="Quattrocento Sans" panose="020B0502050000020003" pitchFamily="34" charset="0"/>
              </a:rPr>
              <a:t>: train, validation </a:t>
            </a:r>
            <a:r>
              <a:rPr lang="ro-RO" dirty="0">
                <a:latin typeface="Quattrocento Sans" panose="020B0502050000020003" pitchFamily="34" charset="0"/>
              </a:rPr>
              <a:t>și test. Arhitectura poate fi asemuită unui </a:t>
            </a:r>
            <a:r>
              <a:rPr lang="ro-RO" dirty="0" err="1">
                <a:latin typeface="Quattrocento Sans" panose="020B0502050000020003" pitchFamily="34" charset="0"/>
              </a:rPr>
              <a:t>pipeline</a:t>
            </a:r>
            <a:r>
              <a:rPr lang="ro-RO" dirty="0">
                <a:latin typeface="Quattrocento Sans" panose="020B0502050000020003" pitchFamily="34" charset="0"/>
              </a:rPr>
              <a:t>, astfel ieșirea de la un stagiu de dezvoltare anterior – informație, structură arborii generați – reprezintă intrare pentru următoarea etapă. Însăși tipul de arhitectură indică folosirea metodologiei Spiral</a:t>
            </a:r>
          </a:p>
          <a:p>
            <a:pPr marL="285750" indent="-285750">
              <a:buFontTx/>
              <a:buChar char="-"/>
            </a:pPr>
            <a:endParaRPr lang="ro-RO" dirty="0">
              <a:latin typeface="Quattrocento Sans" panose="020B0502050000020003" pitchFamily="34" charset="0"/>
            </a:endParaRPr>
          </a:p>
          <a:p>
            <a:pPr marL="285750" indent="-285750">
              <a:buFontTx/>
              <a:buChar char="-"/>
            </a:pPr>
            <a:r>
              <a:rPr lang="ro-RO" dirty="0">
                <a:latin typeface="Quattrocento Sans" panose="020B0502050000020003" pitchFamily="34" charset="0"/>
              </a:rPr>
              <a:t>Modul de construire a arborelui este generativ și progresiv</a:t>
            </a:r>
            <a:r>
              <a:rPr lang="en-US" dirty="0">
                <a:latin typeface="Quattrocento Sans" panose="020B0502050000020003" pitchFamily="34" charset="0"/>
              </a:rPr>
              <a:t>; </a:t>
            </a:r>
            <a:r>
              <a:rPr lang="en-US" dirty="0" err="1">
                <a:latin typeface="Quattrocento Sans" panose="020B0502050000020003" pitchFamily="34" charset="0"/>
              </a:rPr>
              <a:t>Pentru</a:t>
            </a:r>
            <a:r>
              <a:rPr lang="en-US" dirty="0">
                <a:latin typeface="Quattrocento Sans" panose="020B0502050000020003" pitchFamily="34" charset="0"/>
              </a:rPr>
              <a:t> </a:t>
            </a:r>
            <a:r>
              <a:rPr lang="en-US" dirty="0" err="1">
                <a:latin typeface="Quattrocento Sans" panose="020B0502050000020003" pitchFamily="34" charset="0"/>
              </a:rPr>
              <a:t>etapele</a:t>
            </a:r>
            <a:r>
              <a:rPr lang="en-US" dirty="0">
                <a:latin typeface="Quattrocento Sans" panose="020B0502050000020003" pitchFamily="34" charset="0"/>
              </a:rPr>
              <a:t> de </a:t>
            </a:r>
            <a:r>
              <a:rPr lang="en-US" dirty="0" err="1">
                <a:latin typeface="Quattrocento Sans" panose="020B0502050000020003" pitchFamily="34" charset="0"/>
              </a:rPr>
              <a:t>antrenare</a:t>
            </a:r>
            <a:r>
              <a:rPr lang="en-US" dirty="0">
                <a:latin typeface="Quattrocento Sans" panose="020B0502050000020003" pitchFamily="34" charset="0"/>
              </a:rPr>
              <a:t> (train), </a:t>
            </a:r>
            <a:r>
              <a:rPr lang="en-US" dirty="0" err="1">
                <a:latin typeface="Quattrocento Sans" panose="020B0502050000020003" pitchFamily="34" charset="0"/>
              </a:rPr>
              <a:t>validare</a:t>
            </a:r>
            <a:r>
              <a:rPr lang="en-US" dirty="0">
                <a:latin typeface="Quattrocento Sans" panose="020B0502050000020003" pitchFamily="34" charset="0"/>
              </a:rPr>
              <a:t> (validation), </a:t>
            </a:r>
            <a:r>
              <a:rPr lang="en-US" dirty="0" err="1">
                <a:latin typeface="Quattrocento Sans" panose="020B0502050000020003" pitchFamily="34" charset="0"/>
              </a:rPr>
              <a:t>inserarea</a:t>
            </a:r>
            <a:r>
              <a:rPr lang="en-US" dirty="0">
                <a:latin typeface="Quattrocento Sans" panose="020B0502050000020003" pitchFamily="34" charset="0"/>
              </a:rPr>
              <a:t> </a:t>
            </a:r>
            <a:r>
              <a:rPr lang="en-US" dirty="0" err="1">
                <a:latin typeface="Quattrocento Sans" panose="020B0502050000020003" pitchFamily="34" charset="0"/>
              </a:rPr>
              <a:t>unui</a:t>
            </a:r>
            <a:r>
              <a:rPr lang="en-US" dirty="0">
                <a:latin typeface="Quattrocento Sans" panose="020B0502050000020003" pitchFamily="34" charset="0"/>
              </a:rPr>
              <a:t> nod r</a:t>
            </a:r>
            <a:r>
              <a:rPr lang="ro-RO" dirty="0" err="1">
                <a:latin typeface="Quattrocento Sans" panose="020B0502050000020003" pitchFamily="34" charset="0"/>
              </a:rPr>
              <a:t>ădăcină</a:t>
            </a:r>
            <a:r>
              <a:rPr lang="ro-RO" dirty="0">
                <a:latin typeface="Quattrocento Sans" panose="020B0502050000020003" pitchFamily="34" charset="0"/>
              </a:rPr>
              <a:t> se efectuează numai daca se satisfac criterii de performanță după caz</a:t>
            </a:r>
            <a:r>
              <a:rPr lang="en-US" dirty="0">
                <a:latin typeface="Quattrocento Sans" panose="020B0502050000020003" pitchFamily="34" charset="0"/>
              </a:rPr>
              <a:t>; </a:t>
            </a:r>
            <a:endParaRPr lang="ro-RO" dirty="0">
              <a:latin typeface="Quattrocento Sans" panose="020B0502050000020003" pitchFamily="34" charset="0"/>
            </a:endParaRPr>
          </a:p>
          <a:p>
            <a:pPr marL="285750" lvl="1" indent="-285750">
              <a:buFontTx/>
              <a:buChar char="-"/>
            </a:pPr>
            <a:endParaRPr lang="ro-RO" dirty="0">
              <a:latin typeface="Quattrocento Sans" panose="020B0502050000020003" pitchFamily="34" charset="0"/>
            </a:endParaRPr>
          </a:p>
          <a:p>
            <a:pPr marL="285750" lvl="1" indent="-285750">
              <a:buFontTx/>
              <a:buChar char="-"/>
            </a:pPr>
            <a:r>
              <a:rPr lang="ro-RO" b="1" dirty="0">
                <a:latin typeface="Quattrocento Sans" panose="020B0502050000020003" pitchFamily="34" charset="0"/>
              </a:rPr>
              <a:t>Antrenare</a:t>
            </a:r>
            <a:r>
              <a:rPr lang="ro-RO" dirty="0">
                <a:latin typeface="Quattrocento Sans" panose="020B0502050000020003" pitchFamily="34" charset="0"/>
              </a:rPr>
              <a:t>, c</a:t>
            </a:r>
            <a:r>
              <a:rPr lang="en-US" dirty="0" err="1">
                <a:latin typeface="Quattrocento Sans" panose="020B0502050000020003" pitchFamily="34" charset="0"/>
              </a:rPr>
              <a:t>ompara</a:t>
            </a:r>
            <a:r>
              <a:rPr lang="ro-RO" dirty="0">
                <a:latin typeface="Quattrocento Sans" panose="020B0502050000020003" pitchFamily="34" charset="0"/>
              </a:rPr>
              <a:t>ție între vechiul arbore și el însuși după adăugarea </a:t>
            </a:r>
            <a:r>
              <a:rPr lang="ro-RO" dirty="0" err="1">
                <a:latin typeface="Quattrocento Sans" panose="020B0502050000020003" pitchFamily="34" charset="0"/>
              </a:rPr>
              <a:t>root</a:t>
            </a:r>
            <a:r>
              <a:rPr lang="ro-RO" dirty="0">
                <a:latin typeface="Quattrocento Sans" panose="020B0502050000020003" pitchFamily="34" charset="0"/>
              </a:rPr>
              <a:t>-ului pentru performanță</a:t>
            </a:r>
          </a:p>
          <a:p>
            <a:pPr marL="285750" lvl="1" indent="-285750">
              <a:buFontTx/>
              <a:buChar char="-"/>
            </a:pPr>
            <a:r>
              <a:rPr lang="ro-RO" b="1" dirty="0">
                <a:latin typeface="Quattrocento Sans" panose="020B0502050000020003" pitchFamily="34" charset="0"/>
              </a:rPr>
              <a:t>Validare</a:t>
            </a:r>
            <a:r>
              <a:rPr lang="ro-RO" dirty="0">
                <a:latin typeface="Quattrocento Sans" panose="020B0502050000020003" pitchFamily="34" charset="0"/>
              </a:rPr>
              <a:t>, c</a:t>
            </a:r>
            <a:r>
              <a:rPr lang="en-US" dirty="0" err="1">
                <a:latin typeface="Quattrocento Sans" panose="020B0502050000020003" pitchFamily="34" charset="0"/>
              </a:rPr>
              <a:t>ompara</a:t>
            </a:r>
            <a:r>
              <a:rPr lang="ro-RO" dirty="0">
                <a:latin typeface="Quattrocento Sans" panose="020B0502050000020003" pitchFamily="34" charset="0"/>
              </a:rPr>
              <a:t>ție între arborele obținut de la </a:t>
            </a:r>
            <a:r>
              <a:rPr lang="ro-RO" b="1" dirty="0">
                <a:latin typeface="Quattrocento Sans" panose="020B0502050000020003" pitchFamily="34" charset="0"/>
              </a:rPr>
              <a:t>Antrenare</a:t>
            </a:r>
            <a:r>
              <a:rPr lang="ro-RO" dirty="0">
                <a:latin typeface="Quattrocento Sans" panose="020B0502050000020003" pitchFamily="34" charset="0"/>
              </a:rPr>
              <a:t>, și alți arbori aleatorii</a:t>
            </a:r>
            <a:endParaRPr lang="ro-RO" b="1" dirty="0">
              <a:latin typeface="Quattrocento Sans" panose="020B0502050000020003" pitchFamily="34" charset="0"/>
            </a:endParaRPr>
          </a:p>
          <a:p>
            <a:pPr marL="285750" lvl="1" indent="-285750">
              <a:buFontTx/>
              <a:buChar char="-"/>
            </a:pPr>
            <a:endParaRPr lang="ro-RO" b="1" dirty="0"/>
          </a:p>
        </p:txBody>
      </p:sp>
      <p:pic>
        <p:nvPicPr>
          <p:cNvPr id="1028" name="Picture 4" descr="Welcome to Python.org">
            <a:extLst>
              <a:ext uri="{FF2B5EF4-FFF2-40B4-BE49-F238E27FC236}">
                <a16:creationId xmlns:a16="http://schemas.microsoft.com/office/drawing/2014/main" id="{B3323712-B47D-DC04-A3AF-9D9CDCDC8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025" y="121229"/>
            <a:ext cx="536863" cy="53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ct Jupyter - Wikipedia">
            <a:extLst>
              <a:ext uri="{FF2B5EF4-FFF2-40B4-BE49-F238E27FC236}">
                <a16:creationId xmlns:a16="http://schemas.microsoft.com/office/drawing/2014/main" id="{C4980DB9-39A5-7114-E015-13A0384DA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3" y="156988"/>
            <a:ext cx="377002" cy="4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5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227126" y="87900"/>
            <a:ext cx="87690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ro-RO" dirty="0"/>
              <a:t>PLAN TESTARE -</a:t>
            </a:r>
            <a:r>
              <a:rPr lang="en" dirty="0"/>
              <a:t> MILESTONE 3</a:t>
            </a:r>
            <a:endParaRPr dirty="0"/>
          </a:p>
        </p:txBody>
      </p:sp>
      <p:sp>
        <p:nvSpPr>
          <p:cNvPr id="237" name="Google Shape;237;p38"/>
          <p:cNvSpPr txBox="1"/>
          <p:nvPr/>
        </p:nvSpPr>
        <p:spPr>
          <a:xfrm>
            <a:off x="147874" y="597627"/>
            <a:ext cx="8769000" cy="470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ro-RO" dirty="0">
                <a:latin typeface="Quattrocento Sans" panose="020B0502050000020003" pitchFamily="34" charset="0"/>
              </a:rPr>
              <a:t>IEEE 829 – Test plan </a:t>
            </a:r>
            <a:r>
              <a:rPr lang="ro-RO" dirty="0" err="1">
                <a:latin typeface="Quattrocento Sans" panose="020B0502050000020003" pitchFamily="34" charset="0"/>
              </a:rPr>
              <a:t>Outline</a:t>
            </a:r>
            <a:endParaRPr lang="ro-RO" dirty="0">
              <a:latin typeface="Quattrocento Sans" panose="020B0502050000020003" pitchFamily="34" charset="0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ro-RO" dirty="0">
              <a:latin typeface="Quattrocento Sans" panose="020B05020500000200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>
                <a:latin typeface="Quattrocento Sans" panose="020B0502050000020003" pitchFamily="34" charset="0"/>
              </a:rPr>
              <a:t>Introducere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>
                <a:latin typeface="Quattrocento Sans" panose="020B0502050000020003" pitchFamily="34" charset="0"/>
              </a:rPr>
              <a:t>Obiective și sarcini</a:t>
            </a:r>
            <a:r>
              <a:rPr lang="en-US" dirty="0">
                <a:latin typeface="Quattrocento Sans" panose="020B0502050000020003" pitchFamily="34" charset="0"/>
              </a:rPr>
              <a:t> (</a:t>
            </a:r>
            <a:r>
              <a:rPr lang="en-US" dirty="0" err="1">
                <a:latin typeface="Quattrocento Sans" panose="020B0502050000020003" pitchFamily="34" charset="0"/>
              </a:rPr>
              <a:t>testarea</a:t>
            </a:r>
            <a:r>
              <a:rPr lang="en-US" dirty="0">
                <a:latin typeface="Quattrocento Sans" panose="020B0502050000020003" pitchFamily="34" charset="0"/>
              </a:rPr>
              <a:t> </a:t>
            </a:r>
            <a:r>
              <a:rPr lang="en-US" b="1" dirty="0" err="1">
                <a:latin typeface="Quattrocento Sans" panose="020B0502050000020003" pitchFamily="34" charset="0"/>
              </a:rPr>
              <a:t>solu</a:t>
            </a:r>
            <a:r>
              <a:rPr lang="ro-RO" b="1" dirty="0" err="1">
                <a:latin typeface="Quattrocento Sans" panose="020B0502050000020003" pitchFamily="34" charset="0"/>
              </a:rPr>
              <a:t>ției</a:t>
            </a:r>
            <a:r>
              <a:rPr lang="ro-RO" b="1" dirty="0">
                <a:latin typeface="Quattrocento Sans" panose="020B0502050000020003" pitchFamily="34" charset="0"/>
              </a:rPr>
              <a:t> de </a:t>
            </a:r>
            <a:r>
              <a:rPr lang="ro-RO" b="1" dirty="0" err="1">
                <a:latin typeface="Quattrocento Sans" panose="020B0502050000020003" pitchFamily="34" charset="0"/>
              </a:rPr>
              <a:t>binarizare</a:t>
            </a:r>
            <a:r>
              <a:rPr lang="ro-RO" b="1" dirty="0">
                <a:latin typeface="Quattrocento Sans" panose="020B0502050000020003" pitchFamily="34" charset="0"/>
              </a:rPr>
              <a:t> globală</a:t>
            </a:r>
            <a:r>
              <a:rPr lang="ro-RO" dirty="0">
                <a:latin typeface="Quattrocento Sans" panose="020B0502050000020003" pitchFamily="34" charset="0"/>
              </a:rPr>
              <a:t> respectiv </a:t>
            </a:r>
            <a:r>
              <a:rPr lang="ro-RO" b="1" dirty="0">
                <a:latin typeface="Quattrocento Sans" panose="020B0502050000020003" pitchFamily="34" charset="0"/>
              </a:rPr>
              <a:t>locală</a:t>
            </a:r>
            <a:r>
              <a:rPr lang="en-US" b="1" dirty="0">
                <a:latin typeface="Quattrocento Sans" panose="020B0502050000020003" pitchFamily="34" charset="0"/>
              </a:rPr>
              <a:t>: </a:t>
            </a:r>
            <a:r>
              <a:rPr lang="en-US" dirty="0" err="1">
                <a:latin typeface="Quattrocento Sans" panose="020B0502050000020003" pitchFamily="34" charset="0"/>
              </a:rPr>
              <a:t>corectitudine</a:t>
            </a:r>
            <a:r>
              <a:rPr lang="en-US" dirty="0">
                <a:latin typeface="Quattrocento Sans" panose="020B0502050000020003" pitchFamily="34" charset="0"/>
              </a:rPr>
              <a:t> </a:t>
            </a:r>
            <a:r>
              <a:rPr lang="en-US" dirty="0" err="1">
                <a:latin typeface="Quattrocento Sans" panose="020B0502050000020003" pitchFamily="34" charset="0"/>
              </a:rPr>
              <a:t>extragere</a:t>
            </a:r>
            <a:r>
              <a:rPr lang="en-US" dirty="0">
                <a:latin typeface="Quattrocento Sans" panose="020B0502050000020003" pitchFamily="34" charset="0"/>
              </a:rPr>
              <a:t> metadate din CSV, </a:t>
            </a:r>
            <a:r>
              <a:rPr lang="en-US" dirty="0" err="1">
                <a:latin typeface="Quattrocento Sans" panose="020B0502050000020003" pitchFamily="34" charset="0"/>
              </a:rPr>
              <a:t>diversitate</a:t>
            </a:r>
            <a:r>
              <a:rPr lang="en-US" dirty="0">
                <a:latin typeface="Quattrocento Sans" panose="020B0502050000020003" pitchFamily="34" charset="0"/>
              </a:rPr>
              <a:t> </a:t>
            </a:r>
            <a:r>
              <a:rPr lang="en-US" dirty="0" err="1">
                <a:latin typeface="Quattrocento Sans" panose="020B0502050000020003" pitchFamily="34" charset="0"/>
              </a:rPr>
              <a:t>func</a:t>
            </a:r>
            <a:r>
              <a:rPr lang="ro-RO" dirty="0">
                <a:latin typeface="Quattrocento Sans" panose="020B0502050000020003" pitchFamily="34" charset="0"/>
              </a:rPr>
              <a:t>ții generate </a:t>
            </a:r>
            <a:r>
              <a:rPr lang="ro-RO" dirty="0" err="1">
                <a:latin typeface="Quattrocento Sans" panose="020B0502050000020003" pitchFamily="34" charset="0"/>
              </a:rPr>
              <a:t>random</a:t>
            </a:r>
            <a:r>
              <a:rPr lang="ro-RO" dirty="0">
                <a:latin typeface="Quattrocento Sans" panose="020B0502050000020003" pitchFamily="34" charset="0"/>
              </a:rPr>
              <a:t>, corectitudine output generat pe funcții precalculate, împărțire </a:t>
            </a:r>
            <a:r>
              <a:rPr lang="ro-RO" dirty="0" err="1">
                <a:latin typeface="Quattrocento Sans" panose="020B0502050000020003" pitchFamily="34" charset="0"/>
              </a:rPr>
              <a:t>threshold</a:t>
            </a:r>
            <a:r>
              <a:rPr lang="ro-RO" dirty="0">
                <a:latin typeface="Quattrocento Sans" panose="020B0502050000020003" pitchFamily="34" charset="0"/>
              </a:rPr>
              <a:t>-uri către funcții și validare număr de </a:t>
            </a:r>
            <a:r>
              <a:rPr lang="ro-RO" dirty="0" err="1">
                <a:latin typeface="Quattrocento Sans" panose="020B0502050000020003" pitchFamily="34" charset="0"/>
              </a:rPr>
              <a:t>thresholduri</a:t>
            </a:r>
            <a:r>
              <a:rPr lang="ro-RO" dirty="0">
                <a:latin typeface="Quattrocento Sans" panose="020B0502050000020003" pitchFamily="34" charset="0"/>
              </a:rPr>
              <a:t>, respectare restricții legat de număr de arbori care vor fi generați, asigurare trimiterii în etapa de validare, finală a celui mai bun arbore)</a:t>
            </a:r>
            <a:endParaRPr lang="ro-RO" b="1" dirty="0">
              <a:latin typeface="Quattrocento Sans" panose="020B05020500000200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>
                <a:latin typeface="Quattrocento Sans" panose="020B0502050000020003" pitchFamily="34" charset="0"/>
              </a:rPr>
              <a:t>Cerințe hardware  (PC cu procesor Intel i5 la frecvență de 2.9 GHz sau AMD </a:t>
            </a:r>
            <a:r>
              <a:rPr lang="ro-RO" dirty="0" err="1">
                <a:latin typeface="Quattrocento Sans" panose="020B0502050000020003" pitchFamily="34" charset="0"/>
              </a:rPr>
              <a:t>Ryzen</a:t>
            </a:r>
            <a:r>
              <a:rPr lang="ro-RO" dirty="0">
                <a:latin typeface="Quattrocento Sans" panose="020B0502050000020003" pitchFamily="34" charset="0"/>
              </a:rPr>
              <a:t> 5 la 3.9 GHz, 16GB DDR4, 1 TB SSD)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>
                <a:latin typeface="Quattrocento Sans" panose="020B0502050000020003" pitchFamily="34" charset="0"/>
              </a:rPr>
              <a:t>Cerințe mediu testare (instalare Python3 + </a:t>
            </a:r>
            <a:r>
              <a:rPr lang="ro-RO" dirty="0" err="1">
                <a:latin typeface="Quattrocento Sans" panose="020B0502050000020003" pitchFamily="34" charset="0"/>
              </a:rPr>
              <a:t>Jupyter</a:t>
            </a:r>
            <a:r>
              <a:rPr lang="ro-RO" dirty="0">
                <a:latin typeface="Quattrocento Sans" panose="020B0502050000020003" pitchFamily="34" charset="0"/>
              </a:rPr>
              <a:t> Notebook, prezență seturi de fișiere CSV)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>
                <a:latin typeface="Quattrocento Sans" panose="020B0502050000020003" pitchFamily="34" charset="0"/>
              </a:rPr>
              <a:t>Strategia de testare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>
                <a:latin typeface="Quattrocento Sans" panose="020B0502050000020003" pitchFamily="34" charset="0"/>
              </a:rPr>
              <a:t>Programul de testare</a:t>
            </a:r>
            <a:r>
              <a:rPr lang="en-US" dirty="0">
                <a:latin typeface="Quattrocento Sans" panose="020B0502050000020003" pitchFamily="34" charset="0"/>
              </a:rPr>
              <a:t> (</a:t>
            </a:r>
            <a:r>
              <a:rPr lang="en-US" dirty="0" err="1">
                <a:latin typeface="Quattrocento Sans" panose="020B0502050000020003" pitchFamily="34" charset="0"/>
              </a:rPr>
              <a:t>timp</a:t>
            </a:r>
            <a:r>
              <a:rPr lang="en-US" dirty="0">
                <a:latin typeface="Quattrocento Sans" panose="020B0502050000020003" pitchFamily="34" charset="0"/>
              </a:rPr>
              <a:t> </a:t>
            </a:r>
            <a:r>
              <a:rPr lang="en-US" dirty="0" err="1">
                <a:latin typeface="Quattrocento Sans" panose="020B0502050000020003" pitchFamily="34" charset="0"/>
              </a:rPr>
              <a:t>alocat</a:t>
            </a:r>
            <a:r>
              <a:rPr lang="en-US" dirty="0">
                <a:latin typeface="Quattrocento Sans" panose="020B0502050000020003" pitchFamily="34" charset="0"/>
              </a:rPr>
              <a:t> </a:t>
            </a:r>
            <a:r>
              <a:rPr lang="en-US" dirty="0" err="1">
                <a:latin typeface="Quattrocento Sans" panose="020B0502050000020003" pitchFamily="34" charset="0"/>
              </a:rPr>
              <a:t>activit</a:t>
            </a:r>
            <a:r>
              <a:rPr lang="ro-RO" dirty="0" err="1">
                <a:latin typeface="Quattrocento Sans" panose="020B0502050000020003" pitchFamily="34" charset="0"/>
              </a:rPr>
              <a:t>ăți</a:t>
            </a:r>
            <a:r>
              <a:rPr lang="ro-RO" dirty="0">
                <a:latin typeface="Quattrocento Sans" panose="020B0502050000020003" pitchFamily="34" charset="0"/>
              </a:rPr>
              <a:t>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>
                <a:latin typeface="Quattrocento Sans" panose="020B0502050000020003" pitchFamily="34" charset="0"/>
              </a:rPr>
              <a:t>Resurse, roluri și responsabilități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>
                <a:latin typeface="Quattrocento Sans" panose="020B0502050000020003" pitchFamily="34" charset="0"/>
              </a:rPr>
              <a:t>Proceduri de control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 err="1">
                <a:latin typeface="Quattrocento Sans" panose="020B0502050000020003" pitchFamily="34" charset="0"/>
              </a:rPr>
              <a:t>Caracterisitici</a:t>
            </a:r>
            <a:r>
              <a:rPr lang="ro-RO" dirty="0">
                <a:latin typeface="Quattrocento Sans" panose="020B0502050000020003" pitchFamily="34" charset="0"/>
              </a:rPr>
              <a:t> care trebuie testate (obiective anterioare)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 err="1">
                <a:latin typeface="Quattrocento Sans" panose="020B0502050000020003" pitchFamily="34" charset="0"/>
              </a:rPr>
              <a:t>Caracterisitici</a:t>
            </a:r>
            <a:r>
              <a:rPr lang="ro-RO" dirty="0">
                <a:latin typeface="Quattrocento Sans" panose="020B0502050000020003" pitchFamily="34" charset="0"/>
              </a:rPr>
              <a:t> care nu trebuie testate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>
                <a:latin typeface="Quattrocento Sans" panose="020B0502050000020003" pitchFamily="34" charset="0"/>
              </a:rPr>
              <a:t>Livrabile (plan de </a:t>
            </a:r>
            <a:r>
              <a:rPr lang="ro-RO" dirty="0" err="1">
                <a:latin typeface="Quattrocento Sans" panose="020B0502050000020003" pitchFamily="34" charset="0"/>
              </a:rPr>
              <a:t>testaree</a:t>
            </a:r>
            <a:r>
              <a:rPr lang="ro-RO" dirty="0">
                <a:latin typeface="Quattrocento Sans" panose="020B0502050000020003" pitchFamily="34" charset="0"/>
              </a:rPr>
              <a:t>, formular urmărire plan testare, rapoarte sumare teste, modificări soluții software)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>
                <a:latin typeface="Quattrocento Sans" panose="020B0502050000020003" pitchFamily="34" charset="0"/>
              </a:rPr>
              <a:t>Riscuri și asumări (indisponibilitate membri echipă + resurse hardware</a:t>
            </a:r>
            <a:r>
              <a:rPr lang="en-US" dirty="0">
                <a:latin typeface="Quattrocento Sans" panose="020B0502050000020003" pitchFamily="34" charset="0"/>
              </a:rPr>
              <a:t>; </a:t>
            </a:r>
            <a:r>
              <a:rPr lang="en-US" dirty="0" err="1">
                <a:latin typeface="Quattrocento Sans" panose="020B0502050000020003" pitchFamily="34" charset="0"/>
              </a:rPr>
              <a:t>responsabili</a:t>
            </a:r>
            <a:r>
              <a:rPr lang="en-US" dirty="0">
                <a:latin typeface="Quattrocento Sans" panose="020B0502050000020003" pitchFamily="34" charset="0"/>
              </a:rPr>
              <a:t>: project manager, team leader)</a:t>
            </a:r>
            <a:endParaRPr dirty="0"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3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187500" y="0"/>
            <a:ext cx="8769000" cy="58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" dirty="0"/>
              <a:t>EVALUARE REZULTATE ALE SOLUȚIEI SOFTWARE</a:t>
            </a:r>
            <a:r>
              <a:rPr lang="ro-RO" dirty="0"/>
              <a:t> GLOBALĂ</a:t>
            </a:r>
            <a:endParaRPr dirty="0"/>
          </a:p>
        </p:txBody>
      </p:sp>
      <p:pic>
        <p:nvPicPr>
          <p:cNvPr id="2" name="Google Shape;226;p37">
            <a:extLst>
              <a:ext uri="{FF2B5EF4-FFF2-40B4-BE49-F238E27FC236}">
                <a16:creationId xmlns:a16="http://schemas.microsoft.com/office/drawing/2014/main" id="{A036433B-8F38-A5DC-52D2-B9975F40BA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47" y="947547"/>
            <a:ext cx="6221953" cy="35441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4B1C18-C365-80CB-1F33-3BECFF071F2F}"/>
              </a:ext>
            </a:extLst>
          </p:cNvPr>
          <p:cNvSpPr txBox="1"/>
          <p:nvPr/>
        </p:nvSpPr>
        <p:spPr>
          <a:xfrm>
            <a:off x="6293829" y="900545"/>
            <a:ext cx="2850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ro-RO" dirty="0">
                <a:latin typeface="Quattrocento Sans" panose="020B0502050000020003" pitchFamily="34" charset="0"/>
              </a:rPr>
              <a:t>- Testat pe sistem PC cu procesor Intel Core i5-11400H @ 2.7 GHz și 8 GB RAM</a:t>
            </a:r>
          </a:p>
        </p:txBody>
      </p:sp>
      <p:pic>
        <p:nvPicPr>
          <p:cNvPr id="2050" name="Picture 2" descr="santiago30caballeros.com: Las enfermedades crónicas matan a 40 millones de  personas cada año">
            <a:extLst>
              <a:ext uri="{FF2B5EF4-FFF2-40B4-BE49-F238E27FC236}">
                <a16:creationId xmlns:a16="http://schemas.microsoft.com/office/drawing/2014/main" id="{E9390512-3F8B-6422-B87B-83688AEEF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923" y="2459636"/>
            <a:ext cx="826077" cy="82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03AC6A-E412-B5EF-0287-AA30190BA9C8}"/>
              </a:ext>
            </a:extLst>
          </p:cNvPr>
          <p:cNvSpPr txBox="1"/>
          <p:nvPr/>
        </p:nvSpPr>
        <p:spPr>
          <a:xfrm>
            <a:off x="6477000" y="2081434"/>
            <a:ext cx="255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- </a:t>
            </a:r>
            <a:r>
              <a:rPr lang="ro-RO" dirty="0">
                <a:latin typeface="Quattrocento Sans" panose="020B0502050000020003" pitchFamily="34" charset="0"/>
              </a:rPr>
              <a:t>F-</a:t>
            </a:r>
            <a:r>
              <a:rPr lang="ro-RO" dirty="0" err="1">
                <a:latin typeface="Quattrocento Sans" panose="020B0502050000020003" pitchFamily="34" charset="0"/>
              </a:rPr>
              <a:t>measure</a:t>
            </a:r>
            <a:r>
              <a:rPr lang="ro-RO" dirty="0">
                <a:latin typeface="Quattrocento Sans" panose="020B0502050000020003" pitchFamily="34" charset="0"/>
              </a:rPr>
              <a:t> de aproximativ 70% la un timp de rulare de aproape 1 s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AFA76-427F-F5E5-A8E2-3745F6E7EDCF}"/>
              </a:ext>
            </a:extLst>
          </p:cNvPr>
          <p:cNvSpPr txBox="1"/>
          <p:nvPr/>
        </p:nvSpPr>
        <p:spPr>
          <a:xfrm>
            <a:off x="6449922" y="3198300"/>
            <a:ext cx="26046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Quattrocento Sans" panose="020B0502050000020003" pitchFamily="34" charset="0"/>
              </a:rPr>
              <a:t>- Algoritmul este capabil să obțină performanțe mai bune asupra imaginilor oferite, cu valori similare de </a:t>
            </a:r>
            <a:r>
              <a:rPr lang="ro-RO" dirty="0" err="1">
                <a:latin typeface="Quattrocento Sans" panose="020B0502050000020003" pitchFamily="34" charset="0"/>
              </a:rPr>
              <a:t>ground</a:t>
            </a:r>
            <a:r>
              <a:rPr lang="ro-RO" dirty="0">
                <a:latin typeface="Quattrocento Sans" panose="020B0502050000020003" pitchFamily="34" charset="0"/>
              </a:rPr>
              <a:t> </a:t>
            </a:r>
            <a:r>
              <a:rPr lang="ro-RO" dirty="0" err="1">
                <a:latin typeface="Quattrocento Sans" panose="020B0502050000020003" pitchFamily="34" charset="0"/>
              </a:rPr>
              <a:t>truth</a:t>
            </a:r>
            <a:r>
              <a:rPr lang="ro-RO" dirty="0">
                <a:latin typeface="Quattrocento Sans" panose="020B0502050000020003" pitchFamily="34" charset="0"/>
              </a:rPr>
              <a:t>, față de toate celelalte </a:t>
            </a:r>
            <a:r>
              <a:rPr lang="ro-RO" dirty="0" err="1">
                <a:latin typeface="Quattrocento Sans" panose="020B0502050000020003" pitchFamily="34" charset="0"/>
              </a:rPr>
              <a:t>threshold</a:t>
            </a:r>
            <a:r>
              <a:rPr lang="ro-RO" dirty="0">
                <a:latin typeface="Quattrocento Sans" panose="020B0502050000020003" pitchFamily="34" charset="0"/>
              </a:rPr>
              <a:t>-uri consacrate pe imaginile din setul de test</a:t>
            </a:r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5D44A-A71F-C00F-4B83-2726BB07CEFA}"/>
              </a:ext>
            </a:extLst>
          </p:cNvPr>
          <p:cNvSpPr txBox="1"/>
          <p:nvPr/>
        </p:nvSpPr>
        <p:spPr>
          <a:xfrm>
            <a:off x="187500" y="4696501"/>
            <a:ext cx="468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>
                <a:latin typeface="Quattrocento Sans" panose="020B0502050000020003" pitchFamily="34" charset="0"/>
              </a:rPr>
              <a:t>Otsu</a:t>
            </a:r>
            <a:r>
              <a:rPr lang="ro-RO" dirty="0">
                <a:latin typeface="Quattrocento Sans" panose="020B0502050000020003" pitchFamily="34" charset="0"/>
              </a:rPr>
              <a:t> </a:t>
            </a:r>
            <a:r>
              <a:rPr lang="en-US" dirty="0">
                <a:latin typeface="Quattrocento Sans" panose="020B0502050000020003" pitchFamily="34" charset="0"/>
              </a:rPr>
              <a:t>~67%, Li ~68%, </a:t>
            </a:r>
            <a:r>
              <a:rPr lang="en-US" dirty="0" err="1">
                <a:latin typeface="Quattrocento Sans" panose="020B0502050000020003" pitchFamily="34" charset="0"/>
              </a:rPr>
              <a:t>Shanbhag</a:t>
            </a:r>
            <a:r>
              <a:rPr lang="en-US" dirty="0">
                <a:latin typeface="Quattrocento Sans" panose="020B0502050000020003" pitchFamily="34" charset="0"/>
              </a:rPr>
              <a:t> ~50%</a:t>
            </a:r>
            <a:endParaRPr lang="ro-R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7"/>
          <p:cNvPicPr preferRelativeResize="0"/>
          <p:nvPr/>
        </p:nvPicPr>
        <p:blipFill>
          <a:blip r:embed="rId3"/>
          <a:srcRect/>
          <a:stretch/>
        </p:blipFill>
        <p:spPr>
          <a:xfrm>
            <a:off x="145262" y="989111"/>
            <a:ext cx="6221953" cy="359786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227126" y="87900"/>
            <a:ext cx="8769000" cy="49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" dirty="0"/>
              <a:t>EVALUARE REZULTATE ALE SOLUȚIEI SOFTWARE</a:t>
            </a:r>
            <a:r>
              <a:rPr lang="ro-RO" dirty="0"/>
              <a:t> LOCALĂ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409C8-9602-B099-DACA-090F0D6D1C46}"/>
              </a:ext>
            </a:extLst>
          </p:cNvPr>
          <p:cNvSpPr txBox="1"/>
          <p:nvPr/>
        </p:nvSpPr>
        <p:spPr>
          <a:xfrm>
            <a:off x="6293829" y="900545"/>
            <a:ext cx="2850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ro-RO" dirty="0">
                <a:latin typeface="Quattrocento Sans" panose="020B0502050000020003" pitchFamily="34" charset="0"/>
              </a:rPr>
              <a:t>- Testat pe sistem PC cu procesor Intel Core i5-11400H @ 2.7 GHz și 8 GB 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8EC7D-50F6-A8B4-2CA4-4F1E465381A5}"/>
              </a:ext>
            </a:extLst>
          </p:cNvPr>
          <p:cNvSpPr txBox="1"/>
          <p:nvPr/>
        </p:nvSpPr>
        <p:spPr>
          <a:xfrm>
            <a:off x="6477000" y="2081434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- </a:t>
            </a:r>
            <a:r>
              <a:rPr lang="ro-RO" dirty="0">
                <a:latin typeface="Quattrocento Sans" panose="020B0502050000020003" pitchFamily="34" charset="0"/>
              </a:rPr>
              <a:t>F-</a:t>
            </a:r>
            <a:r>
              <a:rPr lang="ro-RO" dirty="0" err="1">
                <a:latin typeface="Quattrocento Sans" panose="020B0502050000020003" pitchFamily="34" charset="0"/>
              </a:rPr>
              <a:t>measure</a:t>
            </a:r>
            <a:r>
              <a:rPr lang="ro-RO" dirty="0">
                <a:latin typeface="Quattrocento Sans" panose="020B0502050000020003" pitchFamily="34" charset="0"/>
              </a:rPr>
              <a:t> de aproximativ 7</a:t>
            </a:r>
            <a:r>
              <a:rPr lang="en-US" dirty="0">
                <a:latin typeface="Quattrocento Sans" panose="020B0502050000020003" pitchFamily="34" charset="0"/>
              </a:rPr>
              <a:t>8.6</a:t>
            </a:r>
            <a:r>
              <a:rPr lang="ro-RO" dirty="0">
                <a:latin typeface="Quattrocento Sans" panose="020B0502050000020003" pitchFamily="34" charset="0"/>
              </a:rPr>
              <a:t>% la un timp de rulare în jur de 1 minut</a:t>
            </a:r>
            <a:endParaRPr lang="ro-R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4558F-47EE-E72A-035D-049F85A06B3A}"/>
              </a:ext>
            </a:extLst>
          </p:cNvPr>
          <p:cNvSpPr txBox="1"/>
          <p:nvPr/>
        </p:nvSpPr>
        <p:spPr>
          <a:xfrm>
            <a:off x="6449922" y="3198300"/>
            <a:ext cx="2694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Quattrocento Sans" panose="020B0502050000020003" pitchFamily="34" charset="0"/>
              </a:rPr>
              <a:t>- Algoritmul este capabil să obțină performanțe mai bune asupra imaginilor oferite, cu valori similare de </a:t>
            </a:r>
            <a:r>
              <a:rPr lang="ro-RO" dirty="0" err="1">
                <a:latin typeface="Quattrocento Sans" panose="020B0502050000020003" pitchFamily="34" charset="0"/>
              </a:rPr>
              <a:t>ground</a:t>
            </a:r>
            <a:r>
              <a:rPr lang="ro-RO" dirty="0">
                <a:latin typeface="Quattrocento Sans" panose="020B0502050000020003" pitchFamily="34" charset="0"/>
              </a:rPr>
              <a:t> </a:t>
            </a:r>
            <a:r>
              <a:rPr lang="ro-RO" dirty="0" err="1">
                <a:latin typeface="Quattrocento Sans" panose="020B0502050000020003" pitchFamily="34" charset="0"/>
              </a:rPr>
              <a:t>truth</a:t>
            </a:r>
            <a:r>
              <a:rPr lang="ro-RO" dirty="0">
                <a:latin typeface="Quattrocento Sans" panose="020B0502050000020003" pitchFamily="34" charset="0"/>
              </a:rPr>
              <a:t>, față de 8 </a:t>
            </a:r>
            <a:r>
              <a:rPr lang="ro-RO" dirty="0" err="1">
                <a:latin typeface="Quattrocento Sans" panose="020B0502050000020003" pitchFamily="34" charset="0"/>
              </a:rPr>
              <a:t>threshold</a:t>
            </a:r>
            <a:r>
              <a:rPr lang="ro-RO" dirty="0">
                <a:latin typeface="Quattrocento Sans" panose="020B0502050000020003" pitchFamily="34" charset="0"/>
              </a:rPr>
              <a:t>-uri canonice, plasate între 59% și 78.57%</a:t>
            </a:r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E26CD-DD62-D100-6F7E-D2D0D94F241C}"/>
              </a:ext>
            </a:extLst>
          </p:cNvPr>
          <p:cNvSpPr txBox="1"/>
          <p:nvPr/>
        </p:nvSpPr>
        <p:spPr>
          <a:xfrm>
            <a:off x="187500" y="4696501"/>
            <a:ext cx="468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>
                <a:latin typeface="Quattrocento Sans" panose="020B0502050000020003" pitchFamily="34" charset="0"/>
              </a:rPr>
              <a:t>Phansalkar</a:t>
            </a:r>
            <a:r>
              <a:rPr lang="ro-RO" dirty="0">
                <a:latin typeface="Quattrocento Sans" panose="020B0502050000020003" pitchFamily="34" charset="0"/>
              </a:rPr>
              <a:t> 78.78%, </a:t>
            </a:r>
            <a:r>
              <a:rPr lang="ro-RO" dirty="0" err="1">
                <a:latin typeface="Quattrocento Sans" panose="020B0502050000020003" pitchFamily="34" charset="0"/>
              </a:rPr>
              <a:t>Nick</a:t>
            </a:r>
            <a:r>
              <a:rPr lang="ro-RO" dirty="0">
                <a:latin typeface="Quattrocento Sans" panose="020B0502050000020003" pitchFamily="34" charset="0"/>
              </a:rPr>
              <a:t> 78.8%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761600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lancing Act">
  <a:themeElements>
    <a:clrScheme name="Balancing Act">
      <a:dk1>
        <a:srgbClr val="000000"/>
      </a:dk1>
      <a:lt1>
        <a:srgbClr val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musements">
  <a:themeElements>
    <a:clrScheme name="Amusements">
      <a:dk1>
        <a:srgbClr val="000000"/>
      </a:dk1>
      <a:lt1>
        <a:srgbClr val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1025</Words>
  <Application>Microsoft Office PowerPoint</Application>
  <PresentationFormat>On-screen Show (16:9)</PresentationFormat>
  <Paragraphs>75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Quattrocento Sans</vt:lpstr>
      <vt:lpstr>Arial</vt:lpstr>
      <vt:lpstr>Open Sans</vt:lpstr>
      <vt:lpstr>Simple Light</vt:lpstr>
      <vt:lpstr>Balancing Act</vt:lpstr>
      <vt:lpstr>Amusements</vt:lpstr>
      <vt:lpstr>PREZENTARE PROIECT GAEBO – MILESTONE 3  (DEMO TEHNIC)</vt:lpstr>
      <vt:lpstr>AUTOR</vt:lpstr>
      <vt:lpstr>COMPONENȚA ECHIPEI </vt:lpstr>
      <vt:lpstr>NOȚIUNI TEORETICE INTRODUCTIVE</vt:lpstr>
      <vt:lpstr>METODOLOGIE DEZVOLTARE SOFTWARE ALEASĂ  - SPIRAL</vt:lpstr>
      <vt:lpstr>ARHITECTURĂ SOFTWARE PROIECT GAEBO</vt:lpstr>
      <vt:lpstr>PLAN TESTARE - MILESTONE 3</vt:lpstr>
      <vt:lpstr>EVALUARE REZULTATE ALE SOLUȚIEI SOFTWARE GLOBALĂ</vt:lpstr>
      <vt:lpstr>EVALUARE REZULTATE ALE SOLUȚIEI SOFTWARE LOCALĂ</vt:lpstr>
      <vt:lpstr>DEMO TEHNIC BINARIZARE GLOBALĂ     (1)</vt:lpstr>
      <vt:lpstr>DEMO TEHNIC  BINARIZARE GLOBALĂ    (2)</vt:lpstr>
      <vt:lpstr>DEMO TEHNIC  BINARIZARE GLOBALĂ    (3)</vt:lpstr>
      <vt:lpstr>DEMO TEHNIC BINARIZARE GLOBALĂ    (4)</vt:lpstr>
      <vt:lpstr>DEMO TEHNIC BINARIZARE LOCALĂ     (1)</vt:lpstr>
      <vt:lpstr>DEMO TEHNIC BINARIZARE LOCALĂ     (2)</vt:lpstr>
      <vt:lpstr>DEMO TEHNIC BINARIZARE LOCALĂ    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PROIECT GAEBO – MILESTONE 3  (DEMO TEHNIC)</dc:title>
  <cp:lastModifiedBy>GS</cp:lastModifiedBy>
  <cp:revision>36</cp:revision>
  <dcterms:modified xsi:type="dcterms:W3CDTF">2023-01-09T02:52:47Z</dcterms:modified>
</cp:coreProperties>
</file>