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FD7044-9861-4CAC-ADDF-86E4CF5A0FE9}">
  <a:tblStyle styleId="{EBFD7044-9861-4CAC-ADDF-86E4CF5A0F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Don't explain any of the words - that's done in subsequent pages, just emphasise that this is just the start and we'll be going easy to make sure they "get it".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f4f61f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f4f61f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f4f61f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f4f61f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f4f61f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f4f61f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8dd1f3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8dd1f3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8dd1f34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8dd1f34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8dd1f3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8dd1f3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8dd1f3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8dd1f3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8dd1f34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d8dd1f34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c3f4a9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c3f4a9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8dd1f34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8dd1f3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d1cdd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d1cdd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8dd1f34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d8dd1f3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c1332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ec1332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838e38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838e38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c1332a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c1332a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ec1332a0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ec1332a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c1332a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ec1332a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ec1332a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ec1332a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c1332a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c1332a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c1332a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c1332a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43ab3c1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43ab3c1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d1cdd2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d1cdd2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just one definition (from the OED) but you can also mention others.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3ab3c1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3ab3c1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43ab3c1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43ab3c1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43ab3c1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43ab3c1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3ab3c1b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3ab3c1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d8dd1f34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d8dd1f34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8dd1f34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8dd1f34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8dd1f34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8dd1f34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d8dd1f34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d8dd1f34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c3f4a91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c3f4a91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c3f4a91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c3f4a91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15ca6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15ca6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c3f4a91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c3f4a91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c3f4a91f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c3f4a91f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7b45a08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7b45a08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43ab3c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43ab3c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7660faf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67660faf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f01a6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f01a6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15ca6d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15ca6d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f01a63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f01a63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f01a63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f01a63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f4f61f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f4f61f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1350003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rotWithShape="0" algn="bl" dir="2700000" dist="38100">
              <a:srgbClr val="B45F06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 algn="ctr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Char char="●"/>
              <a:defRPr sz="2800">
                <a:solidFill>
                  <a:srgbClr val="20124D"/>
                </a:solidFill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Char char="○"/>
              <a:defRPr sz="2400">
                <a:solidFill>
                  <a:srgbClr val="20124D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400"/>
              <a:buChar char="●"/>
              <a:defRPr sz="2400">
                <a:solidFill>
                  <a:srgbClr val="20124D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2200"/>
              <a:buChar char="○"/>
              <a:defRPr sz="2200">
                <a:solidFill>
                  <a:srgbClr val="20124D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800"/>
              <a:buChar char="■"/>
              <a:defRPr sz="1800">
                <a:solidFill>
                  <a:srgbClr val="20124D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1350003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Databases for Simple Queries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Started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We shall use PostgreSQL - a widely used relational database. It's open-source and free to use.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If you have Ubuntu as your operating system you can install it using: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/>
              <a:t>Enter your Ubuntu user password when prompted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Verify your installation using: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</a:t>
            </a:r>
            <a:endParaRPr sz="1800"/>
          </a:p>
        </p:txBody>
      </p:sp>
      <p:sp>
        <p:nvSpPr>
          <p:cNvPr id="122" name="Google Shape;122;p22"/>
          <p:cNvSpPr/>
          <p:nvPr/>
        </p:nvSpPr>
        <p:spPr>
          <a:xfrm>
            <a:off x="330750" y="2846100"/>
            <a:ext cx="8482500" cy="475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postgresql postgresql-contrib</a:t>
            </a:r>
            <a:endParaRPr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30750" y="4209725"/>
            <a:ext cx="8482500" cy="4239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$ psql --version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User then the Database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 create your DB user</a:t>
            </a:r>
            <a:r>
              <a:rPr lang="en-GB" sz="2400"/>
              <a:t> </a:t>
            </a:r>
            <a:r>
              <a:rPr lang="en-GB" sz="2400"/>
              <a:t>you'll have to use the postgres user - but only this once…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Note: you may need to enter your Ubuntu password to run sudo…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Now create the database for this session: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NOTE: if &lt;your user name&gt; is the username you use to log in to Ubuntu then you can log in without username or password.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330750" y="2053825"/>
            <a:ext cx="8482500" cy="4767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$ sudo -u postgres createuser -P --createdb &lt;your user name&gt;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30750" y="3204050"/>
            <a:ext cx="8482500" cy="4767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$ createdb cyf_hotel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the psql Command Line Interface (CLI)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 terminal on your laptop then type: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349800" y="1774950"/>
            <a:ext cx="8574000" cy="2921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psql cyf_hotel &lt;username&gt;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cyf=#&gt;</a:t>
            </a:r>
            <a:r>
              <a:rPr b="1"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help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You are using psql, the command-line interface to PostgreSQL.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Type:  \copyright for distribution terms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   	\h for help with SQL commands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   	\? for help with psql commands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   	\g or terminate with semicolon to execute query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   	\q to quit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cyf=#&gt;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Populate the Hotel Database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Load the initial data (so that you can start practising) from the supplied script: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371100" y="2105075"/>
            <a:ext cx="8461200" cy="21798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GB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cd path/to/script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GB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psql cyf_hotel keith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cyf_hotel=&gt; </a:t>
            </a:r>
            <a:r>
              <a:rPr b="1" lang="en-GB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\include build-hotel.sql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cyf_hotel=&gt; </a:t>
            </a:r>
            <a:r>
              <a:rPr b="1" lang="en-GB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\dt</a:t>
            </a:r>
            <a:endParaRPr b="1" sz="1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6FA8DC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FA8D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SELECT Statement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6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get data out of a table you use the SELECT statement: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... FROM ...; </a:t>
            </a:r>
            <a:r>
              <a:rPr lang="en-GB" sz="2400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2400">
              <a:solidFill>
                <a:srgbClr val="A4C2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0124D"/>
                </a:solidFill>
              </a:rPr>
              <a:t>For example:</a:t>
            </a:r>
            <a:endParaRPr sz="2400">
              <a:solidFill>
                <a:srgbClr val="2012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SELECT name, phone, country FROM 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GB" sz="2400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SELECT * FROM rooms;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0124D"/>
                </a:solidFill>
              </a:rPr>
              <a:t>(Upper/Lower case only for emphasis - SQL accepts either)</a:t>
            </a:r>
            <a:endParaRPr sz="2400">
              <a:solidFill>
                <a:srgbClr val="20124D"/>
              </a:solidFill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5552525" y="1684625"/>
            <a:ext cx="2856300" cy="989100"/>
          </a:xfrm>
          <a:prstGeom prst="wedgeRoundRectCallout">
            <a:avLst>
              <a:gd fmla="val -94152" name="adj1"/>
              <a:gd fmla="val 25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Semicolon to end an SQL command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Changing the Order of Columns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62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return columns in any order: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SELECT country, name, </a:t>
            </a:r>
            <a:r>
              <a:rPr lang="en-GB" sz="2400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phone FROM </a:t>
            </a:r>
            <a:r>
              <a:rPr lang="en-GB" sz="2400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customers; </a:t>
            </a:r>
            <a:r>
              <a:rPr lang="en-GB" sz="2400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 sz="2400">
                <a:solidFill>
                  <a:srgbClr val="20124D"/>
                </a:solidFill>
              </a:rPr>
              <a:t>Commands can run over several lines</a:t>
            </a:r>
            <a:endParaRPr sz="2400">
              <a:solidFill>
                <a:srgbClr val="EFEFEF"/>
              </a:solidFill>
              <a:highlight>
                <a:srgbClr val="351C7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 see the column names in a table use either: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SELECT * FROM customers; </a:t>
            </a:r>
            <a:r>
              <a:rPr lang="en-GB" sz="2400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 sz="2400"/>
              <a:t>Or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\d customers </a:t>
            </a:r>
            <a:r>
              <a:rPr lang="en-GB" sz="2400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2400">
              <a:solidFill>
                <a:srgbClr val="A4C2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13500032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List the name, phone and email for all </a:t>
            </a:r>
            <a:r>
              <a:rPr lang="en-GB" sz="2400"/>
              <a:t>customers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List all the details of rooms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List the customer id, checkin date and number of guests from reservations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Useful Non-standard psql Commands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Display a list of table names in the database: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	</a:t>
            </a: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\dt </a:t>
            </a:r>
            <a:r>
              <a:rPr lang="en-GB" sz="2200">
                <a:solidFill>
                  <a:srgbClr val="20124D"/>
                </a:solidFill>
              </a:rPr>
              <a:t>  </a:t>
            </a:r>
            <a:r>
              <a:rPr lang="en-GB" sz="2200">
                <a:solidFill>
                  <a:srgbClr val="71ABE0"/>
                </a:solidFill>
              </a:rPr>
              <a:t>-</a:t>
            </a:r>
            <a:endParaRPr sz="2200">
              <a:solidFill>
                <a:srgbClr val="71ABE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0124D"/>
                </a:solidFill>
              </a:rPr>
              <a:t>Display the definition of a table:</a:t>
            </a:r>
            <a:endParaRPr sz="2200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0124D"/>
                </a:solidFill>
              </a:rPr>
              <a:t>	</a:t>
            </a: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\d tableName </a:t>
            </a:r>
            <a:r>
              <a:rPr lang="en-GB" sz="2200"/>
              <a:t>  </a:t>
            </a:r>
            <a:r>
              <a:rPr lang="en-GB" sz="2200">
                <a:solidFill>
                  <a:srgbClr val="A2C4C9"/>
                </a:solidFill>
              </a:rPr>
              <a:t>-</a:t>
            </a:r>
            <a:endParaRPr sz="2200">
              <a:solidFill>
                <a:srgbClr val="A2C4C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Display help for SQL commands: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	</a:t>
            </a: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\h [command] </a:t>
            </a:r>
            <a:r>
              <a:rPr lang="en-GB" sz="2200"/>
              <a:t>  </a:t>
            </a:r>
            <a:r>
              <a:rPr lang="en-GB" sz="2200">
                <a:solidFill>
                  <a:srgbClr val="A2C4C9"/>
                </a:solidFill>
              </a:rPr>
              <a:t>-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Display a summary of psql (backslash) commands: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	</a:t>
            </a: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\? </a:t>
            </a:r>
            <a:r>
              <a:rPr lang="en-GB" sz="2200"/>
              <a:t>  </a:t>
            </a:r>
            <a:r>
              <a:rPr lang="en-GB" sz="2200">
                <a:solidFill>
                  <a:srgbClr val="A4C2F4"/>
                </a:solidFill>
              </a:rPr>
              <a:t>-</a:t>
            </a: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200"/>
              <a:t>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Exit (quit) from psql:</a:t>
            </a:r>
            <a:r>
              <a:rPr lang="en-GB" sz="2200">
                <a:solidFill>
                  <a:srgbClr val="20124D"/>
                </a:solidFill>
              </a:rPr>
              <a:t> </a:t>
            </a:r>
            <a:endParaRPr sz="2200">
              <a:solidFill>
                <a:srgbClr val="20124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	</a:t>
            </a: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\q </a:t>
            </a:r>
            <a:r>
              <a:rPr lang="en-GB" sz="2200"/>
              <a:t>  </a:t>
            </a:r>
            <a:r>
              <a:rPr lang="en-GB" sz="2200">
                <a:solidFill>
                  <a:srgbClr val="A4C2F4"/>
                </a:solidFill>
              </a:rPr>
              <a:t>-</a:t>
            </a:r>
            <a:endParaRPr sz="22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1350003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Display the definition of the customers table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Display the help for the SELECT command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Read the psql command help and find out what \dS does, then try it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Displaying More Than Just Columns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use expressions in SQL: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	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SELECT room_no, rate * 0.85 FROM rooms;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Use a column alias to name the expression: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	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Note: multi-line SQL, use ; (semicolon) to end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863225" y="2460250"/>
            <a:ext cx="7683000" cy="1244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room_no, 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    rate * 0.85 </a:t>
            </a:r>
            <a:r>
              <a:rPr lang="en-GB" sz="2400">
                <a:solidFill>
                  <a:srgbClr val="EFEFEF"/>
                </a:solidFill>
                <a:highlight>
                  <a:srgbClr val="0000FF"/>
                </a:highlight>
                <a:latin typeface="Courier New"/>
                <a:ea typeface="Courier New"/>
                <a:cs typeface="Courier New"/>
                <a:sym typeface="Courier New"/>
              </a:rPr>
              <a:t>AS discounted_rate</a:t>
            </a:r>
            <a:endParaRPr sz="2400">
              <a:solidFill>
                <a:srgbClr val="EFEFEF"/>
              </a:solidFill>
              <a:highlight>
                <a:srgbClr val="0000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FROM rooms;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Understand the use of databases and the structure of relational databases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Use basic single table query commands in SQL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Choose which values are returned by a query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Restrict the rows returned by a query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Insert new data into a table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Expressions in SQL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Arithmetic:	* </a:t>
            </a:r>
            <a:r>
              <a:rPr lang="en-GB" sz="2400">
                <a:solidFill>
                  <a:srgbClr val="741B47"/>
                </a:solidFill>
              </a:rPr>
              <a:t>multiply</a:t>
            </a:r>
            <a:r>
              <a:rPr lang="en-GB" sz="2400"/>
              <a:t>,  / </a:t>
            </a:r>
            <a:r>
              <a:rPr lang="en-GB" sz="2400">
                <a:solidFill>
                  <a:srgbClr val="741B47"/>
                </a:solidFill>
              </a:rPr>
              <a:t>divide</a:t>
            </a:r>
            <a:r>
              <a:rPr lang="en-GB" sz="2400"/>
              <a:t>,  + </a:t>
            </a:r>
            <a:r>
              <a:rPr lang="en-GB" sz="2400">
                <a:solidFill>
                  <a:srgbClr val="741B47"/>
                </a:solidFill>
              </a:rPr>
              <a:t>add</a:t>
            </a:r>
            <a:r>
              <a:rPr lang="en-GB" sz="2400"/>
              <a:t>,  - </a:t>
            </a:r>
            <a:r>
              <a:rPr lang="en-GB" sz="2400">
                <a:solidFill>
                  <a:srgbClr val="741B47"/>
                </a:solidFill>
              </a:rPr>
              <a:t>subtract</a:t>
            </a:r>
            <a:r>
              <a:rPr lang="en-GB" sz="2400"/>
              <a:t>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		</a:t>
            </a:r>
            <a:r>
              <a:rPr lang="en-GB" sz="2400"/>
              <a:t>% </a:t>
            </a:r>
            <a:r>
              <a:rPr lang="en-GB" sz="2400">
                <a:solidFill>
                  <a:srgbClr val="741B47"/>
                </a:solidFill>
              </a:rPr>
              <a:t>modulo</a:t>
            </a:r>
            <a:r>
              <a:rPr lang="en-GB" sz="2400"/>
              <a:t>,  (</a:t>
            </a:r>
            <a:r>
              <a:rPr lang="en-GB" sz="2400"/>
              <a:t>...) </a:t>
            </a:r>
            <a:r>
              <a:rPr lang="en-GB" sz="2400">
                <a:solidFill>
                  <a:srgbClr val="741B47"/>
                </a:solidFill>
              </a:rPr>
              <a:t>parentheses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String:			|| </a:t>
            </a:r>
            <a:r>
              <a:rPr lang="en-GB" sz="2400">
                <a:solidFill>
                  <a:srgbClr val="741B47"/>
                </a:solidFill>
              </a:rPr>
              <a:t>concatenate</a:t>
            </a:r>
            <a:endParaRPr sz="24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Functions:	These are not part of the SQL standard and so </a:t>
            </a:r>
            <a:endParaRPr sz="24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each vendor has their own set of functions.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Refer to the vendor’s SQL documentation for functions.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(e.g. </a:t>
            </a:r>
            <a:r>
              <a:rPr lang="en-GB" sz="2400"/>
              <a:t>https://www.postgresql.org/docs/10/functions.html</a:t>
            </a:r>
            <a:r>
              <a:rPr lang="en-GB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the Rows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choose which rows to show: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Note: only one = (equals) symbol to test for equality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use &lt;, &gt;, &lt;=, &gt;=, != (or &lt;&gt;)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Only rows that match the predicate (test) are returned.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872550" y="1620500"/>
            <a:ext cx="7683000" cy="1244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id, name, phone, email, country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FROM customers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WHERE country = 'France';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Delimiting Strings and Dates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Use single quotes (apostrophes) to define the start and end of string values.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e.g.	'France'	'Keith'		'2020-03-23'		'lockdown'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Dates should be given in ISO format (YYYY-MM-DD) inside apostrophes.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 Tests in a Predicate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 </a:t>
            </a:r>
            <a:r>
              <a:rPr lang="en-GB" sz="2400"/>
              <a:t>Use AND and OR to combine tests: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Lists reservations for rooms on the second floor starting from the start of 2018.</a:t>
            </a:r>
            <a:endParaRPr sz="2400"/>
          </a:p>
        </p:txBody>
      </p:sp>
      <p:sp>
        <p:nvSpPr>
          <p:cNvPr id="209" name="Google Shape;209;p35"/>
          <p:cNvSpPr txBox="1"/>
          <p:nvPr/>
        </p:nvSpPr>
        <p:spPr>
          <a:xfrm>
            <a:off x="872550" y="1620500"/>
            <a:ext cx="7683000" cy="1692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reservations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WHERE room_no &gt;= 200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  AND room_no &lt; 300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AND checkin_date &gt;= '2018-01-01';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Combining Tests in a Predicate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Another example: (cheap or Premier rooms on floors 1 &amp; 2)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6" name="Google Shape;216;p36"/>
          <p:cNvSpPr txBox="1"/>
          <p:nvPr/>
        </p:nvSpPr>
        <p:spPr>
          <a:xfrm>
            <a:off x="872550" y="1620500"/>
            <a:ext cx="7683000" cy="1692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rooms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WHERE room_type = 'PREMIER'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   OR rate &lt; 100.00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AND room_no &lt; 300;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307900" y="3396350"/>
            <a:ext cx="85206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20124D"/>
                </a:solidFill>
              </a:rPr>
              <a:t>Oops: This didn't quite get it right - it returns rooms on 3rd &amp; 4th floors.  Why?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Overriding Evaluation Order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Just like any programming language, SQL has an evaluation order (precedence). You can override it using parentheses: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also use parentheses in arithmetic expressions, etc.</a:t>
            </a:r>
            <a:endParaRPr sz="2400"/>
          </a:p>
        </p:txBody>
      </p:sp>
      <p:sp>
        <p:nvSpPr>
          <p:cNvPr id="224" name="Google Shape;224;p37"/>
          <p:cNvSpPr txBox="1"/>
          <p:nvPr/>
        </p:nvSpPr>
        <p:spPr>
          <a:xfrm>
            <a:off x="797900" y="2079975"/>
            <a:ext cx="7683000" cy="1692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rooms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WHERE (room_type = 'PREMIER'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   OR rate &lt; 100.00)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AND room_no &lt; 300;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Predicate Types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 BETWEEN b AND c	: check a is in range b-c inclusive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… WHERE price BETWEEN 100 AND 250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 IN (b, c, d,...)			: check a is equal to one of b, c, d…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… WHERE room_no IN (201, 202, 204, 206)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Can be inverted...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 NOT BETWEEN b AND c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 NOT IN (b, c, d,...)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LIKE Operator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LIKE tests for a match against a wildcard string: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%		matches any number of any characters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_		(underscore) matches exactly one of any char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For example: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name LIKE 'A%'</a:t>
            </a:r>
            <a:r>
              <a:rPr lang="en-GB" sz="2400"/>
              <a:t>	matches names starting with ‘A’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</a:t>
            </a:r>
            <a:r>
              <a:rPr lang="en-GB" sz="2400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name LIKE '_a%'</a:t>
            </a:r>
            <a:r>
              <a:rPr lang="en-GB" sz="2400"/>
              <a:t> matches names with 2nd char ‘a’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</a:t>
            </a:r>
            <a:r>
              <a:rPr lang="en-GB" sz="2400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name LIKE '%ow%'</a:t>
            </a:r>
            <a:r>
              <a:rPr lang="en-GB" sz="2400"/>
              <a:t> matches names containing ‘ow’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Can be inverted by using </a:t>
            </a:r>
            <a:r>
              <a:rPr lang="en-GB" sz="2400">
                <a:solidFill>
                  <a:srgbClr val="F3F3F3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a NOT LIKE b</a:t>
            </a:r>
            <a:endParaRPr sz="2400">
              <a:solidFill>
                <a:srgbClr val="F3F3F3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13500032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Which customers are from Norway?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Which rooms can accommodate more than two people?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Which invoices are dated after one month ago?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How would last month's invoices change if we gave a discount of 15%.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List all customers whose second name starts with 'M' (hint: there's a space before second name)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SQL Functions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modify column values using functions in SQL: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This also uses a column alias (namelen) to give the query a meaningful column heading.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There are functions that operate on all the different datatypes.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B5394"/>
                </a:solidFill>
              </a:rPr>
              <a:t>(Also see: </a:t>
            </a:r>
            <a:r>
              <a:rPr lang="en-GB" sz="1800">
                <a:solidFill>
                  <a:srgbClr val="0B5394"/>
                </a:solidFill>
              </a:rPr>
              <a:t>https://www.postgresql.org/docs/10/static/functions-string.html)</a:t>
            </a:r>
            <a:endParaRPr sz="2400"/>
          </a:p>
        </p:txBody>
      </p:sp>
      <p:sp>
        <p:nvSpPr>
          <p:cNvPr id="249" name="Google Shape;249;p41"/>
          <p:cNvSpPr txBox="1"/>
          <p:nvPr/>
        </p:nvSpPr>
        <p:spPr>
          <a:xfrm>
            <a:off x="429200" y="1620500"/>
            <a:ext cx="8337900" cy="933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length(name) AS namelen, upper(email)</a:t>
            </a:r>
            <a:endParaRPr sz="2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FROM customers;</a:t>
            </a:r>
            <a:endParaRPr sz="21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Database?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lang="en-GB"/>
              <a:t>A structured set of data held in a computer, especially one that is accessible in various ways.” (OED)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Structured</a:t>
            </a:r>
            <a:r>
              <a:rPr lang="en-GB"/>
              <a:t>		Data		</a:t>
            </a:r>
            <a:r>
              <a:rPr lang="en-GB">
                <a:solidFill>
                  <a:srgbClr val="274E13"/>
                </a:solidFill>
              </a:rPr>
              <a:t>Accessible in Various Ways</a:t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Function Examples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List customers from Manchester, UK: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List room rates after VAT increases to 23.5% (from 20%)</a:t>
            </a:r>
            <a:endParaRPr sz="2400"/>
          </a:p>
        </p:txBody>
      </p:sp>
      <p:sp>
        <p:nvSpPr>
          <p:cNvPr id="256" name="Google Shape;256;p42"/>
          <p:cNvSpPr txBox="1"/>
          <p:nvPr/>
        </p:nvSpPr>
        <p:spPr>
          <a:xfrm>
            <a:off x="429200" y="1620500"/>
            <a:ext cx="8337900" cy="124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customers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WHERE lower(country) = 'uk'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  AND city = 'Manchester';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429200" y="3325675"/>
            <a:ext cx="8337900" cy="124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room_no, room_type, rate AS old_rate,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round(rate * 5/6 * 123.5/100) AS new_rate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FROM rooms;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 in SQL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In SQL dates and times are held in an internal format but represented externally as strings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Text date format: 'YYYY-MM-DD' (e.g. '2018-07-21')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Time format:		 'HH:mm:SS.ddd' (e.g. '14:32')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Date/Time format: 'YYYY-MM-DD HH:mm:SS.ddd'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		(e.g. '2018-07-21 15:26:04')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and Time Arithmetic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You can perform arithmetic on dates/times, for example:</a:t>
            </a:r>
            <a:endParaRPr sz="2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Returns details of all reservations that are checking out tomorrow.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There are many date/time functions - see the documentation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B5394"/>
                </a:solidFill>
              </a:rPr>
              <a:t>(e.g. https://www.postgresql.org/docs/10/static/functions-datetime.html)</a:t>
            </a:r>
            <a:endParaRPr sz="2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0" name="Google Shape;270;p44"/>
          <p:cNvSpPr txBox="1"/>
          <p:nvPr/>
        </p:nvSpPr>
        <p:spPr>
          <a:xfrm>
            <a:off x="403050" y="1648550"/>
            <a:ext cx="8337900" cy="1595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cust_id, room_no, checkin_date,</a:t>
            </a:r>
            <a:endParaRPr sz="22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checkout_date - checkin_date AS nights</a:t>
            </a:r>
            <a:endParaRPr sz="22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FROM reservations</a:t>
            </a:r>
            <a:endParaRPr sz="22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WHERE checkout_date = current_date + 1;</a:t>
            </a:r>
            <a:endParaRPr sz="22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13500032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Using Dates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812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Write a query to check that all booking dates are before their checkin dates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We plan to offer a discount of 10% on all Premier and Premier Plus rooms next month. How much would we gain on each room if occupancy rose by 5 nights over the month.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List all reservations for this month and the number of nights booked.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Eliminating Duplicates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“Which nationalities visit our hotel?”</a:t>
            </a:r>
            <a:r>
              <a:rPr lang="en-GB" sz="2400"/>
              <a:t>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How many entries do you see for each country?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 see each country only once, use DISTINCT: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6"/>
          <p:cNvSpPr txBox="1"/>
          <p:nvPr/>
        </p:nvSpPr>
        <p:spPr>
          <a:xfrm>
            <a:off x="730500" y="1629825"/>
            <a:ext cx="7683000" cy="4509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country FROM 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730500" y="3340425"/>
            <a:ext cx="7683000" cy="4509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DISTINCT country FROM 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Ordering the Returned Rows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If you want to see data in a specific order: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add ASC (default) or DESC after each column name in the ORDER BY clause to control direction. For example: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7"/>
          <p:cNvSpPr txBox="1"/>
          <p:nvPr/>
        </p:nvSpPr>
        <p:spPr>
          <a:xfrm>
            <a:off x="872550" y="1695150"/>
            <a:ext cx="7683000" cy="1244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id, name, phone, email, country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FROM 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ORDER BY country, name;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47"/>
          <p:cNvSpPr txBox="1"/>
          <p:nvPr/>
        </p:nvSpPr>
        <p:spPr>
          <a:xfrm>
            <a:off x="872550" y="3981150"/>
            <a:ext cx="7683000" cy="856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rooms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ORDER BY rate DESC, room_no;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Limiting the Number of Rows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limit the number of rows returned: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 normally used without ORDER BY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 all versions of SQL support LIMIT, some use TOP while Oracle uses ROWNUM.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 </a:t>
            </a:r>
            <a:endParaRPr sz="2400"/>
          </a:p>
        </p:txBody>
      </p:sp>
      <p:sp>
        <p:nvSpPr>
          <p:cNvPr id="299" name="Google Shape;299;p48"/>
          <p:cNvSpPr txBox="1"/>
          <p:nvPr/>
        </p:nvSpPr>
        <p:spPr>
          <a:xfrm>
            <a:off x="872550" y="1620500"/>
            <a:ext cx="7683000" cy="1702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SELECT id, name, phone, email, country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FROM </a:t>
            </a: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ORDER BY country, name</a:t>
            </a:r>
            <a:endParaRPr sz="2400">
              <a:solidFill>
                <a:srgbClr val="EFEFEF"/>
              </a:solidFill>
              <a:highlight>
                <a:srgbClr val="351C7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FEFEF"/>
                </a:solidFill>
                <a:highlight>
                  <a:srgbClr val="351C75"/>
                </a:highlight>
                <a:latin typeface="Courier New"/>
                <a:ea typeface="Courier New"/>
                <a:cs typeface="Courier New"/>
                <a:sym typeface="Courier New"/>
              </a:rPr>
              <a:t>   LIMIT 20;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13500032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List the different room types and rates for all rooms avoiding duplicates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List </a:t>
            </a:r>
            <a:r>
              <a:rPr lang="en-GB" sz="2400"/>
              <a:t>customers</a:t>
            </a:r>
            <a:r>
              <a:rPr lang="en-GB" sz="2400"/>
              <a:t>’ name, address and phone in alphabetic order of names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List guests' name, address, city and country in ascending country then reverse city order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List the room no., type and cost of staying 5 nights in each of the top 10 most expensive rooms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Data Into a Table</a:t>
            </a:r>
            <a:endParaRPr/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can use a simple INSERT command in SQL: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Each such INSERT command adds one row to the specified table. Some dialects of SQL allow multiple row inserts in the same command, </a:t>
            </a:r>
            <a:r>
              <a:rPr lang="en-GB"/>
              <a:t>for example: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2" name="Google Shape;312;p50"/>
          <p:cNvSpPr/>
          <p:nvPr/>
        </p:nvSpPr>
        <p:spPr>
          <a:xfrm>
            <a:off x="330750" y="1609650"/>
            <a:ext cx="8482500" cy="768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invoices (res_id, total, invoice_date)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VALUES (92, 73.50, current_date);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50"/>
          <p:cNvSpPr/>
          <p:nvPr/>
        </p:nvSpPr>
        <p:spPr>
          <a:xfrm>
            <a:off x="311700" y="3767375"/>
            <a:ext cx="8482500" cy="1010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invoices (res_id, total, invoice_date)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VALUES (92, 73.50, current_date),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(97, 132.75, current_date);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Simplified INSERT Syntax</a:t>
            </a:r>
            <a:endParaRPr/>
          </a:p>
        </p:txBody>
      </p:sp>
      <p:sp>
        <p:nvSpPr>
          <p:cNvPr id="319" name="Google Shape;319;p51"/>
          <p:cNvSpPr/>
          <p:nvPr/>
        </p:nvSpPr>
        <p:spPr>
          <a:xfrm>
            <a:off x="1104675" y="1217375"/>
            <a:ext cx="1485594" cy="379998"/>
          </a:xfrm>
          <a:prstGeom prst="flowChartTerminator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INTO</a:t>
            </a:r>
            <a:endParaRPr/>
          </a:p>
        </p:txBody>
      </p:sp>
      <p:sp>
        <p:nvSpPr>
          <p:cNvPr id="320" name="Google Shape;320;p51"/>
          <p:cNvSpPr/>
          <p:nvPr/>
        </p:nvSpPr>
        <p:spPr>
          <a:xfrm>
            <a:off x="486075" y="1336712"/>
            <a:ext cx="123600" cy="14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1"/>
          <p:cNvSpPr/>
          <p:nvPr/>
        </p:nvSpPr>
        <p:spPr>
          <a:xfrm>
            <a:off x="3068800" y="1217375"/>
            <a:ext cx="1203336" cy="379998"/>
          </a:xfrm>
          <a:prstGeom prst="flowChartTerminator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name</a:t>
            </a:r>
            <a:endParaRPr/>
          </a:p>
        </p:txBody>
      </p:sp>
      <p:sp>
        <p:nvSpPr>
          <p:cNvPr id="322" name="Google Shape;322;p51"/>
          <p:cNvSpPr/>
          <p:nvPr/>
        </p:nvSpPr>
        <p:spPr>
          <a:xfrm>
            <a:off x="4754650" y="1226162"/>
            <a:ext cx="371100" cy="362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endParaRPr/>
          </a:p>
        </p:txBody>
      </p:sp>
      <p:sp>
        <p:nvSpPr>
          <p:cNvPr id="323" name="Google Shape;323;p51"/>
          <p:cNvSpPr/>
          <p:nvPr/>
        </p:nvSpPr>
        <p:spPr>
          <a:xfrm>
            <a:off x="5477100" y="1483550"/>
            <a:ext cx="1643700" cy="514800"/>
          </a:xfrm>
          <a:prstGeom prst="flowChartAlternate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1"/>
          <p:cNvSpPr/>
          <p:nvPr/>
        </p:nvSpPr>
        <p:spPr>
          <a:xfrm>
            <a:off x="5616200" y="1217375"/>
            <a:ext cx="1485594" cy="379998"/>
          </a:xfrm>
          <a:prstGeom prst="flowChartTerminator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column name</a:t>
            </a:r>
            <a:endParaRPr/>
          </a:p>
        </p:txBody>
      </p:sp>
      <p:sp>
        <p:nvSpPr>
          <p:cNvPr id="325" name="Google Shape;325;p51"/>
          <p:cNvSpPr/>
          <p:nvPr/>
        </p:nvSpPr>
        <p:spPr>
          <a:xfrm>
            <a:off x="7472150" y="1226162"/>
            <a:ext cx="371100" cy="362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)</a:t>
            </a:r>
            <a:endParaRPr/>
          </a:p>
        </p:txBody>
      </p:sp>
      <p:cxnSp>
        <p:nvCxnSpPr>
          <p:cNvPr id="326" name="Google Shape;326;p51"/>
          <p:cNvCxnSpPr>
            <a:stCxn id="320" idx="6"/>
            <a:endCxn id="319" idx="1"/>
          </p:cNvCxnSpPr>
          <p:nvPr/>
        </p:nvCxnSpPr>
        <p:spPr>
          <a:xfrm>
            <a:off x="609675" y="1407362"/>
            <a:ext cx="4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51"/>
          <p:cNvCxnSpPr>
            <a:stCxn id="319" idx="3"/>
            <a:endCxn id="321" idx="1"/>
          </p:cNvCxnSpPr>
          <p:nvPr/>
        </p:nvCxnSpPr>
        <p:spPr>
          <a:xfrm>
            <a:off x="2590269" y="1407374"/>
            <a:ext cx="4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51"/>
          <p:cNvCxnSpPr>
            <a:stCxn id="321" idx="3"/>
            <a:endCxn id="322" idx="2"/>
          </p:cNvCxnSpPr>
          <p:nvPr/>
        </p:nvCxnSpPr>
        <p:spPr>
          <a:xfrm>
            <a:off x="4272136" y="1407374"/>
            <a:ext cx="4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51"/>
          <p:cNvCxnSpPr>
            <a:endCxn id="324" idx="1"/>
          </p:cNvCxnSpPr>
          <p:nvPr/>
        </p:nvCxnSpPr>
        <p:spPr>
          <a:xfrm>
            <a:off x="5125700" y="1407374"/>
            <a:ext cx="49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51"/>
          <p:cNvCxnSpPr>
            <a:stCxn id="324" idx="3"/>
            <a:endCxn id="325" idx="2"/>
          </p:cNvCxnSpPr>
          <p:nvPr/>
        </p:nvCxnSpPr>
        <p:spPr>
          <a:xfrm>
            <a:off x="7101794" y="1407374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51"/>
          <p:cNvCxnSpPr>
            <a:stCxn id="320" idx="6"/>
            <a:endCxn id="319" idx="1"/>
          </p:cNvCxnSpPr>
          <p:nvPr/>
        </p:nvCxnSpPr>
        <p:spPr>
          <a:xfrm>
            <a:off x="609675" y="1407362"/>
            <a:ext cx="4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51"/>
          <p:cNvCxnSpPr>
            <a:stCxn id="319" idx="3"/>
            <a:endCxn id="321" idx="1"/>
          </p:cNvCxnSpPr>
          <p:nvPr/>
        </p:nvCxnSpPr>
        <p:spPr>
          <a:xfrm>
            <a:off x="2590269" y="1407374"/>
            <a:ext cx="4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51"/>
          <p:cNvCxnSpPr>
            <a:stCxn id="321" idx="3"/>
            <a:endCxn id="322" idx="2"/>
          </p:cNvCxnSpPr>
          <p:nvPr/>
        </p:nvCxnSpPr>
        <p:spPr>
          <a:xfrm>
            <a:off x="4272136" y="1407374"/>
            <a:ext cx="4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51"/>
          <p:cNvCxnSpPr/>
          <p:nvPr/>
        </p:nvCxnSpPr>
        <p:spPr>
          <a:xfrm rot="10800000">
            <a:off x="6484500" y="1993275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51"/>
          <p:cNvSpPr/>
          <p:nvPr/>
        </p:nvSpPr>
        <p:spPr>
          <a:xfrm>
            <a:off x="8096250" y="1411850"/>
            <a:ext cx="490500" cy="514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51"/>
          <p:cNvCxnSpPr>
            <a:stCxn id="335" idx="2"/>
            <a:endCxn id="337" idx="0"/>
          </p:cNvCxnSpPr>
          <p:nvPr/>
        </p:nvCxnSpPr>
        <p:spPr>
          <a:xfrm>
            <a:off x="8586750" y="1669250"/>
            <a:ext cx="12300" cy="52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51"/>
          <p:cNvSpPr/>
          <p:nvPr/>
        </p:nvSpPr>
        <p:spPr>
          <a:xfrm rot="5400000">
            <a:off x="8096250" y="1937225"/>
            <a:ext cx="490500" cy="514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51"/>
          <p:cNvCxnSpPr>
            <a:stCxn id="337" idx="2"/>
            <a:endCxn id="339" idx="2"/>
          </p:cNvCxnSpPr>
          <p:nvPr/>
        </p:nvCxnSpPr>
        <p:spPr>
          <a:xfrm rot="10800000">
            <a:off x="731400" y="2439875"/>
            <a:ext cx="7610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51"/>
          <p:cNvSpPr/>
          <p:nvPr/>
        </p:nvSpPr>
        <p:spPr>
          <a:xfrm rot="-5400000">
            <a:off x="486075" y="2427750"/>
            <a:ext cx="490500" cy="514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1"/>
          <p:cNvSpPr/>
          <p:nvPr/>
        </p:nvSpPr>
        <p:spPr>
          <a:xfrm rot="10800000">
            <a:off x="473925" y="2427750"/>
            <a:ext cx="490500" cy="514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51"/>
          <p:cNvCxnSpPr>
            <a:stCxn id="340" idx="0"/>
          </p:cNvCxnSpPr>
          <p:nvPr/>
        </p:nvCxnSpPr>
        <p:spPr>
          <a:xfrm>
            <a:off x="719175" y="2942550"/>
            <a:ext cx="3165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51"/>
          <p:cNvSpPr/>
          <p:nvPr/>
        </p:nvSpPr>
        <p:spPr>
          <a:xfrm>
            <a:off x="1035675" y="2754800"/>
            <a:ext cx="1009584" cy="379998"/>
          </a:xfrm>
          <a:prstGeom prst="flowChartTerminator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VALUES</a:t>
            </a:r>
            <a:endParaRPr/>
          </a:p>
        </p:txBody>
      </p:sp>
      <p:sp>
        <p:nvSpPr>
          <p:cNvPr id="343" name="Google Shape;343;p51"/>
          <p:cNvSpPr/>
          <p:nvPr/>
        </p:nvSpPr>
        <p:spPr>
          <a:xfrm>
            <a:off x="2627950" y="2753112"/>
            <a:ext cx="371100" cy="362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endParaRPr/>
          </a:p>
        </p:txBody>
      </p:sp>
      <p:sp>
        <p:nvSpPr>
          <p:cNvPr id="344" name="Google Shape;344;p51"/>
          <p:cNvSpPr/>
          <p:nvPr/>
        </p:nvSpPr>
        <p:spPr>
          <a:xfrm>
            <a:off x="3350400" y="3010500"/>
            <a:ext cx="1485600" cy="514800"/>
          </a:xfrm>
          <a:prstGeom prst="flowChartAlternate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1"/>
          <p:cNvSpPr/>
          <p:nvPr/>
        </p:nvSpPr>
        <p:spPr>
          <a:xfrm>
            <a:off x="3489500" y="2744325"/>
            <a:ext cx="1194156" cy="379998"/>
          </a:xfrm>
          <a:prstGeom prst="flowChartTerminator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expression</a:t>
            </a:r>
            <a:endParaRPr/>
          </a:p>
        </p:txBody>
      </p:sp>
      <p:sp>
        <p:nvSpPr>
          <p:cNvPr id="346" name="Google Shape;346;p51"/>
          <p:cNvSpPr/>
          <p:nvPr/>
        </p:nvSpPr>
        <p:spPr>
          <a:xfrm>
            <a:off x="5345450" y="2753112"/>
            <a:ext cx="371100" cy="362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)</a:t>
            </a:r>
            <a:endParaRPr/>
          </a:p>
        </p:txBody>
      </p:sp>
      <p:cxnSp>
        <p:nvCxnSpPr>
          <p:cNvPr id="347" name="Google Shape;347;p51"/>
          <p:cNvCxnSpPr>
            <a:endCxn id="345" idx="1"/>
          </p:cNvCxnSpPr>
          <p:nvPr/>
        </p:nvCxnSpPr>
        <p:spPr>
          <a:xfrm>
            <a:off x="2999000" y="2934324"/>
            <a:ext cx="49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51"/>
          <p:cNvCxnSpPr>
            <a:stCxn id="345" idx="3"/>
            <a:endCxn id="346" idx="2"/>
          </p:cNvCxnSpPr>
          <p:nvPr/>
        </p:nvCxnSpPr>
        <p:spPr>
          <a:xfrm>
            <a:off x="4683656" y="2934324"/>
            <a:ext cx="66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51"/>
          <p:cNvCxnSpPr/>
          <p:nvPr/>
        </p:nvCxnSpPr>
        <p:spPr>
          <a:xfrm rot="10800000">
            <a:off x="4272125" y="3517000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51"/>
          <p:cNvCxnSpPr>
            <a:stCxn id="342" idx="3"/>
            <a:endCxn id="343" idx="2"/>
          </p:cNvCxnSpPr>
          <p:nvPr/>
        </p:nvCxnSpPr>
        <p:spPr>
          <a:xfrm flipH="1" rot="10800000">
            <a:off x="2045259" y="2934299"/>
            <a:ext cx="5826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51"/>
          <p:cNvSpPr/>
          <p:nvPr/>
        </p:nvSpPr>
        <p:spPr>
          <a:xfrm>
            <a:off x="6113400" y="1796999"/>
            <a:ext cx="371100" cy="362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,</a:t>
            </a:r>
            <a:endParaRPr/>
          </a:p>
        </p:txBody>
      </p:sp>
      <p:sp>
        <p:nvSpPr>
          <p:cNvPr id="352" name="Google Shape;352;p51"/>
          <p:cNvSpPr/>
          <p:nvPr/>
        </p:nvSpPr>
        <p:spPr>
          <a:xfrm>
            <a:off x="3901025" y="3348549"/>
            <a:ext cx="371100" cy="362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,</a:t>
            </a:r>
            <a:endParaRPr/>
          </a:p>
        </p:txBody>
      </p:sp>
      <p:sp>
        <p:nvSpPr>
          <p:cNvPr id="353" name="Google Shape;353;p51"/>
          <p:cNvSpPr/>
          <p:nvPr/>
        </p:nvSpPr>
        <p:spPr>
          <a:xfrm>
            <a:off x="5553075" y="2947050"/>
            <a:ext cx="371100" cy="389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51"/>
          <p:cNvCxnSpPr>
            <a:stCxn id="353" idx="2"/>
          </p:cNvCxnSpPr>
          <p:nvPr/>
        </p:nvCxnSpPr>
        <p:spPr>
          <a:xfrm>
            <a:off x="5924175" y="3141750"/>
            <a:ext cx="0" cy="70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51"/>
          <p:cNvSpPr/>
          <p:nvPr/>
        </p:nvSpPr>
        <p:spPr>
          <a:xfrm rot="5400000">
            <a:off x="5553075" y="3613800"/>
            <a:ext cx="371100" cy="389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51"/>
          <p:cNvGrpSpPr/>
          <p:nvPr/>
        </p:nvGrpSpPr>
        <p:grpSpPr>
          <a:xfrm flipH="1">
            <a:off x="2391150" y="2934300"/>
            <a:ext cx="389400" cy="1047000"/>
            <a:chOff x="5696325" y="2947050"/>
            <a:chExt cx="389400" cy="1047000"/>
          </a:xfrm>
        </p:grpSpPr>
        <p:sp>
          <p:nvSpPr>
            <p:cNvPr id="357" name="Google Shape;357;p51"/>
            <p:cNvSpPr/>
            <p:nvPr/>
          </p:nvSpPr>
          <p:spPr>
            <a:xfrm>
              <a:off x="5705475" y="2947050"/>
              <a:ext cx="371100" cy="389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8" name="Google Shape;358;p51"/>
            <p:cNvCxnSpPr>
              <a:stCxn id="357" idx="2"/>
            </p:cNvCxnSpPr>
            <p:nvPr/>
          </p:nvCxnSpPr>
          <p:spPr>
            <a:xfrm>
              <a:off x="6076575" y="3141750"/>
              <a:ext cx="0" cy="706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51"/>
            <p:cNvSpPr/>
            <p:nvPr/>
          </p:nvSpPr>
          <p:spPr>
            <a:xfrm rot="5400000">
              <a:off x="5705475" y="3613800"/>
              <a:ext cx="371100" cy="389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0" name="Google Shape;360;p51"/>
          <p:cNvCxnSpPr>
            <a:endCxn id="355" idx="2"/>
          </p:cNvCxnSpPr>
          <p:nvPr/>
        </p:nvCxnSpPr>
        <p:spPr>
          <a:xfrm>
            <a:off x="2585925" y="3981150"/>
            <a:ext cx="31527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51"/>
          <p:cNvCxnSpPr/>
          <p:nvPr/>
        </p:nvCxnSpPr>
        <p:spPr>
          <a:xfrm>
            <a:off x="5738625" y="2947050"/>
            <a:ext cx="83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51"/>
          <p:cNvSpPr/>
          <p:nvPr/>
        </p:nvSpPr>
        <p:spPr>
          <a:xfrm>
            <a:off x="6582075" y="2879762"/>
            <a:ext cx="123600" cy="141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1"/>
          <p:cNvSpPr/>
          <p:nvPr/>
        </p:nvSpPr>
        <p:spPr>
          <a:xfrm>
            <a:off x="3901025" y="3806399"/>
            <a:ext cx="371100" cy="362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,</a:t>
            </a:r>
            <a:endParaRPr/>
          </a:p>
        </p:txBody>
      </p:sp>
      <p:cxnSp>
        <p:nvCxnSpPr>
          <p:cNvPr id="364" name="Google Shape;364;p51"/>
          <p:cNvCxnSpPr/>
          <p:nvPr/>
        </p:nvCxnSpPr>
        <p:spPr>
          <a:xfrm rot="10800000">
            <a:off x="4272125" y="3987600"/>
            <a:ext cx="5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51"/>
          <p:cNvCxnSpPr>
            <a:endCxn id="335" idx="0"/>
          </p:cNvCxnSpPr>
          <p:nvPr/>
        </p:nvCxnSpPr>
        <p:spPr>
          <a:xfrm>
            <a:off x="7843200" y="1407350"/>
            <a:ext cx="4983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51"/>
          <p:cNvSpPr/>
          <p:nvPr/>
        </p:nvSpPr>
        <p:spPr>
          <a:xfrm>
            <a:off x="4233550" y="1414413"/>
            <a:ext cx="371100" cy="389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51"/>
          <p:cNvCxnSpPr>
            <a:stCxn id="366" idx="2"/>
            <a:endCxn id="368" idx="2"/>
          </p:cNvCxnSpPr>
          <p:nvPr/>
        </p:nvCxnSpPr>
        <p:spPr>
          <a:xfrm>
            <a:off x="4604650" y="1609113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51"/>
          <p:cNvSpPr/>
          <p:nvPr/>
        </p:nvSpPr>
        <p:spPr>
          <a:xfrm rot="10800000">
            <a:off x="4604650" y="1807175"/>
            <a:ext cx="371100" cy="389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1"/>
          <p:cNvSpPr/>
          <p:nvPr/>
        </p:nvSpPr>
        <p:spPr>
          <a:xfrm flipH="1">
            <a:off x="7909825" y="1407338"/>
            <a:ext cx="371100" cy="389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51"/>
          <p:cNvCxnSpPr>
            <a:stCxn id="369" idx="2"/>
            <a:endCxn id="371" idx="2"/>
          </p:cNvCxnSpPr>
          <p:nvPr/>
        </p:nvCxnSpPr>
        <p:spPr>
          <a:xfrm>
            <a:off x="7909825" y="1602038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51"/>
          <p:cNvSpPr/>
          <p:nvPr/>
        </p:nvSpPr>
        <p:spPr>
          <a:xfrm flipH="1" rot="10800000">
            <a:off x="7538725" y="1800100"/>
            <a:ext cx="371100" cy="389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51"/>
          <p:cNvCxnSpPr>
            <a:stCxn id="368" idx="0"/>
            <a:endCxn id="371" idx="0"/>
          </p:cNvCxnSpPr>
          <p:nvPr/>
        </p:nvCxnSpPr>
        <p:spPr>
          <a:xfrm flipH="1" rot="10800000">
            <a:off x="4790200" y="2189375"/>
            <a:ext cx="2934000" cy="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Databases?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124D"/>
                </a:solidFill>
              </a:rPr>
              <a:t>Why not just use a plain file?</a:t>
            </a:r>
            <a:endParaRPr>
              <a:solidFill>
                <a:srgbClr val="20124D"/>
              </a:solidFill>
            </a:endParaRPr>
          </a:p>
          <a:p>
            <a:pPr indent="-406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Databases define the structure of the data and the relationships between entities</a:t>
            </a:r>
            <a:endParaRPr/>
          </a:p>
          <a:p>
            <a:pPr indent="-406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Databases provide data checking</a:t>
            </a:r>
            <a:endParaRPr/>
          </a:p>
          <a:p>
            <a:pPr indent="-406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Databases provide transparent fast access</a:t>
            </a:r>
            <a:endParaRPr/>
          </a:p>
          <a:p>
            <a:pPr indent="-4064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Can eliminate redundancy and duplication</a:t>
            </a:r>
            <a:endParaRPr/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Font typeface="Arial"/>
              <a:buChar char="●"/>
            </a:pPr>
            <a:r>
              <a:rPr lang="en-GB"/>
              <a:t>Can be used to answer varied questions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Using SELECT</a:t>
            </a:r>
            <a:endParaRPr/>
          </a:p>
        </p:txBody>
      </p:sp>
      <p:sp>
        <p:nvSpPr>
          <p:cNvPr id="378" name="Google Shape;37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You can insert multiple rows from another table: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This command can be useful for restructuring data or changing a table definition.</a:t>
            </a:r>
            <a:endParaRPr sz="2400"/>
          </a:p>
        </p:txBody>
      </p:sp>
      <p:sp>
        <p:nvSpPr>
          <p:cNvPr id="379" name="Google Shape;379;p52"/>
          <p:cNvSpPr/>
          <p:nvPr/>
        </p:nvSpPr>
        <p:spPr>
          <a:xfrm>
            <a:off x="330750" y="1762050"/>
            <a:ext cx="8482500" cy="10149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invoices </a:t>
            </a: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(res_id, total, invoice_date, paid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AS SELECT booking_id, amount, invdate, complete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FROM old_invoices</a:t>
            </a:r>
            <a:r>
              <a:rPr lang="en-GB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13500032" scaled="0"/>
        </a:gra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</a:t>
            </a:r>
            <a:endParaRPr/>
          </a:p>
        </p:txBody>
      </p:sp>
      <p:sp>
        <p:nvSpPr>
          <p:cNvPr id="385" name="Google Shape;38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Insert yourself in the customers table. Query the table to check your new data.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Insert a new room type of PENTHOUSE with a default rate of 285.00.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Add two new rooms, 501 and 502, of type PENTHOUSE and set the rate to the same as the default for that room type.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Try to insert a reservation for a customer id that does not exist in the `customers` table (for example ID `1000`). What is happening and why?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In this lesson you have learned</a:t>
            </a:r>
            <a:endParaRPr sz="2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structure of relational databases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basics of using SQL to query a pre-existing database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How to control the sequence of columns in a query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How to control the order of rows returned from a query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How to restrict the rows to those that match some predicate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Various conditional operators used to construct predicates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Inserting new data into a table</a:t>
            </a: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endParaRPr/>
          </a:p>
        </p:txBody>
      </p:sp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See the instructions in the course notes for this week's homework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Complete the class exercises if you haven't yet finished them (most people don't during the class)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Fork and clone the homework repository and create a new branch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Complete the mandatory tasks, 1-reading and 2-classes-db, for week-1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Submit your homework solutions by creating a pull request</a:t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of Lesson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Kind of Database?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There are many kinds of database but the most frequently used is the Relational kind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Other kinds include Key/Value, Graph, Document (all often generically called NoSQL databases)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/>
              <a:t>We’re going to look at Relational Database, the most widely used and supported by standards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SQL?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SQL (Structured Query Language) is used to access relational databases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Pronounced S-Q-L or Sequel (many people use both)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Provides for query, update, insert and delete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Can create and alter the data structure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SQL is non-procedural (no loops, no if-then-else…)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You specify what you want and the RDBMS works out how to achieve it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an RDBMS?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RDBMS (Relational Database Management System) is a layer of software between the application and the file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processes requests in SQL from application code and returns query results and status.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Stores data in tables of rows and columns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Tables, Columns, Rows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311700" y="1448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{EBFD7044-9861-4CAC-ADDF-86E4CF5A0FE9}</a:tableStyleId>
              </a:tblPr>
              <a:tblGrid>
                <a:gridCol w="786225"/>
                <a:gridCol w="1770875"/>
                <a:gridCol w="1304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id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name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telephone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Thomas Jones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01612345678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Sally Duncan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07987654321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Jenny Martin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01613456789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20"/>
          <p:cNvSpPr txBox="1"/>
          <p:nvPr/>
        </p:nvSpPr>
        <p:spPr>
          <a:xfrm>
            <a:off x="311700" y="1051850"/>
            <a:ext cx="2473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CUSTOMERS table</a:t>
            </a:r>
            <a:endParaRPr sz="1800"/>
          </a:p>
        </p:txBody>
      </p:sp>
      <p:sp>
        <p:nvSpPr>
          <p:cNvPr id="99" name="Google Shape;99;p20"/>
          <p:cNvSpPr txBox="1"/>
          <p:nvPr/>
        </p:nvSpPr>
        <p:spPr>
          <a:xfrm>
            <a:off x="4479375" y="2587325"/>
            <a:ext cx="2413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BOOKINGS</a:t>
            </a:r>
            <a:r>
              <a:rPr lang="en-GB" sz="1800"/>
              <a:t> table</a:t>
            </a:r>
            <a:endParaRPr sz="1800"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4479375" y="302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{EBFD7044-9861-4CAC-ADDF-86E4CF5A0FE9}</a:tableStyleId>
              </a:tblPr>
              <a:tblGrid>
                <a:gridCol w="808150"/>
                <a:gridCol w="1230775"/>
                <a:gridCol w="1356250"/>
                <a:gridCol w="108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id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customer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startDate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nights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2018-06-14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2018-05-27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2018-06-25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20"/>
          <p:cNvSpPr/>
          <p:nvPr/>
        </p:nvSpPr>
        <p:spPr>
          <a:xfrm>
            <a:off x="4741850" y="2027600"/>
            <a:ext cx="1580700" cy="414600"/>
          </a:xfrm>
          <a:prstGeom prst="wedgeRoundRectCallout">
            <a:avLst>
              <a:gd fmla="val -33672" name="adj1"/>
              <a:gd fmla="val 12343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Table Name</a:t>
            </a:r>
            <a:endParaRPr sz="1800"/>
          </a:p>
        </p:txBody>
      </p:sp>
      <p:sp>
        <p:nvSpPr>
          <p:cNvPr id="102" name="Google Shape;102;p20"/>
          <p:cNvSpPr/>
          <p:nvPr/>
        </p:nvSpPr>
        <p:spPr>
          <a:xfrm>
            <a:off x="5052800" y="1230800"/>
            <a:ext cx="1930500" cy="453000"/>
          </a:xfrm>
          <a:prstGeom prst="wedgeRoundRectCallout">
            <a:avLst>
              <a:gd fmla="val -109701" name="adj1"/>
              <a:gd fmla="val 4438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Column Names</a:t>
            </a:r>
            <a:endParaRPr sz="1800"/>
          </a:p>
        </p:txBody>
      </p:sp>
      <p:sp>
        <p:nvSpPr>
          <p:cNvPr id="103" name="Google Shape;103;p20"/>
          <p:cNvSpPr/>
          <p:nvPr/>
        </p:nvSpPr>
        <p:spPr>
          <a:xfrm>
            <a:off x="2578225" y="3578900"/>
            <a:ext cx="1179000" cy="479400"/>
          </a:xfrm>
          <a:prstGeom prst="wedgeRoundRectCallout">
            <a:avLst>
              <a:gd fmla="val 108240" name="adj1"/>
              <a:gd fmla="val -4189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Rows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2578225" y="3578900"/>
            <a:ext cx="1179000" cy="479400"/>
          </a:xfrm>
          <a:prstGeom prst="wedgeRoundRectCallout">
            <a:avLst>
              <a:gd fmla="val 111537" name="adj1"/>
              <a:gd fmla="val 3648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Rows</a:t>
            </a:r>
            <a:endParaRPr sz="1800"/>
          </a:p>
        </p:txBody>
      </p:sp>
      <p:sp>
        <p:nvSpPr>
          <p:cNvPr id="105" name="Google Shape;105;p20"/>
          <p:cNvSpPr/>
          <p:nvPr/>
        </p:nvSpPr>
        <p:spPr>
          <a:xfrm>
            <a:off x="557875" y="3611300"/>
            <a:ext cx="1580700" cy="414600"/>
          </a:xfrm>
          <a:prstGeom prst="wedgeRoundRectCallout">
            <a:avLst>
              <a:gd fmla="val -44340" name="adj1"/>
              <a:gd fmla="val -1687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Columns</a:t>
            </a:r>
            <a:endParaRPr sz="1800"/>
          </a:p>
        </p:txBody>
      </p:sp>
      <p:sp>
        <p:nvSpPr>
          <p:cNvPr id="106" name="Google Shape;106;p20"/>
          <p:cNvSpPr/>
          <p:nvPr/>
        </p:nvSpPr>
        <p:spPr>
          <a:xfrm>
            <a:off x="557875" y="3611300"/>
            <a:ext cx="1580700" cy="414600"/>
          </a:xfrm>
          <a:prstGeom prst="wedgeRoundRectCallout">
            <a:avLst>
              <a:gd fmla="val 27143" name="adj1"/>
              <a:gd fmla="val -16872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Columns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Combine the Data?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What happened to Thomas Jones?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What do we need to do if Sally changes her phone number?</a:t>
            </a:r>
            <a:endParaRPr sz="240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311700" y="16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{EBFD7044-9861-4CAC-ADDF-86E4CF5A0FE9}</a:tableStyleId>
              </a:tblPr>
              <a:tblGrid>
                <a:gridCol w="696375"/>
                <a:gridCol w="1875325"/>
                <a:gridCol w="1927175"/>
                <a:gridCol w="1603275"/>
                <a:gridCol w="113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customerName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custTelephone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startDate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nights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Sally Duncan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07987654321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2018-06-14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Jenny Martin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01613456789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2018-05-27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Sally Duncan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07987654321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2018-06-25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21"/>
          <p:cNvSpPr txBox="1"/>
          <p:nvPr/>
        </p:nvSpPr>
        <p:spPr>
          <a:xfrm>
            <a:off x="311700" y="1265650"/>
            <a:ext cx="2413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BOOKINGS table</a:t>
            </a:r>
            <a:endParaRPr sz="1800"/>
          </a:p>
        </p:txBody>
      </p:sp>
      <p:sp>
        <p:nvSpPr>
          <p:cNvPr id="115" name="Google Shape;115;p21"/>
          <p:cNvSpPr txBox="1"/>
          <p:nvPr/>
        </p:nvSpPr>
        <p:spPr>
          <a:xfrm>
            <a:off x="2811425" y="4287300"/>
            <a:ext cx="309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</a:rPr>
              <a:t> </a:t>
            </a:r>
            <a:r>
              <a:rPr lang="en-GB" sz="3000">
                <a:solidFill>
                  <a:srgbClr val="980000"/>
                </a:solidFill>
              </a:rPr>
              <a:t>(Don’t do this!!!)</a:t>
            </a:r>
            <a:endParaRPr sz="3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