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LID4096"/>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68603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977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39271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376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868562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7134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8" name="Footer Placeholder 7"/>
          <p:cNvSpPr>
            <a:spLocks noGrp="1"/>
          </p:cNvSpPr>
          <p:nvPr>
            <p:ph type="ftr" sz="quarter" idx="11"/>
          </p:nvPr>
        </p:nvSpPr>
        <p:spPr>
          <a:xfrm>
            <a:off x="561111" y="6391838"/>
            <a:ext cx="3644282" cy="304801"/>
          </a:xfrm>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427029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67422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18321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24908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5" name="Footer Placeholder 4"/>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86456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357215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409035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0695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3" name="Footer Placeholder 2"/>
          <p:cNvSpPr>
            <a:spLocks noGrp="1"/>
          </p:cNvSpPr>
          <p:nvPr>
            <p:ph type="ftr" sz="quarter" idx="11"/>
          </p:nvPr>
        </p:nvSpPr>
        <p:spPr/>
        <p:txBody>
          <a:bodyPr/>
          <a:lstStyle/>
          <a:p>
            <a:endParaRPr lang="LID4096"/>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274580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59692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49C9C-1316-4AE0-BB85-4EDFBD237647}" type="datetimeFigureOut">
              <a:rPr lang="LID4096" smtClean="0"/>
              <a:t>05/16/2023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90EE2E-48ED-4015-9609-CFC0BB5F5A83}" type="slidenum">
              <a:rPr lang="LID4096" smtClean="0"/>
              <a:t>‹#›</a:t>
            </a:fld>
            <a:endParaRPr lang="LID4096"/>
          </a:p>
        </p:txBody>
      </p:sp>
    </p:spTree>
    <p:extLst>
      <p:ext uri="{BB962C8B-B14F-4D97-AF65-F5344CB8AC3E}">
        <p14:creationId xmlns:p14="http://schemas.microsoft.com/office/powerpoint/2010/main" val="16676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A149C9C-1316-4AE0-BB85-4EDFBD237647}" type="datetimeFigureOut">
              <a:rPr lang="LID4096" smtClean="0"/>
              <a:t>05/16/2023</a:t>
            </a:fld>
            <a:endParaRPr lang="LID4096"/>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LID4096"/>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690EE2E-48ED-4015-9609-CFC0BB5F5A83}" type="slidenum">
              <a:rPr lang="LID4096" smtClean="0"/>
              <a:t>‹#›</a:t>
            </a:fld>
            <a:endParaRPr lang="LID4096"/>
          </a:p>
        </p:txBody>
      </p:sp>
    </p:spTree>
    <p:extLst>
      <p:ext uri="{BB962C8B-B14F-4D97-AF65-F5344CB8AC3E}">
        <p14:creationId xmlns:p14="http://schemas.microsoft.com/office/powerpoint/2010/main" val="374110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betes overview: symptoms, causes, treatment, management and more">
            <a:extLst>
              <a:ext uri="{FF2B5EF4-FFF2-40B4-BE49-F238E27FC236}">
                <a16:creationId xmlns:a16="http://schemas.microsoft.com/office/drawing/2014/main" id="{571EB3E2-144A-4096-B886-D878A19A7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DE89B-AF10-4AD1-BBD1-0A400AEF3B05}"/>
              </a:ext>
            </a:extLst>
          </p:cNvPr>
          <p:cNvSpPr>
            <a:spLocks noGrp="1"/>
          </p:cNvSpPr>
          <p:nvPr>
            <p:ph type="ctrTitle"/>
          </p:nvPr>
        </p:nvSpPr>
        <p:spPr>
          <a:xfrm>
            <a:off x="0" y="507067"/>
            <a:ext cx="7373924" cy="2387600"/>
          </a:xfrm>
        </p:spPr>
        <p:txBody>
          <a:bodyPr/>
          <a:lstStyle/>
          <a:p>
            <a:r>
              <a:rPr lang="en-US" b="1" dirty="0">
                <a:solidFill>
                  <a:schemeClr val="accent6">
                    <a:lumMod val="50000"/>
                  </a:schemeClr>
                </a:solidFill>
              </a:rPr>
              <a:t>Diabetes prediction</a:t>
            </a:r>
            <a:endParaRPr lang="LID4096" b="1" dirty="0">
              <a:solidFill>
                <a:schemeClr val="accent6">
                  <a:lumMod val="50000"/>
                </a:schemeClr>
              </a:solidFill>
            </a:endParaRPr>
          </a:p>
        </p:txBody>
      </p:sp>
      <p:sp>
        <p:nvSpPr>
          <p:cNvPr id="3" name="Subtitle 2">
            <a:extLst>
              <a:ext uri="{FF2B5EF4-FFF2-40B4-BE49-F238E27FC236}">
                <a16:creationId xmlns:a16="http://schemas.microsoft.com/office/drawing/2014/main" id="{7C50993C-C433-4564-88F0-C09F65EE6FDA}"/>
              </a:ext>
            </a:extLst>
          </p:cNvPr>
          <p:cNvSpPr>
            <a:spLocks noGrp="1"/>
          </p:cNvSpPr>
          <p:nvPr>
            <p:ph type="subTitle" idx="1"/>
          </p:nvPr>
        </p:nvSpPr>
        <p:spPr>
          <a:xfrm>
            <a:off x="562062" y="5975009"/>
            <a:ext cx="4619538" cy="751848"/>
          </a:xfrm>
        </p:spPr>
        <p:txBody>
          <a:bodyPr/>
          <a:lstStyle/>
          <a:p>
            <a:r>
              <a:rPr lang="en-US" dirty="0"/>
              <a:t>Felix </a:t>
            </a:r>
            <a:r>
              <a:rPr lang="en-US" dirty="0" err="1"/>
              <a:t>Doctorman</a:t>
            </a:r>
            <a:r>
              <a:rPr lang="en-US" dirty="0"/>
              <a:t> &amp; Alin </a:t>
            </a:r>
            <a:r>
              <a:rPr lang="en-US" dirty="0" err="1"/>
              <a:t>Finkelshtein</a:t>
            </a:r>
            <a:endParaRPr lang="LID4096" dirty="0"/>
          </a:p>
        </p:txBody>
      </p:sp>
    </p:spTree>
    <p:extLst>
      <p:ext uri="{BB962C8B-B14F-4D97-AF65-F5344CB8AC3E}">
        <p14:creationId xmlns:p14="http://schemas.microsoft.com/office/powerpoint/2010/main" val="119091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2448-3BCE-4942-A21C-F7F2CAD363B3}"/>
              </a:ext>
            </a:extLst>
          </p:cNvPr>
          <p:cNvSpPr>
            <a:spLocks noGrp="1"/>
          </p:cNvSpPr>
          <p:nvPr>
            <p:ph type="title"/>
          </p:nvPr>
        </p:nvSpPr>
        <p:spPr/>
        <p:txBody>
          <a:bodyPr/>
          <a:lstStyle/>
          <a:p>
            <a:r>
              <a:rPr lang="en-US" dirty="0"/>
              <a:t>Introduction </a:t>
            </a:r>
            <a:endParaRPr lang="LID4096" dirty="0"/>
          </a:p>
        </p:txBody>
      </p:sp>
      <p:sp>
        <p:nvSpPr>
          <p:cNvPr id="3" name="Content Placeholder 2">
            <a:extLst>
              <a:ext uri="{FF2B5EF4-FFF2-40B4-BE49-F238E27FC236}">
                <a16:creationId xmlns:a16="http://schemas.microsoft.com/office/drawing/2014/main" id="{3A50261C-DCDE-49A7-969F-CEB07F6131F3}"/>
              </a:ext>
            </a:extLst>
          </p:cNvPr>
          <p:cNvSpPr>
            <a:spLocks noGrp="1"/>
          </p:cNvSpPr>
          <p:nvPr>
            <p:ph idx="1"/>
          </p:nvPr>
        </p:nvSpPr>
        <p:spPr/>
        <p:txBody>
          <a:bodyPr/>
          <a:lstStyle/>
          <a:p>
            <a:endParaRPr lang="LID4096" dirty="0"/>
          </a:p>
        </p:txBody>
      </p:sp>
      <p:pic>
        <p:nvPicPr>
          <p:cNvPr id="4098" name="Picture 2" descr="Diabetes Complications: Symptoms and Management - Fitterfly">
            <a:extLst>
              <a:ext uri="{FF2B5EF4-FFF2-40B4-BE49-F238E27FC236}">
                <a16:creationId xmlns:a16="http://schemas.microsoft.com/office/drawing/2014/main" id="{68223089-EF3D-4C96-AE51-8499D84556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46" r="34589"/>
          <a:stretch/>
        </p:blipFill>
        <p:spPr bwMode="auto">
          <a:xfrm>
            <a:off x="10195420" y="0"/>
            <a:ext cx="1996580" cy="229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8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A131-0211-4F90-A48B-C78EEEC3435B}"/>
              </a:ext>
            </a:extLst>
          </p:cNvPr>
          <p:cNvSpPr>
            <a:spLocks noGrp="1"/>
          </p:cNvSpPr>
          <p:nvPr>
            <p:ph type="title"/>
          </p:nvPr>
        </p:nvSpPr>
        <p:spPr/>
        <p:txBody>
          <a:bodyPr/>
          <a:lstStyle/>
          <a:p>
            <a:r>
              <a:rPr lang="en-US" dirty="0"/>
              <a:t>Features</a:t>
            </a:r>
            <a:endParaRPr lang="LID4096" dirty="0"/>
          </a:p>
        </p:txBody>
      </p:sp>
      <p:sp>
        <p:nvSpPr>
          <p:cNvPr id="3" name="Content Placeholder 2">
            <a:extLst>
              <a:ext uri="{FF2B5EF4-FFF2-40B4-BE49-F238E27FC236}">
                <a16:creationId xmlns:a16="http://schemas.microsoft.com/office/drawing/2014/main" id="{257292B5-3115-4AE7-A955-7853834F259C}"/>
              </a:ext>
            </a:extLst>
          </p:cNvPr>
          <p:cNvSpPr>
            <a:spLocks noGrp="1"/>
          </p:cNvSpPr>
          <p:nvPr>
            <p:ph idx="1"/>
          </p:nvPr>
        </p:nvSpPr>
        <p:spPr>
          <a:xfrm>
            <a:off x="446451" y="2265569"/>
            <a:ext cx="6980871" cy="4445624"/>
          </a:xfrm>
        </p:spPr>
        <p:txBody>
          <a:bodyPr>
            <a:normAutofit fontScale="70000" lnSpcReduction="20000"/>
          </a:bodyPr>
          <a:lstStyle/>
          <a:p>
            <a:r>
              <a:rPr lang="en-US" b="1" dirty="0">
                <a:solidFill>
                  <a:schemeClr val="tx1"/>
                </a:solidFill>
              </a:rPr>
              <a:t>Age</a:t>
            </a:r>
          </a:p>
          <a:p>
            <a:r>
              <a:rPr lang="en-US" b="1" dirty="0">
                <a:solidFill>
                  <a:schemeClr val="tx1"/>
                </a:solidFill>
              </a:rPr>
              <a:t>BMI</a:t>
            </a:r>
          </a:p>
          <a:p>
            <a:pPr algn="l"/>
            <a:r>
              <a:rPr lang="en-US" b="1" i="0" dirty="0">
                <a:solidFill>
                  <a:srgbClr val="000000"/>
                </a:solidFill>
                <a:effectLst/>
                <a:latin typeface="Helvetica Neue"/>
              </a:rPr>
              <a:t>Gender</a:t>
            </a:r>
            <a:r>
              <a:rPr lang="en-US" b="0" i="0" dirty="0">
                <a:solidFill>
                  <a:srgbClr val="000000"/>
                </a:solidFill>
                <a:effectLst/>
                <a:latin typeface="Helvetica Neue"/>
              </a:rPr>
              <a:t> </a:t>
            </a:r>
          </a:p>
          <a:p>
            <a:pPr algn="l"/>
            <a:r>
              <a:rPr lang="en-US" b="1" i="0" dirty="0">
                <a:solidFill>
                  <a:srgbClr val="000000"/>
                </a:solidFill>
                <a:effectLst/>
                <a:latin typeface="Helvetica Neue"/>
              </a:rPr>
              <a:t>Body mass index (BMI)</a:t>
            </a:r>
            <a:r>
              <a:rPr lang="en-US" b="0" i="0" dirty="0">
                <a:solidFill>
                  <a:srgbClr val="000000"/>
                </a:solidFill>
                <a:effectLst/>
                <a:latin typeface="Helvetica Neue"/>
              </a:rPr>
              <a:t> </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Hypertension</a:t>
            </a:r>
            <a:r>
              <a:rPr lang="en-US" b="0" i="0" dirty="0">
                <a:solidFill>
                  <a:srgbClr val="000000"/>
                </a:solidFill>
                <a:effectLst/>
                <a:latin typeface="Helvetica Neue"/>
              </a:rPr>
              <a:t> - Hypertension is a medical condition in which the blood pressure in the arteries is persistently elevated. It has values a 0 or 1 where 0 indicates they don’t have hypertension and for 1 it means they have hypertension.</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Heart disease</a:t>
            </a:r>
            <a:r>
              <a:rPr lang="en-US" b="0" i="0" dirty="0">
                <a:solidFill>
                  <a:srgbClr val="000000"/>
                </a:solidFill>
                <a:effectLst/>
                <a:latin typeface="Helvetica Neue"/>
              </a:rPr>
              <a:t> - Heart disease is another medical condition that is associated with an increased risk of developing diabetes. It has values a 0 or 1 where 0 indicates they don’t have heart disease and for 1 it means they have heart disease.</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Smoking history</a:t>
            </a:r>
            <a:r>
              <a:rPr lang="en-US" b="0" i="0" dirty="0">
                <a:solidFill>
                  <a:srgbClr val="000000"/>
                </a:solidFill>
                <a:effectLst/>
                <a:latin typeface="Helvetica Neue"/>
              </a:rPr>
              <a:t> - :5 categories </a:t>
            </a:r>
            <a:r>
              <a:rPr lang="en-US" dirty="0">
                <a:solidFill>
                  <a:srgbClr val="000000"/>
                </a:solidFill>
                <a:latin typeface="Helvetica Neue"/>
              </a:rPr>
              <a:t>: </a:t>
            </a:r>
            <a:r>
              <a:rPr lang="en-US" b="0" i="0" dirty="0">
                <a:solidFill>
                  <a:srgbClr val="000000"/>
                </a:solidFill>
                <a:effectLst/>
                <a:latin typeface="Helvetica Neue"/>
              </a:rPr>
              <a:t>not current, former, No Info, current, never and ever.</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HbA1c level</a:t>
            </a:r>
            <a:r>
              <a:rPr lang="en-US" b="0" i="0" dirty="0">
                <a:solidFill>
                  <a:srgbClr val="000000"/>
                </a:solidFill>
                <a:effectLst/>
                <a:latin typeface="Helvetica Neue"/>
              </a:rPr>
              <a:t> - </a:t>
            </a:r>
            <a:r>
              <a:rPr lang="en-US" b="0" i="0" dirty="0">
                <a:solidFill>
                  <a:srgbClr val="111111"/>
                </a:solidFill>
                <a:effectLst/>
                <a:latin typeface="Plus Jakarta Sans"/>
              </a:rPr>
              <a:t>glycated </a:t>
            </a:r>
            <a:r>
              <a:rPr lang="en-US" b="0" i="0" dirty="0" err="1">
                <a:solidFill>
                  <a:srgbClr val="111111"/>
                </a:solidFill>
                <a:effectLst/>
                <a:latin typeface="Plus Jakarta Sans"/>
              </a:rPr>
              <a:t>haemoglobin</a:t>
            </a:r>
            <a:r>
              <a:rPr lang="en-US" b="0" i="0" dirty="0">
                <a:solidFill>
                  <a:srgbClr val="000000"/>
                </a:solidFill>
                <a:effectLst/>
                <a:latin typeface="Helvetica Neue"/>
              </a:rPr>
              <a:t> level is a measure of a person's average blood sugar level over the past 2-3 months. Higher levels indicate a greater risk of developing diabetes. Mostly more than 6.5% of HbA1c Level indicates diabetes.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1" i="0" dirty="0">
                <a:solidFill>
                  <a:srgbClr val="000000"/>
                </a:solidFill>
                <a:effectLst/>
                <a:latin typeface="Helvetica Neue"/>
              </a:rPr>
              <a:t>Blood glucose level</a:t>
            </a:r>
            <a:r>
              <a:rPr lang="en-US" b="0" i="0" dirty="0">
                <a:solidFill>
                  <a:srgbClr val="000000"/>
                </a:solidFill>
                <a:effectLst/>
                <a:latin typeface="Helvetica Neue"/>
              </a:rPr>
              <a:t> - Blood glucose level refers to the amount of glucose in the bloodstream at a given time. High blood glucose levels are a key indicator of diabetes.</a:t>
            </a:r>
          </a:p>
          <a:p>
            <a:endParaRPr lang="LID4096" dirty="0"/>
          </a:p>
        </p:txBody>
      </p:sp>
      <p:pic>
        <p:nvPicPr>
          <p:cNvPr id="5122" name="Picture 2" descr="Man body mass index. Vector fitness bmi chart with male silhouettes and scale. Body mass index fot health life, obesity and overweight illustration">
            <a:extLst>
              <a:ext uri="{FF2B5EF4-FFF2-40B4-BE49-F238E27FC236}">
                <a16:creationId xmlns:a16="http://schemas.microsoft.com/office/drawing/2014/main" id="{658B6029-8450-4E5C-9D91-4DD4727267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770"/>
          <a:stretch/>
        </p:blipFill>
        <p:spPr bwMode="auto">
          <a:xfrm>
            <a:off x="7820025" y="0"/>
            <a:ext cx="4371975" cy="24597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16F662F-F16C-48A7-96A9-C5E5E63FD147}"/>
              </a:ext>
            </a:extLst>
          </p:cNvPr>
          <p:cNvPicPr>
            <a:picLocks noChangeAspect="1"/>
          </p:cNvPicPr>
          <p:nvPr/>
        </p:nvPicPr>
        <p:blipFill>
          <a:blip r:embed="rId3"/>
          <a:stretch>
            <a:fillRect/>
          </a:stretch>
        </p:blipFill>
        <p:spPr>
          <a:xfrm>
            <a:off x="7427322" y="4398235"/>
            <a:ext cx="4764678" cy="2459765"/>
          </a:xfrm>
          <a:prstGeom prst="rect">
            <a:avLst/>
          </a:prstGeom>
        </p:spPr>
      </p:pic>
      <p:pic>
        <p:nvPicPr>
          <p:cNvPr id="5" name="Picture 4">
            <a:extLst>
              <a:ext uri="{FF2B5EF4-FFF2-40B4-BE49-F238E27FC236}">
                <a16:creationId xmlns:a16="http://schemas.microsoft.com/office/drawing/2014/main" id="{66B62A8A-1DE4-4998-83B4-02D0C7199385}"/>
              </a:ext>
            </a:extLst>
          </p:cNvPr>
          <p:cNvPicPr>
            <a:picLocks noChangeAspect="1"/>
          </p:cNvPicPr>
          <p:nvPr/>
        </p:nvPicPr>
        <p:blipFill>
          <a:blip r:embed="rId4"/>
          <a:stretch>
            <a:fillRect/>
          </a:stretch>
        </p:blipFill>
        <p:spPr>
          <a:xfrm>
            <a:off x="7820025" y="2483281"/>
            <a:ext cx="3564622" cy="2005100"/>
          </a:xfrm>
          <a:prstGeom prst="rect">
            <a:avLst/>
          </a:prstGeom>
        </p:spPr>
      </p:pic>
    </p:spTree>
    <p:extLst>
      <p:ext uri="{BB962C8B-B14F-4D97-AF65-F5344CB8AC3E}">
        <p14:creationId xmlns:p14="http://schemas.microsoft.com/office/powerpoint/2010/main" val="132457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F14F-61B6-49F6-8174-5C043F985191}"/>
              </a:ext>
            </a:extLst>
          </p:cNvPr>
          <p:cNvSpPr>
            <a:spLocks noGrp="1"/>
          </p:cNvSpPr>
          <p:nvPr>
            <p:ph type="title"/>
          </p:nvPr>
        </p:nvSpPr>
        <p:spPr/>
        <p:txBody>
          <a:bodyPr/>
          <a:lstStyle/>
          <a:p>
            <a:r>
              <a:rPr lang="en-US" dirty="0"/>
              <a:t>The data </a:t>
            </a:r>
            <a:endParaRPr lang="LID4096" dirty="0"/>
          </a:p>
        </p:txBody>
      </p:sp>
      <p:graphicFrame>
        <p:nvGraphicFramePr>
          <p:cNvPr id="4" name="Content Placeholder 3">
            <a:extLst>
              <a:ext uri="{FF2B5EF4-FFF2-40B4-BE49-F238E27FC236}">
                <a16:creationId xmlns:a16="http://schemas.microsoft.com/office/drawing/2014/main" id="{887DAC7E-9FA6-4184-8815-9C55A70A97EE}"/>
              </a:ext>
            </a:extLst>
          </p:cNvPr>
          <p:cNvGraphicFramePr>
            <a:graphicFrameLocks noGrp="1"/>
          </p:cNvGraphicFramePr>
          <p:nvPr>
            <p:ph idx="1"/>
            <p:extLst>
              <p:ext uri="{D42A27DB-BD31-4B8C-83A1-F6EECF244321}">
                <p14:modId xmlns:p14="http://schemas.microsoft.com/office/powerpoint/2010/main" val="1148894164"/>
              </p:ext>
            </p:extLst>
          </p:nvPr>
        </p:nvGraphicFramePr>
        <p:xfrm>
          <a:off x="838200" y="1403058"/>
          <a:ext cx="10515600" cy="2743200"/>
        </p:xfrm>
        <a:graphic>
          <a:graphicData uri="http://schemas.openxmlformats.org/drawingml/2006/table">
            <a:tbl>
              <a:tblPr/>
              <a:tblGrid>
                <a:gridCol w="1051560">
                  <a:extLst>
                    <a:ext uri="{9D8B030D-6E8A-4147-A177-3AD203B41FA5}">
                      <a16:colId xmlns:a16="http://schemas.microsoft.com/office/drawing/2014/main" val="853962976"/>
                    </a:ext>
                  </a:extLst>
                </a:gridCol>
                <a:gridCol w="1051560">
                  <a:extLst>
                    <a:ext uri="{9D8B030D-6E8A-4147-A177-3AD203B41FA5}">
                      <a16:colId xmlns:a16="http://schemas.microsoft.com/office/drawing/2014/main" val="2291200314"/>
                    </a:ext>
                  </a:extLst>
                </a:gridCol>
                <a:gridCol w="1051560">
                  <a:extLst>
                    <a:ext uri="{9D8B030D-6E8A-4147-A177-3AD203B41FA5}">
                      <a16:colId xmlns:a16="http://schemas.microsoft.com/office/drawing/2014/main" val="573953802"/>
                    </a:ext>
                  </a:extLst>
                </a:gridCol>
                <a:gridCol w="1051560">
                  <a:extLst>
                    <a:ext uri="{9D8B030D-6E8A-4147-A177-3AD203B41FA5}">
                      <a16:colId xmlns:a16="http://schemas.microsoft.com/office/drawing/2014/main" val="2895574543"/>
                    </a:ext>
                  </a:extLst>
                </a:gridCol>
                <a:gridCol w="1051560">
                  <a:extLst>
                    <a:ext uri="{9D8B030D-6E8A-4147-A177-3AD203B41FA5}">
                      <a16:colId xmlns:a16="http://schemas.microsoft.com/office/drawing/2014/main" val="2706890816"/>
                    </a:ext>
                  </a:extLst>
                </a:gridCol>
                <a:gridCol w="1051560">
                  <a:extLst>
                    <a:ext uri="{9D8B030D-6E8A-4147-A177-3AD203B41FA5}">
                      <a16:colId xmlns:a16="http://schemas.microsoft.com/office/drawing/2014/main" val="2544292878"/>
                    </a:ext>
                  </a:extLst>
                </a:gridCol>
                <a:gridCol w="1051560">
                  <a:extLst>
                    <a:ext uri="{9D8B030D-6E8A-4147-A177-3AD203B41FA5}">
                      <a16:colId xmlns:a16="http://schemas.microsoft.com/office/drawing/2014/main" val="2701234881"/>
                    </a:ext>
                  </a:extLst>
                </a:gridCol>
                <a:gridCol w="1051560">
                  <a:extLst>
                    <a:ext uri="{9D8B030D-6E8A-4147-A177-3AD203B41FA5}">
                      <a16:colId xmlns:a16="http://schemas.microsoft.com/office/drawing/2014/main" val="1961949086"/>
                    </a:ext>
                  </a:extLst>
                </a:gridCol>
                <a:gridCol w="1051560">
                  <a:extLst>
                    <a:ext uri="{9D8B030D-6E8A-4147-A177-3AD203B41FA5}">
                      <a16:colId xmlns:a16="http://schemas.microsoft.com/office/drawing/2014/main" val="1905837624"/>
                    </a:ext>
                  </a:extLst>
                </a:gridCol>
                <a:gridCol w="1051560">
                  <a:extLst>
                    <a:ext uri="{9D8B030D-6E8A-4147-A177-3AD203B41FA5}">
                      <a16:colId xmlns:a16="http://schemas.microsoft.com/office/drawing/2014/main" val="624207195"/>
                    </a:ext>
                  </a:extLst>
                </a:gridCol>
              </a:tblGrid>
              <a:tr h="0">
                <a:tc>
                  <a:txBody>
                    <a:bodyPr/>
                    <a:lstStyle/>
                    <a:p>
                      <a:pPr algn="ctr" fontAlgn="ctr"/>
                      <a:r>
                        <a:rPr lang="en-US" b="1" dirty="0">
                          <a:effectLst/>
                        </a:rPr>
                        <a:t>index</a:t>
                      </a:r>
                    </a:p>
                  </a:txBody>
                  <a:tcPr anchor="ctr">
                    <a:lnL>
                      <a:noFill/>
                    </a:lnL>
                    <a:lnR>
                      <a:noFill/>
                    </a:lnR>
                    <a:lnT>
                      <a:noFill/>
                    </a:lnT>
                    <a:lnB>
                      <a:noFill/>
                    </a:lnB>
                  </a:tcPr>
                </a:tc>
                <a:tc>
                  <a:txBody>
                    <a:bodyPr/>
                    <a:lstStyle/>
                    <a:p>
                      <a:pPr algn="ctr" fontAlgn="ctr"/>
                      <a:br>
                        <a:rPr lang="en-US" b="1" dirty="0">
                          <a:effectLst/>
                        </a:rPr>
                      </a:br>
                      <a:r>
                        <a:rPr lang="en-US" b="1" dirty="0">
                          <a:effectLst/>
                        </a:rPr>
                        <a:t>   gender</a:t>
                      </a:r>
                    </a:p>
                  </a:txBody>
                  <a:tcPr anchor="ctr">
                    <a:lnL>
                      <a:noFill/>
                    </a:lnL>
                    <a:lnR>
                      <a:noFill/>
                    </a:lnR>
                    <a:lnT>
                      <a:noFill/>
                    </a:lnT>
                    <a:lnB>
                      <a:noFill/>
                    </a:lnB>
                  </a:tcPr>
                </a:tc>
                <a:tc>
                  <a:txBody>
                    <a:bodyPr/>
                    <a:lstStyle/>
                    <a:p>
                      <a:pPr algn="ctr" fontAlgn="ctr"/>
                      <a:r>
                        <a:rPr lang="en-US" b="1" dirty="0">
                          <a:effectLst/>
                        </a:rPr>
                        <a:t>age</a:t>
                      </a:r>
                    </a:p>
                  </a:txBody>
                  <a:tcPr anchor="ctr">
                    <a:lnL>
                      <a:noFill/>
                    </a:lnL>
                    <a:lnR>
                      <a:noFill/>
                    </a:lnR>
                    <a:lnT>
                      <a:noFill/>
                    </a:lnT>
                    <a:lnB>
                      <a:noFill/>
                    </a:lnB>
                  </a:tcPr>
                </a:tc>
                <a:tc>
                  <a:txBody>
                    <a:bodyPr/>
                    <a:lstStyle/>
                    <a:p>
                      <a:pPr algn="ctr" fontAlgn="ctr"/>
                      <a:r>
                        <a:rPr lang="en-US" b="1" dirty="0">
                          <a:effectLst/>
                        </a:rPr>
                        <a:t>hypertension</a:t>
                      </a:r>
                    </a:p>
                  </a:txBody>
                  <a:tcPr anchor="ctr">
                    <a:lnL>
                      <a:noFill/>
                    </a:lnL>
                    <a:lnR>
                      <a:noFill/>
                    </a:lnR>
                    <a:lnT>
                      <a:noFill/>
                    </a:lnT>
                    <a:lnB>
                      <a:noFill/>
                    </a:lnB>
                  </a:tcPr>
                </a:tc>
                <a:tc>
                  <a:txBody>
                    <a:bodyPr/>
                    <a:lstStyle/>
                    <a:p>
                      <a:pPr algn="ctr" fontAlgn="ctr"/>
                      <a:r>
                        <a:rPr lang="en-US" b="1" dirty="0">
                          <a:effectLst/>
                        </a:rPr>
                        <a:t>heart_</a:t>
                      </a:r>
                    </a:p>
                    <a:p>
                      <a:pPr algn="ctr" fontAlgn="ctr"/>
                      <a:r>
                        <a:rPr lang="en-US" b="1" dirty="0">
                          <a:effectLst/>
                        </a:rPr>
                        <a:t>disease</a:t>
                      </a:r>
                    </a:p>
                  </a:txBody>
                  <a:tcPr anchor="ctr">
                    <a:lnL>
                      <a:noFill/>
                    </a:lnL>
                    <a:lnR>
                      <a:noFill/>
                    </a:lnR>
                    <a:lnT>
                      <a:noFill/>
                    </a:lnT>
                    <a:lnB>
                      <a:noFill/>
                    </a:lnB>
                  </a:tcPr>
                </a:tc>
                <a:tc>
                  <a:txBody>
                    <a:bodyPr/>
                    <a:lstStyle/>
                    <a:p>
                      <a:pPr algn="ctr" fontAlgn="ctr"/>
                      <a:r>
                        <a:rPr lang="en-US" b="1" dirty="0" err="1">
                          <a:effectLst/>
                        </a:rPr>
                        <a:t>smoking_history</a:t>
                      </a:r>
                      <a:endParaRPr lang="en-US" b="1" dirty="0">
                        <a:effectLst/>
                      </a:endParaRPr>
                    </a:p>
                  </a:txBody>
                  <a:tcPr anchor="ctr">
                    <a:lnL>
                      <a:noFill/>
                    </a:lnL>
                    <a:lnR>
                      <a:noFill/>
                    </a:lnR>
                    <a:lnT>
                      <a:noFill/>
                    </a:lnT>
                    <a:lnB>
                      <a:noFill/>
                    </a:lnB>
                  </a:tcPr>
                </a:tc>
                <a:tc>
                  <a:txBody>
                    <a:bodyPr/>
                    <a:lstStyle/>
                    <a:p>
                      <a:pPr algn="ctr" fontAlgn="ctr"/>
                      <a:r>
                        <a:rPr lang="en-US" b="1" dirty="0" err="1">
                          <a:effectLst/>
                        </a:rPr>
                        <a:t>bmi</a:t>
                      </a:r>
                      <a:endParaRPr lang="en-US" b="1" dirty="0">
                        <a:effectLst/>
                      </a:endParaRPr>
                    </a:p>
                  </a:txBody>
                  <a:tcPr anchor="ctr">
                    <a:lnL>
                      <a:noFill/>
                    </a:lnL>
                    <a:lnR>
                      <a:noFill/>
                    </a:lnR>
                    <a:lnT>
                      <a:noFill/>
                    </a:lnT>
                    <a:lnB>
                      <a:noFill/>
                    </a:lnB>
                  </a:tcPr>
                </a:tc>
                <a:tc>
                  <a:txBody>
                    <a:bodyPr/>
                    <a:lstStyle/>
                    <a:p>
                      <a:pPr algn="ctr" fontAlgn="ctr"/>
                      <a:r>
                        <a:rPr lang="en-US" b="1" dirty="0">
                          <a:effectLst/>
                        </a:rPr>
                        <a:t>HbA1c_level</a:t>
                      </a:r>
                    </a:p>
                  </a:txBody>
                  <a:tcPr anchor="ctr">
                    <a:lnL>
                      <a:noFill/>
                    </a:lnL>
                    <a:lnR>
                      <a:noFill/>
                    </a:lnR>
                    <a:lnT>
                      <a:noFill/>
                    </a:lnT>
                    <a:lnB>
                      <a:noFill/>
                    </a:lnB>
                  </a:tcPr>
                </a:tc>
                <a:tc>
                  <a:txBody>
                    <a:bodyPr/>
                    <a:lstStyle/>
                    <a:p>
                      <a:pPr algn="ctr" fontAlgn="ctr"/>
                      <a:r>
                        <a:rPr lang="en-US" b="1" dirty="0">
                          <a:effectLst/>
                        </a:rPr>
                        <a:t>blood_</a:t>
                      </a:r>
                    </a:p>
                    <a:p>
                      <a:pPr algn="ctr" fontAlgn="ctr"/>
                      <a:r>
                        <a:rPr lang="en-US" b="1" dirty="0" err="1">
                          <a:effectLst/>
                        </a:rPr>
                        <a:t>glucose_level</a:t>
                      </a:r>
                      <a:endParaRPr lang="en-US" b="1" dirty="0">
                        <a:effectLst/>
                      </a:endParaRPr>
                    </a:p>
                  </a:txBody>
                  <a:tcPr anchor="ctr">
                    <a:lnL>
                      <a:noFill/>
                    </a:lnL>
                    <a:lnR>
                      <a:noFill/>
                    </a:lnR>
                    <a:lnT>
                      <a:noFill/>
                    </a:lnT>
                    <a:lnB>
                      <a:noFill/>
                    </a:lnB>
                  </a:tcPr>
                </a:tc>
                <a:tc>
                  <a:txBody>
                    <a:bodyPr/>
                    <a:lstStyle/>
                    <a:p>
                      <a:pPr algn="ctr" fontAlgn="ctr"/>
                      <a:r>
                        <a:rPr lang="en-US" b="1" dirty="0">
                          <a:effectLst/>
                        </a:rPr>
                        <a:t>diabetes</a:t>
                      </a:r>
                    </a:p>
                  </a:txBody>
                  <a:tcPr anchor="ctr">
                    <a:lnL>
                      <a:noFill/>
                    </a:lnL>
                  </a:tcPr>
                </a:tc>
                <a:extLst>
                  <a:ext uri="{0D108BD9-81ED-4DB2-BD59-A6C34878D82A}">
                    <a16:rowId xmlns:a16="http://schemas.microsoft.com/office/drawing/2014/main" val="856444919"/>
                  </a:ext>
                </a:extLst>
              </a:tr>
              <a:tr h="0">
                <a:tc>
                  <a:txBody>
                    <a:bodyPr/>
                    <a:lstStyle/>
                    <a:p>
                      <a:pPr algn="r" fontAlgn="ctr"/>
                      <a:r>
                        <a:rPr lang="en-IL" b="1">
                          <a:effectLst/>
                        </a:rPr>
                        <a:t>0</a:t>
                      </a:r>
                    </a:p>
                  </a:txBody>
                  <a:tcPr anchor="ctr">
                    <a:lnL>
                      <a:noFill/>
                    </a:lnL>
                    <a:lnR>
                      <a:noFill/>
                    </a:lnR>
                    <a:lnT>
                      <a:noFill/>
                    </a:lnT>
                    <a:lnB>
                      <a:noFill/>
                    </a:lnB>
                    <a:solidFill>
                      <a:srgbClr val="F5F5F5"/>
                    </a:solidFill>
                  </a:tcPr>
                </a:tc>
                <a:tc>
                  <a:txBody>
                    <a:bodyPr/>
                    <a:lstStyle/>
                    <a:p>
                      <a:pPr algn="r" fontAlgn="ctr"/>
                      <a:r>
                        <a:rPr lang="en-US">
                          <a:effectLst/>
                        </a:rPr>
                        <a:t>Female</a:t>
                      </a:r>
                    </a:p>
                  </a:txBody>
                  <a:tcPr anchor="ctr">
                    <a:lnL>
                      <a:noFill/>
                    </a:lnL>
                    <a:lnR>
                      <a:noFill/>
                    </a:lnR>
                    <a:lnT>
                      <a:noFill/>
                    </a:lnT>
                    <a:lnB>
                      <a:noFill/>
                    </a:lnB>
                    <a:solidFill>
                      <a:srgbClr val="F5F5F5"/>
                    </a:solidFill>
                  </a:tcPr>
                </a:tc>
                <a:tc>
                  <a:txBody>
                    <a:bodyPr/>
                    <a:lstStyle/>
                    <a:p>
                      <a:pPr algn="r" fontAlgn="ctr"/>
                      <a:r>
                        <a:rPr lang="en-IL">
                          <a:effectLst/>
                        </a:rPr>
                        <a:t>80.0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US">
                          <a:effectLst/>
                        </a:rPr>
                        <a:t>never</a:t>
                      </a:r>
                    </a:p>
                  </a:txBody>
                  <a:tcPr anchor="ctr">
                    <a:lnL>
                      <a:noFill/>
                    </a:lnL>
                    <a:lnR>
                      <a:noFill/>
                    </a:lnR>
                    <a:lnT>
                      <a:noFill/>
                    </a:lnT>
                    <a:lnB>
                      <a:noFill/>
                    </a:lnB>
                    <a:solidFill>
                      <a:srgbClr val="F5F5F5"/>
                    </a:solidFill>
                  </a:tcPr>
                </a:tc>
                <a:tc>
                  <a:txBody>
                    <a:bodyPr/>
                    <a:lstStyle/>
                    <a:p>
                      <a:pPr algn="r" fontAlgn="ctr"/>
                      <a:r>
                        <a:rPr lang="en-IL">
                          <a:effectLst/>
                        </a:rPr>
                        <a:t>25.19</a:t>
                      </a:r>
                    </a:p>
                  </a:txBody>
                  <a:tcPr anchor="ctr">
                    <a:lnL>
                      <a:noFill/>
                    </a:lnL>
                    <a:lnR>
                      <a:noFill/>
                    </a:lnR>
                    <a:lnT>
                      <a:noFill/>
                    </a:lnT>
                    <a:lnB>
                      <a:noFill/>
                    </a:lnB>
                    <a:solidFill>
                      <a:srgbClr val="F5F5F5"/>
                    </a:solidFill>
                  </a:tcPr>
                </a:tc>
                <a:tc>
                  <a:txBody>
                    <a:bodyPr/>
                    <a:lstStyle/>
                    <a:p>
                      <a:pPr algn="r" fontAlgn="ctr"/>
                      <a:r>
                        <a:rPr lang="en-IL">
                          <a:effectLst/>
                        </a:rPr>
                        <a:t>6.6</a:t>
                      </a:r>
                    </a:p>
                  </a:txBody>
                  <a:tcPr anchor="ctr">
                    <a:lnL>
                      <a:noFill/>
                    </a:lnL>
                    <a:lnR>
                      <a:noFill/>
                    </a:lnR>
                    <a:lnT>
                      <a:noFill/>
                    </a:lnT>
                    <a:lnB>
                      <a:noFill/>
                    </a:lnB>
                    <a:solidFill>
                      <a:srgbClr val="F5F5F5"/>
                    </a:solidFill>
                  </a:tcPr>
                </a:tc>
                <a:tc>
                  <a:txBody>
                    <a:bodyPr/>
                    <a:lstStyle/>
                    <a:p>
                      <a:pPr algn="r" fontAlgn="ctr"/>
                      <a:r>
                        <a:rPr lang="en-IL">
                          <a:effectLst/>
                        </a:rPr>
                        <a:t>140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B>
                      <a:noFill/>
                    </a:lnB>
                    <a:solidFill>
                      <a:srgbClr val="F5F5F5"/>
                    </a:solidFill>
                  </a:tcPr>
                </a:tc>
                <a:extLst>
                  <a:ext uri="{0D108BD9-81ED-4DB2-BD59-A6C34878D82A}">
                    <a16:rowId xmlns:a16="http://schemas.microsoft.com/office/drawing/2014/main" val="1261593277"/>
                  </a:ext>
                </a:extLst>
              </a:tr>
              <a:tr h="0">
                <a:tc>
                  <a:txBody>
                    <a:bodyPr/>
                    <a:lstStyle/>
                    <a:p>
                      <a:pPr algn="r" fontAlgn="ctr"/>
                      <a:r>
                        <a:rPr lang="en-IL" b="1">
                          <a:effectLst/>
                        </a:rPr>
                        <a:t>1</a:t>
                      </a:r>
                    </a:p>
                  </a:txBody>
                  <a:tcPr anchor="ctr">
                    <a:lnL>
                      <a:noFill/>
                    </a:lnL>
                    <a:lnR>
                      <a:noFill/>
                    </a:lnR>
                    <a:lnT>
                      <a:noFill/>
                    </a:lnT>
                    <a:lnB>
                      <a:noFill/>
                    </a:lnB>
                  </a:tcPr>
                </a:tc>
                <a:tc>
                  <a:txBody>
                    <a:bodyPr/>
                    <a:lstStyle/>
                    <a:p>
                      <a:pPr algn="r" fontAlgn="ctr"/>
                      <a:r>
                        <a:rPr lang="en-US">
                          <a:effectLst/>
                        </a:rPr>
                        <a:t>Female</a:t>
                      </a:r>
                    </a:p>
                  </a:txBody>
                  <a:tcPr anchor="ctr">
                    <a:lnL>
                      <a:noFill/>
                    </a:lnL>
                    <a:lnR>
                      <a:noFill/>
                    </a:lnR>
                    <a:lnT>
                      <a:noFill/>
                    </a:lnT>
                    <a:lnB>
                      <a:noFill/>
                    </a:lnB>
                  </a:tcPr>
                </a:tc>
                <a:tc>
                  <a:txBody>
                    <a:bodyPr/>
                    <a:lstStyle/>
                    <a:p>
                      <a:pPr algn="r" fontAlgn="ctr"/>
                      <a:r>
                        <a:rPr lang="en-IL">
                          <a:effectLst/>
                        </a:rPr>
                        <a:t>54.0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US">
                          <a:effectLst/>
                        </a:rPr>
                        <a:t>No Info</a:t>
                      </a:r>
                    </a:p>
                  </a:txBody>
                  <a:tcPr anchor="ctr">
                    <a:lnL>
                      <a:noFill/>
                    </a:lnL>
                    <a:lnR>
                      <a:noFill/>
                    </a:lnR>
                    <a:lnT>
                      <a:noFill/>
                    </a:lnT>
                    <a:lnB>
                      <a:noFill/>
                    </a:lnB>
                  </a:tcPr>
                </a:tc>
                <a:tc>
                  <a:txBody>
                    <a:bodyPr/>
                    <a:lstStyle/>
                    <a:p>
                      <a:pPr algn="r" fontAlgn="ctr"/>
                      <a:r>
                        <a:rPr lang="en-IL">
                          <a:effectLst/>
                        </a:rPr>
                        <a:t>27.32</a:t>
                      </a:r>
                    </a:p>
                  </a:txBody>
                  <a:tcPr anchor="ctr">
                    <a:lnL>
                      <a:noFill/>
                    </a:lnL>
                    <a:lnR>
                      <a:noFill/>
                    </a:lnR>
                    <a:lnT>
                      <a:noFill/>
                    </a:lnT>
                    <a:lnB>
                      <a:noFill/>
                    </a:lnB>
                  </a:tcPr>
                </a:tc>
                <a:tc>
                  <a:txBody>
                    <a:bodyPr/>
                    <a:lstStyle/>
                    <a:p>
                      <a:pPr algn="r" fontAlgn="ctr"/>
                      <a:r>
                        <a:rPr lang="en-IL">
                          <a:effectLst/>
                        </a:rPr>
                        <a:t>6.6</a:t>
                      </a:r>
                    </a:p>
                  </a:txBody>
                  <a:tcPr anchor="ctr">
                    <a:lnL>
                      <a:noFill/>
                    </a:lnL>
                    <a:lnR>
                      <a:noFill/>
                    </a:lnR>
                    <a:lnT>
                      <a:noFill/>
                    </a:lnT>
                    <a:lnB>
                      <a:noFill/>
                    </a:lnB>
                  </a:tcPr>
                </a:tc>
                <a:tc>
                  <a:txBody>
                    <a:bodyPr/>
                    <a:lstStyle/>
                    <a:p>
                      <a:pPr algn="r" fontAlgn="ctr"/>
                      <a:r>
                        <a:rPr lang="en-IL">
                          <a:effectLst/>
                        </a:rPr>
                        <a:t>80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extLst>
                  <a:ext uri="{0D108BD9-81ED-4DB2-BD59-A6C34878D82A}">
                    <a16:rowId xmlns:a16="http://schemas.microsoft.com/office/drawing/2014/main" val="3825712204"/>
                  </a:ext>
                </a:extLst>
              </a:tr>
              <a:tr h="0">
                <a:tc>
                  <a:txBody>
                    <a:bodyPr/>
                    <a:lstStyle/>
                    <a:p>
                      <a:pPr algn="r" fontAlgn="ctr"/>
                      <a:r>
                        <a:rPr lang="en-IL" b="1">
                          <a:effectLst/>
                        </a:rPr>
                        <a:t>2</a:t>
                      </a:r>
                    </a:p>
                  </a:txBody>
                  <a:tcPr anchor="ctr">
                    <a:lnL>
                      <a:noFill/>
                    </a:lnL>
                    <a:lnR>
                      <a:noFill/>
                    </a:lnR>
                    <a:lnT>
                      <a:noFill/>
                    </a:lnT>
                    <a:lnB>
                      <a:noFill/>
                    </a:lnB>
                    <a:solidFill>
                      <a:srgbClr val="F5F5F5"/>
                    </a:solidFill>
                  </a:tcPr>
                </a:tc>
                <a:tc>
                  <a:txBody>
                    <a:bodyPr/>
                    <a:lstStyle/>
                    <a:p>
                      <a:pPr algn="r" fontAlgn="ctr"/>
                      <a:r>
                        <a:rPr lang="en-US">
                          <a:effectLst/>
                        </a:rPr>
                        <a:t>Male</a:t>
                      </a:r>
                    </a:p>
                  </a:txBody>
                  <a:tcPr anchor="ctr">
                    <a:lnL>
                      <a:noFill/>
                    </a:lnL>
                    <a:lnR>
                      <a:noFill/>
                    </a:lnR>
                    <a:lnT>
                      <a:noFill/>
                    </a:lnT>
                    <a:lnB>
                      <a:noFill/>
                    </a:lnB>
                    <a:solidFill>
                      <a:srgbClr val="F5F5F5"/>
                    </a:solidFill>
                  </a:tcPr>
                </a:tc>
                <a:tc>
                  <a:txBody>
                    <a:bodyPr/>
                    <a:lstStyle/>
                    <a:p>
                      <a:pPr algn="r" fontAlgn="ctr"/>
                      <a:r>
                        <a:rPr lang="en-IL">
                          <a:effectLst/>
                        </a:rPr>
                        <a:t>28.0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tc>
                  <a:txBody>
                    <a:bodyPr/>
                    <a:lstStyle/>
                    <a:p>
                      <a:pPr algn="r" fontAlgn="ctr"/>
                      <a:r>
                        <a:rPr lang="en-US">
                          <a:effectLst/>
                        </a:rPr>
                        <a:t>never</a:t>
                      </a:r>
                    </a:p>
                  </a:txBody>
                  <a:tcPr anchor="ctr">
                    <a:lnL>
                      <a:noFill/>
                    </a:lnL>
                    <a:lnR>
                      <a:noFill/>
                    </a:lnR>
                    <a:lnT>
                      <a:noFill/>
                    </a:lnT>
                    <a:lnB>
                      <a:noFill/>
                    </a:lnB>
                    <a:solidFill>
                      <a:srgbClr val="F5F5F5"/>
                    </a:solidFill>
                  </a:tcPr>
                </a:tc>
                <a:tc>
                  <a:txBody>
                    <a:bodyPr/>
                    <a:lstStyle/>
                    <a:p>
                      <a:pPr algn="r" fontAlgn="ctr"/>
                      <a:r>
                        <a:rPr lang="en-IL">
                          <a:effectLst/>
                        </a:rPr>
                        <a:t>27.32</a:t>
                      </a:r>
                    </a:p>
                  </a:txBody>
                  <a:tcPr anchor="ctr">
                    <a:lnL>
                      <a:noFill/>
                    </a:lnL>
                    <a:lnR>
                      <a:noFill/>
                    </a:lnR>
                    <a:lnT>
                      <a:noFill/>
                    </a:lnT>
                    <a:lnB>
                      <a:noFill/>
                    </a:lnB>
                    <a:solidFill>
                      <a:srgbClr val="F5F5F5"/>
                    </a:solidFill>
                  </a:tcPr>
                </a:tc>
                <a:tc>
                  <a:txBody>
                    <a:bodyPr/>
                    <a:lstStyle/>
                    <a:p>
                      <a:pPr algn="r" fontAlgn="ctr"/>
                      <a:r>
                        <a:rPr lang="en-IL">
                          <a:effectLst/>
                        </a:rPr>
                        <a:t>5.7</a:t>
                      </a:r>
                    </a:p>
                  </a:txBody>
                  <a:tcPr anchor="ctr">
                    <a:lnL>
                      <a:noFill/>
                    </a:lnL>
                    <a:lnR>
                      <a:noFill/>
                    </a:lnR>
                    <a:lnT>
                      <a:noFill/>
                    </a:lnT>
                    <a:lnB>
                      <a:noFill/>
                    </a:lnB>
                    <a:solidFill>
                      <a:srgbClr val="F5F5F5"/>
                    </a:solidFill>
                  </a:tcPr>
                </a:tc>
                <a:tc>
                  <a:txBody>
                    <a:bodyPr/>
                    <a:lstStyle/>
                    <a:p>
                      <a:pPr algn="r" fontAlgn="ctr"/>
                      <a:r>
                        <a:rPr lang="en-IL">
                          <a:effectLst/>
                        </a:rPr>
                        <a:t>158</a:t>
                      </a:r>
                    </a:p>
                  </a:txBody>
                  <a:tcPr anchor="ctr">
                    <a:lnL>
                      <a:noFill/>
                    </a:lnL>
                    <a:lnR>
                      <a:noFill/>
                    </a:lnR>
                    <a:lnT>
                      <a:noFill/>
                    </a:lnT>
                    <a:lnB>
                      <a:noFill/>
                    </a:lnB>
                    <a:solidFill>
                      <a:srgbClr val="F5F5F5"/>
                    </a:solidFill>
                  </a:tcPr>
                </a:tc>
                <a:tc>
                  <a:txBody>
                    <a:bodyPr/>
                    <a:lstStyle/>
                    <a:p>
                      <a:pPr algn="r" fontAlgn="ctr"/>
                      <a:r>
                        <a:rPr lang="en-IL">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12712305"/>
                  </a:ext>
                </a:extLst>
              </a:tr>
              <a:tr h="0">
                <a:tc>
                  <a:txBody>
                    <a:bodyPr/>
                    <a:lstStyle/>
                    <a:p>
                      <a:pPr algn="r" fontAlgn="ctr"/>
                      <a:r>
                        <a:rPr lang="en-IL" b="1">
                          <a:effectLst/>
                        </a:rPr>
                        <a:t>3</a:t>
                      </a:r>
                    </a:p>
                  </a:txBody>
                  <a:tcPr anchor="ctr">
                    <a:lnL>
                      <a:noFill/>
                    </a:lnL>
                    <a:lnR>
                      <a:noFill/>
                    </a:lnR>
                    <a:lnT>
                      <a:noFill/>
                    </a:lnT>
                    <a:lnB>
                      <a:noFill/>
                    </a:lnB>
                  </a:tcPr>
                </a:tc>
                <a:tc>
                  <a:txBody>
                    <a:bodyPr/>
                    <a:lstStyle/>
                    <a:p>
                      <a:pPr algn="r" fontAlgn="ctr"/>
                      <a:r>
                        <a:rPr lang="en-US">
                          <a:effectLst/>
                        </a:rPr>
                        <a:t>Female</a:t>
                      </a:r>
                    </a:p>
                  </a:txBody>
                  <a:tcPr anchor="ctr">
                    <a:lnL>
                      <a:noFill/>
                    </a:lnL>
                    <a:lnR>
                      <a:noFill/>
                    </a:lnR>
                    <a:lnT>
                      <a:noFill/>
                    </a:lnT>
                    <a:lnB>
                      <a:noFill/>
                    </a:lnB>
                  </a:tcPr>
                </a:tc>
                <a:tc>
                  <a:txBody>
                    <a:bodyPr/>
                    <a:lstStyle/>
                    <a:p>
                      <a:pPr algn="r" fontAlgn="ctr"/>
                      <a:r>
                        <a:rPr lang="en-IL">
                          <a:effectLst/>
                        </a:rPr>
                        <a:t>36.0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tc>
                  <a:txBody>
                    <a:bodyPr/>
                    <a:lstStyle/>
                    <a:p>
                      <a:pPr algn="r" fontAlgn="ctr"/>
                      <a:r>
                        <a:rPr lang="en-US">
                          <a:effectLst/>
                        </a:rPr>
                        <a:t>current</a:t>
                      </a:r>
                    </a:p>
                  </a:txBody>
                  <a:tcPr anchor="ctr">
                    <a:lnL>
                      <a:noFill/>
                    </a:lnL>
                    <a:lnR>
                      <a:noFill/>
                    </a:lnR>
                    <a:lnT>
                      <a:noFill/>
                    </a:lnT>
                    <a:lnB>
                      <a:noFill/>
                    </a:lnB>
                  </a:tcPr>
                </a:tc>
                <a:tc>
                  <a:txBody>
                    <a:bodyPr/>
                    <a:lstStyle/>
                    <a:p>
                      <a:pPr algn="r" fontAlgn="ctr"/>
                      <a:r>
                        <a:rPr lang="en-IL">
                          <a:effectLst/>
                        </a:rPr>
                        <a:t>23.45</a:t>
                      </a:r>
                    </a:p>
                  </a:txBody>
                  <a:tcPr anchor="ctr">
                    <a:lnL>
                      <a:noFill/>
                    </a:lnL>
                    <a:lnR>
                      <a:noFill/>
                    </a:lnR>
                    <a:lnT>
                      <a:noFill/>
                    </a:lnT>
                    <a:lnB>
                      <a:noFill/>
                    </a:lnB>
                  </a:tcPr>
                </a:tc>
                <a:tc>
                  <a:txBody>
                    <a:bodyPr/>
                    <a:lstStyle/>
                    <a:p>
                      <a:pPr algn="r" fontAlgn="ctr"/>
                      <a:r>
                        <a:rPr lang="en-IL">
                          <a:effectLst/>
                        </a:rPr>
                        <a:t>5.0</a:t>
                      </a:r>
                    </a:p>
                  </a:txBody>
                  <a:tcPr anchor="ctr">
                    <a:lnL>
                      <a:noFill/>
                    </a:lnL>
                    <a:lnR>
                      <a:noFill/>
                    </a:lnR>
                    <a:lnT>
                      <a:noFill/>
                    </a:lnT>
                    <a:lnB>
                      <a:noFill/>
                    </a:lnB>
                  </a:tcPr>
                </a:tc>
                <a:tc>
                  <a:txBody>
                    <a:bodyPr/>
                    <a:lstStyle/>
                    <a:p>
                      <a:pPr algn="r" fontAlgn="ctr"/>
                      <a:r>
                        <a:rPr lang="en-IL">
                          <a:effectLst/>
                        </a:rPr>
                        <a:t>155</a:t>
                      </a:r>
                    </a:p>
                  </a:txBody>
                  <a:tcPr anchor="ctr">
                    <a:lnL>
                      <a:noFill/>
                    </a:lnL>
                    <a:lnR>
                      <a:noFill/>
                    </a:lnR>
                    <a:lnT>
                      <a:noFill/>
                    </a:lnT>
                    <a:lnB>
                      <a:noFill/>
                    </a:lnB>
                  </a:tcPr>
                </a:tc>
                <a:tc>
                  <a:txBody>
                    <a:bodyPr/>
                    <a:lstStyle/>
                    <a:p>
                      <a:pPr algn="r" fontAlgn="ctr"/>
                      <a:r>
                        <a:rPr lang="en-IL">
                          <a:effectLst/>
                        </a:rPr>
                        <a:t>0</a:t>
                      </a:r>
                    </a:p>
                  </a:txBody>
                  <a:tcPr anchor="ctr">
                    <a:lnL>
                      <a:noFill/>
                    </a:lnL>
                    <a:lnR>
                      <a:noFill/>
                    </a:lnR>
                    <a:lnT>
                      <a:noFill/>
                    </a:lnT>
                    <a:lnB>
                      <a:noFill/>
                    </a:lnB>
                  </a:tcPr>
                </a:tc>
                <a:extLst>
                  <a:ext uri="{0D108BD9-81ED-4DB2-BD59-A6C34878D82A}">
                    <a16:rowId xmlns:a16="http://schemas.microsoft.com/office/drawing/2014/main" val="1611898922"/>
                  </a:ext>
                </a:extLst>
              </a:tr>
              <a:tr h="0">
                <a:tc>
                  <a:txBody>
                    <a:bodyPr/>
                    <a:lstStyle/>
                    <a:p>
                      <a:pPr algn="r" fontAlgn="ctr"/>
                      <a:r>
                        <a:rPr lang="en-IL" b="1">
                          <a:effectLst/>
                        </a:rPr>
                        <a:t>4</a:t>
                      </a:r>
                    </a:p>
                  </a:txBody>
                  <a:tcPr anchor="ctr">
                    <a:lnL>
                      <a:noFill/>
                    </a:lnL>
                    <a:lnR>
                      <a:noFill/>
                    </a:lnR>
                    <a:lnT>
                      <a:noFill/>
                    </a:lnT>
                    <a:lnB>
                      <a:noFill/>
                    </a:lnB>
                    <a:solidFill>
                      <a:srgbClr val="F5F5F5"/>
                    </a:solidFill>
                  </a:tcPr>
                </a:tc>
                <a:tc>
                  <a:txBody>
                    <a:bodyPr/>
                    <a:lstStyle/>
                    <a:p>
                      <a:pPr algn="r" fontAlgn="ctr"/>
                      <a:r>
                        <a:rPr lang="en-US">
                          <a:effectLst/>
                        </a:rPr>
                        <a:t>Male</a:t>
                      </a:r>
                    </a:p>
                  </a:txBody>
                  <a:tcPr anchor="ctr">
                    <a:lnL>
                      <a:noFill/>
                    </a:lnL>
                    <a:lnR>
                      <a:noFill/>
                    </a:lnR>
                    <a:lnT>
                      <a:noFill/>
                    </a:lnT>
                    <a:lnB>
                      <a:noFill/>
                    </a:lnB>
                    <a:solidFill>
                      <a:srgbClr val="F5F5F5"/>
                    </a:solidFill>
                  </a:tcPr>
                </a:tc>
                <a:tc>
                  <a:txBody>
                    <a:bodyPr/>
                    <a:lstStyle/>
                    <a:p>
                      <a:pPr algn="r" fontAlgn="ctr"/>
                      <a:r>
                        <a:rPr lang="en-IL">
                          <a:effectLst/>
                        </a:rPr>
                        <a:t>76.0</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IL">
                          <a:effectLst/>
                        </a:rPr>
                        <a:t>1</a:t>
                      </a:r>
                    </a:p>
                  </a:txBody>
                  <a:tcPr anchor="ctr">
                    <a:lnL>
                      <a:noFill/>
                    </a:lnL>
                    <a:lnR>
                      <a:noFill/>
                    </a:lnR>
                    <a:lnT>
                      <a:noFill/>
                    </a:lnT>
                    <a:lnB>
                      <a:noFill/>
                    </a:lnB>
                    <a:solidFill>
                      <a:srgbClr val="F5F5F5"/>
                    </a:solidFill>
                  </a:tcPr>
                </a:tc>
                <a:tc>
                  <a:txBody>
                    <a:bodyPr/>
                    <a:lstStyle/>
                    <a:p>
                      <a:pPr algn="r" fontAlgn="ctr"/>
                      <a:r>
                        <a:rPr lang="en-US">
                          <a:effectLst/>
                        </a:rPr>
                        <a:t>current</a:t>
                      </a:r>
                    </a:p>
                  </a:txBody>
                  <a:tcPr anchor="ctr">
                    <a:lnL>
                      <a:noFill/>
                    </a:lnL>
                    <a:lnR>
                      <a:noFill/>
                    </a:lnR>
                    <a:lnT>
                      <a:noFill/>
                    </a:lnT>
                    <a:lnB>
                      <a:noFill/>
                    </a:lnB>
                    <a:solidFill>
                      <a:srgbClr val="F5F5F5"/>
                    </a:solidFill>
                  </a:tcPr>
                </a:tc>
                <a:tc>
                  <a:txBody>
                    <a:bodyPr/>
                    <a:lstStyle/>
                    <a:p>
                      <a:pPr algn="r" fontAlgn="ctr"/>
                      <a:r>
                        <a:rPr lang="en-IL">
                          <a:effectLst/>
                        </a:rPr>
                        <a:t>20.14</a:t>
                      </a:r>
                    </a:p>
                  </a:txBody>
                  <a:tcPr anchor="ctr">
                    <a:lnL>
                      <a:noFill/>
                    </a:lnL>
                    <a:lnR>
                      <a:noFill/>
                    </a:lnR>
                    <a:lnT>
                      <a:noFill/>
                    </a:lnT>
                    <a:lnB>
                      <a:noFill/>
                    </a:lnB>
                    <a:solidFill>
                      <a:srgbClr val="F5F5F5"/>
                    </a:solidFill>
                  </a:tcPr>
                </a:tc>
                <a:tc>
                  <a:txBody>
                    <a:bodyPr/>
                    <a:lstStyle/>
                    <a:p>
                      <a:pPr algn="r" fontAlgn="ctr"/>
                      <a:r>
                        <a:rPr lang="en-IL">
                          <a:effectLst/>
                        </a:rPr>
                        <a:t>4.8</a:t>
                      </a:r>
                    </a:p>
                  </a:txBody>
                  <a:tcPr anchor="ctr">
                    <a:lnL>
                      <a:noFill/>
                    </a:lnL>
                    <a:lnR>
                      <a:noFill/>
                    </a:lnR>
                    <a:lnT>
                      <a:noFill/>
                    </a:lnT>
                    <a:lnB>
                      <a:noFill/>
                    </a:lnB>
                    <a:solidFill>
                      <a:srgbClr val="F5F5F5"/>
                    </a:solidFill>
                  </a:tcPr>
                </a:tc>
                <a:tc>
                  <a:txBody>
                    <a:bodyPr/>
                    <a:lstStyle/>
                    <a:p>
                      <a:pPr algn="r" fontAlgn="ctr"/>
                      <a:r>
                        <a:rPr lang="en-IL">
                          <a:effectLst/>
                        </a:rPr>
                        <a:t>155</a:t>
                      </a:r>
                    </a:p>
                  </a:txBody>
                  <a:tcPr anchor="ctr">
                    <a:lnL>
                      <a:noFill/>
                    </a:lnL>
                    <a:lnR>
                      <a:noFill/>
                    </a:lnR>
                    <a:lnT>
                      <a:noFill/>
                    </a:lnT>
                    <a:lnB>
                      <a:noFill/>
                    </a:lnB>
                    <a:solidFill>
                      <a:srgbClr val="F5F5F5"/>
                    </a:solidFill>
                  </a:tcPr>
                </a:tc>
                <a:tc>
                  <a:txBody>
                    <a:bodyPr/>
                    <a:lstStyle/>
                    <a:p>
                      <a:pPr algn="r" fontAlgn="ctr"/>
                      <a:r>
                        <a:rPr lang="en-IL" dirty="0">
                          <a:effectLst/>
                        </a:rPr>
                        <a:t>0</a:t>
                      </a:r>
                    </a:p>
                  </a:txBody>
                  <a:tcPr anchor="ctr">
                    <a:lnL>
                      <a:noFill/>
                    </a:lnL>
                    <a:lnR>
                      <a:noFill/>
                    </a:lnR>
                    <a:lnT>
                      <a:noFill/>
                    </a:lnT>
                    <a:lnB>
                      <a:noFill/>
                    </a:lnB>
                    <a:solidFill>
                      <a:srgbClr val="F5F5F5"/>
                    </a:solidFill>
                  </a:tcPr>
                </a:tc>
                <a:extLst>
                  <a:ext uri="{0D108BD9-81ED-4DB2-BD59-A6C34878D82A}">
                    <a16:rowId xmlns:a16="http://schemas.microsoft.com/office/drawing/2014/main" val="3809703543"/>
                  </a:ext>
                </a:extLst>
              </a:tr>
            </a:tbl>
          </a:graphicData>
        </a:graphic>
      </p:graphicFrame>
    </p:spTree>
    <p:extLst>
      <p:ext uri="{BB962C8B-B14F-4D97-AF65-F5344CB8AC3E}">
        <p14:creationId xmlns:p14="http://schemas.microsoft.com/office/powerpoint/2010/main" val="52994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647E-3769-4F39-925E-52596A1CEEFC}"/>
              </a:ext>
            </a:extLst>
          </p:cNvPr>
          <p:cNvSpPr>
            <a:spLocks noGrp="1"/>
          </p:cNvSpPr>
          <p:nvPr>
            <p:ph type="title"/>
          </p:nvPr>
        </p:nvSpPr>
        <p:spPr/>
        <p:txBody>
          <a:bodyPr/>
          <a:lstStyle/>
          <a:p>
            <a:r>
              <a:rPr lang="en-US" dirty="0"/>
              <a:t>8.82% have diabetes</a:t>
            </a:r>
            <a:endParaRPr lang="LID4096" dirty="0"/>
          </a:p>
        </p:txBody>
      </p:sp>
      <p:pic>
        <p:nvPicPr>
          <p:cNvPr id="5" name="Content Placeholder 4">
            <a:extLst>
              <a:ext uri="{FF2B5EF4-FFF2-40B4-BE49-F238E27FC236}">
                <a16:creationId xmlns:a16="http://schemas.microsoft.com/office/drawing/2014/main" id="{A83E59B9-458B-43D6-BA83-A8343F3D9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993" y="2444109"/>
            <a:ext cx="6952918" cy="3713410"/>
          </a:xfrm>
        </p:spPr>
      </p:pic>
      <p:sp>
        <p:nvSpPr>
          <p:cNvPr id="7" name="TextBox 6">
            <a:extLst>
              <a:ext uri="{FF2B5EF4-FFF2-40B4-BE49-F238E27FC236}">
                <a16:creationId xmlns:a16="http://schemas.microsoft.com/office/drawing/2014/main" id="{305AD0A8-2FED-40BB-A9E1-1BEB778C6B86}"/>
              </a:ext>
            </a:extLst>
          </p:cNvPr>
          <p:cNvSpPr txBox="1"/>
          <p:nvPr/>
        </p:nvSpPr>
        <p:spPr>
          <a:xfrm>
            <a:off x="396380" y="2562485"/>
            <a:ext cx="4251121" cy="1846659"/>
          </a:xfrm>
          <a:prstGeom prst="rect">
            <a:avLst/>
          </a:prstGeom>
          <a:noFill/>
        </p:spPr>
        <p:txBody>
          <a:bodyPr wrap="square">
            <a:spAutoFit/>
          </a:bodyPr>
          <a:lstStyle/>
          <a:p>
            <a:pPr algn="l"/>
            <a:r>
              <a:rPr lang="en-US" sz="2400" b="1" i="0" dirty="0">
                <a:solidFill>
                  <a:srgbClr val="000000"/>
                </a:solidFill>
                <a:effectLst/>
                <a:latin typeface="Inter"/>
              </a:rPr>
              <a:t>The dataset imbalanced</a:t>
            </a:r>
          </a:p>
          <a:p>
            <a:pPr algn="l"/>
            <a:r>
              <a:rPr lang="en-US" b="0" i="0" dirty="0">
                <a:effectLst/>
                <a:latin typeface="Inter"/>
              </a:rPr>
              <a:t>The target variable 'diabetes' in this dataset is imbalanced, with a majority of 87,646 individuals labeled as 'No Diabetes' and only 8,482 labeled as 'Diabetes’.</a:t>
            </a:r>
          </a:p>
          <a:p>
            <a:pPr algn="l"/>
            <a:endParaRPr lang="en-US" b="0" i="0" dirty="0">
              <a:effectLst/>
              <a:latin typeface="Inter"/>
            </a:endParaRPr>
          </a:p>
        </p:txBody>
      </p:sp>
      <p:sp>
        <p:nvSpPr>
          <p:cNvPr id="8" name="Rectangle 1">
            <a:extLst>
              <a:ext uri="{FF2B5EF4-FFF2-40B4-BE49-F238E27FC236}">
                <a16:creationId xmlns:a16="http://schemas.microsoft.com/office/drawing/2014/main" id="{E70EBFD7-2557-4064-87CC-650E7EC33E4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a:ln>
                  <a:noFill/>
                </a:ln>
                <a:solidFill>
                  <a:srgbClr val="000000"/>
                </a:solidFill>
                <a:effectLst/>
                <a:latin typeface="Courier New" panose="02070309020205020404" pitchFamily="49" charset="0"/>
              </a:rPr>
              <a:t>87646 1 8482</a:t>
            </a:r>
            <a:r>
              <a:rPr kumimoji="0" lang="LID4096" altLang="LID4096" sz="800" b="0" i="0" u="none" strike="noStrike" cap="none" normalizeH="0" baseline="0">
                <a:ln>
                  <a:noFill/>
                </a:ln>
                <a:solidFill>
                  <a:schemeClr val="tx1"/>
                </a:solidFill>
                <a:effectLst/>
              </a:rPr>
              <a:t>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51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2018-840B-4503-876D-8F7CAA4BCD4E}"/>
              </a:ext>
            </a:extLst>
          </p:cNvPr>
          <p:cNvSpPr>
            <a:spLocks noGrp="1"/>
          </p:cNvSpPr>
          <p:nvPr>
            <p:ph type="title"/>
          </p:nvPr>
        </p:nvSpPr>
        <p:spPr>
          <a:xfrm>
            <a:off x="562062" y="365125"/>
            <a:ext cx="10791738" cy="1325563"/>
          </a:xfrm>
        </p:spPr>
        <p:txBody>
          <a:bodyPr/>
          <a:lstStyle/>
          <a:p>
            <a:r>
              <a:rPr lang="en-US" dirty="0"/>
              <a:t> Female tend to have more diabetes then male.</a:t>
            </a:r>
            <a:endParaRPr lang="LID4096" dirty="0"/>
          </a:p>
        </p:txBody>
      </p:sp>
      <p:pic>
        <p:nvPicPr>
          <p:cNvPr id="3074" name="Picture 2">
            <a:extLst>
              <a:ext uri="{FF2B5EF4-FFF2-40B4-BE49-F238E27FC236}">
                <a16:creationId xmlns:a16="http://schemas.microsoft.com/office/drawing/2014/main" id="{8C647076-6DC6-45DA-B016-03B305B55E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07" y="1829338"/>
            <a:ext cx="3557023" cy="37399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9E84D5-2A22-4C6A-B0FC-A2A43BE27087}"/>
              </a:ext>
            </a:extLst>
          </p:cNvPr>
          <p:cNvPicPr>
            <a:picLocks noChangeAspect="1"/>
          </p:cNvPicPr>
          <p:nvPr/>
        </p:nvPicPr>
        <p:blipFill rotWithShape="1">
          <a:blip r:embed="rId3"/>
          <a:srcRect l="26835" t="39511" r="22317" b="14373"/>
          <a:stretch/>
        </p:blipFill>
        <p:spPr>
          <a:xfrm>
            <a:off x="4261607" y="1690687"/>
            <a:ext cx="7331003" cy="3739903"/>
          </a:xfrm>
          <a:prstGeom prst="rect">
            <a:avLst/>
          </a:prstGeom>
        </p:spPr>
      </p:pic>
      <p:sp>
        <p:nvSpPr>
          <p:cNvPr id="6" name="TextBox 5">
            <a:extLst>
              <a:ext uri="{FF2B5EF4-FFF2-40B4-BE49-F238E27FC236}">
                <a16:creationId xmlns:a16="http://schemas.microsoft.com/office/drawing/2014/main" id="{E101C577-28ED-41CA-B006-7FD5820DA1AB}"/>
              </a:ext>
            </a:extLst>
          </p:cNvPr>
          <p:cNvSpPr txBox="1"/>
          <p:nvPr/>
        </p:nvSpPr>
        <p:spPr>
          <a:xfrm>
            <a:off x="5419288" y="5430590"/>
            <a:ext cx="4932728" cy="400110"/>
          </a:xfrm>
          <a:prstGeom prst="rect">
            <a:avLst/>
          </a:prstGeom>
          <a:noFill/>
        </p:spPr>
        <p:txBody>
          <a:bodyPr wrap="square" rtlCol="0">
            <a:spAutoFit/>
          </a:bodyPr>
          <a:lstStyle/>
          <a:p>
            <a:r>
              <a:rPr lang="en-US" sz="2000" dirty="0"/>
              <a:t>Both sexes tend to get sick at older ages &gt;50</a:t>
            </a:r>
            <a:endParaRPr lang="LID4096" sz="2000" dirty="0"/>
          </a:p>
        </p:txBody>
      </p:sp>
    </p:spTree>
    <p:extLst>
      <p:ext uri="{BB962C8B-B14F-4D97-AF65-F5344CB8AC3E}">
        <p14:creationId xmlns:p14="http://schemas.microsoft.com/office/powerpoint/2010/main" val="293420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101D-00A4-41D4-9E00-12B9630725AC}"/>
              </a:ext>
            </a:extLst>
          </p:cNvPr>
          <p:cNvSpPr>
            <a:spLocks noGrp="1"/>
          </p:cNvSpPr>
          <p:nvPr>
            <p:ph type="title"/>
          </p:nvPr>
        </p:nvSpPr>
        <p:spPr>
          <a:xfrm>
            <a:off x="1146565" y="1133059"/>
            <a:ext cx="8761413" cy="706964"/>
          </a:xfrm>
        </p:spPr>
        <p:txBody>
          <a:bodyPr>
            <a:normAutofit fontScale="90000"/>
          </a:bodyPr>
          <a:lstStyle/>
          <a:p>
            <a:r>
              <a:rPr lang="en-US" sz="2400" dirty="0"/>
              <a:t>People tend to suffer from hypertension (HT) and heart diseases also at older ages.</a:t>
            </a:r>
            <a:br>
              <a:rPr lang="en-US" sz="2400" dirty="0"/>
            </a:br>
            <a:r>
              <a:rPr lang="en-US" sz="2400" dirty="0"/>
              <a:t>There are more people that have both diabetes and HT that only diabetes. </a:t>
            </a:r>
            <a:br>
              <a:rPr lang="en-US" sz="2400" dirty="0"/>
            </a:br>
            <a:r>
              <a:rPr lang="en-US" sz="2400" dirty="0"/>
              <a:t>There are more people that have both diabetes and heart </a:t>
            </a:r>
            <a:r>
              <a:rPr lang="en-US" sz="2400" dirty="0">
                <a:solidFill>
                  <a:schemeClr val="accent6">
                    <a:lumMod val="50000"/>
                  </a:schemeClr>
                </a:solidFill>
              </a:rPr>
              <a:t>diseases that only diabetes.</a:t>
            </a:r>
            <a:endParaRPr lang="LID4096" sz="2400" dirty="0">
              <a:solidFill>
                <a:schemeClr val="accent6">
                  <a:lumMod val="50000"/>
                </a:schemeClr>
              </a:solidFill>
            </a:endParaRPr>
          </a:p>
        </p:txBody>
      </p:sp>
      <p:pic>
        <p:nvPicPr>
          <p:cNvPr id="5" name="Content Placeholder 4">
            <a:extLst>
              <a:ext uri="{FF2B5EF4-FFF2-40B4-BE49-F238E27FC236}">
                <a16:creationId xmlns:a16="http://schemas.microsoft.com/office/drawing/2014/main" id="{10D22EEF-3A9C-47A0-8EB3-D5C13C3B3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56802"/>
            <a:ext cx="5896215" cy="3149047"/>
          </a:xfrm>
        </p:spPr>
      </p:pic>
      <p:pic>
        <p:nvPicPr>
          <p:cNvPr id="6" name="Content Placeholder 4">
            <a:extLst>
              <a:ext uri="{FF2B5EF4-FFF2-40B4-BE49-F238E27FC236}">
                <a16:creationId xmlns:a16="http://schemas.microsoft.com/office/drawing/2014/main" id="{AC642329-5C2F-4A10-81E7-B3AA323DF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15" y="2756802"/>
            <a:ext cx="5896215" cy="3149047"/>
          </a:xfrm>
          <a:prstGeom prst="rect">
            <a:avLst/>
          </a:prstGeom>
        </p:spPr>
      </p:pic>
    </p:spTree>
    <p:extLst>
      <p:ext uri="{BB962C8B-B14F-4D97-AF65-F5344CB8AC3E}">
        <p14:creationId xmlns:p14="http://schemas.microsoft.com/office/powerpoint/2010/main" val="24723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3087-E1D6-4F79-98F4-B9E62338C90E}"/>
              </a:ext>
            </a:extLst>
          </p:cNvPr>
          <p:cNvSpPr>
            <a:spLocks noGrp="1"/>
          </p:cNvSpPr>
          <p:nvPr>
            <p:ph type="title"/>
          </p:nvPr>
        </p:nvSpPr>
        <p:spPr/>
        <p:txBody>
          <a:bodyPr/>
          <a:lstStyle/>
          <a:p>
            <a:r>
              <a:rPr lang="en-US" dirty="0"/>
              <a:t>Smoking status &amp; diabetes</a:t>
            </a:r>
            <a:endParaRPr lang="LID4096" dirty="0"/>
          </a:p>
        </p:txBody>
      </p:sp>
      <p:pic>
        <p:nvPicPr>
          <p:cNvPr id="9" name="Content Placeholder 8">
            <a:extLst>
              <a:ext uri="{FF2B5EF4-FFF2-40B4-BE49-F238E27FC236}">
                <a16:creationId xmlns:a16="http://schemas.microsoft.com/office/drawing/2014/main" id="{B86C83BB-23C3-4FD6-A8FA-A16AC28B6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51" y="2370909"/>
            <a:ext cx="5809660" cy="3157424"/>
          </a:xfrm>
        </p:spPr>
      </p:pic>
      <p:pic>
        <p:nvPicPr>
          <p:cNvPr id="10" name="Picture 9">
            <a:extLst>
              <a:ext uri="{FF2B5EF4-FFF2-40B4-BE49-F238E27FC236}">
                <a16:creationId xmlns:a16="http://schemas.microsoft.com/office/drawing/2014/main" id="{271B424D-DDDA-48BD-85E1-0ED50BE334EF}"/>
              </a:ext>
            </a:extLst>
          </p:cNvPr>
          <p:cNvPicPr>
            <a:picLocks noChangeAspect="1"/>
          </p:cNvPicPr>
          <p:nvPr/>
        </p:nvPicPr>
        <p:blipFill>
          <a:blip r:embed="rId3"/>
          <a:stretch>
            <a:fillRect/>
          </a:stretch>
        </p:blipFill>
        <p:spPr>
          <a:xfrm>
            <a:off x="6618912" y="2370909"/>
            <a:ext cx="4404221" cy="3439849"/>
          </a:xfrm>
          <a:prstGeom prst="rect">
            <a:avLst/>
          </a:prstGeom>
        </p:spPr>
      </p:pic>
    </p:spTree>
    <p:extLst>
      <p:ext uri="{BB962C8B-B14F-4D97-AF65-F5344CB8AC3E}">
        <p14:creationId xmlns:p14="http://schemas.microsoft.com/office/powerpoint/2010/main" val="302390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B95-1C57-47A8-BB43-140B023BACFA}"/>
              </a:ext>
            </a:extLst>
          </p:cNvPr>
          <p:cNvSpPr>
            <a:spLocks noGrp="1"/>
          </p:cNvSpPr>
          <p:nvPr>
            <p:ph type="title"/>
          </p:nvPr>
        </p:nvSpPr>
        <p:spPr/>
        <p:txBody>
          <a:bodyPr/>
          <a:lstStyle/>
          <a:p>
            <a:endParaRPr lang="LID4096"/>
          </a:p>
        </p:txBody>
      </p:sp>
      <p:pic>
        <p:nvPicPr>
          <p:cNvPr id="5" name="Content Placeholder 4">
            <a:extLst>
              <a:ext uri="{FF2B5EF4-FFF2-40B4-BE49-F238E27FC236}">
                <a16:creationId xmlns:a16="http://schemas.microsoft.com/office/drawing/2014/main" id="{8DDA4623-4241-4FCD-AD66-12FD75D60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849" y="2603500"/>
            <a:ext cx="6396615" cy="3416300"/>
          </a:xfrm>
        </p:spPr>
      </p:pic>
    </p:spTree>
    <p:extLst>
      <p:ext uri="{BB962C8B-B14F-4D97-AF65-F5344CB8AC3E}">
        <p14:creationId xmlns:p14="http://schemas.microsoft.com/office/powerpoint/2010/main" val="126676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1178</TotalTime>
  <Words>393</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Courier New</vt:lpstr>
      <vt:lpstr>Helvetica Neue</vt:lpstr>
      <vt:lpstr>Inter</vt:lpstr>
      <vt:lpstr>Plus Jakarta Sans</vt:lpstr>
      <vt:lpstr>Wingdings 3</vt:lpstr>
      <vt:lpstr>Ion Boardroom</vt:lpstr>
      <vt:lpstr>Diabetes prediction</vt:lpstr>
      <vt:lpstr>Introduction </vt:lpstr>
      <vt:lpstr>Features</vt:lpstr>
      <vt:lpstr>The data </vt:lpstr>
      <vt:lpstr>8.82% have diabetes</vt:lpstr>
      <vt:lpstr> Female tend to have more diabetes then male.</vt:lpstr>
      <vt:lpstr>People tend to suffer from hypertension (HT) and heart diseases also at older ages. There are more people that have both diabetes and HT that only diabetes.  There are more people that have both diabetes and heart diseases that only diabetes.</vt:lpstr>
      <vt:lpstr>Smoking status &amp; diabetes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DannyC19</dc:creator>
  <cp:lastModifiedBy>DannyC19</cp:lastModifiedBy>
  <cp:revision>16</cp:revision>
  <dcterms:created xsi:type="dcterms:W3CDTF">2023-05-16T09:48:08Z</dcterms:created>
  <dcterms:modified xsi:type="dcterms:W3CDTF">2023-05-17T05:26:12Z</dcterms:modified>
</cp:coreProperties>
</file>