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81" r:id="rId8"/>
    <p:sldId id="296" r:id="rId9"/>
    <p:sldId id="297" r:id="rId10"/>
    <p:sldId id="299" r:id="rId11"/>
    <p:sldId id="290" r:id="rId12"/>
    <p:sldId id="310" r:id="rId13"/>
    <p:sldId id="284" r:id="rId14"/>
    <p:sldId id="287" r:id="rId15"/>
    <p:sldId id="291" r:id="rId16"/>
    <p:sldId id="293" r:id="rId17"/>
    <p:sldId id="294" r:id="rId18"/>
    <p:sldId id="292" r:id="rId19"/>
    <p:sldId id="295" r:id="rId20"/>
    <p:sldId id="276" r:id="rId21"/>
    <p:sldId id="277" r:id="rId22"/>
    <p:sldId id="278" r:id="rId23"/>
    <p:sldId id="285" r:id="rId24"/>
    <p:sldId id="279" r:id="rId25"/>
    <p:sldId id="280" r:id="rId26"/>
    <p:sldId id="282" r:id="rId27"/>
    <p:sldId id="283" r:id="rId28"/>
    <p:sldId id="311" r:id="rId29"/>
    <p:sldId id="289" r:id="rId30"/>
    <p:sldId id="286" r:id="rId31"/>
    <p:sldId id="312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torf72/Naya-Practical-Data-Science-EDA-Project" TargetMode="External"/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https://github.com/doctorf72/Naya-Practical-Data-Science-EDA-Project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Felix </a:t>
            </a:r>
            <a:r>
              <a:rPr lang="en-US" dirty="0" err="1">
                <a:solidFill>
                  <a:schemeClr val="tx1"/>
                </a:solidFill>
              </a:rPr>
              <a:t>Doktorman</a:t>
            </a:r>
            <a:r>
              <a:rPr lang="en-US" dirty="0">
                <a:solidFill>
                  <a:schemeClr val="tx1"/>
                </a:solidFill>
              </a:rPr>
              <a:t> &amp; Alin </a:t>
            </a:r>
            <a:r>
              <a:rPr lang="en-US" dirty="0" err="1">
                <a:solidFill>
                  <a:schemeClr val="tx1"/>
                </a:solidFill>
              </a:rPr>
              <a:t>Finkelshtein</a:t>
            </a:r>
            <a:endParaRPr lang="en-US" dirty="0">
              <a:solidFill>
                <a:schemeClr val="tx1"/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6D54-8810-ABFD-635D-7E70EFF5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7" y="0"/>
            <a:ext cx="11878146" cy="1325563"/>
          </a:xfrm>
        </p:spPr>
        <p:txBody>
          <a:bodyPr/>
          <a:lstStyle/>
          <a:p>
            <a:r>
              <a:rPr lang="en-US" dirty="0"/>
              <a:t>COVID 19 cases, recovery and death rates by gender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8B1BB-FE6B-22CD-C8FE-F5A680649C2F}"/>
              </a:ext>
            </a:extLst>
          </p:cNvPr>
          <p:cNvSpPr txBox="1"/>
          <p:nvPr/>
        </p:nvSpPr>
        <p:spPr>
          <a:xfrm>
            <a:off x="483986" y="1684090"/>
            <a:ext cx="587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significant difference observed in cases and recovery rate.</a:t>
            </a:r>
          </a:p>
          <a:p>
            <a:r>
              <a:rPr lang="en-US" dirty="0"/>
              <a:t>While, the death rate is a bit more in males.</a:t>
            </a:r>
            <a:endParaRPr lang="en-I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38C65A-6FD1-4AE1-976D-BDB06BAB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" y="2884372"/>
            <a:ext cx="12001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0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77CB-398E-4A99-A7DD-51F1C11F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1E78B-C025-4329-8BB3-B7B0DC3484D7}"/>
              </a:ext>
            </a:extLst>
          </p:cNvPr>
          <p:cNvSpPr txBox="1"/>
          <p:nvPr/>
        </p:nvSpPr>
        <p:spPr>
          <a:xfrm>
            <a:off x="495649" y="2287557"/>
            <a:ext cx="6149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"/>
              </a:rPr>
              <a:t>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Young children (&gt;14) and old people (60+) have less tendency for covid infection.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Alternatively are asymptomatic and are not revealed (Children)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Have a problem to do the test and are not revealed (Aged)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Were isolated and thus were less infected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Young adults and mature population are infected more. </a:t>
            </a:r>
          </a:p>
          <a:p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0C5493-9B23-4050-872D-AA041EC9EFF3}"/>
              </a:ext>
            </a:extLst>
          </p:cNvPr>
          <p:cNvSpPr txBox="1">
            <a:spLocks/>
          </p:cNvSpPr>
          <p:nvPr/>
        </p:nvSpPr>
        <p:spPr>
          <a:xfrm>
            <a:off x="403370" y="365125"/>
            <a:ext cx="6618215" cy="174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certain age groups have more tendency to infection and /or death?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C707F-D021-49AE-A836-50AA981477C2}"/>
              </a:ext>
            </a:extLst>
          </p:cNvPr>
          <p:cNvSpPr txBox="1"/>
          <p:nvPr/>
        </p:nvSpPr>
        <p:spPr>
          <a:xfrm>
            <a:off x="403370" y="5041784"/>
            <a:ext cx="6098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older you are the higher are your chances to die from COVID19. </a:t>
            </a:r>
            <a:endParaRPr lang="LID4096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D3A31B-47FD-40B1-8F5D-CCEA46BB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36" y="-1"/>
            <a:ext cx="4827864" cy="68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7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356B-04C4-4963-BA81-6FAF2485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Germany’s demography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FB16-A633-496F-90A4-3166AD59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812" cy="4351338"/>
          </a:xfrm>
        </p:spPr>
        <p:txBody>
          <a:bodyPr/>
          <a:lstStyle/>
          <a:p>
            <a:r>
              <a:rPr lang="en-US" dirty="0"/>
              <a:t>Germany is divided to 16 states and 411 counties </a:t>
            </a:r>
          </a:p>
          <a:p>
            <a:r>
              <a:rPr lang="en-US" dirty="0"/>
              <a:t>The most populated states are:</a:t>
            </a:r>
          </a:p>
          <a:p>
            <a:pPr marL="742950" lvl="1" indent="-285750"/>
            <a:r>
              <a:rPr lang="en-US" dirty="0"/>
              <a:t>Nordrhein-Westfalen</a:t>
            </a:r>
          </a:p>
          <a:p>
            <a:pPr marL="742950" lvl="1" indent="-285750"/>
            <a:r>
              <a:rPr lang="en-US" dirty="0"/>
              <a:t>Baden-Wuerttemberg</a:t>
            </a:r>
          </a:p>
          <a:p>
            <a:pPr marL="742950" lvl="1" indent="-285750"/>
            <a:r>
              <a:rPr lang="en-US" dirty="0"/>
              <a:t>Bayern</a:t>
            </a:r>
            <a:endParaRPr lang="en-IL" dirty="0"/>
          </a:p>
          <a:p>
            <a:pPr lvl="1"/>
            <a:endParaRPr lang="en-US" dirty="0"/>
          </a:p>
          <a:p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FBF9B6-A8A6-4A0E-BD3D-C75A86DC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0"/>
            <a:ext cx="559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0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B65F-8A28-4F57-8FEB-41C0155F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0901"/>
            <a:ext cx="97738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clear correlation between population density and number of cases/deaths</a:t>
            </a:r>
            <a:endParaRPr lang="LID4096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C8757AA-CE93-4A68-9EC5-9DED5380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77"/>
          <a:stretch/>
        </p:blipFill>
        <p:spPr>
          <a:xfrm>
            <a:off x="587928" y="1556464"/>
            <a:ext cx="7163499" cy="37474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E1468B-D751-4E71-85D6-96F7143C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76" y="1799485"/>
            <a:ext cx="2857080" cy="350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8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97732E-4E18-4E48-8248-36A3322F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There is clear correlation between population and number of cases/deaths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DF8ED-AF2D-49D3-99F7-524FF49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21" y="2340745"/>
            <a:ext cx="5314950" cy="4352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CAD5D0-6F6B-493D-B029-6D475D3A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44" y="2340745"/>
            <a:ext cx="5638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BDB6-654D-440E-B98E-51B868D3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states with most population, cases and deaths. Lets test them by counties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912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5A1FB4D-4D5C-4C63-A9CB-09228C8A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2"/>
            <a:ext cx="12192000" cy="60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35717-8C3F-4544-9449-CE7FB639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23" y="0"/>
            <a:ext cx="2433506" cy="1023457"/>
          </a:xfrm>
        </p:spPr>
        <p:txBody>
          <a:bodyPr/>
          <a:lstStyle/>
          <a:p>
            <a:r>
              <a:rPr lang="en-US" dirty="0"/>
              <a:t>Bavaria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8B4F0D-40E4-4975-A3EF-578DE7FA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99" y="1"/>
            <a:ext cx="1944121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B139A44-7C01-4306-B9E1-D45672763E19}"/>
              </a:ext>
            </a:extLst>
          </p:cNvPr>
          <p:cNvSpPr/>
          <p:nvPr/>
        </p:nvSpPr>
        <p:spPr>
          <a:xfrm rot="14123335">
            <a:off x="9197787" y="2044836"/>
            <a:ext cx="484094" cy="1792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078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5B99BC-69A0-4095-8893-A8F781FE7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1" y="855677"/>
            <a:ext cx="10203808" cy="6015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CC26C-64FE-429E-BF3D-A85C9D41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7197" y="1375100"/>
            <a:ext cx="40757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Nordrhein-Westfalen</a:t>
            </a:r>
            <a:endParaRPr lang="LID4096" sz="3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4A8AB5-21CE-4A21-8C32-CB12C48B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" y="4473388"/>
            <a:ext cx="1944121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919F578-4943-41D7-8DD7-F871C27EC831}"/>
              </a:ext>
            </a:extLst>
          </p:cNvPr>
          <p:cNvSpPr/>
          <p:nvPr/>
        </p:nvSpPr>
        <p:spPr>
          <a:xfrm rot="150765">
            <a:off x="179294" y="5475873"/>
            <a:ext cx="484094" cy="1792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818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4574BE-95BE-4C99-84CE-A3CD9073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884" y="-10488"/>
            <a:ext cx="980853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78BB0-C134-477A-87D0-66A7FB5E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8963" y="1753825"/>
            <a:ext cx="4401673" cy="894019"/>
          </a:xfrm>
        </p:spPr>
        <p:txBody>
          <a:bodyPr>
            <a:normAutofit/>
          </a:bodyPr>
          <a:lstStyle/>
          <a:p>
            <a:r>
              <a:rPr lang="en-US" sz="3600" dirty="0"/>
              <a:t>Baden-Wuerttemberg</a:t>
            </a:r>
            <a:endParaRPr lang="LID4096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77A95D-C5F6-4F12-9F69-1E380787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" y="4473388"/>
            <a:ext cx="1944121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6806D9-4B3A-4564-998D-8DA370BE3437}"/>
              </a:ext>
            </a:extLst>
          </p:cNvPr>
          <p:cNvSpPr/>
          <p:nvPr/>
        </p:nvSpPr>
        <p:spPr>
          <a:xfrm rot="19466560">
            <a:off x="509800" y="6416250"/>
            <a:ext cx="484094" cy="1792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360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DD63-92BE-403E-B866-72B3882E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We can see that most cases are concentrated in the big cities :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981EF-0DF8-421F-8180-0FB335DD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9" t="29976" r="57614" b="34312"/>
          <a:stretch/>
        </p:blipFill>
        <p:spPr>
          <a:xfrm>
            <a:off x="8363823" y="2130804"/>
            <a:ext cx="2927758" cy="360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29A29-2612-4A8E-90B9-71B621CB0859}"/>
              </a:ext>
            </a:extLst>
          </p:cNvPr>
          <p:cNvSpPr txBox="1"/>
          <p:nvPr/>
        </p:nvSpPr>
        <p:spPr>
          <a:xfrm>
            <a:off x="8862968" y="1654968"/>
            <a:ext cx="242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Baden-Wuerttemberg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8FC22-9526-4E6C-91AB-C335A982B8E1}"/>
              </a:ext>
            </a:extLst>
          </p:cNvPr>
          <p:cNvSpPr txBox="1"/>
          <p:nvPr/>
        </p:nvSpPr>
        <p:spPr>
          <a:xfrm>
            <a:off x="5761489" y="1690688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Bavaria</a:t>
            </a:r>
          </a:p>
          <a:p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7A6AF-71E3-44D6-825F-68149C0813C0}"/>
              </a:ext>
            </a:extLst>
          </p:cNvPr>
          <p:cNvSpPr txBox="1"/>
          <p:nvPr/>
        </p:nvSpPr>
        <p:spPr>
          <a:xfrm>
            <a:off x="1567342" y="1690688"/>
            <a:ext cx="22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Nordrhein-Westfalen</a:t>
            </a:r>
          </a:p>
          <a:p>
            <a:endParaRPr lang="LID4096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28FC73-EC4E-4D69-BE1B-EE8ABF4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84" t="20306" r="56514" b="46520"/>
          <a:stretch/>
        </p:blipFill>
        <p:spPr>
          <a:xfrm>
            <a:off x="1316461" y="2130804"/>
            <a:ext cx="3048437" cy="3306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BF8CCF-94E1-49D5-8C7B-80D05308E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90" t="56758" r="63601" b="23913"/>
          <a:stretch/>
        </p:blipFill>
        <p:spPr>
          <a:xfrm>
            <a:off x="5201525" y="2130804"/>
            <a:ext cx="1988190" cy="218165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D75989-F55D-4AAF-9517-206D7A739EA1}"/>
              </a:ext>
            </a:extLst>
          </p:cNvPr>
          <p:cNvSpPr/>
          <p:nvPr/>
        </p:nvSpPr>
        <p:spPr>
          <a:xfrm>
            <a:off x="1237129" y="2301299"/>
            <a:ext cx="3048437" cy="128635"/>
          </a:xfrm>
          <a:prstGeom prst="roundRect">
            <a:avLst/>
          </a:prstGeom>
          <a:solidFill>
            <a:schemeClr val="accent1">
              <a:alpha val="3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E77CA4-AA5F-4F37-AA13-1CDEE1C68791}"/>
              </a:ext>
            </a:extLst>
          </p:cNvPr>
          <p:cNvSpPr/>
          <p:nvPr/>
        </p:nvSpPr>
        <p:spPr>
          <a:xfrm>
            <a:off x="4536447" y="2386777"/>
            <a:ext cx="3048437" cy="372428"/>
          </a:xfrm>
          <a:prstGeom prst="roundRect">
            <a:avLst/>
          </a:prstGeom>
          <a:solidFill>
            <a:schemeClr val="accent1">
              <a:alpha val="3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D2C97-8BC6-4B06-A170-D92F62E4D683}"/>
              </a:ext>
            </a:extLst>
          </p:cNvPr>
          <p:cNvSpPr/>
          <p:nvPr/>
        </p:nvSpPr>
        <p:spPr>
          <a:xfrm>
            <a:off x="8249962" y="2365615"/>
            <a:ext cx="3048437" cy="978219"/>
          </a:xfrm>
          <a:prstGeom prst="roundRect">
            <a:avLst/>
          </a:prstGeom>
          <a:solidFill>
            <a:schemeClr val="accent1">
              <a:alpha val="3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06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68F-E318-45A6-876A-E97A3C5A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analysis in Germany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009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C35A-8EE4-4885-99A3-52C88301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each manufacturer?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903E8-A258-4E8C-9F5D-92BF9F41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There are 3  main manufacturers in Germany: Pfizer, </a:t>
            </a:r>
            <a:r>
              <a:rPr lang="en-US" dirty="0" err="1"/>
              <a:t>moderna</a:t>
            </a:r>
            <a:r>
              <a:rPr lang="en-US" dirty="0"/>
              <a:t> and </a:t>
            </a:r>
            <a:r>
              <a:rPr lang="en-US" dirty="0" err="1"/>
              <a:t>astrazeneca</a:t>
            </a:r>
            <a:r>
              <a:rPr lang="en-US" dirty="0"/>
              <a:t>.</a:t>
            </a:r>
          </a:p>
          <a:p>
            <a:r>
              <a:rPr lang="en-US" dirty="0"/>
              <a:t>The most commonly used is Pfizer</a:t>
            </a:r>
          </a:p>
          <a:p>
            <a:r>
              <a:rPr lang="en-US" dirty="0"/>
              <a:t>In Jan 22 it was a reduction in </a:t>
            </a:r>
            <a:r>
              <a:rPr lang="en-US" dirty="0" err="1"/>
              <a:t>pfizer</a:t>
            </a:r>
            <a:r>
              <a:rPr lang="en-US" dirty="0"/>
              <a:t> use that was replaced by </a:t>
            </a:r>
            <a:r>
              <a:rPr lang="en-US" dirty="0" err="1"/>
              <a:t>moderna</a:t>
            </a:r>
            <a:r>
              <a:rPr lang="en-US" dirty="0"/>
              <a:t>.</a:t>
            </a:r>
          </a:p>
          <a:p>
            <a:r>
              <a:rPr lang="en-US" dirty="0" err="1"/>
              <a:t>Astrazeneca</a:t>
            </a:r>
            <a:r>
              <a:rPr lang="en-US" dirty="0"/>
              <a:t> was mainly used in the beginning: Feb-Jul 21 and </a:t>
            </a:r>
            <a:r>
              <a:rPr lang="en-US" sz="2900" dirty="0"/>
              <a:t>abandoned </a:t>
            </a:r>
            <a:r>
              <a:rPr lang="en-US" dirty="0"/>
              <a:t>afterwards.</a:t>
            </a:r>
          </a:p>
          <a:p>
            <a:r>
              <a:rPr lang="en-US" dirty="0"/>
              <a:t>Other manufacturers are used from Oct 2022 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C45A86-B4C8-4D64-B783-4B7DDF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29" y="3151187"/>
            <a:ext cx="5414567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4E821A-8552-4E60-A7D0-489C8580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" y="3151187"/>
            <a:ext cx="6276374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D0C-FEC9-47A6-8E3B-F2C437EF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patterns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4A339-7492-4D27-90BA-FF499024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0" y="1437633"/>
            <a:ext cx="10515600" cy="21012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the appearance of the vaccines most of the population (~60%) got first and second dose.</a:t>
            </a:r>
          </a:p>
          <a:p>
            <a:r>
              <a:rPr lang="en-US" dirty="0"/>
              <a:t>Starting from Nov 2022 again most of the population (~60%) got the third dose. </a:t>
            </a:r>
          </a:p>
          <a:p>
            <a:r>
              <a:rPr lang="en-US" dirty="0"/>
              <a:t>Remaining population show a decrease ratios of vaccination, however, 78% are vaccinated with 3 doses today in Germany.</a:t>
            </a:r>
            <a:endParaRPr lang="he-IL" dirty="0"/>
          </a:p>
          <a:p>
            <a:r>
              <a:rPr lang="en-US" dirty="0"/>
              <a:t>Conclusion – most population is very disciplined and obeys the government guidance.</a:t>
            </a:r>
          </a:p>
          <a:p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F30F56-CC9D-49B9-BEE6-DF326D4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984"/>
            <a:ext cx="6136184" cy="34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45B7-2CC6-41A5-868C-86B6523D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8887"/>
            <a:ext cx="6000087" cy="33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ECE486-83B6-46C5-AA5E-0D5C6FC5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1" y="2151076"/>
            <a:ext cx="4094527" cy="40945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DA00AC-4A98-442E-BB5B-5632713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427" y="2929402"/>
            <a:ext cx="8568654" cy="1325563"/>
          </a:xfrm>
        </p:spPr>
        <p:txBody>
          <a:bodyPr/>
          <a:lstStyle/>
          <a:p>
            <a:pPr algn="ctr"/>
            <a:r>
              <a:rPr lang="en-US" b="1" dirty="0"/>
              <a:t>Was the vaccination necessary?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1417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CC6E-755B-4986-B4C2-A2F7451D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vaccination on number of cases and deaths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5E1A7-BB5C-4B05-8747-2752108DB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09" y="1027905"/>
            <a:ext cx="8317103" cy="5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7F4F4-F6C8-4ACB-8073-8C6119E79C8E}"/>
              </a:ext>
            </a:extLst>
          </p:cNvPr>
          <p:cNvSpPr txBox="1"/>
          <p:nvPr/>
        </p:nvSpPr>
        <p:spPr>
          <a:xfrm>
            <a:off x="746620" y="2021747"/>
            <a:ext cx="256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effect on number of cases </a:t>
            </a:r>
            <a:r>
              <a:rPr lang="he-IL" dirty="0"/>
              <a:t>)</a:t>
            </a:r>
            <a:r>
              <a:rPr lang="en-US" dirty="0"/>
              <a:t> chance to get infected), but the number of deaths decreased following the vaccination.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0866D-6DA6-BFEA-FD83-28FE2C58A225}"/>
              </a:ext>
            </a:extLst>
          </p:cNvPr>
          <p:cNvSpPr txBox="1"/>
          <p:nvPr/>
        </p:nvSpPr>
        <p:spPr>
          <a:xfrm>
            <a:off x="838200" y="4118994"/>
            <a:ext cx="2643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death ratio before the beginning of vaccination was </a:t>
            </a:r>
            <a:r>
              <a:rPr lang="en-US" b="1" dirty="0">
                <a:solidFill>
                  <a:srgbClr val="FF0000"/>
                </a:solidFill>
              </a:rPr>
              <a:t>2.8% </a:t>
            </a:r>
            <a:r>
              <a:rPr lang="en-US" dirty="0"/>
              <a:t>following 3 doses of vaccination it decreased to </a:t>
            </a:r>
            <a:r>
              <a:rPr lang="en-US" b="1" dirty="0">
                <a:solidFill>
                  <a:srgbClr val="00B050"/>
                </a:solidFill>
              </a:rPr>
              <a:t>0.16%!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E5140-2B5B-3337-CD78-BBEC3370AB83}"/>
              </a:ext>
            </a:extLst>
          </p:cNvPr>
          <p:cNvSpPr txBox="1"/>
          <p:nvPr/>
        </p:nvSpPr>
        <p:spPr>
          <a:xfrm>
            <a:off x="5587358" y="624478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5532E-5E92-7000-1B4A-F9DFB8D31C0A}"/>
              </a:ext>
            </a:extLst>
          </p:cNvPr>
          <p:cNvSpPr txBox="1"/>
          <p:nvPr/>
        </p:nvSpPr>
        <p:spPr>
          <a:xfrm>
            <a:off x="10507210" y="6182578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0.16%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E0295A-CB83-3C38-7456-F9669197F501}"/>
              </a:ext>
            </a:extLst>
          </p:cNvPr>
          <p:cNvCxnSpPr>
            <a:cxnSpLocks/>
          </p:cNvCxnSpPr>
          <p:nvPr/>
        </p:nvCxnSpPr>
        <p:spPr>
          <a:xfrm flipH="1">
            <a:off x="4348789" y="6266576"/>
            <a:ext cx="257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315F21-4CB9-B348-D7F8-9D7654308BF8}"/>
              </a:ext>
            </a:extLst>
          </p:cNvPr>
          <p:cNvCxnSpPr>
            <a:cxnSpLocks/>
          </p:cNvCxnSpPr>
          <p:nvPr/>
        </p:nvCxnSpPr>
        <p:spPr>
          <a:xfrm flipH="1">
            <a:off x="9840286" y="6235816"/>
            <a:ext cx="21895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6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9FEB1-D3A1-41E8-9863-4154D2D2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2" y="1799745"/>
            <a:ext cx="7667538" cy="467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3FB86-5CE0-4D5A-8D15-2834D9D2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first dose of vaccination the death rate decreased from 2.5% to 0.21%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AEC3A5-95C2-4DD3-A3A4-FB6EB2851EE5}"/>
              </a:ext>
            </a:extLst>
          </p:cNvPr>
          <p:cNvCxnSpPr>
            <a:cxnSpLocks/>
          </p:cNvCxnSpPr>
          <p:nvPr/>
        </p:nvCxnSpPr>
        <p:spPr>
          <a:xfrm>
            <a:off x="2369914" y="2361491"/>
            <a:ext cx="3598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E309F3-7037-427D-B796-AEAB5FFE660E}"/>
              </a:ext>
            </a:extLst>
          </p:cNvPr>
          <p:cNvCxnSpPr>
            <a:cxnSpLocks/>
          </p:cNvCxnSpPr>
          <p:nvPr/>
        </p:nvCxnSpPr>
        <p:spPr>
          <a:xfrm>
            <a:off x="5968816" y="2361491"/>
            <a:ext cx="3401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44BA7E-0250-4F15-8497-0187E6CEF00E}"/>
              </a:ext>
            </a:extLst>
          </p:cNvPr>
          <p:cNvSpPr txBox="1"/>
          <p:nvPr/>
        </p:nvSpPr>
        <p:spPr>
          <a:xfrm>
            <a:off x="4069482" y="2344700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2.5%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76742-A3C1-48B1-BF9A-D133262C961C}"/>
              </a:ext>
            </a:extLst>
          </p:cNvPr>
          <p:cNvSpPr txBox="1"/>
          <p:nvPr/>
        </p:nvSpPr>
        <p:spPr>
          <a:xfrm>
            <a:off x="7347983" y="2344701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0.21%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ED493-275B-4A28-9BFB-0830BC5991C1}"/>
              </a:ext>
            </a:extLst>
          </p:cNvPr>
          <p:cNvCxnSpPr/>
          <p:nvPr/>
        </p:nvCxnSpPr>
        <p:spPr>
          <a:xfrm flipH="1">
            <a:off x="5918531" y="1933308"/>
            <a:ext cx="50285" cy="428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BC26C8-D213-4C7B-9EC4-0F5C7548A3F8}"/>
              </a:ext>
            </a:extLst>
          </p:cNvPr>
          <p:cNvSpPr txBox="1"/>
          <p:nvPr/>
        </p:nvSpPr>
        <p:spPr>
          <a:xfrm>
            <a:off x="5459786" y="3734868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6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9353C22-B077-4BD7-AA8E-D251BFFD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36" y="1791356"/>
            <a:ext cx="7541703" cy="49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AB779-4AC8-062B-D832-6D684632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from the beginning of vaccination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A5C04-8FC1-0CDB-28F3-8012BF32C790}"/>
              </a:ext>
            </a:extLst>
          </p:cNvPr>
          <p:cNvSpPr txBox="1"/>
          <p:nvPr/>
        </p:nvSpPr>
        <p:spPr>
          <a:xfrm>
            <a:off x="5058561" y="2592198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63C1B-A3AA-E949-51BD-BE64507C0F71}"/>
              </a:ext>
            </a:extLst>
          </p:cNvPr>
          <p:cNvSpPr txBox="1"/>
          <p:nvPr/>
        </p:nvSpPr>
        <p:spPr>
          <a:xfrm>
            <a:off x="7509543" y="2592198"/>
            <a:ext cx="8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E2BA7-33FD-F06A-4C97-EF86D6004473}"/>
              </a:ext>
            </a:extLst>
          </p:cNvPr>
          <p:cNvCxnSpPr>
            <a:cxnSpLocks/>
          </p:cNvCxnSpPr>
          <p:nvPr/>
        </p:nvCxnSpPr>
        <p:spPr>
          <a:xfrm>
            <a:off x="2600587" y="2353102"/>
            <a:ext cx="4085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BC8FC-6DC1-6CEA-B313-AEB1E60BD9C9}"/>
              </a:ext>
            </a:extLst>
          </p:cNvPr>
          <p:cNvCxnSpPr>
            <a:cxnSpLocks/>
          </p:cNvCxnSpPr>
          <p:nvPr/>
        </p:nvCxnSpPr>
        <p:spPr>
          <a:xfrm>
            <a:off x="6686026" y="2353102"/>
            <a:ext cx="2793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C18E4-8DD4-89FB-1B68-567E0DC9FDEA}"/>
              </a:ext>
            </a:extLst>
          </p:cNvPr>
          <p:cNvCxnSpPr>
            <a:cxnSpLocks/>
          </p:cNvCxnSpPr>
          <p:nvPr/>
        </p:nvCxnSpPr>
        <p:spPr>
          <a:xfrm>
            <a:off x="6686026" y="1904301"/>
            <a:ext cx="0" cy="41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CD1421-F73E-6085-CB0A-B839D1832587}"/>
              </a:ext>
            </a:extLst>
          </p:cNvPr>
          <p:cNvSpPr txBox="1"/>
          <p:nvPr/>
        </p:nvSpPr>
        <p:spPr>
          <a:xfrm>
            <a:off x="6172850" y="3602963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603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11D90-45D9-4ADD-B6D8-01878F5B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7" y="1556055"/>
            <a:ext cx="8149250" cy="4861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7C7BC-295B-53A5-B25E-EBB81FB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 3rd dose of vaccination had beneficial effect on death rates even after two doses.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D890A6-3934-E2AF-6E75-DD52212E1C93}"/>
              </a:ext>
            </a:extLst>
          </p:cNvPr>
          <p:cNvCxnSpPr>
            <a:cxnSpLocks/>
          </p:cNvCxnSpPr>
          <p:nvPr/>
        </p:nvCxnSpPr>
        <p:spPr>
          <a:xfrm>
            <a:off x="2055303" y="2130785"/>
            <a:ext cx="2843868" cy="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B8D64-2682-9D08-9A7B-871D1DC467D6}"/>
              </a:ext>
            </a:extLst>
          </p:cNvPr>
          <p:cNvCxnSpPr>
            <a:cxnSpLocks/>
          </p:cNvCxnSpPr>
          <p:nvPr/>
        </p:nvCxnSpPr>
        <p:spPr>
          <a:xfrm>
            <a:off x="4899171" y="2130785"/>
            <a:ext cx="4588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4148B-776C-D4B8-8363-019F663F9AB4}"/>
              </a:ext>
            </a:extLst>
          </p:cNvPr>
          <p:cNvSpPr txBox="1"/>
          <p:nvPr/>
        </p:nvSpPr>
        <p:spPr>
          <a:xfrm>
            <a:off x="3036814" y="2209959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2B70F-1CF3-6A3B-F546-1F043E8AA6CB}"/>
              </a:ext>
            </a:extLst>
          </p:cNvPr>
          <p:cNvSpPr txBox="1"/>
          <p:nvPr/>
        </p:nvSpPr>
        <p:spPr>
          <a:xfrm>
            <a:off x="6167304" y="2205441"/>
            <a:ext cx="8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162682-690B-C614-11A9-2022572723ED}"/>
              </a:ext>
            </a:extLst>
          </p:cNvPr>
          <p:cNvCxnSpPr/>
          <p:nvPr/>
        </p:nvCxnSpPr>
        <p:spPr>
          <a:xfrm>
            <a:off x="4899171" y="1627464"/>
            <a:ext cx="0" cy="420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700EE0-12B5-B96F-C188-682B53238548}"/>
              </a:ext>
            </a:extLst>
          </p:cNvPr>
          <p:cNvSpPr txBox="1"/>
          <p:nvPr/>
        </p:nvSpPr>
        <p:spPr>
          <a:xfrm>
            <a:off x="4418249" y="3574627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806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ED0D-5B54-470C-B6F2-4AE4F3D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explanation could be natural immunization</a:t>
            </a:r>
            <a:r>
              <a:rPr lang="he-IL" dirty="0"/>
              <a:t> </a:t>
            </a:r>
            <a:r>
              <a:rPr lang="en-US" dirty="0"/>
              <a:t> due to recovery.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6B89D4-5F3B-45CC-A323-58679B1EE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24" y="1690688"/>
            <a:ext cx="8516469" cy="43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E1FDA-E593-4D84-9896-03AA7358CE5C}"/>
              </a:ext>
            </a:extLst>
          </p:cNvPr>
          <p:cNvCxnSpPr>
            <a:cxnSpLocks/>
          </p:cNvCxnSpPr>
          <p:nvPr/>
        </p:nvCxnSpPr>
        <p:spPr>
          <a:xfrm flipV="1">
            <a:off x="5011270" y="1805689"/>
            <a:ext cx="0" cy="370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C1D06E-90D9-4FA7-B8A1-18163F6A7321}"/>
              </a:ext>
            </a:extLst>
          </p:cNvPr>
          <p:cNvCxnSpPr>
            <a:cxnSpLocks/>
          </p:cNvCxnSpPr>
          <p:nvPr/>
        </p:nvCxnSpPr>
        <p:spPr>
          <a:xfrm flipV="1">
            <a:off x="6438797" y="1805689"/>
            <a:ext cx="0" cy="370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10EF3-785B-488E-AB77-322590EE1779}"/>
              </a:ext>
            </a:extLst>
          </p:cNvPr>
          <p:cNvCxnSpPr>
            <a:cxnSpLocks/>
          </p:cNvCxnSpPr>
          <p:nvPr/>
        </p:nvCxnSpPr>
        <p:spPr>
          <a:xfrm flipV="1">
            <a:off x="8132470" y="1805689"/>
            <a:ext cx="0" cy="370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263873-B6DE-4B07-9557-3D01008BAF49}"/>
              </a:ext>
            </a:extLst>
          </p:cNvPr>
          <p:cNvSpPr txBox="1"/>
          <p:nvPr/>
        </p:nvSpPr>
        <p:spPr>
          <a:xfrm>
            <a:off x="4156415" y="6066158"/>
            <a:ext cx="15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Beginning of vaccination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71B00-0CF6-4356-B4AB-38CE8B28E910}"/>
              </a:ext>
            </a:extLst>
          </p:cNvPr>
          <p:cNvSpPr txBox="1"/>
          <p:nvPr/>
        </p:nvSpPr>
        <p:spPr>
          <a:xfrm>
            <a:off x="5797862" y="6050990"/>
            <a:ext cx="15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got the 1</a:t>
            </a:r>
            <a:r>
              <a:rPr lang="en-US" baseline="30000" dirty="0"/>
              <a:t>st</a:t>
            </a:r>
            <a:r>
              <a:rPr lang="en-US" dirty="0"/>
              <a:t> dose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E81E4-D147-42A9-B166-F19A8CD2BC93}"/>
              </a:ext>
            </a:extLst>
          </p:cNvPr>
          <p:cNvSpPr txBox="1"/>
          <p:nvPr/>
        </p:nvSpPr>
        <p:spPr>
          <a:xfrm>
            <a:off x="7688183" y="6060435"/>
            <a:ext cx="15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got the 3rd dose</a:t>
            </a:r>
            <a:endParaRPr lang="LID4096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894AFF-6642-4E1B-8BF1-BEED12A10B70}"/>
              </a:ext>
            </a:extLst>
          </p:cNvPr>
          <p:cNvGrpSpPr/>
          <p:nvPr/>
        </p:nvGrpSpPr>
        <p:grpSpPr>
          <a:xfrm>
            <a:off x="2427461" y="2718056"/>
            <a:ext cx="2583809" cy="399523"/>
            <a:chOff x="2427461" y="2718056"/>
            <a:chExt cx="2583809" cy="39952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8009EB6-DB74-445C-9386-C16946CE0DBC}"/>
                </a:ext>
              </a:extLst>
            </p:cNvPr>
            <p:cNvCxnSpPr/>
            <p:nvPr/>
          </p:nvCxnSpPr>
          <p:spPr>
            <a:xfrm>
              <a:off x="2427461" y="3117579"/>
              <a:ext cx="258380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2681DC-D3FB-4366-892B-D156943AF816}"/>
                </a:ext>
              </a:extLst>
            </p:cNvPr>
            <p:cNvSpPr txBox="1"/>
            <p:nvPr/>
          </p:nvSpPr>
          <p:spPr>
            <a:xfrm>
              <a:off x="3545892" y="2718056"/>
              <a:ext cx="127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1.9%</a:t>
              </a:r>
              <a:endParaRPr lang="LID4096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B1082-84A3-4438-8C70-FC5CC42CCB44}"/>
              </a:ext>
            </a:extLst>
          </p:cNvPr>
          <p:cNvGrpSpPr/>
          <p:nvPr/>
        </p:nvGrpSpPr>
        <p:grpSpPr>
          <a:xfrm>
            <a:off x="103383" y="1574856"/>
            <a:ext cx="1922639" cy="1539151"/>
            <a:chOff x="103383" y="1574856"/>
            <a:chExt cx="1922639" cy="15391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565FC-F7D5-4A2E-8C75-90F41A69DD2F}"/>
                </a:ext>
              </a:extLst>
            </p:cNvPr>
            <p:cNvSpPr txBox="1"/>
            <p:nvPr/>
          </p:nvSpPr>
          <p:spPr>
            <a:xfrm rot="5400000">
              <a:off x="833870" y="844369"/>
              <a:ext cx="461665" cy="19226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Death ratio before</a:t>
              </a:r>
              <a:endParaRPr lang="LID4096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52EB37-ECE1-4A79-BF87-801398F7B79A}"/>
                </a:ext>
              </a:extLst>
            </p:cNvPr>
            <p:cNvSpPr txBox="1"/>
            <p:nvPr/>
          </p:nvSpPr>
          <p:spPr>
            <a:xfrm>
              <a:off x="216105" y="2744675"/>
              <a:ext cx="742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2.8%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D20099-593F-4615-8CA2-A61EE8D559EB}"/>
              </a:ext>
            </a:extLst>
          </p:cNvPr>
          <p:cNvGrpSpPr/>
          <p:nvPr/>
        </p:nvGrpSpPr>
        <p:grpSpPr>
          <a:xfrm>
            <a:off x="206847" y="2990780"/>
            <a:ext cx="10916880" cy="545797"/>
            <a:chOff x="206847" y="2990780"/>
            <a:chExt cx="10916880" cy="54579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ACCAB4-21CB-4675-9AE9-2D7470FE5FA2}"/>
                </a:ext>
              </a:extLst>
            </p:cNvPr>
            <p:cNvCxnSpPr>
              <a:cxnSpLocks/>
            </p:cNvCxnSpPr>
            <p:nvPr/>
          </p:nvCxnSpPr>
          <p:spPr>
            <a:xfrm>
              <a:off x="2427461" y="3536577"/>
              <a:ext cx="401133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DB4327-C679-4B63-B584-9A686F27B4D6}"/>
                </a:ext>
              </a:extLst>
            </p:cNvPr>
            <p:cNvSpPr txBox="1"/>
            <p:nvPr/>
          </p:nvSpPr>
          <p:spPr>
            <a:xfrm>
              <a:off x="3511780" y="3114007"/>
              <a:ext cx="788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4.4%</a:t>
              </a:r>
              <a:endParaRPr lang="LID4096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7C2D7-EF35-4DE3-A480-DC1BE0074DE9}"/>
                </a:ext>
              </a:extLst>
            </p:cNvPr>
            <p:cNvSpPr txBox="1"/>
            <p:nvPr/>
          </p:nvSpPr>
          <p:spPr>
            <a:xfrm>
              <a:off x="206847" y="3141050"/>
              <a:ext cx="742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2.5%</a:t>
              </a:r>
              <a:endParaRPr lang="LID4096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DFCA99-5447-4CAA-9B86-C143A4697F52}"/>
                </a:ext>
              </a:extLst>
            </p:cNvPr>
            <p:cNvSpPr txBox="1"/>
            <p:nvPr/>
          </p:nvSpPr>
          <p:spPr>
            <a:xfrm>
              <a:off x="10292106" y="2990780"/>
              <a:ext cx="831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0.21%</a:t>
              </a:r>
              <a:endParaRPr lang="LID4096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5B802B-232B-4DAE-8FE1-4DBD8501815F}"/>
              </a:ext>
            </a:extLst>
          </p:cNvPr>
          <p:cNvGrpSpPr/>
          <p:nvPr/>
        </p:nvGrpSpPr>
        <p:grpSpPr>
          <a:xfrm>
            <a:off x="206847" y="3497888"/>
            <a:ext cx="10901334" cy="508938"/>
            <a:chOff x="206847" y="3497888"/>
            <a:chExt cx="10901334" cy="5089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5EED9C-000C-46A8-BACE-C7A5D46B9F4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461" y="3895576"/>
              <a:ext cx="5705009" cy="0"/>
            </a:xfrm>
            <a:prstGeom prst="straightConnector1">
              <a:avLst/>
            </a:prstGeom>
            <a:ln>
              <a:solidFill>
                <a:srgbClr val="FF0066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958841-AFAC-4CF4-BD4C-3F774EDDBF99}"/>
                </a:ext>
              </a:extLst>
            </p:cNvPr>
            <p:cNvSpPr txBox="1"/>
            <p:nvPr/>
          </p:nvSpPr>
          <p:spPr>
            <a:xfrm>
              <a:off x="3511779" y="3607158"/>
              <a:ext cx="788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18.6%</a:t>
              </a:r>
              <a:endParaRPr lang="LID4096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252CCA-8EA8-49B0-9039-0C13129FCEE2}"/>
                </a:ext>
              </a:extLst>
            </p:cNvPr>
            <p:cNvSpPr txBox="1"/>
            <p:nvPr/>
          </p:nvSpPr>
          <p:spPr>
            <a:xfrm>
              <a:off x="206847" y="3637494"/>
              <a:ext cx="946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0.83%</a:t>
              </a:r>
              <a:endParaRPr lang="LID409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ACFAA7-874C-4702-8B57-2A15EBFD40FA}"/>
                </a:ext>
              </a:extLst>
            </p:cNvPr>
            <p:cNvSpPr txBox="1"/>
            <p:nvPr/>
          </p:nvSpPr>
          <p:spPr>
            <a:xfrm>
              <a:off x="10276560" y="3497888"/>
              <a:ext cx="831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0.16%</a:t>
              </a:r>
              <a:endParaRPr lang="LID4096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F5D762-7BEF-45BA-81DD-F1B470404A19}"/>
              </a:ext>
            </a:extLst>
          </p:cNvPr>
          <p:cNvGrpSpPr/>
          <p:nvPr/>
        </p:nvGrpSpPr>
        <p:grpSpPr>
          <a:xfrm>
            <a:off x="10151344" y="1535846"/>
            <a:ext cx="1922639" cy="1454934"/>
            <a:chOff x="10151344" y="1535846"/>
            <a:chExt cx="1922639" cy="14549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8193A6-C38A-489A-A171-2CEB9E213450}"/>
                </a:ext>
              </a:extLst>
            </p:cNvPr>
            <p:cNvSpPr txBox="1"/>
            <p:nvPr/>
          </p:nvSpPr>
          <p:spPr>
            <a:xfrm>
              <a:off x="10292106" y="2621448"/>
              <a:ext cx="831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0.32%</a:t>
              </a:r>
              <a:endParaRPr lang="LID4096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FA71C1-C486-422A-84E9-69E60871D6C9}"/>
                </a:ext>
              </a:extLst>
            </p:cNvPr>
            <p:cNvSpPr txBox="1"/>
            <p:nvPr/>
          </p:nvSpPr>
          <p:spPr>
            <a:xfrm rot="5400000">
              <a:off x="10881831" y="805359"/>
              <a:ext cx="461665" cy="19226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Death ratio after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1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BE6-B4AF-4D60-853D-E6AF2EA2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explanation could be natural immunization</a:t>
            </a:r>
            <a:r>
              <a:rPr lang="he-IL" dirty="0"/>
              <a:t> </a:t>
            </a:r>
            <a:r>
              <a:rPr lang="en-US" dirty="0"/>
              <a:t> due to recovery.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0E59-DD40-4473-8F53-D04F1921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477"/>
            <a:ext cx="10515600" cy="3492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ratio of recovery/natural immunization is too low to be responsible for decrease in death rates.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2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ECE486-83B6-46C5-AA5E-0D5C6FC5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1" y="2151076"/>
            <a:ext cx="4094527" cy="40945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DA00AC-4A98-442E-BB5B-5632713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427" y="2929402"/>
            <a:ext cx="8568654" cy="1325563"/>
          </a:xfrm>
        </p:spPr>
        <p:txBody>
          <a:bodyPr/>
          <a:lstStyle/>
          <a:p>
            <a:pPr algn="ctr"/>
            <a:r>
              <a:rPr lang="en-US" b="1" dirty="0"/>
              <a:t>Was the vaccination necessary?</a:t>
            </a:r>
            <a:endParaRPr lang="LID4096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F27B1-09F8-4ADD-A927-A03D0932045D}"/>
              </a:ext>
            </a:extLst>
          </p:cNvPr>
          <p:cNvSpPr txBox="1"/>
          <p:nvPr/>
        </p:nvSpPr>
        <p:spPr>
          <a:xfrm>
            <a:off x="4169329" y="4572000"/>
            <a:ext cx="3677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Defiantly YES!</a:t>
            </a:r>
            <a:endParaRPr lang="LID4096" sz="44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11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B009-7C0B-4107-9D47-A98359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A935-B833-42F6-A16F-798A96E4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36"/>
            <a:ext cx="10515600" cy="46020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97.9% of all cases recovered from COVID</a:t>
            </a:r>
          </a:p>
          <a:p>
            <a:r>
              <a:rPr lang="en-US" dirty="0"/>
              <a:t>Correlation was found between cases and recovery but not between cases  and deaths.</a:t>
            </a:r>
          </a:p>
          <a:p>
            <a:r>
              <a:rPr lang="en-US" dirty="0"/>
              <a:t>Correlation was found between most populated states/counties and number of cases/deaths</a:t>
            </a:r>
          </a:p>
          <a:p>
            <a:r>
              <a:rPr lang="en-US" dirty="0"/>
              <a:t>Ages 15-59 show more tendency to get infected.</a:t>
            </a:r>
          </a:p>
          <a:p>
            <a:r>
              <a:rPr lang="en-US" dirty="0"/>
              <a:t>Ages 60+ show higher death rates.</a:t>
            </a:r>
          </a:p>
          <a:p>
            <a:r>
              <a:rPr lang="en-US" dirty="0"/>
              <a:t>0.43% of all cases died from COVID.</a:t>
            </a:r>
          </a:p>
          <a:p>
            <a:r>
              <a:rPr lang="en-US" dirty="0"/>
              <a:t>There is a slightly more deaths in males (53.5%) then in </a:t>
            </a:r>
            <a:r>
              <a:rPr lang="en-US"/>
              <a:t>females (46.5%)</a:t>
            </a:r>
            <a:endParaRPr lang="en-US" dirty="0"/>
          </a:p>
          <a:p>
            <a:r>
              <a:rPr lang="en-US" dirty="0"/>
              <a:t>78% of population got 3 doses of vaccines.</a:t>
            </a:r>
          </a:p>
          <a:p>
            <a:r>
              <a:rPr lang="en-US" dirty="0"/>
              <a:t>Vaccination decreased death but not infection rates.</a:t>
            </a:r>
          </a:p>
          <a:p>
            <a:r>
              <a:rPr lang="en-US" dirty="0"/>
              <a:t>The most widespread manufacturer in Germany is Pfizer.</a:t>
            </a:r>
          </a:p>
          <a:p>
            <a:r>
              <a:rPr lang="en-US" dirty="0"/>
              <a:t>Although, more than 50% of population is in post reproductive age the total death rate is only 0.43%.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793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8C062-53E2-5B0D-C10A-EFFE5913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55" y="3654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in Germany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5F7C0-A96A-D680-BEED-01AF99059CD1}"/>
              </a:ext>
            </a:extLst>
          </p:cNvPr>
          <p:cNvSpPr txBox="1"/>
          <p:nvPr/>
        </p:nvSpPr>
        <p:spPr>
          <a:xfrm>
            <a:off x="2087489" y="6130693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population = 83,019213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DF98B-06FB-426B-888E-A4A172627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5" y="1470429"/>
            <a:ext cx="5207204" cy="444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C9D760-4FD4-4794-ADF3-092163BD3A09}"/>
              </a:ext>
            </a:extLst>
          </p:cNvPr>
          <p:cNvGrpSpPr/>
          <p:nvPr/>
        </p:nvGrpSpPr>
        <p:grpSpPr>
          <a:xfrm>
            <a:off x="4624912" y="4817515"/>
            <a:ext cx="2618570" cy="716427"/>
            <a:chOff x="4966282" y="4647502"/>
            <a:chExt cx="2123903" cy="716427"/>
          </a:xfrm>
        </p:grpSpPr>
        <p:sp>
          <p:nvSpPr>
            <p:cNvPr id="2" name="Right Bracket 1">
              <a:extLst>
                <a:ext uri="{FF2B5EF4-FFF2-40B4-BE49-F238E27FC236}">
                  <a16:creationId xmlns:a16="http://schemas.microsoft.com/office/drawing/2014/main" id="{383E5853-EE95-4DED-8066-8E2270DE0FAE}"/>
                </a:ext>
              </a:extLst>
            </p:cNvPr>
            <p:cNvSpPr/>
            <p:nvPr/>
          </p:nvSpPr>
          <p:spPr>
            <a:xfrm>
              <a:off x="4966282" y="4647502"/>
              <a:ext cx="100668" cy="439428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7C8-2726-460A-81A9-839237D83CA3}"/>
                </a:ext>
              </a:extLst>
            </p:cNvPr>
            <p:cNvSpPr txBox="1"/>
            <p:nvPr/>
          </p:nvSpPr>
          <p:spPr>
            <a:xfrm>
              <a:off x="5018104" y="4717598"/>
              <a:ext cx="2072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Pre-reproductive -14%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EDA4B-5FBE-4F13-9877-221B827CC5AD}"/>
              </a:ext>
            </a:extLst>
          </p:cNvPr>
          <p:cNvGrpSpPr/>
          <p:nvPr/>
        </p:nvGrpSpPr>
        <p:grpSpPr>
          <a:xfrm>
            <a:off x="5097361" y="3899080"/>
            <a:ext cx="2345615" cy="993565"/>
            <a:chOff x="5201174" y="3665990"/>
            <a:chExt cx="2072081" cy="993565"/>
          </a:xfrm>
        </p:grpSpPr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610EA0DA-90A1-4F51-BBD3-0696DFDE4BE6}"/>
                </a:ext>
              </a:extLst>
            </p:cNvPr>
            <p:cNvSpPr/>
            <p:nvPr/>
          </p:nvSpPr>
          <p:spPr>
            <a:xfrm>
              <a:off x="5201174" y="3665990"/>
              <a:ext cx="50334" cy="918436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11CEF7-3AC5-44DE-8824-47D83BE99EF6}"/>
                </a:ext>
              </a:extLst>
            </p:cNvPr>
            <p:cNvSpPr txBox="1"/>
            <p:nvPr/>
          </p:nvSpPr>
          <p:spPr>
            <a:xfrm>
              <a:off x="5201174" y="4013224"/>
              <a:ext cx="2072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Reproductive -35.2%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6CB23-AADC-4D22-96EB-9A56E2BEEBFB}"/>
              </a:ext>
            </a:extLst>
          </p:cNvPr>
          <p:cNvGrpSpPr/>
          <p:nvPr/>
        </p:nvGrpSpPr>
        <p:grpSpPr>
          <a:xfrm>
            <a:off x="5628838" y="2196114"/>
            <a:ext cx="2753162" cy="1702966"/>
            <a:chOff x="5477836" y="1963024"/>
            <a:chExt cx="2353186" cy="1627464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0E342E7-BA7B-4155-BF0C-2BCBF6F3626A}"/>
                </a:ext>
              </a:extLst>
            </p:cNvPr>
            <p:cNvSpPr/>
            <p:nvPr/>
          </p:nvSpPr>
          <p:spPr>
            <a:xfrm>
              <a:off x="5477836" y="1963024"/>
              <a:ext cx="58898" cy="1627464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44CA8D-E594-42EA-B849-69D49D78D028}"/>
                </a:ext>
              </a:extLst>
            </p:cNvPr>
            <p:cNvSpPr txBox="1"/>
            <p:nvPr/>
          </p:nvSpPr>
          <p:spPr>
            <a:xfrm>
              <a:off x="5536734" y="2587967"/>
              <a:ext cx="229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Post-reproductive – 51.2%</a:t>
              </a:r>
              <a:endParaRPr lang="LID4096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A4389E-12FA-451A-A3D3-3F159227F2D0}"/>
              </a:ext>
            </a:extLst>
          </p:cNvPr>
          <p:cNvSpPr txBox="1"/>
          <p:nvPr/>
        </p:nvSpPr>
        <p:spPr>
          <a:xfrm>
            <a:off x="8059271" y="3665990"/>
            <a:ext cx="3541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expect to see high death rates due to prevalence of old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total death ratio in Germany is only 0.43%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64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9D477-CF7B-97B3-F28E-E106F122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88436" cy="1403287"/>
          </a:xfrm>
        </p:spPr>
        <p:txBody>
          <a:bodyPr/>
          <a:lstStyle/>
          <a:p>
            <a:r>
              <a:rPr lang="en-US" dirty="0"/>
              <a:t>Time trends for cumulative cases, recoveries and deaths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CB366-74BE-42CE-7E0F-30EE3CB9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77" y="1656784"/>
            <a:ext cx="7679856" cy="49734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B523D-C93C-9234-39A1-C56357F4D07F}"/>
              </a:ext>
            </a:extLst>
          </p:cNvPr>
          <p:cNvSpPr txBox="1"/>
          <p:nvPr/>
        </p:nvSpPr>
        <p:spPr>
          <a:xfrm>
            <a:off x="7795034" y="2413337"/>
            <a:ext cx="4282289" cy="23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data set we are looking into cumulative counts of cases, recovered cases and deaths in Germany during 2020 –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 that recovery counts correlate with overall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periods observed in deaths trends that should be understood.  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8618F-0EA7-4DCA-BAC8-A35D44DE3676}"/>
              </a:ext>
            </a:extLst>
          </p:cNvPr>
          <p:cNvSpPr txBox="1"/>
          <p:nvPr/>
        </p:nvSpPr>
        <p:spPr>
          <a:xfrm>
            <a:off x="1237129" y="2716306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97.8% recovery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791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397A-0504-F9B2-916D-CF65AA4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70337" cy="59955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Correlations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0F166-30BB-6521-A2CB-893BA0FCEE85}"/>
              </a:ext>
            </a:extLst>
          </p:cNvPr>
          <p:cNvSpPr txBox="1"/>
          <p:nvPr/>
        </p:nvSpPr>
        <p:spPr>
          <a:xfrm>
            <a:off x="190123" y="742384"/>
            <a:ext cx="606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correlation between cases and number of recoveries</a:t>
            </a:r>
          </a:p>
          <a:p>
            <a:r>
              <a:rPr lang="en-US" dirty="0"/>
              <a:t>But no correlation between cases and death.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E7FE7-58A3-4C53-BCC8-772DDC31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6153" y="1825625"/>
            <a:ext cx="5512964" cy="435133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F86430E-F9CB-4180-813C-20A03CA32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24038"/>
            <a:ext cx="53911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30266</TotalTime>
  <Words>940</Words>
  <Application>Microsoft Office PowerPoint</Application>
  <PresentationFormat>Widescreen</PresentationFormat>
  <Paragraphs>139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Helvetica Neue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Data analysis</vt:lpstr>
      <vt:lpstr>Population in Germany</vt:lpstr>
      <vt:lpstr>Time trends for cumulative cases, recoveries and deaths</vt:lpstr>
      <vt:lpstr>Correlations</vt:lpstr>
      <vt:lpstr>COVID 19 cases, recovery and death rates by gender</vt:lpstr>
      <vt:lpstr> </vt:lpstr>
      <vt:lpstr>Germany’s demography </vt:lpstr>
      <vt:lpstr>There is clear correlation between population density and number of cases/deaths</vt:lpstr>
      <vt:lpstr>There is clear correlation between population and number of cases/deaths</vt:lpstr>
      <vt:lpstr>There are 3 states with most population, cases and deaths. Lets test them by counties </vt:lpstr>
      <vt:lpstr>Bavaria</vt:lpstr>
      <vt:lpstr>Nordrhein-Westfalen</vt:lpstr>
      <vt:lpstr>Baden-Wuerttemberg</vt:lpstr>
      <vt:lpstr>We can see that most cases are concentrated in the big cities :</vt:lpstr>
      <vt:lpstr>Vaccination analysis in Germany</vt:lpstr>
      <vt:lpstr>What is the contribution of each manufacturer?</vt:lpstr>
      <vt:lpstr>Vaccination patterns</vt:lpstr>
      <vt:lpstr>Was the vaccination necessary?</vt:lpstr>
      <vt:lpstr>The effect of vaccination on number of cases and deaths</vt:lpstr>
      <vt:lpstr>After first dose of vaccination the death rate decreased from 2.5% to 0.21%</vt:lpstr>
      <vt:lpstr>Death rate from the beginning of vaccination </vt:lpstr>
      <vt:lpstr>The 3rd dose of vaccination had beneficial effect on death rates even after two doses. </vt:lpstr>
      <vt:lpstr>Alternative explanation could be natural immunization  due to recovery.</vt:lpstr>
      <vt:lpstr>Alternative explanation could be natural immunization  due to recovery.</vt:lpstr>
      <vt:lpstr>Was the vaccination necessary?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96</cp:revision>
  <dcterms:created xsi:type="dcterms:W3CDTF">2023-02-08T07:12:57Z</dcterms:created>
  <dcterms:modified xsi:type="dcterms:W3CDTF">2023-03-28T06:06:24Z</dcterms:modified>
</cp:coreProperties>
</file>