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Muli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85CEB4-1BD9-4535-97B3-F1C23C25AA53}">
  <a:tblStyle styleId="{A085CEB4-1BD9-4535-97B3-F1C23C25AA53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 SABES COPIAR Y PEGAR TABLAS? JAJAJAJA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SABES COPIAR Y PEGAR TABLAS? JAJAJAJA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2748000" y="747750"/>
            <a:ext cx="3647999" cy="3647999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2748000" y="747750"/>
            <a:ext cx="3648000" cy="3648000"/>
          </a:xfrm>
          <a:prstGeom prst="ellipse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8000" cy="3648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50" y="1790100"/>
            <a:ext cx="9144000" cy="15633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500" cy="81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200" cy="503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5128481" y="1509475"/>
            <a:ext cx="34932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2380350" y="0"/>
            <a:ext cx="6763800" cy="51435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7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190100" y="4470400"/>
            <a:ext cx="6763800" cy="6732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525575" y="525325"/>
            <a:ext cx="4092900" cy="4092900"/>
          </a:xfrm>
          <a:prstGeom prst="diamond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009350" y="2573875"/>
            <a:ext cx="30867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048000" y="529375"/>
            <a:ext cx="3048000" cy="20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None/>
              <a:defRPr sz="2400"/>
            </a:lvl1pPr>
            <a:lvl2pPr lvl="1" rtl="0">
              <a:spcBef>
                <a:spcPts val="0"/>
              </a:spcBef>
              <a:buNone/>
              <a:defRPr sz="2400"/>
            </a:lvl2pPr>
            <a:lvl3pPr lvl="2" rtl="0">
              <a:spcBef>
                <a:spcPts val="0"/>
              </a:spcBef>
              <a:buNone/>
              <a:defRPr sz="2400"/>
            </a:lvl3pPr>
            <a:lvl4pPr lvl="3" rtl="0">
              <a:spcBef>
                <a:spcPts val="0"/>
              </a:spcBef>
              <a:buNone/>
              <a:defRPr sz="2400"/>
            </a:lvl4pPr>
            <a:lvl5pPr lvl="4" rtl="0">
              <a:spcBef>
                <a:spcPts val="0"/>
              </a:spcBef>
              <a:buNone/>
              <a:defRPr sz="2400"/>
            </a:lvl5pPr>
            <a:lvl6pPr lvl="5" rtl="0">
              <a:spcBef>
                <a:spcPts val="0"/>
              </a:spcBef>
              <a:buNone/>
              <a:defRPr sz="2400"/>
            </a:lvl6pPr>
            <a:lvl7pPr lvl="6" rtl="0">
              <a:spcBef>
                <a:spcPts val="0"/>
              </a:spcBef>
              <a:buNone/>
              <a:defRPr sz="2400"/>
            </a:lvl7pPr>
            <a:lvl8pPr lvl="7" rtl="0">
              <a:spcBef>
                <a:spcPts val="0"/>
              </a:spcBef>
              <a:buNone/>
              <a:defRPr sz="2400"/>
            </a:lvl8pPr>
            <a:lvl9pPr lvl="8" rtl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50" y="1790100"/>
            <a:ext cx="9144000" cy="15632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964225" y="2161800"/>
            <a:ext cx="5215499" cy="81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Georgia"/>
              <a:defRPr sz="16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half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128375" y="302375"/>
            <a:ext cx="3493199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128481" y="1509475"/>
            <a:ext cx="3493199" cy="312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5840728" y="1509475"/>
            <a:ext cx="27807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buChar char="➜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2380350" y="0"/>
            <a:ext cx="6763800" cy="51434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902775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15914" y="1538525"/>
            <a:ext cx="1914900" cy="3386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6929053" y="1538525"/>
            <a:ext cx="1914900" cy="338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Font typeface="Muli"/>
              <a:buChar char="➜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Font typeface="Muli"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1190100" y="0"/>
            <a:ext cx="6763800" cy="8574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1190100" y="4470400"/>
            <a:ext cx="6763800" cy="673199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190100" y="4470500"/>
            <a:ext cx="6763800" cy="67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360"/>
              </a:spcBef>
              <a:buClr>
                <a:srgbClr val="FFFFFF"/>
              </a:buClr>
              <a:buFont typeface="Muli"/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83333"/>
              <a:buFont typeface="Muli"/>
              <a:buChar char="➜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75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24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747950" y="747775"/>
            <a:ext cx="3647999" cy="3647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TG2. WEB TESTING TOOLS: FUNCTIONAL TESTING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Precio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Tipo de licencia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Popularidad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Soporte y mantenimiento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Frecuencia de las actualizaciones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Exigencias técnicas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GENERALES</a:t>
            </a:r>
          </a:p>
        </p:txBody>
      </p:sp>
      <p:grpSp>
        <p:nvGrpSpPr>
          <p:cNvPr id="156" name="Shape 156"/>
          <p:cNvGrpSpPr/>
          <p:nvPr/>
        </p:nvGrpSpPr>
        <p:grpSpPr>
          <a:xfrm>
            <a:off x="2525071" y="1679546"/>
            <a:ext cx="377699" cy="253852"/>
            <a:chOff x="1244800" y="3717225"/>
            <a:chExt cx="449375" cy="302025"/>
          </a:xfrm>
        </p:grpSpPr>
        <p:sp>
          <p:nvSpPr>
            <p:cNvPr id="157" name="Shape 15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3" name="Shape 163"/>
          <p:cNvGrpSpPr/>
          <p:nvPr/>
        </p:nvGrpSpPr>
        <p:grpSpPr>
          <a:xfrm>
            <a:off x="2550014" y="1961426"/>
            <a:ext cx="350461" cy="318534"/>
            <a:chOff x="4556450" y="4963575"/>
            <a:chExt cx="548025" cy="498100"/>
          </a:xfrm>
        </p:grpSpPr>
        <p:sp>
          <p:nvSpPr>
            <p:cNvPr id="164" name="Shape 164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9" name="Shape 169"/>
          <p:cNvSpPr/>
          <p:nvPr/>
        </p:nvSpPr>
        <p:spPr>
          <a:xfrm>
            <a:off x="2565010" y="231976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0" name="Shape 170"/>
          <p:cNvGrpSpPr/>
          <p:nvPr/>
        </p:nvGrpSpPr>
        <p:grpSpPr>
          <a:xfrm>
            <a:off x="2510586" y="2731583"/>
            <a:ext cx="435021" cy="323445"/>
            <a:chOff x="5247525" y="3007275"/>
            <a:chExt cx="517575" cy="384825"/>
          </a:xfrm>
        </p:grpSpPr>
        <p:sp>
          <p:nvSpPr>
            <p:cNvPr id="171" name="Shape 17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3" name="Shape 173"/>
          <p:cNvGrpSpPr/>
          <p:nvPr/>
        </p:nvGrpSpPr>
        <p:grpSpPr>
          <a:xfrm>
            <a:off x="2606011" y="3096605"/>
            <a:ext cx="269285" cy="289219"/>
            <a:chOff x="616425" y="2329600"/>
            <a:chExt cx="361700" cy="388475"/>
          </a:xfrm>
        </p:grpSpPr>
        <p:sp>
          <p:nvSpPr>
            <p:cNvPr id="174" name="Shape 174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2" name="Shape 182"/>
          <p:cNvGrpSpPr/>
          <p:nvPr/>
        </p:nvGrpSpPr>
        <p:grpSpPr>
          <a:xfrm>
            <a:off x="2602424" y="3434107"/>
            <a:ext cx="294561" cy="279021"/>
            <a:chOff x="2583100" y="2973775"/>
            <a:chExt cx="461550" cy="437200"/>
          </a:xfrm>
        </p:grpSpPr>
        <p:sp>
          <p:nvSpPr>
            <p:cNvPr id="183" name="Shape 183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2902950" y="1204675"/>
            <a:ext cx="5718600" cy="344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Multiplataforma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Robustez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Madurez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Multilenguaje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Escalabilidad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Profundidad de análisis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Migración de datos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Seguridad de la herramienta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Trabajo colaborativo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SOFTWARE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2557827" y="3537763"/>
            <a:ext cx="365647" cy="283897"/>
            <a:chOff x="1236875" y="1623900"/>
            <a:chExt cx="465200" cy="455475"/>
          </a:xfrm>
        </p:grpSpPr>
        <p:sp>
          <p:nvSpPr>
            <p:cNvPr id="192" name="Shape 192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9" name="Shape 199"/>
          <p:cNvGrpSpPr/>
          <p:nvPr/>
        </p:nvGrpSpPr>
        <p:grpSpPr>
          <a:xfrm>
            <a:off x="2593374" y="1372507"/>
            <a:ext cx="294561" cy="279021"/>
            <a:chOff x="2583100" y="2973775"/>
            <a:chExt cx="461550" cy="437200"/>
          </a:xfrm>
        </p:grpSpPr>
        <p:sp>
          <p:nvSpPr>
            <p:cNvPr id="200" name="Shape 200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2" name="Shape 202"/>
          <p:cNvSpPr/>
          <p:nvPr/>
        </p:nvSpPr>
        <p:spPr>
          <a:xfrm>
            <a:off x="2615049" y="3901097"/>
            <a:ext cx="269288" cy="318528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3" name="Shape 203"/>
          <p:cNvGrpSpPr/>
          <p:nvPr/>
        </p:nvGrpSpPr>
        <p:grpSpPr>
          <a:xfrm>
            <a:off x="2581797" y="4304389"/>
            <a:ext cx="363604" cy="310791"/>
            <a:chOff x="5233525" y="4954450"/>
            <a:chExt cx="538275" cy="516350"/>
          </a:xfrm>
        </p:grpSpPr>
        <p:sp>
          <p:nvSpPr>
            <p:cNvPr id="204" name="Shape 204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5" name="Shape 215"/>
          <p:cNvGrpSpPr/>
          <p:nvPr/>
        </p:nvGrpSpPr>
        <p:grpSpPr>
          <a:xfrm>
            <a:off x="2608945" y="3186478"/>
            <a:ext cx="317466" cy="283886"/>
            <a:chOff x="3951850" y="2985350"/>
            <a:chExt cx="407950" cy="416500"/>
          </a:xfrm>
        </p:grpSpPr>
        <p:sp>
          <p:nvSpPr>
            <p:cNvPr id="216" name="Shape 21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0" name="Shape 220"/>
          <p:cNvSpPr/>
          <p:nvPr/>
        </p:nvSpPr>
        <p:spPr>
          <a:xfrm>
            <a:off x="2631526" y="2482675"/>
            <a:ext cx="294550" cy="253838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21" name="Shape 221"/>
          <p:cNvGrpSpPr/>
          <p:nvPr/>
        </p:nvGrpSpPr>
        <p:grpSpPr>
          <a:xfrm>
            <a:off x="2608171" y="2810635"/>
            <a:ext cx="305422" cy="282413"/>
            <a:chOff x="5941025" y="3634400"/>
            <a:chExt cx="467650" cy="467650"/>
          </a:xfrm>
        </p:grpSpPr>
        <p:sp>
          <p:nvSpPr>
            <p:cNvPr id="222" name="Shape 22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2608414" y="2098210"/>
            <a:ext cx="340783" cy="307971"/>
            <a:chOff x="6649150" y="309350"/>
            <a:chExt cx="395800" cy="395800"/>
          </a:xfrm>
        </p:grpSpPr>
        <p:sp>
          <p:nvSpPr>
            <p:cNvPr id="229" name="Shape 22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2" name="Shape 252"/>
          <p:cNvSpPr/>
          <p:nvPr/>
        </p:nvSpPr>
        <p:spPr>
          <a:xfrm>
            <a:off x="2638750" y="1728447"/>
            <a:ext cx="320392" cy="28924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2902950" y="1509475"/>
            <a:ext cx="5718600" cy="312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Usabilidad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Interfaz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Curva de aprendizaje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Documentación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Oficial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No oficial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FACILIDAD DE USO</a:t>
            </a:r>
          </a:p>
        </p:txBody>
      </p:sp>
      <p:grpSp>
        <p:nvGrpSpPr>
          <p:cNvPr id="259" name="Shape 259"/>
          <p:cNvGrpSpPr/>
          <p:nvPr/>
        </p:nvGrpSpPr>
        <p:grpSpPr>
          <a:xfrm>
            <a:off x="2602424" y="2008148"/>
            <a:ext cx="294561" cy="279021"/>
            <a:chOff x="2583100" y="2973775"/>
            <a:chExt cx="461550" cy="437200"/>
          </a:xfrm>
        </p:grpSpPr>
        <p:sp>
          <p:nvSpPr>
            <p:cNvPr id="260" name="Shape 260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2" name="Shape 262"/>
          <p:cNvGrpSpPr/>
          <p:nvPr/>
        </p:nvGrpSpPr>
        <p:grpSpPr>
          <a:xfrm>
            <a:off x="2599230" y="2740332"/>
            <a:ext cx="317466" cy="387135"/>
            <a:chOff x="596350" y="929175"/>
            <a:chExt cx="407950" cy="497475"/>
          </a:xfrm>
        </p:grpSpPr>
        <p:sp>
          <p:nvSpPr>
            <p:cNvPr id="263" name="Shape 26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0" name="Shape 270"/>
          <p:cNvGrpSpPr/>
          <p:nvPr/>
        </p:nvGrpSpPr>
        <p:grpSpPr>
          <a:xfrm>
            <a:off x="2581212" y="2384206"/>
            <a:ext cx="353136" cy="313737"/>
            <a:chOff x="5292575" y="3681900"/>
            <a:chExt cx="420150" cy="373275"/>
          </a:xfrm>
        </p:grpSpPr>
        <p:sp>
          <p:nvSpPr>
            <p:cNvPr id="271" name="Shape 27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8" name="Shape 278"/>
          <p:cNvGrpSpPr/>
          <p:nvPr/>
        </p:nvGrpSpPr>
        <p:grpSpPr>
          <a:xfrm>
            <a:off x="2593036" y="1620988"/>
            <a:ext cx="320377" cy="320377"/>
            <a:chOff x="1278900" y="2333250"/>
            <a:chExt cx="381175" cy="381175"/>
          </a:xfrm>
        </p:grpSpPr>
        <p:sp>
          <p:nvSpPr>
            <p:cNvPr id="279" name="Shape 27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3048000" y="1215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EVALUACIÓN DE LOS CRITERIOS POR TECNOLOGÍA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TELERIK TEST STUDIO</a:t>
            </a:r>
          </a:p>
        </p:txBody>
      </p:sp>
      <p:pic>
        <p:nvPicPr>
          <p:cNvPr id="293" name="Shape 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001" y="980576"/>
            <a:ext cx="6018150" cy="318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TELERIK TEST STUDIO</a:t>
            </a:r>
          </a:p>
        </p:txBody>
      </p:sp>
      <p:pic>
        <p:nvPicPr>
          <p:cNvPr id="299" name="Shape 2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7925" y="805475"/>
            <a:ext cx="54483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7924" y="2300900"/>
            <a:ext cx="5448300" cy="27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SELENIUM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2687" y="771450"/>
            <a:ext cx="543877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SELENIUM</a:t>
            </a:r>
          </a:p>
        </p:txBody>
      </p:sp>
      <p:pic>
        <p:nvPicPr>
          <p:cNvPr id="312" name="Shape 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8801" y="1329575"/>
            <a:ext cx="6151325" cy="16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8799" y="2970375"/>
            <a:ext cx="6151325" cy="429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3048000" y="9865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COMPARACIÓN DE LAS TECNOLOGÍAS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2902775" y="192225"/>
            <a:ext cx="5718600" cy="5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CRITERIOS EN COMÚN</a:t>
            </a:r>
          </a:p>
        </p:txBody>
      </p:sp>
      <p:graphicFrame>
        <p:nvGraphicFramePr>
          <p:cNvPr id="324" name="Shape 324"/>
          <p:cNvGraphicFramePr/>
          <p:nvPr/>
        </p:nvGraphicFramePr>
        <p:xfrm>
          <a:off x="2486225" y="657650"/>
          <a:ext cx="6343050" cy="2784930"/>
        </p:xfrm>
        <a:graphic>
          <a:graphicData uri="http://schemas.openxmlformats.org/drawingml/2006/table">
            <a:tbl>
              <a:tblPr>
                <a:noFill/>
                <a:tableStyleId>{A085CEB4-1BD9-4535-97B3-F1C23C25AA53}</a:tableStyleId>
              </a:tblPr>
              <a:tblGrid>
                <a:gridCol w="31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CRITERIO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COMENTARIO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Criterio A.3: Popularidad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Utilizado por empresas y usuarios individuales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3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" sz="900"/>
                        <a:t>Criterio B.1: Multiplataforma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Se puede utilizar tanto en Linux como en Windows.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7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Criterio B.5: Escalabilidad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Máxima escalabilidad.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7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Criterio B.7: Migración de datos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Las dos tecnologías permiten exportar los resultados a otro formato. (CSV, EXCELL…)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4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Criterio B.8: Seguridad de la herramienta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Posibilidad de guardado de los datos en local o en la nube.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25" name="Shape 325"/>
          <p:cNvGraphicFramePr/>
          <p:nvPr/>
        </p:nvGraphicFramePr>
        <p:xfrm>
          <a:off x="2486225" y="3440675"/>
          <a:ext cx="6343050" cy="1529244"/>
        </p:xfrm>
        <a:graphic>
          <a:graphicData uri="http://schemas.openxmlformats.org/drawingml/2006/table">
            <a:tbl>
              <a:tblPr>
                <a:noFill/>
                <a:tableStyleId>{A085CEB4-1BD9-4535-97B3-F1C23C25AA53}</a:tableStyleId>
              </a:tblPr>
              <a:tblGrid>
                <a:gridCol w="31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Criterio B.9: Trabajo colaborativo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Ninguna de las dos herramientas permite el trabajo corporativo.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Criterio C.4.1: Documentación oficial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Documentación oficial ofrecida por la página oficial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Criterio C.4.2: Documentación no oficial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Blogs, foros, videotutoriales, tutoriales y cursos.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00B2FF"/>
                </a:solidFill>
              </a:rPr>
              <a:t>Grupo T1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1"/>
          </p:nvPr>
        </p:nvSpPr>
        <p:spPr>
          <a:xfrm>
            <a:off x="876825" y="2688925"/>
            <a:ext cx="5243100" cy="24447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Desarrollo de tecnologías emergentes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Por Alin Giurca, Gonzalo Baz, Roberto García-Gasco e Ignacio Llorca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Grado en Sistemas de Información, UAH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Curso 2016-2017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2902775" y="56650"/>
            <a:ext cx="5718600" cy="5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CRITERIOS DIFERENTES</a:t>
            </a:r>
          </a:p>
        </p:txBody>
      </p:sp>
      <p:graphicFrame>
        <p:nvGraphicFramePr>
          <p:cNvPr id="331" name="Shape 331"/>
          <p:cNvGraphicFramePr/>
          <p:nvPr/>
        </p:nvGraphicFramePr>
        <p:xfrm>
          <a:off x="2486225" y="496650"/>
          <a:ext cx="6343050" cy="3123325"/>
        </p:xfrm>
        <a:graphic>
          <a:graphicData uri="http://schemas.openxmlformats.org/drawingml/2006/table">
            <a:tbl>
              <a:tblPr>
                <a:noFill/>
                <a:tableStyleId>{A085CEB4-1BD9-4535-97B3-F1C23C25AA53}</a:tableStyleId>
              </a:tblPr>
              <a:tblGrid>
                <a:gridCol w="31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CRITERIO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COMENTARIO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Criterio A.1: Precio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2500-3000 $ VS 0 $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Criterio A.2: Tipo de licencia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Perpetua VS Open Source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7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Criterio A.4: Soporte y mantenimiento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Selenium, al ser una librería open source no dispone de soporte y mantenimiento específico otorgado por una empresa.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7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Criterio A.5: Frecuencia de las actualizaciones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Telerik tiene una frecuencia de actualización de 3-6 meses mientras que Selenium al ser Open Source se actualiza en función de los desarrolladores.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4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Criterio A.6: Exigencias técnicas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En los dos casos, los requisitos que se necesitan son bajos. Los compiladores necesarios para Selenium tienen requisitos que cualquier máquina cumple.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32" name="Shape 332"/>
          <p:cNvGraphicFramePr/>
          <p:nvPr/>
        </p:nvGraphicFramePr>
        <p:xfrm>
          <a:off x="2486225" y="3658075"/>
          <a:ext cx="6343050" cy="1418052"/>
        </p:xfrm>
        <a:graphic>
          <a:graphicData uri="http://schemas.openxmlformats.org/drawingml/2006/table">
            <a:tbl>
              <a:tblPr>
                <a:noFill/>
                <a:tableStyleId>{A085CEB4-1BD9-4535-97B3-F1C23C25AA53}</a:tableStyleId>
              </a:tblPr>
              <a:tblGrid>
                <a:gridCol w="31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Criterio B.3: Madurez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Telerik se desarrolló en 2012 y Selenium en 2004</a:t>
                      </a: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2222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Criterio B.4: Multilenguaje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Selenium puede usarse con Java, Python, Android…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Criterio B.6: Profundidad de análisis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Selenium tiene un bajo poder de anñalisis en su versión Free, la cual aumenta en su versi´n de pago, sin embargo Selenium tiene un mayor poder de análisis.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2902775" y="234600"/>
            <a:ext cx="5718600" cy="5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CRITERIOS DIFERENTES</a:t>
            </a:r>
          </a:p>
        </p:txBody>
      </p:sp>
      <p:graphicFrame>
        <p:nvGraphicFramePr>
          <p:cNvPr id="338" name="Shape 338"/>
          <p:cNvGraphicFramePr/>
          <p:nvPr/>
        </p:nvGraphicFramePr>
        <p:xfrm>
          <a:off x="2590550" y="1776612"/>
          <a:ext cx="6343050" cy="2007750"/>
        </p:xfrm>
        <a:graphic>
          <a:graphicData uri="http://schemas.openxmlformats.org/drawingml/2006/table">
            <a:tbl>
              <a:tblPr>
                <a:noFill/>
                <a:tableStyleId>{A085CEB4-1BD9-4535-97B3-F1C23C25AA53}</a:tableStyleId>
              </a:tblPr>
              <a:tblGrid>
                <a:gridCol w="31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6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CRITERIO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COMENTARIO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Criterio C.1: Usabilidad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El uso de Telerik es mucho más sencillo y requiere menos conocimientos que la librería Selenium.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Criterio C.2: Interfaz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Telerik es una herramienta visual con interfaz fácil de utilizar. Selenium no dispone de interfaz visual.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7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Criterio C.3: Curva de aprendizaje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Se requiere cierto nivel de programación en las dos tecnologías, aún así, el aprendizaje del lenguaje Python es más tedioso que el aprendizaje de la herramienta Telerik.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2895600" y="1062775"/>
            <a:ext cx="33255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RECOMENDACIONES Y CASOS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821225" y="2085600"/>
            <a:ext cx="7397700" cy="116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Soy un estudiante de periodismo. Estoy realizando una página web para crear, compartir y discutir contenidos con mis colegas y necesito testear que funciona correctamente la pantalla de Registro antes de lanzarla. Solo conozco programación web HTML, javascript, etc. a nivel amateur y nunca he trabajado con otros lenguajes.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4436403" y="1249495"/>
            <a:ext cx="2859300" cy="83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9619"/>
                </a:moveTo>
                <a:lnTo>
                  <a:pt x="111205" y="0"/>
                </a:lnTo>
                <a:lnTo>
                  <a:pt x="93550" y="0"/>
                </a:lnTo>
                <a:lnTo>
                  <a:pt x="0" y="761"/>
                </a:lnTo>
                <a:lnTo>
                  <a:pt x="0" y="120000"/>
                </a:lnTo>
                <a:lnTo>
                  <a:pt x="104495" y="118985"/>
                </a:lnTo>
                <a:lnTo>
                  <a:pt x="111205" y="118985"/>
                </a:lnTo>
                <a:lnTo>
                  <a:pt x="120000" y="59619"/>
                </a:lnTo>
                <a:close/>
              </a:path>
            </a:pathLst>
          </a:custGeom>
          <a:solidFill>
            <a:srgbClr val="1155CC">
              <a:alpha val="4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1721200" y="2087883"/>
            <a:ext cx="2102100" cy="56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925" y="0"/>
                </a:moveTo>
                <a:lnTo>
                  <a:pt x="31925" y="0"/>
                </a:lnTo>
                <a:lnTo>
                  <a:pt x="10666" y="0"/>
                </a:lnTo>
                <a:lnTo>
                  <a:pt x="0" y="60000"/>
                </a:lnTo>
                <a:lnTo>
                  <a:pt x="10666" y="120000"/>
                </a:lnTo>
                <a:lnTo>
                  <a:pt x="14222" y="120000"/>
                </a:lnTo>
                <a:lnTo>
                  <a:pt x="31925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31925" y="0"/>
                </a:lnTo>
                <a:close/>
              </a:path>
            </a:pathLst>
          </a:custGeom>
          <a:solidFill>
            <a:srgbClr val="3C78D8">
              <a:alpha val="4808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Shape 3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5700" y="4443330"/>
            <a:ext cx="2962128" cy="246344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 txBox="1"/>
          <p:nvPr/>
        </p:nvSpPr>
        <p:spPr>
          <a:xfrm>
            <a:off x="1994791" y="1284780"/>
            <a:ext cx="1582200" cy="36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Precio</a:t>
            </a:r>
          </a:p>
        </p:txBody>
      </p:sp>
      <p:sp>
        <p:nvSpPr>
          <p:cNvPr id="357" name="Shape 357"/>
          <p:cNvSpPr/>
          <p:nvPr/>
        </p:nvSpPr>
        <p:spPr>
          <a:xfrm>
            <a:off x="4854400" y="2642040"/>
            <a:ext cx="1910400" cy="53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649" y="222"/>
                </a:moveTo>
                <a:lnTo>
                  <a:pt x="99681" y="222"/>
                </a:lnTo>
                <a:lnTo>
                  <a:pt x="99681" y="0"/>
                </a:lnTo>
                <a:lnTo>
                  <a:pt x="0" y="0"/>
                </a:lnTo>
                <a:lnTo>
                  <a:pt x="0" y="120000"/>
                </a:lnTo>
                <a:lnTo>
                  <a:pt x="82868" y="120000"/>
                </a:lnTo>
                <a:lnTo>
                  <a:pt x="99681" y="120000"/>
                </a:lnTo>
                <a:lnTo>
                  <a:pt x="107649" y="120000"/>
                </a:lnTo>
                <a:lnTo>
                  <a:pt x="120000" y="60000"/>
                </a:lnTo>
                <a:lnTo>
                  <a:pt x="107649" y="222"/>
                </a:lnTo>
                <a:close/>
              </a:path>
            </a:pathLst>
          </a:custGeom>
          <a:solidFill>
            <a:srgbClr val="00B2FF">
              <a:alpha val="5308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3375760" y="1581057"/>
            <a:ext cx="2021100" cy="60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57" y="24285"/>
                </a:moveTo>
                <a:cubicBezTo>
                  <a:pt x="42558" y="24285"/>
                  <a:pt x="26609" y="15142"/>
                  <a:pt x="14754" y="0"/>
                </a:cubicBezTo>
                <a:cubicBezTo>
                  <a:pt x="7249" y="27428"/>
                  <a:pt x="1961" y="61714"/>
                  <a:pt x="0" y="99714"/>
                </a:cubicBezTo>
                <a:cubicBezTo>
                  <a:pt x="17910" y="112571"/>
                  <a:pt x="38294" y="120000"/>
                  <a:pt x="59872" y="120000"/>
                </a:cubicBezTo>
                <a:cubicBezTo>
                  <a:pt x="81620" y="120000"/>
                  <a:pt x="102089" y="112857"/>
                  <a:pt x="120000" y="100000"/>
                </a:cubicBezTo>
                <a:cubicBezTo>
                  <a:pt x="118038" y="62000"/>
                  <a:pt x="112750" y="27428"/>
                  <a:pt x="105159" y="0"/>
                </a:cubicBezTo>
                <a:cubicBezTo>
                  <a:pt x="93390" y="15142"/>
                  <a:pt x="77441" y="24285"/>
                  <a:pt x="59957" y="24285"/>
                </a:cubicBezTo>
              </a:path>
            </a:pathLst>
          </a:custGeom>
          <a:solidFill>
            <a:srgbClr val="1155C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3357228" y="2081884"/>
            <a:ext cx="2063400" cy="61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74" y="20047"/>
                </a:moveTo>
                <a:cubicBezTo>
                  <a:pt x="38580" y="20047"/>
                  <a:pt x="18538" y="12705"/>
                  <a:pt x="918" y="0"/>
                </a:cubicBezTo>
                <a:cubicBezTo>
                  <a:pt x="334" y="11011"/>
                  <a:pt x="0" y="22305"/>
                  <a:pt x="0" y="33600"/>
                </a:cubicBezTo>
                <a:cubicBezTo>
                  <a:pt x="0" y="60423"/>
                  <a:pt x="1670" y="85835"/>
                  <a:pt x="4592" y="109270"/>
                </a:cubicBezTo>
                <a:cubicBezTo>
                  <a:pt x="22129" y="116329"/>
                  <a:pt x="40751" y="120000"/>
                  <a:pt x="59958" y="120000"/>
                </a:cubicBezTo>
                <a:cubicBezTo>
                  <a:pt x="79248" y="120000"/>
                  <a:pt x="97870" y="116329"/>
                  <a:pt x="115407" y="109270"/>
                </a:cubicBezTo>
                <a:cubicBezTo>
                  <a:pt x="118329" y="85835"/>
                  <a:pt x="120000" y="60423"/>
                  <a:pt x="120000" y="33600"/>
                </a:cubicBezTo>
                <a:cubicBezTo>
                  <a:pt x="120000" y="22305"/>
                  <a:pt x="119665" y="11011"/>
                  <a:pt x="119081" y="0"/>
                </a:cubicBezTo>
                <a:cubicBezTo>
                  <a:pt x="101461" y="12705"/>
                  <a:pt x="81252" y="20047"/>
                  <a:pt x="59874" y="20047"/>
                </a:cubicBezTo>
              </a:path>
            </a:pathLst>
          </a:custGeom>
          <a:solidFill>
            <a:srgbClr val="3C78D8"/>
          </a:solidFill>
          <a:ln w="9525" cap="flat" cmpd="sng">
            <a:solidFill>
              <a:srgbClr val="3C78D8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SOLUCIÓN CASO 1: TELERIK TEST STUDIO</a:t>
            </a:r>
          </a:p>
        </p:txBody>
      </p:sp>
      <p:sp>
        <p:nvSpPr>
          <p:cNvPr id="361" name="Shape 361"/>
          <p:cNvSpPr/>
          <p:nvPr/>
        </p:nvSpPr>
        <p:spPr>
          <a:xfrm>
            <a:off x="4236817" y="4213720"/>
            <a:ext cx="293100" cy="256200"/>
          </a:xfrm>
          <a:prstGeom prst="ellipse">
            <a:avLst/>
          </a:prstGeom>
          <a:solidFill>
            <a:srgbClr val="31353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3971572" y="3737663"/>
            <a:ext cx="830400" cy="60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1448"/>
                </a:moveTo>
                <a:cubicBezTo>
                  <a:pt x="120000" y="116137"/>
                  <a:pt x="117195" y="120000"/>
                  <a:pt x="113589" y="120000"/>
                </a:cubicBezTo>
                <a:cubicBezTo>
                  <a:pt x="6210" y="120000"/>
                  <a:pt x="6210" y="120000"/>
                  <a:pt x="6210" y="120000"/>
                </a:cubicBezTo>
                <a:cubicBezTo>
                  <a:pt x="2804" y="120000"/>
                  <a:pt x="0" y="116137"/>
                  <a:pt x="0" y="111448"/>
                </a:cubicBezTo>
                <a:cubicBezTo>
                  <a:pt x="0" y="8551"/>
                  <a:pt x="0" y="8551"/>
                  <a:pt x="0" y="8551"/>
                </a:cubicBezTo>
                <a:cubicBezTo>
                  <a:pt x="0" y="3862"/>
                  <a:pt x="2804" y="0"/>
                  <a:pt x="6210" y="0"/>
                </a:cubicBezTo>
                <a:cubicBezTo>
                  <a:pt x="113589" y="0"/>
                  <a:pt x="113589" y="0"/>
                  <a:pt x="113589" y="0"/>
                </a:cubicBezTo>
                <a:cubicBezTo>
                  <a:pt x="117195" y="0"/>
                  <a:pt x="120000" y="3862"/>
                  <a:pt x="120000" y="8551"/>
                </a:cubicBezTo>
                <a:lnTo>
                  <a:pt x="120000" y="111448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3906250" y="3600092"/>
            <a:ext cx="960900" cy="21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591" y="0"/>
                </a:moveTo>
                <a:cubicBezTo>
                  <a:pt x="105650" y="12162"/>
                  <a:pt x="70852" y="17837"/>
                  <a:pt x="59730" y="18648"/>
                </a:cubicBezTo>
                <a:cubicBezTo>
                  <a:pt x="48789" y="17837"/>
                  <a:pt x="14170" y="12162"/>
                  <a:pt x="3228" y="0"/>
                </a:cubicBezTo>
                <a:cubicBezTo>
                  <a:pt x="3228" y="0"/>
                  <a:pt x="0" y="1621"/>
                  <a:pt x="2511" y="19459"/>
                </a:cubicBezTo>
                <a:cubicBezTo>
                  <a:pt x="2511" y="19459"/>
                  <a:pt x="4304" y="23513"/>
                  <a:pt x="4663" y="54324"/>
                </a:cubicBezTo>
                <a:cubicBezTo>
                  <a:pt x="5201" y="84324"/>
                  <a:pt x="3228" y="104594"/>
                  <a:pt x="5919" y="120000"/>
                </a:cubicBezTo>
                <a:cubicBezTo>
                  <a:pt x="56502" y="120000"/>
                  <a:pt x="56502" y="120000"/>
                  <a:pt x="56502" y="120000"/>
                </a:cubicBezTo>
                <a:cubicBezTo>
                  <a:pt x="63139" y="120000"/>
                  <a:pt x="63139" y="120000"/>
                  <a:pt x="63139" y="120000"/>
                </a:cubicBezTo>
                <a:cubicBezTo>
                  <a:pt x="114080" y="120000"/>
                  <a:pt x="114080" y="120000"/>
                  <a:pt x="114080" y="120000"/>
                </a:cubicBezTo>
                <a:cubicBezTo>
                  <a:pt x="116771" y="104594"/>
                  <a:pt x="114798" y="84324"/>
                  <a:pt x="115336" y="54324"/>
                </a:cubicBezTo>
                <a:cubicBezTo>
                  <a:pt x="115695" y="23513"/>
                  <a:pt x="117488" y="20270"/>
                  <a:pt x="117488" y="20270"/>
                </a:cubicBezTo>
                <a:cubicBezTo>
                  <a:pt x="120000" y="2432"/>
                  <a:pt x="116591" y="0"/>
                  <a:pt x="116591" y="0"/>
                </a:cubicBezTo>
              </a:path>
            </a:pathLst>
          </a:custGeom>
          <a:gradFill>
            <a:gsLst>
              <a:gs pos="0">
                <a:srgbClr val="7F7F7F"/>
              </a:gs>
              <a:gs pos="25000">
                <a:srgbClr val="A5A5A5"/>
              </a:gs>
              <a:gs pos="50000">
                <a:srgbClr val="D8D8D8"/>
              </a:gs>
              <a:gs pos="75000">
                <a:srgbClr val="A5A5A5"/>
              </a:gs>
              <a:gs pos="100000">
                <a:srgbClr val="7F7F7F"/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4068069" y="3877214"/>
            <a:ext cx="165300" cy="43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05384"/>
                </a:moveTo>
                <a:cubicBezTo>
                  <a:pt x="120000" y="101153"/>
                  <a:pt x="120000" y="7692"/>
                  <a:pt x="120000" y="3461"/>
                </a:cubicBezTo>
                <a:cubicBezTo>
                  <a:pt x="120000" y="0"/>
                  <a:pt x="0" y="2692"/>
                  <a:pt x="0" y="5384"/>
                </a:cubicBezTo>
                <a:cubicBezTo>
                  <a:pt x="0" y="9615"/>
                  <a:pt x="0" y="103076"/>
                  <a:pt x="0" y="107307"/>
                </a:cubicBezTo>
                <a:cubicBezTo>
                  <a:pt x="17142" y="120000"/>
                  <a:pt x="110924" y="118461"/>
                  <a:pt x="120000" y="10538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4540165" y="3877214"/>
            <a:ext cx="165300" cy="43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05384"/>
                </a:moveTo>
                <a:cubicBezTo>
                  <a:pt x="120000" y="101153"/>
                  <a:pt x="120000" y="7692"/>
                  <a:pt x="120000" y="3461"/>
                </a:cubicBezTo>
                <a:cubicBezTo>
                  <a:pt x="120000" y="0"/>
                  <a:pt x="0" y="2692"/>
                  <a:pt x="0" y="5384"/>
                </a:cubicBezTo>
                <a:cubicBezTo>
                  <a:pt x="0" y="9615"/>
                  <a:pt x="0" y="103076"/>
                  <a:pt x="0" y="107307"/>
                </a:cubicBezTo>
                <a:cubicBezTo>
                  <a:pt x="17142" y="120000"/>
                  <a:pt x="110924" y="118461"/>
                  <a:pt x="120000" y="10538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3960685" y="4155326"/>
            <a:ext cx="852300" cy="5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3023"/>
                </a:moveTo>
                <a:cubicBezTo>
                  <a:pt x="120000" y="53023"/>
                  <a:pt x="120000" y="53023"/>
                  <a:pt x="120000" y="53023"/>
                </a:cubicBezTo>
                <a:cubicBezTo>
                  <a:pt x="119804" y="33488"/>
                  <a:pt x="118829" y="16744"/>
                  <a:pt x="117463" y="5581"/>
                </a:cubicBezTo>
                <a:cubicBezTo>
                  <a:pt x="117463" y="5581"/>
                  <a:pt x="117463" y="5581"/>
                  <a:pt x="117268" y="5581"/>
                </a:cubicBezTo>
                <a:cubicBezTo>
                  <a:pt x="117073" y="5581"/>
                  <a:pt x="116878" y="2790"/>
                  <a:pt x="116682" y="2790"/>
                </a:cubicBezTo>
                <a:cubicBezTo>
                  <a:pt x="116682" y="2790"/>
                  <a:pt x="116682" y="2790"/>
                  <a:pt x="116682" y="2790"/>
                </a:cubicBezTo>
                <a:cubicBezTo>
                  <a:pt x="116487" y="2790"/>
                  <a:pt x="116292" y="2790"/>
                  <a:pt x="116097" y="0"/>
                </a:cubicBezTo>
                <a:cubicBezTo>
                  <a:pt x="116097" y="0"/>
                  <a:pt x="116097" y="0"/>
                  <a:pt x="115902" y="0"/>
                </a:cubicBezTo>
                <a:cubicBezTo>
                  <a:pt x="115707" y="0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0"/>
                  <a:pt x="4097" y="0"/>
                </a:cubicBezTo>
                <a:cubicBezTo>
                  <a:pt x="3902" y="0"/>
                  <a:pt x="3902" y="0"/>
                  <a:pt x="3902" y="0"/>
                </a:cubicBezTo>
                <a:cubicBezTo>
                  <a:pt x="3707" y="2790"/>
                  <a:pt x="3512" y="2790"/>
                  <a:pt x="3317" y="2790"/>
                </a:cubicBezTo>
                <a:cubicBezTo>
                  <a:pt x="3121" y="2790"/>
                  <a:pt x="3121" y="2790"/>
                  <a:pt x="3121" y="2790"/>
                </a:cubicBezTo>
                <a:cubicBezTo>
                  <a:pt x="2926" y="2790"/>
                  <a:pt x="2731" y="5581"/>
                  <a:pt x="2536" y="5581"/>
                </a:cubicBezTo>
                <a:cubicBezTo>
                  <a:pt x="2536" y="5581"/>
                  <a:pt x="2536" y="5581"/>
                  <a:pt x="2536" y="5581"/>
                </a:cubicBezTo>
                <a:cubicBezTo>
                  <a:pt x="2341" y="8372"/>
                  <a:pt x="2146" y="8372"/>
                  <a:pt x="1951" y="11162"/>
                </a:cubicBezTo>
                <a:cubicBezTo>
                  <a:pt x="1951" y="11162"/>
                  <a:pt x="1951" y="11162"/>
                  <a:pt x="1951" y="11162"/>
                </a:cubicBezTo>
                <a:cubicBezTo>
                  <a:pt x="1951" y="11162"/>
                  <a:pt x="1951" y="11162"/>
                  <a:pt x="1951" y="11162"/>
                </a:cubicBezTo>
                <a:cubicBezTo>
                  <a:pt x="975" y="22325"/>
                  <a:pt x="195" y="36279"/>
                  <a:pt x="0" y="53023"/>
                </a:cubicBezTo>
                <a:cubicBezTo>
                  <a:pt x="0" y="53023"/>
                  <a:pt x="0" y="53023"/>
                  <a:pt x="0" y="53023"/>
                </a:cubicBezTo>
                <a:cubicBezTo>
                  <a:pt x="0" y="53023"/>
                  <a:pt x="0" y="53023"/>
                  <a:pt x="0" y="53023"/>
                </a:cubicBezTo>
                <a:cubicBezTo>
                  <a:pt x="0" y="55813"/>
                  <a:pt x="0" y="58604"/>
                  <a:pt x="0" y="61395"/>
                </a:cubicBezTo>
                <a:cubicBezTo>
                  <a:pt x="0" y="92093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093"/>
                  <a:pt x="120000" y="61395"/>
                </a:cubicBezTo>
                <a:cubicBezTo>
                  <a:pt x="120000" y="58604"/>
                  <a:pt x="120000" y="55813"/>
                  <a:pt x="120000" y="53023"/>
                </a:cubicBezTo>
                <a:cubicBezTo>
                  <a:pt x="120000" y="53023"/>
                  <a:pt x="120000" y="53023"/>
                  <a:pt x="120000" y="53023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3960685" y="4052395"/>
            <a:ext cx="852300" cy="6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1818"/>
                </a:move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8181"/>
                </a:cubicBezTo>
                <a:cubicBezTo>
                  <a:pt x="117463" y="8181"/>
                  <a:pt x="117463" y="8181"/>
                  <a:pt x="117268" y="8181"/>
                </a:cubicBezTo>
                <a:cubicBezTo>
                  <a:pt x="117073" y="5454"/>
                  <a:pt x="116878" y="5454"/>
                  <a:pt x="116682" y="5454"/>
                </a:cubicBezTo>
                <a:cubicBezTo>
                  <a:pt x="116682" y="5454"/>
                  <a:pt x="116682" y="5454"/>
                  <a:pt x="116682" y="5454"/>
                </a:cubicBezTo>
                <a:cubicBezTo>
                  <a:pt x="116487" y="2727"/>
                  <a:pt x="116292" y="2727"/>
                  <a:pt x="116097" y="2727"/>
                </a:cubicBezTo>
                <a:cubicBezTo>
                  <a:pt x="116097" y="2727"/>
                  <a:pt x="116097" y="2727"/>
                  <a:pt x="115902" y="2727"/>
                </a:cubicBezTo>
                <a:cubicBezTo>
                  <a:pt x="115707" y="2727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2727"/>
                  <a:pt x="4097" y="2727"/>
                </a:cubicBezTo>
                <a:cubicBezTo>
                  <a:pt x="3902" y="2727"/>
                  <a:pt x="3902" y="2727"/>
                  <a:pt x="3902" y="2727"/>
                </a:cubicBezTo>
                <a:cubicBezTo>
                  <a:pt x="3707" y="2727"/>
                  <a:pt x="3512" y="2727"/>
                  <a:pt x="3317" y="5454"/>
                </a:cubicBezTo>
                <a:cubicBezTo>
                  <a:pt x="3121" y="5454"/>
                  <a:pt x="3121" y="5454"/>
                  <a:pt x="3121" y="5454"/>
                </a:cubicBezTo>
                <a:cubicBezTo>
                  <a:pt x="2926" y="5454"/>
                  <a:pt x="2731" y="5454"/>
                  <a:pt x="2536" y="8181"/>
                </a:cubicBezTo>
                <a:cubicBezTo>
                  <a:pt x="2536" y="8181"/>
                  <a:pt x="2536" y="8181"/>
                  <a:pt x="2536" y="8181"/>
                </a:cubicBezTo>
                <a:cubicBezTo>
                  <a:pt x="2341" y="8181"/>
                  <a:pt x="2146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2727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727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3960685" y="3948474"/>
            <a:ext cx="852300" cy="6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1818"/>
                </a:move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5454"/>
                </a:cubicBezTo>
                <a:cubicBezTo>
                  <a:pt x="117463" y="5454"/>
                  <a:pt x="117463" y="5454"/>
                  <a:pt x="117268" y="5454"/>
                </a:cubicBezTo>
                <a:cubicBezTo>
                  <a:pt x="117073" y="5454"/>
                  <a:pt x="116878" y="2727"/>
                  <a:pt x="116682" y="2727"/>
                </a:cubicBezTo>
                <a:cubicBezTo>
                  <a:pt x="116682" y="2727"/>
                  <a:pt x="116682" y="2727"/>
                  <a:pt x="116682" y="2727"/>
                </a:cubicBezTo>
                <a:cubicBezTo>
                  <a:pt x="116487" y="2727"/>
                  <a:pt x="116292" y="2727"/>
                  <a:pt x="116097" y="0"/>
                </a:cubicBezTo>
                <a:cubicBezTo>
                  <a:pt x="116097" y="0"/>
                  <a:pt x="116097" y="0"/>
                  <a:pt x="115902" y="0"/>
                </a:cubicBezTo>
                <a:cubicBezTo>
                  <a:pt x="115707" y="0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0"/>
                  <a:pt x="4097" y="0"/>
                </a:cubicBezTo>
                <a:cubicBezTo>
                  <a:pt x="3902" y="0"/>
                  <a:pt x="3902" y="0"/>
                  <a:pt x="3902" y="0"/>
                </a:cubicBezTo>
                <a:cubicBezTo>
                  <a:pt x="3707" y="2727"/>
                  <a:pt x="3512" y="2727"/>
                  <a:pt x="3317" y="2727"/>
                </a:cubicBezTo>
                <a:cubicBezTo>
                  <a:pt x="3121" y="2727"/>
                  <a:pt x="3121" y="2727"/>
                  <a:pt x="3121" y="2727"/>
                </a:cubicBezTo>
                <a:cubicBezTo>
                  <a:pt x="2926" y="2727"/>
                  <a:pt x="2731" y="5454"/>
                  <a:pt x="2536" y="5454"/>
                </a:cubicBezTo>
                <a:cubicBezTo>
                  <a:pt x="2536" y="5454"/>
                  <a:pt x="2536" y="5454"/>
                  <a:pt x="2536" y="5454"/>
                </a:cubicBezTo>
                <a:cubicBezTo>
                  <a:pt x="2341" y="8181"/>
                  <a:pt x="2146" y="8181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0000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0000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3960685" y="3845543"/>
            <a:ext cx="852300" cy="6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2" y="120000"/>
                </a:move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727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8181"/>
                </a:cubicBezTo>
                <a:cubicBezTo>
                  <a:pt x="117463" y="8181"/>
                  <a:pt x="117463" y="8181"/>
                  <a:pt x="117268" y="8181"/>
                </a:cubicBezTo>
                <a:cubicBezTo>
                  <a:pt x="117073" y="5454"/>
                  <a:pt x="116878" y="5454"/>
                  <a:pt x="116682" y="5454"/>
                </a:cubicBezTo>
                <a:cubicBezTo>
                  <a:pt x="116682" y="5454"/>
                  <a:pt x="116682" y="5454"/>
                  <a:pt x="116682" y="5454"/>
                </a:cubicBezTo>
                <a:cubicBezTo>
                  <a:pt x="116487" y="2727"/>
                  <a:pt x="116292" y="2727"/>
                  <a:pt x="116097" y="2727"/>
                </a:cubicBezTo>
                <a:cubicBezTo>
                  <a:pt x="116097" y="2727"/>
                  <a:pt x="116097" y="2727"/>
                  <a:pt x="115902" y="2727"/>
                </a:cubicBezTo>
                <a:cubicBezTo>
                  <a:pt x="115707" y="2727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2727"/>
                  <a:pt x="4097" y="2727"/>
                </a:cubicBezTo>
                <a:cubicBezTo>
                  <a:pt x="3902" y="2727"/>
                  <a:pt x="3902" y="2727"/>
                  <a:pt x="3902" y="2727"/>
                </a:cubicBezTo>
                <a:cubicBezTo>
                  <a:pt x="3707" y="2727"/>
                  <a:pt x="3512" y="2727"/>
                  <a:pt x="3317" y="5454"/>
                </a:cubicBezTo>
                <a:cubicBezTo>
                  <a:pt x="3121" y="5454"/>
                  <a:pt x="3121" y="5454"/>
                  <a:pt x="3121" y="5454"/>
                </a:cubicBezTo>
                <a:cubicBezTo>
                  <a:pt x="2926" y="5454"/>
                  <a:pt x="2731" y="5454"/>
                  <a:pt x="2536" y="8181"/>
                </a:cubicBezTo>
                <a:cubicBezTo>
                  <a:pt x="2536" y="8181"/>
                  <a:pt x="2536" y="8181"/>
                  <a:pt x="2536" y="8181"/>
                </a:cubicBezTo>
                <a:cubicBezTo>
                  <a:pt x="2341" y="8181"/>
                  <a:pt x="2146" y="10909"/>
                  <a:pt x="1951" y="10909"/>
                </a:cubicBezTo>
                <a:cubicBezTo>
                  <a:pt x="1951" y="10909"/>
                  <a:pt x="1951" y="10909"/>
                  <a:pt x="1951" y="13636"/>
                </a:cubicBezTo>
                <a:cubicBezTo>
                  <a:pt x="1951" y="13636"/>
                  <a:pt x="1951" y="13636"/>
                  <a:pt x="1951" y="13636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2727"/>
                  <a:pt x="1951" y="120000"/>
                  <a:pt x="4682" y="120000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2135986" y="3182452"/>
            <a:ext cx="1817700" cy="45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12334" y="0"/>
                </a:lnTo>
                <a:lnTo>
                  <a:pt x="0" y="59879"/>
                </a:lnTo>
                <a:lnTo>
                  <a:pt x="12334" y="120000"/>
                </a:lnTo>
                <a:lnTo>
                  <a:pt x="119999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1155CC">
              <a:alpha val="4269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3633088" y="1249500"/>
            <a:ext cx="1504500" cy="454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57" y="120000"/>
                </a:moveTo>
                <a:cubicBezTo>
                  <a:pt x="83094" y="120000"/>
                  <a:pt x="104412" y="108987"/>
                  <a:pt x="120000" y="88860"/>
                </a:cubicBezTo>
                <a:cubicBezTo>
                  <a:pt x="105329" y="34936"/>
                  <a:pt x="83782" y="0"/>
                  <a:pt x="60057" y="0"/>
                </a:cubicBezTo>
                <a:cubicBezTo>
                  <a:pt x="35300" y="0"/>
                  <a:pt x="14670" y="36455"/>
                  <a:pt x="0" y="90379"/>
                </a:cubicBezTo>
                <a:cubicBezTo>
                  <a:pt x="15587" y="110506"/>
                  <a:pt x="37134" y="120000"/>
                  <a:pt x="60057" y="120000"/>
                </a:cubicBezTo>
              </a:path>
            </a:pathLst>
          </a:custGeom>
          <a:solidFill>
            <a:srgbClr val="1155C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3445606" y="2639080"/>
            <a:ext cx="1878600" cy="56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53" y="11692"/>
                </a:moveTo>
                <a:cubicBezTo>
                  <a:pt x="39164" y="11692"/>
                  <a:pt x="19025" y="7692"/>
                  <a:pt x="0" y="0"/>
                </a:cubicBezTo>
                <a:cubicBezTo>
                  <a:pt x="1856" y="15076"/>
                  <a:pt x="4269" y="29230"/>
                  <a:pt x="7053" y="42461"/>
                </a:cubicBezTo>
                <a:cubicBezTo>
                  <a:pt x="7238" y="43692"/>
                  <a:pt x="15498" y="82461"/>
                  <a:pt x="19675" y="116307"/>
                </a:cubicBezTo>
                <a:cubicBezTo>
                  <a:pt x="32946" y="118769"/>
                  <a:pt x="46496" y="120000"/>
                  <a:pt x="60232" y="120000"/>
                </a:cubicBezTo>
                <a:cubicBezTo>
                  <a:pt x="73689" y="120000"/>
                  <a:pt x="86867" y="118769"/>
                  <a:pt x="99860" y="116307"/>
                </a:cubicBezTo>
                <a:cubicBezTo>
                  <a:pt x="103109" y="90153"/>
                  <a:pt x="108491" y="62461"/>
                  <a:pt x="110812" y="51076"/>
                </a:cubicBezTo>
                <a:cubicBezTo>
                  <a:pt x="114524" y="35692"/>
                  <a:pt x="117587" y="18461"/>
                  <a:pt x="119999" y="0"/>
                </a:cubicBezTo>
                <a:cubicBezTo>
                  <a:pt x="100974" y="7692"/>
                  <a:pt x="80835" y="11692"/>
                  <a:pt x="59953" y="11692"/>
                </a:cubicBezTo>
              </a:path>
            </a:pathLst>
          </a:custGeom>
          <a:solidFill>
            <a:srgbClr val="00B2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5396768" y="2078887"/>
            <a:ext cx="5700" cy="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90000"/>
                </a:moveTo>
                <a:cubicBezTo>
                  <a:pt x="120000" y="90000"/>
                  <a:pt x="120000" y="0"/>
                  <a:pt x="0" y="0"/>
                </a:cubicBezTo>
                <a:cubicBezTo>
                  <a:pt x="0" y="120000"/>
                  <a:pt x="0" y="120000"/>
                  <a:pt x="0" y="120000"/>
                </a:cubicBezTo>
                <a:lnTo>
                  <a:pt x="120000" y="9000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3762741" y="3182429"/>
            <a:ext cx="1241100" cy="45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694" y="4571"/>
                </a:moveTo>
                <a:cubicBezTo>
                  <a:pt x="40138" y="4571"/>
                  <a:pt x="19861" y="3047"/>
                  <a:pt x="0" y="0"/>
                </a:cubicBezTo>
                <a:cubicBezTo>
                  <a:pt x="555" y="3428"/>
                  <a:pt x="1111" y="6857"/>
                  <a:pt x="1527" y="10285"/>
                </a:cubicBezTo>
                <a:cubicBezTo>
                  <a:pt x="7222" y="55238"/>
                  <a:pt x="6944" y="120000"/>
                  <a:pt x="21527" y="120000"/>
                </a:cubicBezTo>
                <a:cubicBezTo>
                  <a:pt x="59861" y="120000"/>
                  <a:pt x="59861" y="120000"/>
                  <a:pt x="59861" y="120000"/>
                </a:cubicBezTo>
                <a:cubicBezTo>
                  <a:pt x="60277" y="120000"/>
                  <a:pt x="60277" y="120000"/>
                  <a:pt x="60277" y="120000"/>
                </a:cubicBezTo>
                <a:cubicBezTo>
                  <a:pt x="98472" y="120000"/>
                  <a:pt x="98472" y="120000"/>
                  <a:pt x="98472" y="120000"/>
                </a:cubicBezTo>
                <a:cubicBezTo>
                  <a:pt x="113055" y="120000"/>
                  <a:pt x="112777" y="55238"/>
                  <a:pt x="118611" y="10285"/>
                </a:cubicBezTo>
                <a:cubicBezTo>
                  <a:pt x="119027" y="6857"/>
                  <a:pt x="119444" y="3428"/>
                  <a:pt x="120000" y="0"/>
                </a:cubicBezTo>
                <a:cubicBezTo>
                  <a:pt x="100555" y="3047"/>
                  <a:pt x="80833" y="4571"/>
                  <a:pt x="60694" y="4571"/>
                </a:cubicBezTo>
              </a:path>
            </a:pathLst>
          </a:custGeom>
          <a:solidFill>
            <a:srgbClr val="1155C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5193700" y="1410300"/>
            <a:ext cx="1676100" cy="51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Precio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5234475" y="2654025"/>
            <a:ext cx="1676100" cy="51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Interfaz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2418425" y="3182425"/>
            <a:ext cx="1392000" cy="43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Curva de aprendizaje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721200" y="2082700"/>
            <a:ext cx="1582200" cy="56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Usabilidad  </a:t>
            </a:r>
          </a:p>
        </p:txBody>
      </p:sp>
      <p:grpSp>
        <p:nvGrpSpPr>
          <p:cNvPr id="379" name="Shape 379"/>
          <p:cNvGrpSpPr/>
          <p:nvPr/>
        </p:nvGrpSpPr>
        <p:grpSpPr>
          <a:xfrm>
            <a:off x="4251603" y="2310716"/>
            <a:ext cx="265703" cy="249986"/>
            <a:chOff x="5972700" y="2330200"/>
            <a:chExt cx="411625" cy="387275"/>
          </a:xfrm>
        </p:grpSpPr>
        <p:sp>
          <p:nvSpPr>
            <p:cNvPr id="380" name="Shape 38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2" name="Shape 382"/>
          <p:cNvGrpSpPr/>
          <p:nvPr/>
        </p:nvGrpSpPr>
        <p:grpSpPr>
          <a:xfrm>
            <a:off x="4239419" y="1841678"/>
            <a:ext cx="290071" cy="194957"/>
            <a:chOff x="1244800" y="3717225"/>
            <a:chExt cx="449375" cy="302025"/>
          </a:xfrm>
        </p:grpSpPr>
        <p:sp>
          <p:nvSpPr>
            <p:cNvPr id="383" name="Shape 383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4248852" y="3303376"/>
            <a:ext cx="271206" cy="240949"/>
            <a:chOff x="5292575" y="3681900"/>
            <a:chExt cx="420150" cy="373275"/>
          </a:xfrm>
        </p:grpSpPr>
        <p:sp>
          <p:nvSpPr>
            <p:cNvPr id="390" name="Shape 390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4201192" y="2823363"/>
            <a:ext cx="363369" cy="221114"/>
            <a:chOff x="3269900" y="3064500"/>
            <a:chExt cx="432325" cy="263075"/>
          </a:xfrm>
        </p:grpSpPr>
        <p:sp>
          <p:nvSpPr>
            <p:cNvPr id="398" name="Shape 39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821225" y="2085600"/>
            <a:ext cx="7397700" cy="116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Somos un grupo de desarrolladores experimentados trabajando en una aplicación móvil, la cual está en fase final y necesitamos someterla a pruebas, para ello hemos estado investigando diferentes herramientas buscando una que nos ofrezca una gran profundidad a la hora de aplicar dichas pruebas sobre el software.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4436403" y="1249495"/>
            <a:ext cx="2859300" cy="83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9619"/>
                </a:moveTo>
                <a:lnTo>
                  <a:pt x="111205" y="0"/>
                </a:lnTo>
                <a:lnTo>
                  <a:pt x="93550" y="0"/>
                </a:lnTo>
                <a:lnTo>
                  <a:pt x="0" y="761"/>
                </a:lnTo>
                <a:lnTo>
                  <a:pt x="0" y="120000"/>
                </a:lnTo>
                <a:lnTo>
                  <a:pt x="104495" y="118985"/>
                </a:lnTo>
                <a:lnTo>
                  <a:pt x="111205" y="118985"/>
                </a:lnTo>
                <a:lnTo>
                  <a:pt x="120000" y="59619"/>
                </a:lnTo>
                <a:close/>
              </a:path>
            </a:pathLst>
          </a:custGeom>
          <a:solidFill>
            <a:srgbClr val="1155CC">
              <a:alpha val="4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1721200" y="2087883"/>
            <a:ext cx="2102100" cy="56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925" y="0"/>
                </a:moveTo>
                <a:lnTo>
                  <a:pt x="31925" y="0"/>
                </a:lnTo>
                <a:lnTo>
                  <a:pt x="10666" y="0"/>
                </a:lnTo>
                <a:lnTo>
                  <a:pt x="0" y="60000"/>
                </a:lnTo>
                <a:lnTo>
                  <a:pt x="10666" y="120000"/>
                </a:lnTo>
                <a:lnTo>
                  <a:pt x="14222" y="120000"/>
                </a:lnTo>
                <a:lnTo>
                  <a:pt x="31925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31925" y="0"/>
                </a:lnTo>
                <a:close/>
              </a:path>
            </a:pathLst>
          </a:custGeom>
          <a:solidFill>
            <a:srgbClr val="3C78D8">
              <a:alpha val="4808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Shape 4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5700" y="4443330"/>
            <a:ext cx="2962128" cy="246344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 txBox="1"/>
          <p:nvPr/>
        </p:nvSpPr>
        <p:spPr>
          <a:xfrm>
            <a:off x="1994791" y="1284780"/>
            <a:ext cx="1582200" cy="36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Precio</a:t>
            </a:r>
          </a:p>
        </p:txBody>
      </p:sp>
      <p:sp>
        <p:nvSpPr>
          <p:cNvPr id="414" name="Shape 414"/>
          <p:cNvSpPr/>
          <p:nvPr/>
        </p:nvSpPr>
        <p:spPr>
          <a:xfrm>
            <a:off x="4854400" y="2642040"/>
            <a:ext cx="1910400" cy="53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649" y="222"/>
                </a:moveTo>
                <a:lnTo>
                  <a:pt x="99681" y="222"/>
                </a:lnTo>
                <a:lnTo>
                  <a:pt x="99681" y="0"/>
                </a:lnTo>
                <a:lnTo>
                  <a:pt x="0" y="0"/>
                </a:lnTo>
                <a:lnTo>
                  <a:pt x="0" y="120000"/>
                </a:lnTo>
                <a:lnTo>
                  <a:pt x="82868" y="120000"/>
                </a:lnTo>
                <a:lnTo>
                  <a:pt x="99681" y="120000"/>
                </a:lnTo>
                <a:lnTo>
                  <a:pt x="107649" y="120000"/>
                </a:lnTo>
                <a:lnTo>
                  <a:pt x="120000" y="60000"/>
                </a:lnTo>
                <a:lnTo>
                  <a:pt x="107649" y="222"/>
                </a:lnTo>
                <a:close/>
              </a:path>
            </a:pathLst>
          </a:custGeom>
          <a:solidFill>
            <a:srgbClr val="00B2FF">
              <a:alpha val="5308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3375760" y="1581057"/>
            <a:ext cx="2021100" cy="60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57" y="24285"/>
                </a:moveTo>
                <a:cubicBezTo>
                  <a:pt x="42558" y="24285"/>
                  <a:pt x="26609" y="15142"/>
                  <a:pt x="14754" y="0"/>
                </a:cubicBezTo>
                <a:cubicBezTo>
                  <a:pt x="7249" y="27428"/>
                  <a:pt x="1961" y="61714"/>
                  <a:pt x="0" y="99714"/>
                </a:cubicBezTo>
                <a:cubicBezTo>
                  <a:pt x="17910" y="112571"/>
                  <a:pt x="38294" y="120000"/>
                  <a:pt x="59872" y="120000"/>
                </a:cubicBezTo>
                <a:cubicBezTo>
                  <a:pt x="81620" y="120000"/>
                  <a:pt x="102089" y="112857"/>
                  <a:pt x="120000" y="100000"/>
                </a:cubicBezTo>
                <a:cubicBezTo>
                  <a:pt x="118038" y="62000"/>
                  <a:pt x="112750" y="27428"/>
                  <a:pt x="105159" y="0"/>
                </a:cubicBezTo>
                <a:cubicBezTo>
                  <a:pt x="93390" y="15142"/>
                  <a:pt x="77441" y="24285"/>
                  <a:pt x="59957" y="24285"/>
                </a:cubicBezTo>
              </a:path>
            </a:pathLst>
          </a:custGeom>
          <a:solidFill>
            <a:srgbClr val="1155C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3357228" y="2081884"/>
            <a:ext cx="2063400" cy="61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874" y="20047"/>
                </a:moveTo>
                <a:cubicBezTo>
                  <a:pt x="38580" y="20047"/>
                  <a:pt x="18538" y="12705"/>
                  <a:pt x="918" y="0"/>
                </a:cubicBezTo>
                <a:cubicBezTo>
                  <a:pt x="334" y="11011"/>
                  <a:pt x="0" y="22305"/>
                  <a:pt x="0" y="33600"/>
                </a:cubicBezTo>
                <a:cubicBezTo>
                  <a:pt x="0" y="60423"/>
                  <a:pt x="1670" y="85835"/>
                  <a:pt x="4592" y="109270"/>
                </a:cubicBezTo>
                <a:cubicBezTo>
                  <a:pt x="22129" y="116329"/>
                  <a:pt x="40751" y="120000"/>
                  <a:pt x="59958" y="120000"/>
                </a:cubicBezTo>
                <a:cubicBezTo>
                  <a:pt x="79248" y="120000"/>
                  <a:pt x="97870" y="116329"/>
                  <a:pt x="115407" y="109270"/>
                </a:cubicBezTo>
                <a:cubicBezTo>
                  <a:pt x="118329" y="85835"/>
                  <a:pt x="120000" y="60423"/>
                  <a:pt x="120000" y="33600"/>
                </a:cubicBezTo>
                <a:cubicBezTo>
                  <a:pt x="120000" y="22305"/>
                  <a:pt x="119665" y="11011"/>
                  <a:pt x="119081" y="0"/>
                </a:cubicBezTo>
                <a:cubicBezTo>
                  <a:pt x="101461" y="12705"/>
                  <a:pt x="81252" y="20047"/>
                  <a:pt x="59874" y="20047"/>
                </a:cubicBezTo>
              </a:path>
            </a:pathLst>
          </a:custGeom>
          <a:solidFill>
            <a:srgbClr val="3C78D8"/>
          </a:solidFill>
          <a:ln w="9525" cap="flat" cmpd="sng">
            <a:solidFill>
              <a:srgbClr val="3C78D8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1190100" y="302375"/>
            <a:ext cx="6763800" cy="5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SOLUCIÓN CASO 2: SELENIUM</a:t>
            </a:r>
          </a:p>
        </p:txBody>
      </p:sp>
      <p:sp>
        <p:nvSpPr>
          <p:cNvPr id="418" name="Shape 418"/>
          <p:cNvSpPr/>
          <p:nvPr/>
        </p:nvSpPr>
        <p:spPr>
          <a:xfrm>
            <a:off x="4236817" y="4213720"/>
            <a:ext cx="293100" cy="256200"/>
          </a:xfrm>
          <a:prstGeom prst="ellipse">
            <a:avLst/>
          </a:prstGeom>
          <a:solidFill>
            <a:srgbClr val="31353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3971572" y="3737663"/>
            <a:ext cx="830400" cy="602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1448"/>
                </a:moveTo>
                <a:cubicBezTo>
                  <a:pt x="120000" y="116137"/>
                  <a:pt x="117195" y="120000"/>
                  <a:pt x="113589" y="120000"/>
                </a:cubicBezTo>
                <a:cubicBezTo>
                  <a:pt x="6210" y="120000"/>
                  <a:pt x="6210" y="120000"/>
                  <a:pt x="6210" y="120000"/>
                </a:cubicBezTo>
                <a:cubicBezTo>
                  <a:pt x="2804" y="120000"/>
                  <a:pt x="0" y="116137"/>
                  <a:pt x="0" y="111448"/>
                </a:cubicBezTo>
                <a:cubicBezTo>
                  <a:pt x="0" y="8551"/>
                  <a:pt x="0" y="8551"/>
                  <a:pt x="0" y="8551"/>
                </a:cubicBezTo>
                <a:cubicBezTo>
                  <a:pt x="0" y="3862"/>
                  <a:pt x="2804" y="0"/>
                  <a:pt x="6210" y="0"/>
                </a:cubicBezTo>
                <a:cubicBezTo>
                  <a:pt x="113589" y="0"/>
                  <a:pt x="113589" y="0"/>
                  <a:pt x="113589" y="0"/>
                </a:cubicBezTo>
                <a:cubicBezTo>
                  <a:pt x="117195" y="0"/>
                  <a:pt x="120000" y="3862"/>
                  <a:pt x="120000" y="8551"/>
                </a:cubicBezTo>
                <a:lnTo>
                  <a:pt x="120000" y="111448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3906250" y="3600092"/>
            <a:ext cx="960900" cy="213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6591" y="0"/>
                </a:moveTo>
                <a:cubicBezTo>
                  <a:pt x="105650" y="12162"/>
                  <a:pt x="70852" y="17837"/>
                  <a:pt x="59730" y="18648"/>
                </a:cubicBezTo>
                <a:cubicBezTo>
                  <a:pt x="48789" y="17837"/>
                  <a:pt x="14170" y="12162"/>
                  <a:pt x="3228" y="0"/>
                </a:cubicBezTo>
                <a:cubicBezTo>
                  <a:pt x="3228" y="0"/>
                  <a:pt x="0" y="1621"/>
                  <a:pt x="2511" y="19459"/>
                </a:cubicBezTo>
                <a:cubicBezTo>
                  <a:pt x="2511" y="19459"/>
                  <a:pt x="4304" y="23513"/>
                  <a:pt x="4663" y="54324"/>
                </a:cubicBezTo>
                <a:cubicBezTo>
                  <a:pt x="5201" y="84324"/>
                  <a:pt x="3228" y="104594"/>
                  <a:pt x="5919" y="120000"/>
                </a:cubicBezTo>
                <a:cubicBezTo>
                  <a:pt x="56502" y="120000"/>
                  <a:pt x="56502" y="120000"/>
                  <a:pt x="56502" y="120000"/>
                </a:cubicBezTo>
                <a:cubicBezTo>
                  <a:pt x="63139" y="120000"/>
                  <a:pt x="63139" y="120000"/>
                  <a:pt x="63139" y="120000"/>
                </a:cubicBezTo>
                <a:cubicBezTo>
                  <a:pt x="114080" y="120000"/>
                  <a:pt x="114080" y="120000"/>
                  <a:pt x="114080" y="120000"/>
                </a:cubicBezTo>
                <a:cubicBezTo>
                  <a:pt x="116771" y="104594"/>
                  <a:pt x="114798" y="84324"/>
                  <a:pt x="115336" y="54324"/>
                </a:cubicBezTo>
                <a:cubicBezTo>
                  <a:pt x="115695" y="23513"/>
                  <a:pt x="117488" y="20270"/>
                  <a:pt x="117488" y="20270"/>
                </a:cubicBezTo>
                <a:cubicBezTo>
                  <a:pt x="120000" y="2432"/>
                  <a:pt x="116591" y="0"/>
                  <a:pt x="116591" y="0"/>
                </a:cubicBezTo>
              </a:path>
            </a:pathLst>
          </a:custGeom>
          <a:gradFill>
            <a:gsLst>
              <a:gs pos="0">
                <a:srgbClr val="7F7F7F"/>
              </a:gs>
              <a:gs pos="25000">
                <a:srgbClr val="A5A5A5"/>
              </a:gs>
              <a:gs pos="50000">
                <a:srgbClr val="D8D8D8"/>
              </a:gs>
              <a:gs pos="75000">
                <a:srgbClr val="A5A5A5"/>
              </a:gs>
              <a:gs pos="100000">
                <a:srgbClr val="7F7F7F"/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4068069" y="3877214"/>
            <a:ext cx="165300" cy="43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05384"/>
                </a:moveTo>
                <a:cubicBezTo>
                  <a:pt x="120000" y="101153"/>
                  <a:pt x="120000" y="7692"/>
                  <a:pt x="120000" y="3461"/>
                </a:cubicBezTo>
                <a:cubicBezTo>
                  <a:pt x="120000" y="0"/>
                  <a:pt x="0" y="2692"/>
                  <a:pt x="0" y="5384"/>
                </a:cubicBezTo>
                <a:cubicBezTo>
                  <a:pt x="0" y="9615"/>
                  <a:pt x="0" y="103076"/>
                  <a:pt x="0" y="107307"/>
                </a:cubicBezTo>
                <a:cubicBezTo>
                  <a:pt x="17142" y="120000"/>
                  <a:pt x="110924" y="118461"/>
                  <a:pt x="120000" y="10538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4540165" y="3877214"/>
            <a:ext cx="165300" cy="433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05384"/>
                </a:moveTo>
                <a:cubicBezTo>
                  <a:pt x="120000" y="101153"/>
                  <a:pt x="120000" y="7692"/>
                  <a:pt x="120000" y="3461"/>
                </a:cubicBezTo>
                <a:cubicBezTo>
                  <a:pt x="120000" y="0"/>
                  <a:pt x="0" y="2692"/>
                  <a:pt x="0" y="5384"/>
                </a:cubicBezTo>
                <a:cubicBezTo>
                  <a:pt x="0" y="9615"/>
                  <a:pt x="0" y="103076"/>
                  <a:pt x="0" y="107307"/>
                </a:cubicBezTo>
                <a:cubicBezTo>
                  <a:pt x="17142" y="120000"/>
                  <a:pt x="110924" y="118461"/>
                  <a:pt x="120000" y="105384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3960685" y="4155326"/>
            <a:ext cx="852300" cy="5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3023"/>
                </a:moveTo>
                <a:cubicBezTo>
                  <a:pt x="120000" y="53023"/>
                  <a:pt x="120000" y="53023"/>
                  <a:pt x="120000" y="53023"/>
                </a:cubicBezTo>
                <a:cubicBezTo>
                  <a:pt x="119804" y="33488"/>
                  <a:pt x="118829" y="16744"/>
                  <a:pt x="117463" y="5581"/>
                </a:cubicBezTo>
                <a:cubicBezTo>
                  <a:pt x="117463" y="5581"/>
                  <a:pt x="117463" y="5581"/>
                  <a:pt x="117268" y="5581"/>
                </a:cubicBezTo>
                <a:cubicBezTo>
                  <a:pt x="117073" y="5581"/>
                  <a:pt x="116878" y="2790"/>
                  <a:pt x="116682" y="2790"/>
                </a:cubicBezTo>
                <a:cubicBezTo>
                  <a:pt x="116682" y="2790"/>
                  <a:pt x="116682" y="2790"/>
                  <a:pt x="116682" y="2790"/>
                </a:cubicBezTo>
                <a:cubicBezTo>
                  <a:pt x="116487" y="2790"/>
                  <a:pt x="116292" y="2790"/>
                  <a:pt x="116097" y="0"/>
                </a:cubicBezTo>
                <a:cubicBezTo>
                  <a:pt x="116097" y="0"/>
                  <a:pt x="116097" y="0"/>
                  <a:pt x="115902" y="0"/>
                </a:cubicBezTo>
                <a:cubicBezTo>
                  <a:pt x="115707" y="0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0"/>
                  <a:pt x="4097" y="0"/>
                </a:cubicBezTo>
                <a:cubicBezTo>
                  <a:pt x="3902" y="0"/>
                  <a:pt x="3902" y="0"/>
                  <a:pt x="3902" y="0"/>
                </a:cubicBezTo>
                <a:cubicBezTo>
                  <a:pt x="3707" y="2790"/>
                  <a:pt x="3512" y="2790"/>
                  <a:pt x="3317" y="2790"/>
                </a:cubicBezTo>
                <a:cubicBezTo>
                  <a:pt x="3121" y="2790"/>
                  <a:pt x="3121" y="2790"/>
                  <a:pt x="3121" y="2790"/>
                </a:cubicBezTo>
                <a:cubicBezTo>
                  <a:pt x="2926" y="2790"/>
                  <a:pt x="2731" y="5581"/>
                  <a:pt x="2536" y="5581"/>
                </a:cubicBezTo>
                <a:cubicBezTo>
                  <a:pt x="2536" y="5581"/>
                  <a:pt x="2536" y="5581"/>
                  <a:pt x="2536" y="5581"/>
                </a:cubicBezTo>
                <a:cubicBezTo>
                  <a:pt x="2341" y="8372"/>
                  <a:pt x="2146" y="8372"/>
                  <a:pt x="1951" y="11162"/>
                </a:cubicBezTo>
                <a:cubicBezTo>
                  <a:pt x="1951" y="11162"/>
                  <a:pt x="1951" y="11162"/>
                  <a:pt x="1951" y="11162"/>
                </a:cubicBezTo>
                <a:cubicBezTo>
                  <a:pt x="1951" y="11162"/>
                  <a:pt x="1951" y="11162"/>
                  <a:pt x="1951" y="11162"/>
                </a:cubicBezTo>
                <a:cubicBezTo>
                  <a:pt x="975" y="22325"/>
                  <a:pt x="195" y="36279"/>
                  <a:pt x="0" y="53023"/>
                </a:cubicBezTo>
                <a:cubicBezTo>
                  <a:pt x="0" y="53023"/>
                  <a:pt x="0" y="53023"/>
                  <a:pt x="0" y="53023"/>
                </a:cubicBezTo>
                <a:cubicBezTo>
                  <a:pt x="0" y="53023"/>
                  <a:pt x="0" y="53023"/>
                  <a:pt x="0" y="53023"/>
                </a:cubicBezTo>
                <a:cubicBezTo>
                  <a:pt x="0" y="55813"/>
                  <a:pt x="0" y="58604"/>
                  <a:pt x="0" y="61395"/>
                </a:cubicBezTo>
                <a:cubicBezTo>
                  <a:pt x="0" y="92093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093"/>
                  <a:pt x="120000" y="61395"/>
                </a:cubicBezTo>
                <a:cubicBezTo>
                  <a:pt x="120000" y="58604"/>
                  <a:pt x="120000" y="55813"/>
                  <a:pt x="120000" y="53023"/>
                </a:cubicBezTo>
                <a:cubicBezTo>
                  <a:pt x="120000" y="53023"/>
                  <a:pt x="120000" y="53023"/>
                  <a:pt x="120000" y="53023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3960685" y="4052395"/>
            <a:ext cx="852300" cy="6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1818"/>
                </a:move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8181"/>
                </a:cubicBezTo>
                <a:cubicBezTo>
                  <a:pt x="117463" y="8181"/>
                  <a:pt x="117463" y="8181"/>
                  <a:pt x="117268" y="8181"/>
                </a:cubicBezTo>
                <a:cubicBezTo>
                  <a:pt x="117073" y="5454"/>
                  <a:pt x="116878" y="5454"/>
                  <a:pt x="116682" y="5454"/>
                </a:cubicBezTo>
                <a:cubicBezTo>
                  <a:pt x="116682" y="5454"/>
                  <a:pt x="116682" y="5454"/>
                  <a:pt x="116682" y="5454"/>
                </a:cubicBezTo>
                <a:cubicBezTo>
                  <a:pt x="116487" y="2727"/>
                  <a:pt x="116292" y="2727"/>
                  <a:pt x="116097" y="2727"/>
                </a:cubicBezTo>
                <a:cubicBezTo>
                  <a:pt x="116097" y="2727"/>
                  <a:pt x="116097" y="2727"/>
                  <a:pt x="115902" y="2727"/>
                </a:cubicBezTo>
                <a:cubicBezTo>
                  <a:pt x="115707" y="2727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2727"/>
                  <a:pt x="4097" y="2727"/>
                </a:cubicBezTo>
                <a:cubicBezTo>
                  <a:pt x="3902" y="2727"/>
                  <a:pt x="3902" y="2727"/>
                  <a:pt x="3902" y="2727"/>
                </a:cubicBezTo>
                <a:cubicBezTo>
                  <a:pt x="3707" y="2727"/>
                  <a:pt x="3512" y="2727"/>
                  <a:pt x="3317" y="5454"/>
                </a:cubicBezTo>
                <a:cubicBezTo>
                  <a:pt x="3121" y="5454"/>
                  <a:pt x="3121" y="5454"/>
                  <a:pt x="3121" y="5454"/>
                </a:cubicBezTo>
                <a:cubicBezTo>
                  <a:pt x="2926" y="5454"/>
                  <a:pt x="2731" y="5454"/>
                  <a:pt x="2536" y="8181"/>
                </a:cubicBezTo>
                <a:cubicBezTo>
                  <a:pt x="2536" y="8181"/>
                  <a:pt x="2536" y="8181"/>
                  <a:pt x="2536" y="8181"/>
                </a:cubicBezTo>
                <a:cubicBezTo>
                  <a:pt x="2341" y="8181"/>
                  <a:pt x="2146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2727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727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3960685" y="3948474"/>
            <a:ext cx="852300" cy="6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1818"/>
                </a:move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5454"/>
                </a:cubicBezTo>
                <a:cubicBezTo>
                  <a:pt x="117463" y="5454"/>
                  <a:pt x="117463" y="5454"/>
                  <a:pt x="117268" y="5454"/>
                </a:cubicBezTo>
                <a:cubicBezTo>
                  <a:pt x="117073" y="5454"/>
                  <a:pt x="116878" y="2727"/>
                  <a:pt x="116682" y="2727"/>
                </a:cubicBezTo>
                <a:cubicBezTo>
                  <a:pt x="116682" y="2727"/>
                  <a:pt x="116682" y="2727"/>
                  <a:pt x="116682" y="2727"/>
                </a:cubicBezTo>
                <a:cubicBezTo>
                  <a:pt x="116487" y="2727"/>
                  <a:pt x="116292" y="2727"/>
                  <a:pt x="116097" y="0"/>
                </a:cubicBezTo>
                <a:cubicBezTo>
                  <a:pt x="116097" y="0"/>
                  <a:pt x="116097" y="0"/>
                  <a:pt x="115902" y="0"/>
                </a:cubicBezTo>
                <a:cubicBezTo>
                  <a:pt x="115707" y="0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0"/>
                  <a:pt x="4097" y="0"/>
                </a:cubicBezTo>
                <a:cubicBezTo>
                  <a:pt x="3902" y="0"/>
                  <a:pt x="3902" y="0"/>
                  <a:pt x="3902" y="0"/>
                </a:cubicBezTo>
                <a:cubicBezTo>
                  <a:pt x="3707" y="2727"/>
                  <a:pt x="3512" y="2727"/>
                  <a:pt x="3317" y="2727"/>
                </a:cubicBezTo>
                <a:cubicBezTo>
                  <a:pt x="3121" y="2727"/>
                  <a:pt x="3121" y="2727"/>
                  <a:pt x="3121" y="2727"/>
                </a:cubicBezTo>
                <a:cubicBezTo>
                  <a:pt x="2926" y="2727"/>
                  <a:pt x="2731" y="5454"/>
                  <a:pt x="2536" y="5454"/>
                </a:cubicBezTo>
                <a:cubicBezTo>
                  <a:pt x="2536" y="5454"/>
                  <a:pt x="2536" y="5454"/>
                  <a:pt x="2536" y="5454"/>
                </a:cubicBezTo>
                <a:cubicBezTo>
                  <a:pt x="2341" y="8181"/>
                  <a:pt x="2146" y="8181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1951" y="10909"/>
                  <a:pt x="1951" y="10909"/>
                  <a:pt x="1951" y="10909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0000"/>
                  <a:pt x="1951" y="120000"/>
                  <a:pt x="4682" y="120000"/>
                </a:cubicBez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0000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3960685" y="3845543"/>
            <a:ext cx="852300" cy="61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2" y="120000"/>
                </a:moveTo>
                <a:cubicBezTo>
                  <a:pt x="115317" y="120000"/>
                  <a:pt x="115317" y="120000"/>
                  <a:pt x="115317" y="120000"/>
                </a:cubicBezTo>
                <a:cubicBezTo>
                  <a:pt x="117853" y="120000"/>
                  <a:pt x="120000" y="92727"/>
                  <a:pt x="120000" y="60000"/>
                </a:cubicBezTo>
                <a:cubicBezTo>
                  <a:pt x="120000" y="57272"/>
                  <a:pt x="120000" y="54545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ubicBezTo>
                  <a:pt x="120000" y="51818"/>
                  <a:pt x="120000" y="51818"/>
                  <a:pt x="120000" y="51818"/>
                </a:cubicBezTo>
                <a:cubicBezTo>
                  <a:pt x="119804" y="32727"/>
                  <a:pt x="118829" y="16363"/>
                  <a:pt x="117463" y="8181"/>
                </a:cubicBezTo>
                <a:cubicBezTo>
                  <a:pt x="117463" y="8181"/>
                  <a:pt x="117463" y="8181"/>
                  <a:pt x="117268" y="8181"/>
                </a:cubicBezTo>
                <a:cubicBezTo>
                  <a:pt x="117073" y="5454"/>
                  <a:pt x="116878" y="5454"/>
                  <a:pt x="116682" y="5454"/>
                </a:cubicBezTo>
                <a:cubicBezTo>
                  <a:pt x="116682" y="5454"/>
                  <a:pt x="116682" y="5454"/>
                  <a:pt x="116682" y="5454"/>
                </a:cubicBezTo>
                <a:cubicBezTo>
                  <a:pt x="116487" y="2727"/>
                  <a:pt x="116292" y="2727"/>
                  <a:pt x="116097" y="2727"/>
                </a:cubicBezTo>
                <a:cubicBezTo>
                  <a:pt x="116097" y="2727"/>
                  <a:pt x="116097" y="2727"/>
                  <a:pt x="115902" y="2727"/>
                </a:cubicBezTo>
                <a:cubicBezTo>
                  <a:pt x="115707" y="2727"/>
                  <a:pt x="115512" y="0"/>
                  <a:pt x="115317" y="0"/>
                </a:cubicBezTo>
                <a:cubicBezTo>
                  <a:pt x="4682" y="0"/>
                  <a:pt x="4682" y="0"/>
                  <a:pt x="4682" y="0"/>
                </a:cubicBezTo>
                <a:cubicBezTo>
                  <a:pt x="4487" y="0"/>
                  <a:pt x="4292" y="2727"/>
                  <a:pt x="4097" y="2727"/>
                </a:cubicBezTo>
                <a:cubicBezTo>
                  <a:pt x="3902" y="2727"/>
                  <a:pt x="3902" y="2727"/>
                  <a:pt x="3902" y="2727"/>
                </a:cubicBezTo>
                <a:cubicBezTo>
                  <a:pt x="3707" y="2727"/>
                  <a:pt x="3512" y="2727"/>
                  <a:pt x="3317" y="5454"/>
                </a:cubicBezTo>
                <a:cubicBezTo>
                  <a:pt x="3121" y="5454"/>
                  <a:pt x="3121" y="5454"/>
                  <a:pt x="3121" y="5454"/>
                </a:cubicBezTo>
                <a:cubicBezTo>
                  <a:pt x="2926" y="5454"/>
                  <a:pt x="2731" y="5454"/>
                  <a:pt x="2536" y="8181"/>
                </a:cubicBezTo>
                <a:cubicBezTo>
                  <a:pt x="2536" y="8181"/>
                  <a:pt x="2536" y="8181"/>
                  <a:pt x="2536" y="8181"/>
                </a:cubicBezTo>
                <a:cubicBezTo>
                  <a:pt x="2341" y="8181"/>
                  <a:pt x="2146" y="10909"/>
                  <a:pt x="1951" y="10909"/>
                </a:cubicBezTo>
                <a:cubicBezTo>
                  <a:pt x="1951" y="10909"/>
                  <a:pt x="1951" y="10909"/>
                  <a:pt x="1951" y="13636"/>
                </a:cubicBezTo>
                <a:cubicBezTo>
                  <a:pt x="1951" y="13636"/>
                  <a:pt x="1951" y="13636"/>
                  <a:pt x="1951" y="13636"/>
                </a:cubicBezTo>
                <a:cubicBezTo>
                  <a:pt x="975" y="21818"/>
                  <a:pt x="195" y="35454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1818"/>
                  <a:pt x="0" y="51818"/>
                  <a:pt x="0" y="51818"/>
                </a:cubicBezTo>
                <a:cubicBezTo>
                  <a:pt x="0" y="54545"/>
                  <a:pt x="0" y="57272"/>
                  <a:pt x="0" y="60000"/>
                </a:cubicBezTo>
                <a:cubicBezTo>
                  <a:pt x="0" y="92727"/>
                  <a:pt x="1951" y="120000"/>
                  <a:pt x="4682" y="120000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2135986" y="3182452"/>
            <a:ext cx="1817700" cy="45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12334" y="0"/>
                </a:lnTo>
                <a:lnTo>
                  <a:pt x="0" y="59879"/>
                </a:lnTo>
                <a:lnTo>
                  <a:pt x="12334" y="120000"/>
                </a:lnTo>
                <a:lnTo>
                  <a:pt x="119999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1155CC">
              <a:alpha val="4269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3633088" y="1249500"/>
            <a:ext cx="1504500" cy="454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57" y="120000"/>
                </a:moveTo>
                <a:cubicBezTo>
                  <a:pt x="83094" y="120000"/>
                  <a:pt x="104412" y="108987"/>
                  <a:pt x="120000" y="88860"/>
                </a:cubicBezTo>
                <a:cubicBezTo>
                  <a:pt x="105329" y="34936"/>
                  <a:pt x="83782" y="0"/>
                  <a:pt x="60057" y="0"/>
                </a:cubicBezTo>
                <a:cubicBezTo>
                  <a:pt x="35300" y="0"/>
                  <a:pt x="14670" y="36455"/>
                  <a:pt x="0" y="90379"/>
                </a:cubicBezTo>
                <a:cubicBezTo>
                  <a:pt x="15587" y="110506"/>
                  <a:pt x="37134" y="120000"/>
                  <a:pt x="60057" y="120000"/>
                </a:cubicBezTo>
              </a:path>
            </a:pathLst>
          </a:custGeom>
          <a:solidFill>
            <a:srgbClr val="1155C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3445606" y="2639080"/>
            <a:ext cx="1878600" cy="560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953" y="11692"/>
                </a:moveTo>
                <a:cubicBezTo>
                  <a:pt x="39164" y="11692"/>
                  <a:pt x="19025" y="7692"/>
                  <a:pt x="0" y="0"/>
                </a:cubicBezTo>
                <a:cubicBezTo>
                  <a:pt x="1856" y="15076"/>
                  <a:pt x="4269" y="29230"/>
                  <a:pt x="7053" y="42461"/>
                </a:cubicBezTo>
                <a:cubicBezTo>
                  <a:pt x="7238" y="43692"/>
                  <a:pt x="15498" y="82461"/>
                  <a:pt x="19675" y="116307"/>
                </a:cubicBezTo>
                <a:cubicBezTo>
                  <a:pt x="32946" y="118769"/>
                  <a:pt x="46496" y="120000"/>
                  <a:pt x="60232" y="120000"/>
                </a:cubicBezTo>
                <a:cubicBezTo>
                  <a:pt x="73689" y="120000"/>
                  <a:pt x="86867" y="118769"/>
                  <a:pt x="99860" y="116307"/>
                </a:cubicBezTo>
                <a:cubicBezTo>
                  <a:pt x="103109" y="90153"/>
                  <a:pt x="108491" y="62461"/>
                  <a:pt x="110812" y="51076"/>
                </a:cubicBezTo>
                <a:cubicBezTo>
                  <a:pt x="114524" y="35692"/>
                  <a:pt x="117587" y="18461"/>
                  <a:pt x="119999" y="0"/>
                </a:cubicBezTo>
                <a:cubicBezTo>
                  <a:pt x="100974" y="7692"/>
                  <a:pt x="80835" y="11692"/>
                  <a:pt x="59953" y="11692"/>
                </a:cubicBezTo>
              </a:path>
            </a:pathLst>
          </a:custGeom>
          <a:solidFill>
            <a:srgbClr val="00B2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5396768" y="2078887"/>
            <a:ext cx="5700" cy="5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90000"/>
                </a:moveTo>
                <a:cubicBezTo>
                  <a:pt x="120000" y="90000"/>
                  <a:pt x="120000" y="0"/>
                  <a:pt x="0" y="0"/>
                </a:cubicBezTo>
                <a:cubicBezTo>
                  <a:pt x="0" y="120000"/>
                  <a:pt x="0" y="120000"/>
                  <a:pt x="0" y="120000"/>
                </a:cubicBezTo>
                <a:lnTo>
                  <a:pt x="120000" y="9000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762741" y="3182429"/>
            <a:ext cx="1241100" cy="45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694" y="4571"/>
                </a:moveTo>
                <a:cubicBezTo>
                  <a:pt x="40138" y="4571"/>
                  <a:pt x="19861" y="3047"/>
                  <a:pt x="0" y="0"/>
                </a:cubicBezTo>
                <a:cubicBezTo>
                  <a:pt x="555" y="3428"/>
                  <a:pt x="1111" y="6857"/>
                  <a:pt x="1527" y="10285"/>
                </a:cubicBezTo>
                <a:cubicBezTo>
                  <a:pt x="7222" y="55238"/>
                  <a:pt x="6944" y="120000"/>
                  <a:pt x="21527" y="120000"/>
                </a:cubicBezTo>
                <a:cubicBezTo>
                  <a:pt x="59861" y="120000"/>
                  <a:pt x="59861" y="120000"/>
                  <a:pt x="59861" y="120000"/>
                </a:cubicBezTo>
                <a:cubicBezTo>
                  <a:pt x="60277" y="120000"/>
                  <a:pt x="60277" y="120000"/>
                  <a:pt x="60277" y="120000"/>
                </a:cubicBezTo>
                <a:cubicBezTo>
                  <a:pt x="98472" y="120000"/>
                  <a:pt x="98472" y="120000"/>
                  <a:pt x="98472" y="120000"/>
                </a:cubicBezTo>
                <a:cubicBezTo>
                  <a:pt x="113055" y="120000"/>
                  <a:pt x="112777" y="55238"/>
                  <a:pt x="118611" y="10285"/>
                </a:cubicBezTo>
                <a:cubicBezTo>
                  <a:pt x="119027" y="6857"/>
                  <a:pt x="119444" y="3428"/>
                  <a:pt x="120000" y="0"/>
                </a:cubicBezTo>
                <a:cubicBezTo>
                  <a:pt x="100555" y="3047"/>
                  <a:pt x="80833" y="4571"/>
                  <a:pt x="60694" y="4571"/>
                </a:cubicBezTo>
              </a:path>
            </a:pathLst>
          </a:custGeom>
          <a:solidFill>
            <a:srgbClr val="1155C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5193700" y="1410300"/>
            <a:ext cx="1676100" cy="51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Usabilidad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5234475" y="2654025"/>
            <a:ext cx="1676100" cy="51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Interfaz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2418425" y="3182425"/>
            <a:ext cx="1392000" cy="43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Escalabilidad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1721200" y="2082700"/>
            <a:ext cx="1582200" cy="56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Profundidad de análisis  </a:t>
            </a:r>
          </a:p>
        </p:txBody>
      </p:sp>
      <p:grpSp>
        <p:nvGrpSpPr>
          <p:cNvPr id="436" name="Shape 436"/>
          <p:cNvGrpSpPr/>
          <p:nvPr/>
        </p:nvGrpSpPr>
        <p:grpSpPr>
          <a:xfrm>
            <a:off x="4181635" y="1655140"/>
            <a:ext cx="402486" cy="344907"/>
            <a:chOff x="5972700" y="2330200"/>
            <a:chExt cx="411625" cy="387275"/>
          </a:xfrm>
        </p:grpSpPr>
        <p:sp>
          <p:nvSpPr>
            <p:cNvPr id="437" name="Shape 43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4201192" y="2823363"/>
            <a:ext cx="363369" cy="221114"/>
            <a:chOff x="3269900" y="3064500"/>
            <a:chExt cx="432325" cy="263075"/>
          </a:xfrm>
        </p:grpSpPr>
        <p:sp>
          <p:nvSpPr>
            <p:cNvPr id="440" name="Shape 440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4217484" y="2236680"/>
            <a:ext cx="342881" cy="350068"/>
            <a:chOff x="3951850" y="2985350"/>
            <a:chExt cx="407950" cy="416500"/>
          </a:xfrm>
        </p:grpSpPr>
        <p:sp>
          <p:nvSpPr>
            <p:cNvPr id="444" name="Shape 44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4219775" y="3244829"/>
            <a:ext cx="338298" cy="309911"/>
            <a:chOff x="5941025" y="3634400"/>
            <a:chExt cx="467650" cy="467650"/>
          </a:xfrm>
        </p:grpSpPr>
        <p:sp>
          <p:nvSpPr>
            <p:cNvPr id="449" name="Shape 44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title"/>
          </p:nvPr>
        </p:nvSpPr>
        <p:spPr>
          <a:xfrm>
            <a:off x="2971800" y="910375"/>
            <a:ext cx="33255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ENCUESTA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2890925" y="477400"/>
            <a:ext cx="5718600" cy="5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Preguntas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2478425" y="1509475"/>
            <a:ext cx="6543600" cy="343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sz="2000" dirty="0"/>
              <a:t>¿Has realizado alguna vez Web Testing?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" sz="2000" dirty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sz="2000" dirty="0"/>
              <a:t>¿Has utilizado la librería Selenium para realizar Testing?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" sz="2000" dirty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sz="2000" dirty="0"/>
              <a:t>¿Has utilizado la herramienta Telerik Test Studio para realizar Testing?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" sz="2000" dirty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 sz="2000" dirty="0"/>
              <a:t>¿Cual de estas dos formas de realizar Web Testing te parece más útil?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Shape 4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262" y="152400"/>
            <a:ext cx="50241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902775" y="302375"/>
            <a:ext cx="5718600" cy="50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Índice</a:t>
            </a:r>
            <a:r>
              <a:rPr lang="en"/>
              <a:t> 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2834875" y="840900"/>
            <a:ext cx="6576000" cy="407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sz="2000" b="1" dirty="0"/>
              <a:t>Planificación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sz="2000" b="1" dirty="0"/>
              <a:t>Descripción del tipo de tecnología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sz="2000" b="1" dirty="0"/>
              <a:t>Criterios de comparación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sz="2000" b="1" dirty="0"/>
              <a:t>Evaluación de los criterios por tecnología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sz="2000" b="1" dirty="0"/>
              <a:t>Comparación de las tecnologías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sz="2000" b="1" dirty="0"/>
              <a:t>Encuesta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 sz="2000" b="1" dirty="0"/>
              <a:t>Conclusiones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Shape 4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775" y="113500"/>
            <a:ext cx="495902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title"/>
          </p:nvPr>
        </p:nvSpPr>
        <p:spPr>
          <a:xfrm>
            <a:off x="3048000" y="9103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8.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CONCLUSIONES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/>
        </p:nvSpPr>
        <p:spPr>
          <a:xfrm>
            <a:off x="0" y="0"/>
            <a:ext cx="9144000" cy="5169000"/>
          </a:xfrm>
          <a:prstGeom prst="rect">
            <a:avLst/>
          </a:prstGeom>
          <a:solidFill>
            <a:srgbClr val="FFFFFF">
              <a:alpha val="2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00B2FF"/>
                </a:solidFill>
              </a:rPr>
              <a:t>Gracias!</a:t>
            </a:r>
          </a:p>
        </p:txBody>
      </p:sp>
      <p:sp>
        <p:nvSpPr>
          <p:cNvPr id="487" name="Shape 487"/>
          <p:cNvSpPr txBox="1">
            <a:spLocks noGrp="1"/>
          </p:cNvSpPr>
          <p:nvPr>
            <p:ph type="subTitle" idx="1"/>
          </p:nvPr>
        </p:nvSpPr>
        <p:spPr>
          <a:xfrm>
            <a:off x="876825" y="2688925"/>
            <a:ext cx="4334100" cy="2444700"/>
          </a:xfrm>
          <a:prstGeom prst="rect">
            <a:avLst/>
          </a:prstGeom>
          <a:solidFill>
            <a:srgbClr val="00B2FF">
              <a:alpha val="73330"/>
            </a:srgb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¿Alguna pregunta?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3009350" y="2878675"/>
            <a:ext cx="3086700" cy="204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Diagrama de Gantt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048000" y="8341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PLANIFICACIÓN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4350"/>
            <a:ext cx="9143999" cy="3097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048000" y="9865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DESCRIPCIÓN DE LAS TECNOLOGÍAS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2902762" y="1718625"/>
            <a:ext cx="5718600" cy="236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Sencilla (para test básicos)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Multitest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Intuitivo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Visual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Permite modificar resultados y guardar dichos resultados.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38" name="Shape 138" descr="TelerikTestStudio_Brandmark_RGB_Primary-Stacked_wid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8700" y="415549"/>
            <a:ext cx="3126725" cy="130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902775" y="1854750"/>
            <a:ext cx="5718600" cy="236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Librería de Python.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Modo desarrollador.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Necesario nivel de conocimientos de lenguaje Python.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Permite la modificación de todo lo relativo al test.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Proporciona mucha más libertad.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44" name="Shape 144" descr="big-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474" y="367937"/>
            <a:ext cx="1365207" cy="123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048000" y="986575"/>
            <a:ext cx="3048000" cy="20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CRITERIOS DE EVALUACIÓN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qu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</Words>
  <Application>Microsoft Office PowerPoint</Application>
  <PresentationFormat>Presentación en pantalla (16:9)</PresentationFormat>
  <Paragraphs>148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Georgia</vt:lpstr>
      <vt:lpstr>Calibri</vt:lpstr>
      <vt:lpstr>Muli</vt:lpstr>
      <vt:lpstr>Banquo template</vt:lpstr>
      <vt:lpstr>Banquo template</vt:lpstr>
      <vt:lpstr>TG2. WEB TESTING TOOLS: FUNCTIONAL TESTING</vt:lpstr>
      <vt:lpstr>Grupo T1</vt:lpstr>
      <vt:lpstr>Índice </vt:lpstr>
      <vt:lpstr>1. PLANIFICACIÓN</vt:lpstr>
      <vt:lpstr>Presentación de PowerPoint</vt:lpstr>
      <vt:lpstr>2. DESCRIPCIÓN DE LAS TECNOLOGÍAS</vt:lpstr>
      <vt:lpstr>Presentación de PowerPoint</vt:lpstr>
      <vt:lpstr>Presentación de PowerPoint</vt:lpstr>
      <vt:lpstr>3. CRITERIOS DE EVALUACIÓN</vt:lpstr>
      <vt:lpstr>GENERALES</vt:lpstr>
      <vt:lpstr>SOFTWARE</vt:lpstr>
      <vt:lpstr>FACILIDAD DE USO</vt:lpstr>
      <vt:lpstr>4. EVALUACIÓN DE LOS CRITERIOS POR TECNOLOGÍA</vt:lpstr>
      <vt:lpstr>TELERIK TEST STUDIO</vt:lpstr>
      <vt:lpstr>TELERIK TEST STUDIO</vt:lpstr>
      <vt:lpstr>SELENIUM</vt:lpstr>
      <vt:lpstr>SELENIUM</vt:lpstr>
      <vt:lpstr>5. COMPARACIÓN DE LAS TECNOLOGÍAS</vt:lpstr>
      <vt:lpstr>CRITERIOS EN COMÚN</vt:lpstr>
      <vt:lpstr>CRITERIOS DIFERENTES</vt:lpstr>
      <vt:lpstr>CRITERIOS DIFERENTES</vt:lpstr>
      <vt:lpstr>6. RECOMENDACIONES Y CASOS</vt:lpstr>
      <vt:lpstr>Presentación de PowerPoint</vt:lpstr>
      <vt:lpstr>SOLUCIÓN CASO 1: TELERIK TEST STUDIO</vt:lpstr>
      <vt:lpstr>Presentación de PowerPoint</vt:lpstr>
      <vt:lpstr>SOLUCIÓN CASO 2: SELENIUM</vt:lpstr>
      <vt:lpstr>7. ENCUESTA</vt:lpstr>
      <vt:lpstr>Preguntas</vt:lpstr>
      <vt:lpstr>Presentación de PowerPoint</vt:lpstr>
      <vt:lpstr>Presentación de PowerPoint</vt:lpstr>
      <vt:lpstr>8. CONCLUSIONES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TG2. WEB TESTING TOOLS: FUNCTIONAL TESTING</dc:title>
  <cp:lastModifiedBy>Alin Nicolae</cp:lastModifiedBy>
  <cp:revision>2</cp:revision>
  <dcterms:modified xsi:type="dcterms:W3CDTF">2017-04-03T19:45:40Z</dcterms:modified>
</cp:coreProperties>
</file>