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6" r:id="rId3"/>
    <p:sldId id="258" r:id="rId4"/>
    <p:sldId id="261" r:id="rId5"/>
    <p:sldId id="263" r:id="rId6"/>
    <p:sldId id="268" r:id="rId7"/>
    <p:sldId id="270" r:id="rId8"/>
    <p:sldId id="272" r:id="rId9"/>
    <p:sldId id="274" r:id="rId10"/>
    <p:sldId id="275" r:id="rId11"/>
    <p:sldId id="278" r:id="rId12"/>
    <p:sldId id="288" r:id="rId13"/>
    <p:sldId id="282" r:id="rId14"/>
    <p:sldId id="307" r:id="rId15"/>
    <p:sldId id="308" r:id="rId16"/>
    <p:sldId id="309" r:id="rId17"/>
    <p:sldId id="310" r:id="rId18"/>
    <p:sldId id="291" r:id="rId19"/>
    <p:sldId id="290" r:id="rId20"/>
    <p:sldId id="311" r:id="rId21"/>
    <p:sldId id="312" r:id="rId22"/>
    <p:sldId id="313" r:id="rId23"/>
    <p:sldId id="318" r:id="rId24"/>
    <p:sldId id="314" r:id="rId25"/>
    <p:sldId id="315" r:id="rId26"/>
    <p:sldId id="306" r:id="rId27"/>
    <p:sldId id="31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72" autoAdjust="0"/>
  </p:normalViewPr>
  <p:slideViewPr>
    <p:cSldViewPr>
      <p:cViewPr varScale="1">
        <p:scale>
          <a:sx n="63" d="100"/>
          <a:sy n="63" d="100"/>
        </p:scale>
        <p:origin x="7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456E3-5D83-4CC4-92B5-ED9A25B5AA04}" type="datetimeFigureOut">
              <a:rPr lang="ro-RO" smtClean="0"/>
              <a:pPr/>
              <a:t>01.01.2022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592A-A79D-45C5-8F56-E83A6440924C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2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JP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JP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able.com.my/images/products/UC%20XLPE%20Catalogue.pdf" TargetMode="External"/><Relationship Id="rId2" Type="http://schemas.openxmlformats.org/officeDocument/2006/relationships/hyperlink" Target="http://iproeb.ro/download_files/cabluri_izolate_compl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orus.ro/files/cataloage/iproeb/conductoare-neizolate-pt-linii-electrice-aeriene-cabluri-de-tractiune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908719"/>
            <a:ext cx="7772400" cy="2800473"/>
          </a:xfrm>
        </p:spPr>
        <p:txBody>
          <a:bodyPr>
            <a:normAutofit/>
          </a:bodyPr>
          <a:lstStyle/>
          <a:p>
            <a:r>
              <a:rPr lang="ro-RO" dirty="0"/>
              <a:t>EMF </a:t>
            </a:r>
            <a:r>
              <a:rPr lang="ro-RO" dirty="0" err="1"/>
              <a:t>Calculation</a:t>
            </a:r>
            <a:r>
              <a:rPr lang="ro-RO" dirty="0"/>
              <a:t> for </a:t>
            </a:r>
            <a:r>
              <a:rPr lang="ro-RO" dirty="0" err="1"/>
              <a:t>undeground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overhead</a:t>
            </a:r>
            <a:r>
              <a:rPr lang="ro-RO" dirty="0"/>
              <a:t> </a:t>
            </a:r>
            <a:r>
              <a:rPr lang="ro-RO" dirty="0" err="1"/>
              <a:t>powerlines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892269" y="3958633"/>
            <a:ext cx="2565931" cy="1198984"/>
          </a:xfrm>
        </p:spPr>
        <p:txBody>
          <a:bodyPr>
            <a:normAutofit/>
          </a:bodyPr>
          <a:lstStyle/>
          <a:p>
            <a:r>
              <a:rPr lang="ro-RO" sz="2700" dirty="0">
                <a:solidFill>
                  <a:schemeClr val="tx1"/>
                </a:solidFill>
              </a:rPr>
              <a:t>Absolvent</a:t>
            </a:r>
          </a:p>
          <a:p>
            <a:r>
              <a:rPr lang="ro-RO" sz="2700" dirty="0">
                <a:solidFill>
                  <a:schemeClr val="tx1"/>
                </a:solidFill>
              </a:rPr>
              <a:t>Ilieș Alin Ioan</a:t>
            </a:r>
          </a:p>
        </p:txBody>
      </p:sp>
      <p:sp>
        <p:nvSpPr>
          <p:cNvPr id="4" name="Subtitlu 2"/>
          <p:cNvSpPr txBox="1">
            <a:spLocks/>
          </p:cNvSpPr>
          <p:nvPr/>
        </p:nvSpPr>
        <p:spPr>
          <a:xfrm>
            <a:off x="291480" y="3950177"/>
            <a:ext cx="4280520" cy="1198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 coordonator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RO" sz="3200" dirty="0"/>
              <a:t>Prof. dr. ing. Călin Munteanu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 descr="C:\Users\Deea\Desktop\logo ie q v9.jpg">
            <a:extLst>
              <a:ext uri="{FF2B5EF4-FFF2-40B4-BE49-F238E27FC236}">
                <a16:creationId xmlns:a16="http://schemas.microsoft.com/office/drawing/2014/main" id="{E125FD39-AE1C-4F6D-8BC1-69482FFC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0832" y="35806"/>
            <a:ext cx="1214736" cy="739768"/>
          </a:xfrm>
          <a:prstGeom prst="rect">
            <a:avLst/>
          </a:prstGeom>
          <a:noFill/>
        </p:spPr>
      </p:pic>
      <p:pic>
        <p:nvPicPr>
          <p:cNvPr id="6" name="Picture 6" descr="C:\Users\Deea\Desktop\SIGLA-UT-1.png">
            <a:extLst>
              <a:ext uri="{FF2B5EF4-FFF2-40B4-BE49-F238E27FC236}">
                <a16:creationId xmlns:a16="http://schemas.microsoft.com/office/drawing/2014/main" id="{D31660E2-F6BB-4E46-A505-3DDB0F8F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563" y="35806"/>
            <a:ext cx="1156208" cy="980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99451" y="404664"/>
            <a:ext cx="8003806" cy="490358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Configurație trifazată linie - Conductor aerian Iproeb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1268" y="2193642"/>
            <a:ext cx="1115616" cy="11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1428" y="1052736"/>
            <a:ext cx="205755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052736"/>
            <a:ext cx="4702352" cy="255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ine 1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624" y="3861048"/>
            <a:ext cx="462830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ine 1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05933" y="3861048"/>
            <a:ext cx="4032448" cy="255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ine 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74532" y="918928"/>
            <a:ext cx="1654618" cy="127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6468957E-4467-437F-AC64-3539772A5D3F}"/>
              </a:ext>
            </a:extLst>
          </p:cNvPr>
          <p:cNvSpPr txBox="1"/>
          <p:nvPr/>
        </p:nvSpPr>
        <p:spPr>
          <a:xfrm>
            <a:off x="7236296" y="6488668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4, Anexa 4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077E4A2D-EF76-4FAE-B97C-1348B397FE65}"/>
              </a:ext>
            </a:extLst>
          </p:cNvPr>
          <p:cNvSpPr txBox="1"/>
          <p:nvPr/>
        </p:nvSpPr>
        <p:spPr>
          <a:xfrm>
            <a:off x="0" y="0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Analiza numerică a câmpului magnetic în vecinătatea conductoarelor aeriene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4579403" cy="548681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Cablu aerian AL (simplificat)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327" y="952239"/>
            <a:ext cx="2280199" cy="214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905" y="3212977"/>
            <a:ext cx="2957044" cy="33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51743" y="764704"/>
            <a:ext cx="4598805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3356992"/>
            <a:ext cx="3568299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9B43AB3B-4487-48E0-ADAD-87F8531AE247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4.3, Anexa 4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4A8315B5-3562-41BF-A56B-7E4BBCAE75CB}"/>
              </a:ext>
            </a:extLst>
          </p:cNvPr>
          <p:cNvSpPr txBox="1"/>
          <p:nvPr/>
        </p:nvSpPr>
        <p:spPr>
          <a:xfrm>
            <a:off x="0" y="0"/>
            <a:ext cx="788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3. Analiza numerică a câmpului magnetic în vecinătatea conductoarelor aeriene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856" y="4564982"/>
            <a:ext cx="3785976" cy="19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43541"/>
            <a:ext cx="3696329" cy="2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384512"/>
            <a:ext cx="3676864" cy="214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3627" y="367959"/>
            <a:ext cx="1252860" cy="156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16986" y="2168158"/>
            <a:ext cx="1252860" cy="168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86113" y="4309676"/>
            <a:ext cx="1313426" cy="22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3129" y="380002"/>
            <a:ext cx="1251579" cy="1552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1848" y="2186752"/>
            <a:ext cx="1252860" cy="1688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41848" y="4234775"/>
            <a:ext cx="1198396" cy="117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41848" y="5407140"/>
            <a:ext cx="1198396" cy="117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A18334EC-847E-4D47-A5A4-C0766AB91690}"/>
              </a:ext>
            </a:extLst>
          </p:cNvPr>
          <p:cNvSpPr txBox="1"/>
          <p:nvPr/>
        </p:nvSpPr>
        <p:spPr>
          <a:xfrm>
            <a:off x="422958" y="905647"/>
            <a:ext cx="1437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Configurație subterană linie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6CC811AB-1996-4C08-BE26-4BA3531BEE85}"/>
              </a:ext>
            </a:extLst>
          </p:cNvPr>
          <p:cNvSpPr txBox="1"/>
          <p:nvPr/>
        </p:nvSpPr>
        <p:spPr>
          <a:xfrm>
            <a:off x="421278" y="2994326"/>
            <a:ext cx="1437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Configurație subterană trifoi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2160AECC-45DC-4941-9AC1-F4F93E4C5674}"/>
              </a:ext>
            </a:extLst>
          </p:cNvPr>
          <p:cNvSpPr txBox="1"/>
          <p:nvPr/>
        </p:nvSpPr>
        <p:spPr>
          <a:xfrm>
            <a:off x="609196" y="5051326"/>
            <a:ext cx="1054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Cablul trifazat UC XLPE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B6FB1584-201B-4737-88B2-F736434F60BC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5.1, Anexa 5</a:t>
            </a: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DD384FCB-D6DE-4816-B434-E233C23CEAC8}"/>
              </a:ext>
            </a:extLst>
          </p:cNvPr>
          <p:cNvSpPr txBox="1"/>
          <p:nvPr/>
        </p:nvSpPr>
        <p:spPr>
          <a:xfrm>
            <a:off x="0" y="0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 Transfigurări faze cabluri din configurația trifazată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3882" y="1124349"/>
            <a:ext cx="2952328" cy="260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magine 1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16577"/>
            <a:ext cx="3312368" cy="282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magine 1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05064"/>
            <a:ext cx="388232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magin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7858" y="4005064"/>
            <a:ext cx="3888432" cy="237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1EC43CAB-7483-44CC-93DB-C8F62549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53488"/>
            <a:ext cx="6336704" cy="727240"/>
          </a:xfrm>
        </p:spPr>
        <p:txBody>
          <a:bodyPr>
            <a:normAutofit fontScale="90000"/>
          </a:bodyPr>
          <a:lstStyle/>
          <a:p>
            <a:r>
              <a:rPr lang="ro-RO" sz="2000" dirty="0"/>
              <a:t>Influența transfigurării fazelor pentru analiza combinată a LEA+LES</a:t>
            </a:r>
            <a:br>
              <a:rPr lang="ro-RO" sz="2000" dirty="0"/>
            </a:br>
            <a:r>
              <a:rPr lang="ro-RO" sz="2000" dirty="0"/>
              <a:t>Configurație trifazată subterană linie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4D90DAB-3B04-4079-B1A9-25EE9AF3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4093" y="181510"/>
            <a:ext cx="1510395" cy="188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DA9354EF-756E-448A-ACAB-910E4F4AEDF8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5.2, Anexa 5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1558AEA-5CBE-4AB8-A22B-3DE4D00B253A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2" y="1024563"/>
            <a:ext cx="4427984" cy="243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in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9" y="3803422"/>
            <a:ext cx="4499991" cy="251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ine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3936" y="1063034"/>
            <a:ext cx="4283968" cy="236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u 4">
            <a:extLst>
              <a:ext uri="{FF2B5EF4-FFF2-40B4-BE49-F238E27FC236}">
                <a16:creationId xmlns:a16="http://schemas.microsoft.com/office/drawing/2014/main" id="{E2C0EF34-9A9E-4FB3-A2D5-9A54C7C8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3"/>
            <a:ext cx="7703264" cy="449883"/>
          </a:xfrm>
        </p:spPr>
        <p:txBody>
          <a:bodyPr>
            <a:normAutofit fontScale="90000"/>
          </a:bodyPr>
          <a:lstStyle/>
          <a:p>
            <a:r>
              <a:rPr lang="ro-RO" sz="2400" dirty="0"/>
              <a:t>Influența transfigurării fazelor pentru analiza combinată a LEA+LES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F586EFBD-F476-4168-8525-E10262572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847" y="4023273"/>
            <a:ext cx="3568057" cy="2291639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7DA53981-5E83-4558-89EE-BE651C694BB6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5.2, Anexa 5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84C00BFC-5F27-4B51-83FF-4301979C0647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0131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9261"/>
            <a:ext cx="302433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8722" y="1287412"/>
            <a:ext cx="4176464" cy="231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in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7141" y="3996932"/>
            <a:ext cx="4176464" cy="234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0F8A6931-D232-47C4-A18B-29F3B655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42527"/>
            <a:ext cx="7283152" cy="944885"/>
          </a:xfrm>
        </p:spPr>
        <p:txBody>
          <a:bodyPr>
            <a:normAutofit fontScale="90000"/>
          </a:bodyPr>
          <a:lstStyle/>
          <a:p>
            <a:r>
              <a:rPr lang="ro-RO" sz="2000" dirty="0"/>
              <a:t>Influența transfigurării fazelor pentru analiza combinată a LEA+LES</a:t>
            </a:r>
            <a:br>
              <a:rPr lang="ro-RO" sz="2000" dirty="0"/>
            </a:br>
            <a:r>
              <a:rPr lang="ro-RO" sz="2000" dirty="0"/>
              <a:t>(Intensitate curent electric LEA = 1000A)</a:t>
            </a:r>
            <a:br>
              <a:rPr lang="ro-RO" sz="2000" dirty="0"/>
            </a:br>
            <a:r>
              <a:rPr lang="ro-RO" sz="2000" dirty="0"/>
              <a:t>Configurație trifazată subterană linie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2127FC7-B3C9-4439-AECA-9C3474FF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01200" y="125760"/>
            <a:ext cx="1510395" cy="188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B3308911-9B7C-4619-B9C7-A3A47D2406D1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5.3, Anexa 6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2500B222-414D-46AE-806E-8AAB06A9B7BC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052736"/>
            <a:ext cx="4392488" cy="2508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19" y="3861048"/>
            <a:ext cx="4392489" cy="252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7" y="1052736"/>
            <a:ext cx="427967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C03C6805-5EC5-4113-B6C0-5E8894E8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35268"/>
          </a:xfrm>
        </p:spPr>
        <p:txBody>
          <a:bodyPr>
            <a:normAutofit fontScale="90000"/>
          </a:bodyPr>
          <a:lstStyle/>
          <a:p>
            <a:r>
              <a:rPr lang="ro-RO" sz="2000" dirty="0"/>
              <a:t>Influența transfigurării fazelor pentru analiza combinată a LEA+LES</a:t>
            </a:r>
            <a:br>
              <a:rPr lang="ro-RO" sz="2000" dirty="0"/>
            </a:br>
            <a:r>
              <a:rPr lang="ro-RO" sz="2000" dirty="0"/>
              <a:t>(Intensitate curent electric LEA = 1000A)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C125537E-AEC3-4ADC-B805-57B2511BD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43" y="4096794"/>
            <a:ext cx="3568057" cy="2291639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F2A66940-F520-40D0-BD5B-1884A429CDF9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5.1, Anexa 6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6C4238FA-CCD6-4F06-B54A-F7E60892B091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15651"/>
            <a:ext cx="3087147" cy="267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789040"/>
            <a:ext cx="3087147" cy="27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0675" y="1196752"/>
            <a:ext cx="4193070" cy="23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6176" y="3933515"/>
            <a:ext cx="4255920" cy="23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0F6CBE41-51A4-424C-A741-7ED995B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7705"/>
            <a:ext cx="4114800" cy="502829"/>
          </a:xfrm>
        </p:spPr>
        <p:txBody>
          <a:bodyPr>
            <a:noAutofit/>
          </a:bodyPr>
          <a:lstStyle/>
          <a:p>
            <a:r>
              <a:rPr lang="ro-RO" sz="2000" dirty="0"/>
              <a:t>Deplasarea LES în raport cu LEA</a:t>
            </a:r>
            <a:br>
              <a:rPr lang="ro-RO" sz="2000" dirty="0"/>
            </a:br>
            <a:r>
              <a:rPr lang="ro-RO" sz="2000" dirty="0"/>
              <a:t>Configurația trifazată subterană linie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AE79BD8-66A5-453B-8855-E2B81CF0B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6042" y="158877"/>
            <a:ext cx="2377958" cy="173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F2CB0702-9369-495B-8520-4C90E6A726BC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6.1, Anexa 7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57365B34-A2E5-4001-9CD9-E6C23FB9E3FD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451" y="908720"/>
            <a:ext cx="430102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789040"/>
            <a:ext cx="4392488" cy="242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908720"/>
            <a:ext cx="443136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EFADB5C2-1081-46F2-AA3B-F86E3522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o-RO" sz="2800" dirty="0"/>
              <a:t>Deplasarea LES în raport cu LEA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CC988751-E524-4AC6-8C89-3AAB43B02CB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8397" y="3669486"/>
            <a:ext cx="3178565" cy="253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98D2FF5A-7038-4A70-9F17-F7F7793BC0B6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6.1, Anexa 7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8B1F8E6-7C55-4410-8D5B-895A34816C92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4. Combinarea efectelor LES și LEA.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59180"/>
            <a:ext cx="1937720" cy="266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839" y="2925078"/>
            <a:ext cx="4548480" cy="933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in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000" y="1400529"/>
            <a:ext cx="4320480" cy="23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in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48480" y="3978092"/>
            <a:ext cx="4499992" cy="254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ine 1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05064"/>
            <a:ext cx="45484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u 2">
            <a:extLst>
              <a:ext uri="{FF2B5EF4-FFF2-40B4-BE49-F238E27FC236}">
                <a16:creationId xmlns:a16="http://schemas.microsoft.com/office/drawing/2014/main" id="{92D003F1-C99B-4E99-BC57-67A09986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40" y="404664"/>
            <a:ext cx="4548480" cy="777181"/>
          </a:xfrm>
        </p:spPr>
        <p:txBody>
          <a:bodyPr>
            <a:normAutofit fontScale="90000"/>
          </a:bodyPr>
          <a:lstStyle/>
          <a:p>
            <a:r>
              <a:rPr lang="ro-RO" sz="2800" dirty="0"/>
              <a:t>Ecranare cabluri subterane</a:t>
            </a:r>
            <a:br>
              <a:rPr lang="ro-RO" sz="2800" dirty="0"/>
            </a:br>
            <a:r>
              <a:rPr lang="ro-RO" sz="2800" dirty="0"/>
              <a:t>LES: configurație trifazată linie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D2CF0A38-1D56-41F3-9DA2-17250723F53B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6.2, Anexa 8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36CB5ED-C73C-473E-881A-5DDC303B827D}"/>
              </a:ext>
            </a:extLst>
          </p:cNvPr>
          <p:cNvSpPr txBox="1"/>
          <p:nvPr/>
        </p:nvSpPr>
        <p:spPr>
          <a:xfrm>
            <a:off x="0" y="0"/>
            <a:ext cx="193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5. Ecranarea 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87F8E0-F327-43AB-A796-5D3F2B2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Cuprins prezentare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BC54798-81FC-466F-A58A-1C797DBF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o-RO" dirty="0"/>
              <a:t>Cabluri subterane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Analiza numerică a câmpului magnetic în vecinătatea cablurilor subterane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Analiza numerică a câmpului magnetic în vecinătatea conductoarelor aeriene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Combinarea efectelor LES și LEA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Ecranarea LES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Studiul cazului practic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Concluzii</a:t>
            </a:r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39175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729" y="1678868"/>
            <a:ext cx="1957552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2281" y="484923"/>
            <a:ext cx="2123728" cy="286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885" y="1129027"/>
            <a:ext cx="4824536" cy="272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4536" y="3780421"/>
            <a:ext cx="4331005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0926" y="3868870"/>
            <a:ext cx="448268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B27F4353-8D4E-4754-A0AF-53434C7C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956"/>
            <a:ext cx="8229600" cy="667294"/>
          </a:xfrm>
        </p:spPr>
        <p:txBody>
          <a:bodyPr>
            <a:normAutofit fontScale="90000"/>
          </a:bodyPr>
          <a:lstStyle/>
          <a:p>
            <a:r>
              <a:rPr lang="ro-RO" sz="2800" dirty="0"/>
              <a:t>Ecranare cabluri subterane</a:t>
            </a:r>
            <a:br>
              <a:rPr lang="ro-RO" sz="2800" dirty="0"/>
            </a:br>
            <a:r>
              <a:rPr lang="ro-RO" sz="2800" dirty="0"/>
              <a:t>LES: configurație trifazată trifoi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15F566BC-6E61-47D2-B336-1F747F379C56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6.2, Anexa 8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2CA095F8-7F18-4202-A3D9-7B2EAAC6F6FA}"/>
              </a:ext>
            </a:extLst>
          </p:cNvPr>
          <p:cNvSpPr txBox="1"/>
          <p:nvPr/>
        </p:nvSpPr>
        <p:spPr>
          <a:xfrm>
            <a:off x="0" y="0"/>
            <a:ext cx="193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5. Ecranarea 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7708" y="1682796"/>
            <a:ext cx="1950176" cy="176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4344" y="332656"/>
            <a:ext cx="217560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ine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639" y="1334120"/>
            <a:ext cx="4394404" cy="246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933056"/>
            <a:ext cx="434138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5268" y="3861048"/>
            <a:ext cx="432523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81E1B979-2915-40B1-AB0B-91C212CD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3" y="332656"/>
            <a:ext cx="8229600" cy="722106"/>
          </a:xfrm>
        </p:spPr>
        <p:txBody>
          <a:bodyPr>
            <a:normAutofit fontScale="90000"/>
          </a:bodyPr>
          <a:lstStyle/>
          <a:p>
            <a:r>
              <a:rPr lang="ro-RO" sz="2800" dirty="0"/>
              <a:t>Ecranare cabluri subterane</a:t>
            </a:r>
            <a:br>
              <a:rPr lang="ro-RO" sz="2800" dirty="0"/>
            </a:br>
            <a:r>
              <a:rPr lang="ro-RO" sz="2800" dirty="0"/>
              <a:t>LES: cablu trifazat UC XLPE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000FF07D-528E-4AF5-97CE-CC7D3277A491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6.2, Anexa 8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057E6CD5-10CA-4B11-AE1C-004A4EFAD4CD}"/>
              </a:ext>
            </a:extLst>
          </p:cNvPr>
          <p:cNvSpPr txBox="1"/>
          <p:nvPr/>
        </p:nvSpPr>
        <p:spPr>
          <a:xfrm>
            <a:off x="0" y="0"/>
            <a:ext cx="193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5. Ecranarea 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58A5A4-6046-4A82-88FA-AFEFC3D6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40" y="420350"/>
            <a:ext cx="6995120" cy="436910"/>
          </a:xfrm>
        </p:spPr>
        <p:txBody>
          <a:bodyPr>
            <a:normAutofit fontScale="90000"/>
          </a:bodyPr>
          <a:lstStyle/>
          <a:p>
            <a:r>
              <a:rPr lang="ro-RO" sz="2400" dirty="0"/>
              <a:t>Analiza numerică a configurațiilor trifazate de pe râul Someș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DD4FF81-D0C3-4654-A7F1-A92A7E798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260"/>
            <a:ext cx="3749636" cy="273144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FADA1FEC-EE35-4BF0-9C56-BECDEE50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7" y="4073514"/>
            <a:ext cx="4075613" cy="2115893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AFDC4CAF-52EE-41BA-8472-23E2F742F9D6}"/>
              </a:ext>
            </a:extLst>
          </p:cNvPr>
          <p:cNvSpPr txBox="1"/>
          <p:nvPr/>
        </p:nvSpPr>
        <p:spPr>
          <a:xfrm>
            <a:off x="115887" y="3671523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Cazul actual: 2 configurații trifazate aeriene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9B1CB716-D8F0-4100-877E-996C56D35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465" y="857260"/>
            <a:ext cx="4735415" cy="2731442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2FEC5CB-33A1-45E7-AE36-3FAC2DEBB14C}"/>
              </a:ext>
            </a:extLst>
          </p:cNvPr>
          <p:cNvSpPr txBox="1"/>
          <p:nvPr/>
        </p:nvSpPr>
        <p:spPr>
          <a:xfrm>
            <a:off x="7271792" y="648469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7, Anexa 9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B0E0E6E-DE39-4A94-8DA5-307E79176216}"/>
              </a:ext>
            </a:extLst>
          </p:cNvPr>
          <p:cNvSpPr txBox="1"/>
          <p:nvPr/>
        </p:nvSpPr>
        <p:spPr>
          <a:xfrm>
            <a:off x="-1" y="0"/>
            <a:ext cx="33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6. Studiul cazului practic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06C25358-1936-471E-B0DA-080AA8AA94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65" y="4041207"/>
            <a:ext cx="4075613" cy="220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77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358A5A4-6046-4A82-88FA-AFEFC3D6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40" y="420350"/>
            <a:ext cx="6995120" cy="436910"/>
          </a:xfrm>
        </p:spPr>
        <p:txBody>
          <a:bodyPr>
            <a:normAutofit fontScale="90000"/>
          </a:bodyPr>
          <a:lstStyle/>
          <a:p>
            <a:r>
              <a:rPr lang="ro-RO" sz="2400" dirty="0"/>
              <a:t>Analiza numerică a configurațiilor trifazate de pe râul Someș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BDA5CFCF-6E0B-4761-990A-EE98714D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9" y="4097619"/>
            <a:ext cx="4490895" cy="2211701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35E82ED8-CB0B-492F-980D-3E3E40B7AAD8}"/>
              </a:ext>
            </a:extLst>
          </p:cNvPr>
          <p:cNvSpPr txBox="1"/>
          <p:nvPr/>
        </p:nvSpPr>
        <p:spPr>
          <a:xfrm>
            <a:off x="166820" y="3674141"/>
            <a:ext cx="44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Comparația celor 3 cazuri: LEA; LES și LEA+LES.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82FEC5CB-33A1-45E7-AE36-3FAC2DEBB14C}"/>
              </a:ext>
            </a:extLst>
          </p:cNvPr>
          <p:cNvSpPr txBox="1"/>
          <p:nvPr/>
        </p:nvSpPr>
        <p:spPr>
          <a:xfrm>
            <a:off x="7271792" y="648469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7, Anexa 9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1B0E0E6E-DE39-4A94-8DA5-307E79176216}"/>
              </a:ext>
            </a:extLst>
          </p:cNvPr>
          <p:cNvSpPr txBox="1"/>
          <p:nvPr/>
        </p:nvSpPr>
        <p:spPr>
          <a:xfrm>
            <a:off x="-1" y="0"/>
            <a:ext cx="33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6. Studiul cazului practic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DA35905F-720A-4082-84F7-B99CAD5115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90" y="1276220"/>
            <a:ext cx="3984531" cy="2211701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AB38F882-5A34-4D6A-B6C5-1B78DB865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24" y="1424425"/>
            <a:ext cx="4161886" cy="2160682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DAC6B077-ACF7-484E-8023-F3CE16FCA9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06" y="4043473"/>
            <a:ext cx="3905915" cy="2210895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E70999D0-CA6D-4D04-B05B-D839DC7F7F50}"/>
              </a:ext>
            </a:extLst>
          </p:cNvPr>
          <p:cNvSpPr txBox="1"/>
          <p:nvPr/>
        </p:nvSpPr>
        <p:spPr>
          <a:xfrm>
            <a:off x="255379" y="878252"/>
            <a:ext cx="24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Cazul propus: 2LES.</a:t>
            </a:r>
          </a:p>
        </p:txBody>
      </p:sp>
    </p:spTree>
    <p:extLst>
      <p:ext uri="{BB962C8B-B14F-4D97-AF65-F5344CB8AC3E}">
        <p14:creationId xmlns:p14="http://schemas.microsoft.com/office/powerpoint/2010/main" val="374462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2C6A9C-E23C-428A-8830-4DBCBCED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0659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ro-RO" sz="2400" dirty="0"/>
              <a:t>Analiza numerică a configurațiilor trifazate de pe râul Someș</a:t>
            </a:r>
            <a:br>
              <a:rPr lang="ro-RO" sz="2400" dirty="0"/>
            </a:br>
            <a:r>
              <a:rPr lang="ro-RO" sz="2400" dirty="0"/>
              <a:t>Ecranarea cablurilor trifazate subterane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58397EE-CA63-4708-9918-15F218444B27}"/>
              </a:ext>
            </a:extLst>
          </p:cNvPr>
          <p:cNvSpPr txBox="1"/>
          <p:nvPr/>
        </p:nvSpPr>
        <p:spPr>
          <a:xfrm>
            <a:off x="4678366" y="3611447"/>
            <a:ext cx="44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Comparația celor 3 cazuri: LEA; LES și LEA+LES.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87F08A6-BF9D-4F34-8562-7948F4ECE297}"/>
              </a:ext>
            </a:extLst>
          </p:cNvPr>
          <p:cNvSpPr txBox="1"/>
          <p:nvPr/>
        </p:nvSpPr>
        <p:spPr>
          <a:xfrm>
            <a:off x="852845" y="3611447"/>
            <a:ext cx="449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LES: 2 cabluri trifazate UC XLPE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97EF7AF7-8787-4ADA-B331-256EFF17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32" y="4189788"/>
            <a:ext cx="4255597" cy="2232248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F31BD5E8-540A-4331-8A48-2C7987E0A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4" y="4189788"/>
            <a:ext cx="4215811" cy="2232248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D583B3CB-CB50-4207-B381-52D3E5091604}"/>
              </a:ext>
            </a:extLst>
          </p:cNvPr>
          <p:cNvSpPr txBox="1"/>
          <p:nvPr/>
        </p:nvSpPr>
        <p:spPr>
          <a:xfrm>
            <a:off x="7297053" y="649397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7, Anexa 9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977D7B2-7A3B-40E0-BC5A-908DDFD3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89" y="1153787"/>
            <a:ext cx="4202635" cy="2419229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00539E18-333E-4E90-97A4-B8E82EE62AD7}"/>
              </a:ext>
            </a:extLst>
          </p:cNvPr>
          <p:cNvSpPr txBox="1"/>
          <p:nvPr/>
        </p:nvSpPr>
        <p:spPr>
          <a:xfrm>
            <a:off x="-1" y="0"/>
            <a:ext cx="33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6. Studiul cazului practic</a:t>
            </a:r>
          </a:p>
        </p:txBody>
      </p:sp>
    </p:spTree>
    <p:extLst>
      <p:ext uri="{BB962C8B-B14F-4D97-AF65-F5344CB8AC3E}">
        <p14:creationId xmlns:p14="http://schemas.microsoft.com/office/powerpoint/2010/main" val="171310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88F849-B4CB-4CFA-880A-21CD40FC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Concluzii finale pentru analizele numerice din lucrarea de diplomă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092A51-070C-49BB-B9C6-2E3EC4D6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7685"/>
            <a:ext cx="8229600" cy="3340968"/>
          </a:xfrm>
        </p:spPr>
        <p:txBody>
          <a:bodyPr>
            <a:normAutofit lnSpcReduction="10000"/>
          </a:bodyPr>
          <a:lstStyle/>
          <a:p>
            <a:r>
              <a:rPr lang="ro-RO" dirty="0"/>
              <a:t>Plasarea LES la adâncimi mai mari</a:t>
            </a:r>
          </a:p>
          <a:p>
            <a:r>
              <a:rPr lang="ro-RO" dirty="0"/>
              <a:t>Plasarea LEA la înălțimi mai mari</a:t>
            </a:r>
          </a:p>
          <a:p>
            <a:r>
              <a:rPr lang="ro-RO" dirty="0"/>
              <a:t>Creșterea conductivității electrice ale solului</a:t>
            </a:r>
          </a:p>
          <a:p>
            <a:r>
              <a:rPr lang="ro-RO" dirty="0"/>
              <a:t>Introducerea LES în cadre feromagnetice</a:t>
            </a:r>
          </a:p>
          <a:p>
            <a:r>
              <a:rPr lang="ro-RO" dirty="0"/>
              <a:t>În cazul transportului combinat LEA+LES, plasarea antisimetrică a conductelor electrice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814428D6-BA83-4E22-9435-5D4BD5939D20}"/>
              </a:ext>
            </a:extLst>
          </p:cNvPr>
          <p:cNvSpPr txBox="1"/>
          <p:nvPr/>
        </p:nvSpPr>
        <p:spPr>
          <a:xfrm>
            <a:off x="-1" y="0"/>
            <a:ext cx="14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7. Concluzii</a:t>
            </a:r>
          </a:p>
        </p:txBody>
      </p:sp>
    </p:spTree>
    <p:extLst>
      <p:ext uri="{BB962C8B-B14F-4D97-AF65-F5344CB8AC3E}">
        <p14:creationId xmlns:p14="http://schemas.microsoft.com/office/powerpoint/2010/main" val="147264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Bibliografie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01007"/>
          </a:xfrm>
        </p:spPr>
        <p:txBody>
          <a:bodyPr>
            <a:normAutofit/>
          </a:bodyPr>
          <a:lstStyle/>
          <a:p>
            <a:r>
              <a:rPr lang="ro-RO" u="sng" dirty="0">
                <a:hlinkClick r:id="rId2"/>
              </a:rPr>
              <a:t>http://iproeb.ro/download_files/cabluri_izolate_complet.pdf</a:t>
            </a:r>
            <a:endParaRPr lang="ro-RO" dirty="0"/>
          </a:p>
          <a:p>
            <a:r>
              <a:rPr lang="en-US" dirty="0">
                <a:hlinkClick r:id="rId3"/>
              </a:rPr>
              <a:t>http://www.ucable.com.my/images/products/UC%20XLPE%20Catalogue.pdf</a:t>
            </a:r>
            <a:endParaRPr lang="ro-RO" dirty="0"/>
          </a:p>
          <a:p>
            <a:r>
              <a:rPr lang="ro-RO" dirty="0">
                <a:hlinkClick r:id="rId4"/>
              </a:rPr>
              <a:t>https://www.chorus.ro/files/cataloage/iproeb/conductoare-neizolate-pt-linii-electrice-aeriene-cabluri-de-tractiune.pdf</a:t>
            </a:r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1C30AF87-DD7C-438D-B772-25FBC281946F}"/>
              </a:ext>
            </a:extLst>
          </p:cNvPr>
          <p:cNvSpPr txBox="1"/>
          <p:nvPr/>
        </p:nvSpPr>
        <p:spPr>
          <a:xfrm>
            <a:off x="-1" y="0"/>
            <a:ext cx="16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7. Bibliografie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AFB0A2-44E3-49D5-873B-4215C9B2F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24" y="1987624"/>
            <a:ext cx="8477552" cy="2882751"/>
          </a:xfrm>
        </p:spPr>
        <p:txBody>
          <a:bodyPr>
            <a:normAutofit/>
          </a:bodyPr>
          <a:lstStyle/>
          <a:p>
            <a:r>
              <a:rPr lang="ro-RO" sz="5400" dirty="0">
                <a:solidFill>
                  <a:srgbClr val="000099"/>
                </a:solidFill>
              </a:rPr>
              <a:t>Mulțumesc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36442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288034" y="374201"/>
            <a:ext cx="3672408" cy="582418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Cablu subteran Iproeb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023743"/>
            <a:ext cx="4499991" cy="263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665410"/>
            <a:ext cx="2664296" cy="259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401714"/>
            <a:ext cx="3168352" cy="326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492ED1E8-A427-4E23-8A49-A499A9EE5262}"/>
              </a:ext>
            </a:extLst>
          </p:cNvPr>
          <p:cNvSpPr txBox="1"/>
          <p:nvPr/>
        </p:nvSpPr>
        <p:spPr>
          <a:xfrm>
            <a:off x="7956376" y="648866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2.2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2A98116F-BDA1-4692-B3E3-9230397149F9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1. Cabluri subterane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5799BA6D-B4E9-478E-90B4-BC20D4415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198" y="3718200"/>
            <a:ext cx="3343522" cy="25116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436092"/>
            <a:ext cx="2962672" cy="490066"/>
          </a:xfrm>
        </p:spPr>
        <p:txBody>
          <a:bodyPr>
            <a:noAutofit/>
          </a:bodyPr>
          <a:lstStyle/>
          <a:p>
            <a:r>
              <a:rPr lang="ro-RO" sz="3200" dirty="0"/>
              <a:t>Cablu UC XLPE</a:t>
            </a: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3288"/>
            <a:ext cx="6129909" cy="213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6751" r="-169" b="614"/>
          <a:stretch>
            <a:fillRect/>
          </a:stretch>
        </p:blipFill>
        <p:spPr bwMode="auto">
          <a:xfrm>
            <a:off x="6619157" y="1162992"/>
            <a:ext cx="1913283" cy="185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in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109352"/>
            <a:ext cx="2808310" cy="37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F581E98F-7A23-4A2A-9865-884AE0DA91F4}"/>
              </a:ext>
            </a:extLst>
          </p:cNvPr>
          <p:cNvSpPr txBox="1"/>
          <p:nvPr/>
        </p:nvSpPr>
        <p:spPr>
          <a:xfrm>
            <a:off x="7956376" y="648866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2.2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A624D1E0-7048-48EF-ACB8-5649256F11B4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1. Cabluri subterane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CEAD7FB5-1961-4959-A040-B663646DE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359181"/>
            <a:ext cx="4360714" cy="2932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0" y="481572"/>
            <a:ext cx="4283968" cy="471771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Cablu monofazat Iproeb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81573"/>
            <a:ext cx="4139952" cy="301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in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48225"/>
            <a:ext cx="4572000" cy="289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ine 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1" y="3905672"/>
            <a:ext cx="439751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2046" y="953344"/>
            <a:ext cx="4032448" cy="254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3FA0DFA6-D3BE-432C-A14D-73CB6738590C}"/>
              </a:ext>
            </a:extLst>
          </p:cNvPr>
          <p:cNvSpPr txBox="1"/>
          <p:nvPr/>
        </p:nvSpPr>
        <p:spPr>
          <a:xfrm>
            <a:off x="7092280" y="6488668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3.1, Anexa 1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E558D77F-F7E3-4321-8AF5-364DFB500852}"/>
              </a:ext>
            </a:extLst>
          </p:cNvPr>
          <p:cNvSpPr txBox="1"/>
          <p:nvPr/>
        </p:nvSpPr>
        <p:spPr>
          <a:xfrm>
            <a:off x="0" y="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Analiza numerică a câmpului magnetic în vecinătatea cablurilor subterane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2416" y="332656"/>
            <a:ext cx="8460432" cy="432048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Configurație trifazată linie - Cablu monofazat Iproeb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764704"/>
            <a:ext cx="5307286" cy="236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84984"/>
            <a:ext cx="4392488" cy="275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2632" y="3666236"/>
            <a:ext cx="428185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C1246272-AC1D-4BC9-B54F-9D4E4AA8CAEE}"/>
              </a:ext>
            </a:extLst>
          </p:cNvPr>
          <p:cNvSpPr txBox="1"/>
          <p:nvPr/>
        </p:nvSpPr>
        <p:spPr>
          <a:xfrm>
            <a:off x="6876256" y="6488668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3.3.1, Anexa 3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9A74467-610B-4B04-9EB7-984F1978F40B}"/>
              </a:ext>
            </a:extLst>
          </p:cNvPr>
          <p:cNvSpPr txBox="1"/>
          <p:nvPr/>
        </p:nvSpPr>
        <p:spPr>
          <a:xfrm>
            <a:off x="0" y="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Analiza numerică a câmpului magnetic în vecinătatea cablurilor subterane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97768" y="437701"/>
            <a:ext cx="8748464" cy="504056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Configurație trifazată trifoi - Cablu monofazat Iproeb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80728"/>
            <a:ext cx="7144125" cy="2445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in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17032"/>
            <a:ext cx="424127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in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3933056"/>
            <a:ext cx="410519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6EAC4B07-2EBD-45BF-A535-CB9B3FD8DC34}"/>
              </a:ext>
            </a:extLst>
          </p:cNvPr>
          <p:cNvSpPr txBox="1"/>
          <p:nvPr/>
        </p:nvSpPr>
        <p:spPr>
          <a:xfrm>
            <a:off x="6876256" y="6488668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3.3.2, Anexa 3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B4044FE7-EBAC-42C9-A528-8988E6CD22DC}"/>
              </a:ext>
            </a:extLst>
          </p:cNvPr>
          <p:cNvSpPr txBox="1"/>
          <p:nvPr/>
        </p:nvSpPr>
        <p:spPr>
          <a:xfrm>
            <a:off x="0" y="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Analiza numerică a câmpului magnetic în vecinătatea cablurilor subterane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0" y="311214"/>
            <a:ext cx="4788024" cy="468022"/>
          </a:xfrm>
        </p:spPr>
        <p:txBody>
          <a:bodyPr>
            <a:normAutofit fontScale="90000"/>
          </a:bodyPr>
          <a:lstStyle/>
          <a:p>
            <a:r>
              <a:rPr lang="ro-RO" sz="3200" dirty="0"/>
              <a:t>Cablu trifazat UC XLPE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9670"/>
            <a:ext cx="6480720" cy="265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39" y="1628799"/>
            <a:ext cx="1835638" cy="180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3527349"/>
            <a:ext cx="4176464" cy="26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ine 9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788398"/>
            <a:ext cx="438211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D0F3253C-E750-4DE7-A106-3E13E3F33B20}"/>
              </a:ext>
            </a:extLst>
          </p:cNvPr>
          <p:cNvSpPr txBox="1"/>
          <p:nvPr/>
        </p:nvSpPr>
        <p:spPr>
          <a:xfrm>
            <a:off x="6876256" y="6488668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3.3.3, Anexa 3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341E8115-827C-40E2-9AD4-66D3C3E69D5A}"/>
              </a:ext>
            </a:extLst>
          </p:cNvPr>
          <p:cNvSpPr txBox="1"/>
          <p:nvPr/>
        </p:nvSpPr>
        <p:spPr>
          <a:xfrm>
            <a:off x="0" y="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Analiza numerică a câmpului magnetic în vecinătatea cablurilor subterane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1"/>
          <p:cNvSpPr txBox="1">
            <a:spLocks/>
          </p:cNvSpPr>
          <p:nvPr/>
        </p:nvSpPr>
        <p:spPr>
          <a:xfrm>
            <a:off x="1572948" y="339985"/>
            <a:ext cx="5652120" cy="493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Comparații configurații trifazate subterane</a:t>
            </a:r>
          </a:p>
        </p:txBody>
      </p:sp>
      <p:pic>
        <p:nvPicPr>
          <p:cNvPr id="8" name="Imagin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02" y="1087707"/>
            <a:ext cx="3710106" cy="245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in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9624" y="1149952"/>
            <a:ext cx="3913595" cy="217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ine 9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07" y="4207598"/>
            <a:ext cx="3710107" cy="229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ine 1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7846" y="4225720"/>
            <a:ext cx="3897152" cy="22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116C9A4D-2B60-4544-8706-E01F6FB5759E}"/>
              </a:ext>
            </a:extLst>
          </p:cNvPr>
          <p:cNvSpPr txBox="1"/>
          <p:nvPr/>
        </p:nvSpPr>
        <p:spPr>
          <a:xfrm>
            <a:off x="6030664" y="703015"/>
            <a:ext cx="2664296" cy="38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LES standard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EB5EB7F0-F3D1-4BDE-AD58-47E4AE47345C}"/>
              </a:ext>
            </a:extLst>
          </p:cNvPr>
          <p:cNvSpPr txBox="1"/>
          <p:nvPr/>
        </p:nvSpPr>
        <p:spPr>
          <a:xfrm>
            <a:off x="4932040" y="3593028"/>
            <a:ext cx="371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Configurație trifazată subterană trifoi</a:t>
            </a:r>
          </a:p>
          <a:p>
            <a:r>
              <a:rPr lang="ro-RO" dirty="0"/>
              <a:t>Modificare distanței dintre cabluri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7702462E-A6D1-4E28-A960-BEE7B6B88CB6}"/>
              </a:ext>
            </a:extLst>
          </p:cNvPr>
          <p:cNvSpPr txBox="1"/>
          <p:nvPr/>
        </p:nvSpPr>
        <p:spPr>
          <a:xfrm>
            <a:off x="491726" y="3579389"/>
            <a:ext cx="3710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Configurație trifazată subterană linie</a:t>
            </a:r>
          </a:p>
          <a:p>
            <a:r>
              <a:rPr lang="ro-RO" dirty="0"/>
              <a:t>Modificare distanței dintre cabluri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3C6DF516-6A8E-43A6-B2A3-B0A9E3E15A4B}"/>
              </a:ext>
            </a:extLst>
          </p:cNvPr>
          <p:cNvSpPr txBox="1"/>
          <p:nvPr/>
        </p:nvSpPr>
        <p:spPr>
          <a:xfrm>
            <a:off x="1710692" y="733391"/>
            <a:ext cx="2664296" cy="38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LES inițial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E31762A7-7627-4C76-9D6E-CC28B80F5EA7}"/>
              </a:ext>
            </a:extLst>
          </p:cNvPr>
          <p:cNvSpPr txBox="1"/>
          <p:nvPr/>
        </p:nvSpPr>
        <p:spPr>
          <a:xfrm>
            <a:off x="0" y="0"/>
            <a:ext cx="745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2. Analiza numerică a câmpului magnetic în vecinătatea cablurilor subterane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A606C809-B191-46BB-842B-0A0D85506F1B}"/>
              </a:ext>
            </a:extLst>
          </p:cNvPr>
          <p:cNvSpPr txBox="1"/>
          <p:nvPr/>
        </p:nvSpPr>
        <p:spPr>
          <a:xfrm>
            <a:off x="6876256" y="6488668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Capitol 3.3.4, Anexa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707</Words>
  <Application>Microsoft Office PowerPoint</Application>
  <PresentationFormat>Expunere pe ecran (4:3)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Temă Office</vt:lpstr>
      <vt:lpstr>EMF Calculation for undeground and overhead powerlines</vt:lpstr>
      <vt:lpstr>Cuprins prezentare</vt:lpstr>
      <vt:lpstr>Cablu subteran Iproeb</vt:lpstr>
      <vt:lpstr>Cablu UC XLPE</vt:lpstr>
      <vt:lpstr>Cablu monofazat Iproeb</vt:lpstr>
      <vt:lpstr>Configurație trifazată linie - Cablu monofazat Iproeb</vt:lpstr>
      <vt:lpstr>Configurație trifazată trifoi - Cablu monofazat Iproeb</vt:lpstr>
      <vt:lpstr>Cablu trifazat UC XLPE</vt:lpstr>
      <vt:lpstr>Prezentare PowerPoint</vt:lpstr>
      <vt:lpstr>Configurație trifazată linie - Conductor aerian Iproeb</vt:lpstr>
      <vt:lpstr>Cablu aerian AL (simplificat)</vt:lpstr>
      <vt:lpstr>Prezentare PowerPoint</vt:lpstr>
      <vt:lpstr>Influența transfigurării fazelor pentru analiza combinată a LEA+LES Configurație trifazată subterană linie</vt:lpstr>
      <vt:lpstr>Influența transfigurării fazelor pentru analiza combinată a LEA+LES</vt:lpstr>
      <vt:lpstr>Influența transfigurării fazelor pentru analiza combinată a LEA+LES (Intensitate curent electric LEA = 1000A) Configurație trifazată subterană linie</vt:lpstr>
      <vt:lpstr>Influența transfigurării fazelor pentru analiza combinată a LEA+LES (Intensitate curent electric LEA = 1000A)</vt:lpstr>
      <vt:lpstr>Deplasarea LES în raport cu LEA Configurația trifazată subterană linie</vt:lpstr>
      <vt:lpstr>Deplasarea LES în raport cu LEA</vt:lpstr>
      <vt:lpstr>Ecranare cabluri subterane LES: configurație trifazată linie</vt:lpstr>
      <vt:lpstr>Ecranare cabluri subterane LES: configurație trifazată trifoi</vt:lpstr>
      <vt:lpstr>Ecranare cabluri subterane LES: cablu trifazat UC XLPE</vt:lpstr>
      <vt:lpstr>Analiza numerică a configurațiilor trifazate de pe râul Someș</vt:lpstr>
      <vt:lpstr>Analiza numerică a configurațiilor trifazate de pe râul Someș</vt:lpstr>
      <vt:lpstr>Analiza numerică a configurațiilor trifazate de pe râul Someș Ecranarea cablurilor trifazate subterane</vt:lpstr>
      <vt:lpstr>Concluzii finale pentru analizele numerice din lucrarea de diplomă</vt:lpstr>
      <vt:lpstr>Bibliografie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Ilies Alin Ioan</dc:creator>
  <cp:lastModifiedBy>Ilies Alin Ioan</cp:lastModifiedBy>
  <cp:revision>66</cp:revision>
  <dcterms:created xsi:type="dcterms:W3CDTF">2019-04-22T16:33:42Z</dcterms:created>
  <dcterms:modified xsi:type="dcterms:W3CDTF">2022-01-01T20:21:13Z</dcterms:modified>
</cp:coreProperties>
</file>