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321" r:id="rId4"/>
    <p:sldId id="324" r:id="rId5"/>
    <p:sldId id="325" r:id="rId6"/>
    <p:sldId id="326" r:id="rId7"/>
    <p:sldId id="318" r:id="rId8"/>
    <p:sldId id="339" r:id="rId9"/>
    <p:sldId id="340" r:id="rId10"/>
    <p:sldId id="329" r:id="rId11"/>
    <p:sldId id="327" r:id="rId12"/>
    <p:sldId id="341" r:id="rId13"/>
    <p:sldId id="331" r:id="rId14"/>
    <p:sldId id="342" r:id="rId15"/>
    <p:sldId id="328" r:id="rId16"/>
    <p:sldId id="332" r:id="rId17"/>
    <p:sldId id="334" r:id="rId18"/>
    <p:sldId id="335" r:id="rId19"/>
    <p:sldId id="336" r:id="rId20"/>
    <p:sldId id="33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Fără stil, grilă tabel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>
      <p:cViewPr varScale="1">
        <p:scale>
          <a:sx n="68" d="100"/>
          <a:sy n="68" d="100"/>
        </p:scale>
        <p:origin x="5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456E3-5D83-4CC4-92B5-ED9A25B5AA04}" type="datetimeFigureOut">
              <a:rPr lang="ro-RO" smtClean="0"/>
              <a:pPr/>
              <a:t>01.01.2022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4592A-A79D-45C5-8F56-E83A6440924C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4592A-A79D-45C5-8F56-E83A6440924C}" type="slidenum">
              <a:rPr lang="ro-RO" smtClean="0"/>
              <a:pPr/>
              <a:t>3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36241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4592A-A79D-45C5-8F56-E83A6440924C}" type="slidenum">
              <a:rPr lang="ro-RO" smtClean="0"/>
              <a:pPr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5194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1/1/2022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1/1/2022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1/1/2022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1/1/2022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1/1/2022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1/1/2022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1/1/2022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1/1/2022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1/1/2022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1/1/2022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B2AD-34D6-4093-8772-DC8079B6D005}" type="datetimeFigureOut">
              <a:rPr lang="en-US" smtClean="0"/>
              <a:pPr/>
              <a:t>1/1/2022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7B2AD-34D6-4093-8772-DC8079B6D005}" type="datetimeFigureOut">
              <a:rPr lang="en-US" smtClean="0"/>
              <a:pPr/>
              <a:t>1/1/2022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3D44-A265-4C35-B3D9-34A1C005FE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908719"/>
            <a:ext cx="7772400" cy="2800473"/>
          </a:xfrm>
        </p:spPr>
        <p:txBody>
          <a:bodyPr>
            <a:normAutofit/>
          </a:bodyPr>
          <a:lstStyle/>
          <a:p>
            <a:r>
              <a:rPr lang="en-US" dirty="0"/>
              <a:t>Study of electrical 3-circuits in MATLAB Simulink</a:t>
            </a:r>
            <a:br>
              <a:rPr lang="en-US" dirty="0"/>
            </a:br>
            <a:r>
              <a:rPr lang="en-US" dirty="0"/>
              <a:t>Dissertation project 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5892269" y="3958633"/>
            <a:ext cx="2565931" cy="1198984"/>
          </a:xfrm>
        </p:spPr>
        <p:txBody>
          <a:bodyPr>
            <a:normAutofit/>
          </a:bodyPr>
          <a:lstStyle/>
          <a:p>
            <a:r>
              <a:rPr lang="ro-RO" sz="2700" dirty="0">
                <a:solidFill>
                  <a:schemeClr val="tx1"/>
                </a:solidFill>
              </a:rPr>
              <a:t>Ilieș Alin Ioan</a:t>
            </a:r>
          </a:p>
        </p:txBody>
      </p:sp>
      <p:sp>
        <p:nvSpPr>
          <p:cNvPr id="4" name="Subtitlu 2"/>
          <p:cNvSpPr txBox="1">
            <a:spLocks/>
          </p:cNvSpPr>
          <p:nvPr/>
        </p:nvSpPr>
        <p:spPr>
          <a:xfrm>
            <a:off x="291480" y="3950177"/>
            <a:ext cx="4280520" cy="11989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Profesor</a:t>
            </a:r>
            <a:endParaRPr kumimoji="0" lang="en-US" sz="3200" b="0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o-RO" sz="3200" dirty="0"/>
              <a:t>Prof. dr. ing. Călin Munteanu</a:t>
            </a:r>
            <a:endParaRPr kumimoji="0" lang="ro-RO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7" descr="C:\Users\Deea\Desktop\logo ie q v9.jpg">
            <a:extLst>
              <a:ext uri="{FF2B5EF4-FFF2-40B4-BE49-F238E27FC236}">
                <a16:creationId xmlns:a16="http://schemas.microsoft.com/office/drawing/2014/main" id="{E125FD39-AE1C-4F6D-8BC1-69482FFC7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0832" y="35806"/>
            <a:ext cx="1214736" cy="739768"/>
          </a:xfrm>
          <a:prstGeom prst="rect">
            <a:avLst/>
          </a:prstGeom>
          <a:noFill/>
        </p:spPr>
      </p:pic>
      <p:pic>
        <p:nvPicPr>
          <p:cNvPr id="6" name="Picture 6" descr="C:\Users\Deea\Desktop\SIGLA-UT-1.png">
            <a:extLst>
              <a:ext uri="{FF2B5EF4-FFF2-40B4-BE49-F238E27FC236}">
                <a16:creationId xmlns:a16="http://schemas.microsoft.com/office/drawing/2014/main" id="{D31660E2-F6BB-4E46-A505-3DDB0F8F1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563" y="35806"/>
            <a:ext cx="1156208" cy="9807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9064AA5E-DEFB-4B4F-B438-7F84AF357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868" y="233174"/>
            <a:ext cx="2340000" cy="1683658"/>
          </a:xfrm>
          <a:prstGeom prst="rect">
            <a:avLst/>
          </a:prstGeom>
        </p:spPr>
      </p:pic>
      <p:sp>
        <p:nvSpPr>
          <p:cNvPr id="7" name="Titlu 5">
            <a:extLst>
              <a:ext uri="{FF2B5EF4-FFF2-40B4-BE49-F238E27FC236}">
                <a16:creationId xmlns:a16="http://schemas.microsoft.com/office/drawing/2014/main" id="{C23DAEF6-0255-4D8C-A4A9-7F0C4A3C4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69332"/>
            <a:ext cx="4402832" cy="1255570"/>
          </a:xfrm>
        </p:spPr>
        <p:txBody>
          <a:bodyPr>
            <a:noAutofit/>
          </a:bodyPr>
          <a:lstStyle/>
          <a:p>
            <a:r>
              <a:rPr lang="ro-RO" sz="2800" dirty="0"/>
              <a:t>1 Line Fault</a:t>
            </a:r>
            <a:endParaRPr lang="en-US" sz="2800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99D84612-4D9F-49A0-BDD4-DF5694705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469209"/>
            <a:ext cx="3384000" cy="2386285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68B5F76A-83A0-4424-AF6A-DA00523DC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1989528"/>
            <a:ext cx="3384000" cy="2392315"/>
          </a:xfrm>
          <a:prstGeom prst="rect">
            <a:avLst/>
          </a:prstGeom>
        </p:spPr>
      </p:pic>
      <p:pic>
        <p:nvPicPr>
          <p:cNvPr id="8" name="Imagine 7">
            <a:extLst>
              <a:ext uri="{FF2B5EF4-FFF2-40B4-BE49-F238E27FC236}">
                <a16:creationId xmlns:a16="http://schemas.microsoft.com/office/drawing/2014/main" id="{6CA9C54F-1D60-4CBE-BD8B-687CEF5D3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6360" y="1880499"/>
            <a:ext cx="3384000" cy="2365713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B73F8DAF-FCC9-42B0-B709-142C08DAA7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2868" y="4353476"/>
            <a:ext cx="3384000" cy="2414196"/>
          </a:xfrm>
          <a:prstGeom prst="rect">
            <a:avLst/>
          </a:prstGeom>
        </p:spPr>
      </p:pic>
      <p:sp>
        <p:nvSpPr>
          <p:cNvPr id="10" name="CasetăText 9">
            <a:extLst>
              <a:ext uri="{FF2B5EF4-FFF2-40B4-BE49-F238E27FC236}">
                <a16:creationId xmlns:a16="http://schemas.microsoft.com/office/drawing/2014/main" id="{916311D3-CCB8-44E5-B755-CBD7FC5DFF2A}"/>
              </a:ext>
            </a:extLst>
          </p:cNvPr>
          <p:cNvSpPr txBox="1"/>
          <p:nvPr/>
        </p:nvSpPr>
        <p:spPr>
          <a:xfrm>
            <a:off x="5521304" y="-45793"/>
            <a:ext cx="1847128" cy="378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Locația defectului</a:t>
            </a:r>
            <a:endParaRPr lang="en-US" dirty="0"/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F09EEB6B-E286-42D5-A2B6-1A6777FB63F2}"/>
              </a:ext>
            </a:extLst>
          </p:cNvPr>
          <p:cNvSpPr txBox="1"/>
          <p:nvPr/>
        </p:nvSpPr>
        <p:spPr>
          <a:xfrm>
            <a:off x="1619484" y="154750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Generator</a:t>
            </a:r>
            <a:endParaRPr lang="en-US" dirty="0"/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F80CF631-4F8F-4890-9A4E-4A177CB96AC0}"/>
              </a:ext>
            </a:extLst>
          </p:cNvPr>
          <p:cNvSpPr txBox="1"/>
          <p:nvPr/>
        </p:nvSpPr>
        <p:spPr>
          <a:xfrm rot="16200000">
            <a:off x="-941558" y="2841815"/>
            <a:ext cx="2527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Intensitatea curentului electric</a:t>
            </a:r>
            <a:endParaRPr lang="en-US" sz="1400" dirty="0"/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FF767446-13B4-4786-A7E9-50864D871555}"/>
              </a:ext>
            </a:extLst>
          </p:cNvPr>
          <p:cNvSpPr txBox="1"/>
          <p:nvPr/>
        </p:nvSpPr>
        <p:spPr>
          <a:xfrm rot="16200000">
            <a:off x="-498076" y="5319302"/>
            <a:ext cx="164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Tensiunea electrică</a:t>
            </a:r>
            <a:endParaRPr lang="en-US" sz="1400" dirty="0"/>
          </a:p>
        </p:txBody>
      </p:sp>
      <p:sp>
        <p:nvSpPr>
          <p:cNvPr id="14" name="CasetăText 13">
            <a:extLst>
              <a:ext uri="{FF2B5EF4-FFF2-40B4-BE49-F238E27FC236}">
                <a16:creationId xmlns:a16="http://schemas.microsoft.com/office/drawing/2014/main" id="{DB74F699-CF91-4DE0-B24E-A65B50FAFB06}"/>
              </a:ext>
            </a:extLst>
          </p:cNvPr>
          <p:cNvSpPr txBox="1"/>
          <p:nvPr/>
        </p:nvSpPr>
        <p:spPr>
          <a:xfrm rot="16200000">
            <a:off x="4284688" y="859216"/>
            <a:ext cx="164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Tensiunea electrică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1765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u 5">
            <a:extLst>
              <a:ext uri="{FF2B5EF4-FFF2-40B4-BE49-F238E27FC236}">
                <a16:creationId xmlns:a16="http://schemas.microsoft.com/office/drawing/2014/main" id="{C23DAEF6-0255-4D8C-A4A9-7F0C4A3C4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69332"/>
            <a:ext cx="4402832" cy="562074"/>
          </a:xfrm>
        </p:spPr>
        <p:txBody>
          <a:bodyPr>
            <a:noAutofit/>
          </a:bodyPr>
          <a:lstStyle/>
          <a:p>
            <a:r>
              <a:rPr lang="ro-RO" sz="2800" dirty="0"/>
              <a:t>2 Line Fault</a:t>
            </a:r>
            <a:endParaRPr lang="en-US" sz="2800" dirty="0"/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F15D3740-4D4C-4255-ADDF-C25851BE1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46822"/>
            <a:ext cx="3456000" cy="2439529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22A23733-CA0A-4F07-9EF8-3D00087DB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861048"/>
            <a:ext cx="3456000" cy="2446265"/>
          </a:xfrm>
          <a:prstGeom prst="rect">
            <a:avLst/>
          </a:prstGeom>
        </p:spPr>
      </p:pic>
      <p:pic>
        <p:nvPicPr>
          <p:cNvPr id="2" name="Imagine 1">
            <a:extLst>
              <a:ext uri="{FF2B5EF4-FFF2-40B4-BE49-F238E27FC236}">
                <a16:creationId xmlns:a16="http://schemas.microsoft.com/office/drawing/2014/main" id="{6BD62A0C-449B-49CE-9881-F40E7017E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1300738"/>
            <a:ext cx="5076056" cy="2319844"/>
          </a:xfrm>
          <a:prstGeom prst="rect">
            <a:avLst/>
          </a:prstGeom>
        </p:spPr>
      </p:pic>
      <p:pic>
        <p:nvPicPr>
          <p:cNvPr id="8" name="Imagine 7">
            <a:extLst>
              <a:ext uri="{FF2B5EF4-FFF2-40B4-BE49-F238E27FC236}">
                <a16:creationId xmlns:a16="http://schemas.microsoft.com/office/drawing/2014/main" id="{42DC91D4-C2BB-45BA-BB08-9E44AE253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0903" y="3999042"/>
            <a:ext cx="5079081" cy="2319844"/>
          </a:xfrm>
          <a:prstGeom prst="rect">
            <a:avLst/>
          </a:prstGeom>
        </p:spPr>
      </p:pic>
      <p:sp>
        <p:nvSpPr>
          <p:cNvPr id="13" name="CasetăText 12">
            <a:extLst>
              <a:ext uri="{FF2B5EF4-FFF2-40B4-BE49-F238E27FC236}">
                <a16:creationId xmlns:a16="http://schemas.microsoft.com/office/drawing/2014/main" id="{07C1B0B4-8980-4CE4-BCCE-284EF6166FCC}"/>
              </a:ext>
            </a:extLst>
          </p:cNvPr>
          <p:cNvSpPr txBox="1"/>
          <p:nvPr/>
        </p:nvSpPr>
        <p:spPr>
          <a:xfrm>
            <a:off x="5868144" y="93140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Generator</a:t>
            </a:r>
            <a:endParaRPr lang="en-US" dirty="0"/>
          </a:p>
        </p:txBody>
      </p:sp>
      <p:sp>
        <p:nvSpPr>
          <p:cNvPr id="14" name="CasetăText 13">
            <a:extLst>
              <a:ext uri="{FF2B5EF4-FFF2-40B4-BE49-F238E27FC236}">
                <a16:creationId xmlns:a16="http://schemas.microsoft.com/office/drawing/2014/main" id="{BBF05B5B-FECC-45DA-A810-C73AD89CDF9C}"/>
              </a:ext>
            </a:extLst>
          </p:cNvPr>
          <p:cNvSpPr txBox="1"/>
          <p:nvPr/>
        </p:nvSpPr>
        <p:spPr>
          <a:xfrm rot="16200000">
            <a:off x="-1119361" y="2195200"/>
            <a:ext cx="2527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Intensitatea curentului electric</a:t>
            </a:r>
            <a:endParaRPr lang="en-US" sz="1400" dirty="0"/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9AC75C16-55B6-4275-BEE5-E678C32E2B1E}"/>
              </a:ext>
            </a:extLst>
          </p:cNvPr>
          <p:cNvSpPr txBox="1"/>
          <p:nvPr/>
        </p:nvSpPr>
        <p:spPr>
          <a:xfrm rot="16200000">
            <a:off x="-637902" y="4798506"/>
            <a:ext cx="164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Tensiunea electrică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8711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u 5">
            <a:extLst>
              <a:ext uri="{FF2B5EF4-FFF2-40B4-BE49-F238E27FC236}">
                <a16:creationId xmlns:a16="http://schemas.microsoft.com/office/drawing/2014/main" id="{C23DAEF6-0255-4D8C-A4A9-7F0C4A3C4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69332"/>
            <a:ext cx="4402832" cy="562074"/>
          </a:xfrm>
        </p:spPr>
        <p:txBody>
          <a:bodyPr>
            <a:noAutofit/>
          </a:bodyPr>
          <a:lstStyle/>
          <a:p>
            <a:r>
              <a:rPr lang="ro-RO" sz="2800" dirty="0"/>
              <a:t>2 Line Fault</a:t>
            </a:r>
            <a:endParaRPr lang="en-US" sz="2800" dirty="0"/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69D814A6-A963-4EBF-9431-8EC9280E5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360" y="1052736"/>
            <a:ext cx="3816000" cy="2697111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B4CC0AD3-D490-45FC-9FAF-512E96F28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008924"/>
            <a:ext cx="3816000" cy="2732444"/>
          </a:xfrm>
          <a:prstGeom prst="rect">
            <a:avLst/>
          </a:prstGeom>
        </p:spPr>
      </p:pic>
      <p:pic>
        <p:nvPicPr>
          <p:cNvPr id="2" name="Imagine 1">
            <a:extLst>
              <a:ext uri="{FF2B5EF4-FFF2-40B4-BE49-F238E27FC236}">
                <a16:creationId xmlns:a16="http://schemas.microsoft.com/office/drawing/2014/main" id="{43082EEA-1379-4FC2-8B66-DED79812C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063" y="1085551"/>
            <a:ext cx="3816000" cy="2724028"/>
          </a:xfrm>
          <a:prstGeom prst="rect">
            <a:avLst/>
          </a:prstGeom>
        </p:spPr>
      </p:pic>
      <p:pic>
        <p:nvPicPr>
          <p:cNvPr id="8" name="Imagine 7">
            <a:extLst>
              <a:ext uri="{FF2B5EF4-FFF2-40B4-BE49-F238E27FC236}">
                <a16:creationId xmlns:a16="http://schemas.microsoft.com/office/drawing/2014/main" id="{677C5822-E7FB-48DB-B20A-777E0D8B9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063" y="4077072"/>
            <a:ext cx="3816000" cy="2673551"/>
          </a:xfrm>
          <a:prstGeom prst="rect">
            <a:avLst/>
          </a:prstGeom>
        </p:spPr>
      </p:pic>
      <p:sp>
        <p:nvSpPr>
          <p:cNvPr id="11" name="CasetăText 10">
            <a:extLst>
              <a:ext uri="{FF2B5EF4-FFF2-40B4-BE49-F238E27FC236}">
                <a16:creationId xmlns:a16="http://schemas.microsoft.com/office/drawing/2014/main" id="{56704E1C-119F-49AD-8004-94CD5B7FD595}"/>
              </a:ext>
            </a:extLst>
          </p:cNvPr>
          <p:cNvSpPr txBox="1"/>
          <p:nvPr/>
        </p:nvSpPr>
        <p:spPr>
          <a:xfrm rot="16200000">
            <a:off x="-1119361" y="2195200"/>
            <a:ext cx="2527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Intensitatea curentului electric</a:t>
            </a:r>
            <a:endParaRPr lang="en-US" sz="1400" dirty="0"/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721C0385-DE23-4A36-925A-F798326DE3C0}"/>
              </a:ext>
            </a:extLst>
          </p:cNvPr>
          <p:cNvSpPr txBox="1"/>
          <p:nvPr/>
        </p:nvSpPr>
        <p:spPr>
          <a:xfrm rot="16200000">
            <a:off x="-675877" y="5340705"/>
            <a:ext cx="164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Tensiunea electrică</a:t>
            </a:r>
            <a:endParaRPr lang="en-US" sz="1400" dirty="0"/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6C6EE08B-00F9-467A-934C-C115AF1E7BE0}"/>
              </a:ext>
            </a:extLst>
          </p:cNvPr>
          <p:cNvSpPr txBox="1"/>
          <p:nvPr/>
        </p:nvSpPr>
        <p:spPr>
          <a:xfrm>
            <a:off x="1305499" y="803069"/>
            <a:ext cx="1847128" cy="378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Locația defectului</a:t>
            </a:r>
            <a:endParaRPr lang="en-US" dirty="0"/>
          </a:p>
        </p:txBody>
      </p:sp>
      <p:sp>
        <p:nvSpPr>
          <p:cNvPr id="14" name="CasetăText 13">
            <a:extLst>
              <a:ext uri="{FF2B5EF4-FFF2-40B4-BE49-F238E27FC236}">
                <a16:creationId xmlns:a16="http://schemas.microsoft.com/office/drawing/2014/main" id="{1392ABA9-8E16-4CB8-BCFF-D5E31269B043}"/>
              </a:ext>
            </a:extLst>
          </p:cNvPr>
          <p:cNvSpPr txBox="1"/>
          <p:nvPr/>
        </p:nvSpPr>
        <p:spPr>
          <a:xfrm>
            <a:off x="5991375" y="707547"/>
            <a:ext cx="1847128" cy="378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Consumator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35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u 5">
            <a:extLst>
              <a:ext uri="{FF2B5EF4-FFF2-40B4-BE49-F238E27FC236}">
                <a16:creationId xmlns:a16="http://schemas.microsoft.com/office/drawing/2014/main" id="{C23DAEF6-0255-4D8C-A4A9-7F0C4A3C4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8064896" cy="637506"/>
          </a:xfrm>
        </p:spPr>
        <p:txBody>
          <a:bodyPr>
            <a:noAutofit/>
          </a:bodyPr>
          <a:lstStyle/>
          <a:p>
            <a:pPr algn="l"/>
            <a:r>
              <a:rPr lang="ro-RO" sz="2800" dirty="0"/>
              <a:t>2 Line Fault</a:t>
            </a:r>
            <a:endParaRPr lang="en-US" sz="2800" dirty="0"/>
          </a:p>
        </p:txBody>
      </p:sp>
      <p:pic>
        <p:nvPicPr>
          <p:cNvPr id="2" name="Imagine 1">
            <a:extLst>
              <a:ext uri="{FF2B5EF4-FFF2-40B4-BE49-F238E27FC236}">
                <a16:creationId xmlns:a16="http://schemas.microsoft.com/office/drawing/2014/main" id="{DB39AFFB-4537-4570-B782-0DCA242C6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31" y="1386524"/>
            <a:ext cx="3816000" cy="2682764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DA9B6753-50AC-4BF4-81DC-44428FD2A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23" y="4108944"/>
            <a:ext cx="3816000" cy="2704432"/>
          </a:xfrm>
          <a:prstGeom prst="rect">
            <a:avLst/>
          </a:prstGeom>
        </p:spPr>
      </p:pic>
      <p:pic>
        <p:nvPicPr>
          <p:cNvPr id="10" name="Imagine 9">
            <a:extLst>
              <a:ext uri="{FF2B5EF4-FFF2-40B4-BE49-F238E27FC236}">
                <a16:creationId xmlns:a16="http://schemas.microsoft.com/office/drawing/2014/main" id="{85110F17-B0E4-4932-B46C-58DEC327C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669" y="1358732"/>
            <a:ext cx="3816000" cy="2684037"/>
          </a:xfrm>
          <a:prstGeom prst="rect">
            <a:avLst/>
          </a:prstGeom>
        </p:spPr>
      </p:pic>
      <p:pic>
        <p:nvPicPr>
          <p:cNvPr id="11" name="Imagine 10">
            <a:extLst>
              <a:ext uri="{FF2B5EF4-FFF2-40B4-BE49-F238E27FC236}">
                <a16:creationId xmlns:a16="http://schemas.microsoft.com/office/drawing/2014/main" id="{22AFCFD0-7D51-4C00-A0EC-CA18A16D26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669" y="4108944"/>
            <a:ext cx="3816000" cy="2659636"/>
          </a:xfrm>
          <a:prstGeom prst="rect">
            <a:avLst/>
          </a:prstGeom>
        </p:spPr>
      </p:pic>
      <p:sp>
        <p:nvSpPr>
          <p:cNvPr id="8" name="CasetăText 7">
            <a:extLst>
              <a:ext uri="{FF2B5EF4-FFF2-40B4-BE49-F238E27FC236}">
                <a16:creationId xmlns:a16="http://schemas.microsoft.com/office/drawing/2014/main" id="{044FD1C2-4D9C-4977-A7D9-8B19579D08C5}"/>
              </a:ext>
            </a:extLst>
          </p:cNvPr>
          <p:cNvSpPr txBox="1"/>
          <p:nvPr/>
        </p:nvSpPr>
        <p:spPr>
          <a:xfrm rot="16200000">
            <a:off x="-1109649" y="2574017"/>
            <a:ext cx="2527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Intensitatea curentului electric</a:t>
            </a:r>
            <a:endParaRPr lang="en-US" sz="1400" dirty="0"/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FD193864-6536-4579-940C-A5051425141B}"/>
              </a:ext>
            </a:extLst>
          </p:cNvPr>
          <p:cNvSpPr txBox="1"/>
          <p:nvPr/>
        </p:nvSpPr>
        <p:spPr>
          <a:xfrm rot="16200000">
            <a:off x="-666166" y="5217334"/>
            <a:ext cx="164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Tensiunea electrică</a:t>
            </a:r>
            <a:endParaRPr lang="en-US" sz="1400" dirty="0"/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776F53BA-6423-44E6-8D51-D6EA7A8A63EB}"/>
              </a:ext>
            </a:extLst>
          </p:cNvPr>
          <p:cNvSpPr txBox="1"/>
          <p:nvPr/>
        </p:nvSpPr>
        <p:spPr>
          <a:xfrm>
            <a:off x="6012160" y="980728"/>
            <a:ext cx="1847128" cy="378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Consumator</a:t>
            </a:r>
            <a:endParaRPr lang="en-US" dirty="0"/>
          </a:p>
        </p:txBody>
      </p:sp>
      <p:sp>
        <p:nvSpPr>
          <p:cNvPr id="14" name="CasetăText 13">
            <a:extLst>
              <a:ext uri="{FF2B5EF4-FFF2-40B4-BE49-F238E27FC236}">
                <a16:creationId xmlns:a16="http://schemas.microsoft.com/office/drawing/2014/main" id="{D067303E-6D82-4EBC-BF59-586A8B125F56}"/>
              </a:ext>
            </a:extLst>
          </p:cNvPr>
          <p:cNvSpPr txBox="1"/>
          <p:nvPr/>
        </p:nvSpPr>
        <p:spPr>
          <a:xfrm>
            <a:off x="1778890" y="98940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48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u 5">
            <a:extLst>
              <a:ext uri="{FF2B5EF4-FFF2-40B4-BE49-F238E27FC236}">
                <a16:creationId xmlns:a16="http://schemas.microsoft.com/office/drawing/2014/main" id="{C23DAEF6-0255-4D8C-A4A9-7F0C4A3C4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69332"/>
            <a:ext cx="4402832" cy="562074"/>
          </a:xfrm>
        </p:spPr>
        <p:txBody>
          <a:bodyPr>
            <a:noAutofit/>
          </a:bodyPr>
          <a:lstStyle/>
          <a:p>
            <a:r>
              <a:rPr lang="ro-RO" sz="2800" dirty="0"/>
              <a:t>3 Line Fault</a:t>
            </a:r>
            <a:endParaRPr lang="en-US" sz="2800" dirty="0"/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1E777BAE-BC04-4529-8B23-1086AB766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12" y="1075252"/>
            <a:ext cx="3456000" cy="2485332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31C9ECFE-2B2A-4A68-9361-D984993E2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861048"/>
            <a:ext cx="3456000" cy="2423414"/>
          </a:xfrm>
          <a:prstGeom prst="rect">
            <a:avLst/>
          </a:prstGeom>
        </p:spPr>
      </p:pic>
      <p:pic>
        <p:nvPicPr>
          <p:cNvPr id="2" name="Imagine 1">
            <a:extLst>
              <a:ext uri="{FF2B5EF4-FFF2-40B4-BE49-F238E27FC236}">
                <a16:creationId xmlns:a16="http://schemas.microsoft.com/office/drawing/2014/main" id="{EF35F6FA-3D5D-4F53-B673-1BF1E0645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536" y="1173629"/>
            <a:ext cx="5076000" cy="2331611"/>
          </a:xfrm>
          <a:prstGeom prst="rect">
            <a:avLst/>
          </a:prstGeom>
        </p:spPr>
      </p:pic>
      <p:pic>
        <p:nvPicPr>
          <p:cNvPr id="8" name="Imagine 7">
            <a:extLst>
              <a:ext uri="{FF2B5EF4-FFF2-40B4-BE49-F238E27FC236}">
                <a16:creationId xmlns:a16="http://schemas.microsoft.com/office/drawing/2014/main" id="{40639920-5716-48D6-B7A5-4D7A7DFCA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4724" y="3953456"/>
            <a:ext cx="5076000" cy="2331006"/>
          </a:xfrm>
          <a:prstGeom prst="rect">
            <a:avLst/>
          </a:prstGeom>
        </p:spPr>
      </p:pic>
      <p:sp>
        <p:nvSpPr>
          <p:cNvPr id="11" name="CasetăText 10">
            <a:extLst>
              <a:ext uri="{FF2B5EF4-FFF2-40B4-BE49-F238E27FC236}">
                <a16:creationId xmlns:a16="http://schemas.microsoft.com/office/drawing/2014/main" id="{1E941A65-D52B-4C04-841E-2F47E120B7BC}"/>
              </a:ext>
            </a:extLst>
          </p:cNvPr>
          <p:cNvSpPr txBox="1"/>
          <p:nvPr/>
        </p:nvSpPr>
        <p:spPr>
          <a:xfrm>
            <a:off x="5868144" y="76485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Generator</a:t>
            </a:r>
            <a:endParaRPr lang="en-US" dirty="0"/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5FBC404B-8A3B-4031-9B3C-DEE9868C83A7}"/>
              </a:ext>
            </a:extLst>
          </p:cNvPr>
          <p:cNvSpPr txBox="1"/>
          <p:nvPr/>
        </p:nvSpPr>
        <p:spPr>
          <a:xfrm rot="16200000">
            <a:off x="-1119361" y="2195200"/>
            <a:ext cx="2527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Intensitatea curentului electric</a:t>
            </a:r>
            <a:endParaRPr lang="en-US" sz="1400" dirty="0"/>
          </a:p>
        </p:txBody>
      </p:sp>
      <p:sp>
        <p:nvSpPr>
          <p:cNvPr id="14" name="CasetăText 13">
            <a:extLst>
              <a:ext uri="{FF2B5EF4-FFF2-40B4-BE49-F238E27FC236}">
                <a16:creationId xmlns:a16="http://schemas.microsoft.com/office/drawing/2014/main" id="{D404A0EE-517C-45DA-A49B-50EF284D597E}"/>
              </a:ext>
            </a:extLst>
          </p:cNvPr>
          <p:cNvSpPr txBox="1"/>
          <p:nvPr/>
        </p:nvSpPr>
        <p:spPr>
          <a:xfrm rot="16200000">
            <a:off x="-666166" y="4918866"/>
            <a:ext cx="164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Tensiunea electrică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6555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u 5">
            <a:extLst>
              <a:ext uri="{FF2B5EF4-FFF2-40B4-BE49-F238E27FC236}">
                <a16:creationId xmlns:a16="http://schemas.microsoft.com/office/drawing/2014/main" id="{C23DAEF6-0255-4D8C-A4A9-7F0C4A3C4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69332"/>
            <a:ext cx="4402832" cy="562074"/>
          </a:xfrm>
        </p:spPr>
        <p:txBody>
          <a:bodyPr>
            <a:noAutofit/>
          </a:bodyPr>
          <a:lstStyle/>
          <a:p>
            <a:r>
              <a:rPr lang="ro-RO" sz="2800" dirty="0"/>
              <a:t>3 Line Fault</a:t>
            </a:r>
            <a:endParaRPr lang="en-US" sz="2800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92B391A9-1242-48AD-B48F-DE900C9C0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147652"/>
            <a:ext cx="3847132" cy="2744527"/>
          </a:xfrm>
          <a:prstGeom prst="rect">
            <a:avLst/>
          </a:prstGeom>
        </p:spPr>
      </p:pic>
      <p:pic>
        <p:nvPicPr>
          <p:cNvPr id="10" name="Imagine 9">
            <a:extLst>
              <a:ext uri="{FF2B5EF4-FFF2-40B4-BE49-F238E27FC236}">
                <a16:creationId xmlns:a16="http://schemas.microsoft.com/office/drawing/2014/main" id="{431540EA-D8D0-48F2-BED6-4986F7CD3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404" y="4077072"/>
            <a:ext cx="3816424" cy="2736082"/>
          </a:xfrm>
          <a:prstGeom prst="rect">
            <a:avLst/>
          </a:prstGeom>
        </p:spPr>
      </p:pic>
      <p:pic>
        <p:nvPicPr>
          <p:cNvPr id="2" name="Imagine 1">
            <a:extLst>
              <a:ext uri="{FF2B5EF4-FFF2-40B4-BE49-F238E27FC236}">
                <a16:creationId xmlns:a16="http://schemas.microsoft.com/office/drawing/2014/main" id="{13EBC07B-B895-4A9B-9931-2CCD67347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147652"/>
            <a:ext cx="3816000" cy="2719039"/>
          </a:xfrm>
          <a:prstGeom prst="rect">
            <a:avLst/>
          </a:prstGeom>
        </p:spPr>
      </p:pic>
      <p:pic>
        <p:nvPicPr>
          <p:cNvPr id="8" name="Imagine 7">
            <a:extLst>
              <a:ext uri="{FF2B5EF4-FFF2-40B4-BE49-F238E27FC236}">
                <a16:creationId xmlns:a16="http://schemas.microsoft.com/office/drawing/2014/main" id="{889503CB-8CAA-4F21-BB5E-7D712C30D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063" y="4109404"/>
            <a:ext cx="3816000" cy="2703972"/>
          </a:xfrm>
          <a:prstGeom prst="rect">
            <a:avLst/>
          </a:prstGeom>
        </p:spPr>
      </p:pic>
      <p:sp>
        <p:nvSpPr>
          <p:cNvPr id="11" name="CasetăText 10">
            <a:extLst>
              <a:ext uri="{FF2B5EF4-FFF2-40B4-BE49-F238E27FC236}">
                <a16:creationId xmlns:a16="http://schemas.microsoft.com/office/drawing/2014/main" id="{A645760B-ECB5-4EB9-B7FE-8846FAEA79B3}"/>
              </a:ext>
            </a:extLst>
          </p:cNvPr>
          <p:cNvSpPr txBox="1"/>
          <p:nvPr/>
        </p:nvSpPr>
        <p:spPr>
          <a:xfrm>
            <a:off x="1354499" y="834299"/>
            <a:ext cx="1847128" cy="378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Locația defectului</a:t>
            </a:r>
            <a:endParaRPr lang="en-US" dirty="0"/>
          </a:p>
        </p:txBody>
      </p:sp>
      <p:sp>
        <p:nvSpPr>
          <p:cNvPr id="14" name="CasetăText 13">
            <a:extLst>
              <a:ext uri="{FF2B5EF4-FFF2-40B4-BE49-F238E27FC236}">
                <a16:creationId xmlns:a16="http://schemas.microsoft.com/office/drawing/2014/main" id="{235C5C64-C20F-4009-85A7-6A7C08BD100C}"/>
              </a:ext>
            </a:extLst>
          </p:cNvPr>
          <p:cNvSpPr txBox="1"/>
          <p:nvPr/>
        </p:nvSpPr>
        <p:spPr>
          <a:xfrm>
            <a:off x="5951431" y="798916"/>
            <a:ext cx="1847128" cy="378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Consumator</a:t>
            </a:r>
            <a:endParaRPr lang="en-US" dirty="0"/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1650E79F-1E9C-48D7-BD61-179E414DCBEB}"/>
              </a:ext>
            </a:extLst>
          </p:cNvPr>
          <p:cNvSpPr txBox="1"/>
          <p:nvPr/>
        </p:nvSpPr>
        <p:spPr>
          <a:xfrm rot="16200000">
            <a:off x="-1119361" y="2195200"/>
            <a:ext cx="2527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Intensitatea curentului electric</a:t>
            </a:r>
            <a:endParaRPr lang="en-US" sz="1400" dirty="0"/>
          </a:p>
        </p:txBody>
      </p:sp>
      <p:sp>
        <p:nvSpPr>
          <p:cNvPr id="16" name="CasetăText 15">
            <a:extLst>
              <a:ext uri="{FF2B5EF4-FFF2-40B4-BE49-F238E27FC236}">
                <a16:creationId xmlns:a16="http://schemas.microsoft.com/office/drawing/2014/main" id="{5B5CA1B3-25C7-4491-BFA9-2A906D51AA71}"/>
              </a:ext>
            </a:extLst>
          </p:cNvPr>
          <p:cNvSpPr txBox="1"/>
          <p:nvPr/>
        </p:nvSpPr>
        <p:spPr>
          <a:xfrm rot="16200000">
            <a:off x="-675877" y="5340705"/>
            <a:ext cx="164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Tensiunea electrică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170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u 5">
            <a:extLst>
              <a:ext uri="{FF2B5EF4-FFF2-40B4-BE49-F238E27FC236}">
                <a16:creationId xmlns:a16="http://schemas.microsoft.com/office/drawing/2014/main" id="{C23DAEF6-0255-4D8C-A4A9-7F0C4A3C4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69332"/>
            <a:ext cx="8136904" cy="698334"/>
          </a:xfrm>
        </p:spPr>
        <p:txBody>
          <a:bodyPr>
            <a:noAutofit/>
          </a:bodyPr>
          <a:lstStyle/>
          <a:p>
            <a:pPr algn="l"/>
            <a:r>
              <a:rPr lang="ro-RO" sz="2800" dirty="0"/>
              <a:t>3 Line Fault</a:t>
            </a:r>
            <a:endParaRPr lang="en-US" sz="2800" dirty="0"/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44DF12F5-A771-4F8F-877D-57F68430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71181"/>
            <a:ext cx="3816000" cy="2705891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D954F87F-8AD1-439E-BF25-01D198B50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2" y="4125888"/>
            <a:ext cx="3816000" cy="2687488"/>
          </a:xfrm>
          <a:prstGeom prst="rect">
            <a:avLst/>
          </a:prstGeom>
        </p:spPr>
      </p:pic>
      <p:pic>
        <p:nvPicPr>
          <p:cNvPr id="10" name="Imagine 9">
            <a:extLst>
              <a:ext uri="{FF2B5EF4-FFF2-40B4-BE49-F238E27FC236}">
                <a16:creationId xmlns:a16="http://schemas.microsoft.com/office/drawing/2014/main" id="{3FDA6697-FD08-4186-8AF7-E48337038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458" y="4091063"/>
            <a:ext cx="3816000" cy="2722313"/>
          </a:xfrm>
          <a:prstGeom prst="rect">
            <a:avLst/>
          </a:prstGeom>
        </p:spPr>
      </p:pic>
      <p:pic>
        <p:nvPicPr>
          <p:cNvPr id="11" name="Imagine 10">
            <a:extLst>
              <a:ext uri="{FF2B5EF4-FFF2-40B4-BE49-F238E27FC236}">
                <a16:creationId xmlns:a16="http://schemas.microsoft.com/office/drawing/2014/main" id="{6FA826E3-2C42-464D-8E04-0A22F9F03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458" y="1358605"/>
            <a:ext cx="3816000" cy="2689590"/>
          </a:xfrm>
          <a:prstGeom prst="rect">
            <a:avLst/>
          </a:prstGeom>
        </p:spPr>
      </p:pic>
      <p:sp>
        <p:nvSpPr>
          <p:cNvPr id="12" name="CasetăText 11">
            <a:extLst>
              <a:ext uri="{FF2B5EF4-FFF2-40B4-BE49-F238E27FC236}">
                <a16:creationId xmlns:a16="http://schemas.microsoft.com/office/drawing/2014/main" id="{2254125B-63CB-4CC7-AD2E-4E1E066CDF71}"/>
              </a:ext>
            </a:extLst>
          </p:cNvPr>
          <p:cNvSpPr txBox="1"/>
          <p:nvPr/>
        </p:nvSpPr>
        <p:spPr>
          <a:xfrm rot="16200000">
            <a:off x="-1109649" y="2508162"/>
            <a:ext cx="2527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Intensitatea curentului electric</a:t>
            </a:r>
            <a:endParaRPr lang="en-US" sz="1400" dirty="0"/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DF92F0E5-ED62-4D35-9781-17D45FAA164C}"/>
              </a:ext>
            </a:extLst>
          </p:cNvPr>
          <p:cNvSpPr txBox="1"/>
          <p:nvPr/>
        </p:nvSpPr>
        <p:spPr>
          <a:xfrm rot="16200000">
            <a:off x="-666167" y="5298330"/>
            <a:ext cx="164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Tensiunea electrică</a:t>
            </a:r>
            <a:endParaRPr lang="en-US" sz="1400" dirty="0"/>
          </a:p>
        </p:txBody>
      </p:sp>
      <p:sp>
        <p:nvSpPr>
          <p:cNvPr id="14" name="CasetăText 13">
            <a:extLst>
              <a:ext uri="{FF2B5EF4-FFF2-40B4-BE49-F238E27FC236}">
                <a16:creationId xmlns:a16="http://schemas.microsoft.com/office/drawing/2014/main" id="{5F38095C-3CF6-4543-87C2-9818384BD701}"/>
              </a:ext>
            </a:extLst>
          </p:cNvPr>
          <p:cNvSpPr txBox="1"/>
          <p:nvPr/>
        </p:nvSpPr>
        <p:spPr>
          <a:xfrm>
            <a:off x="1745940" y="106766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Generator</a:t>
            </a:r>
            <a:endParaRPr lang="en-US" dirty="0"/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D884000F-3D35-4164-BF53-8A9D75F27A74}"/>
              </a:ext>
            </a:extLst>
          </p:cNvPr>
          <p:cNvSpPr txBox="1"/>
          <p:nvPr/>
        </p:nvSpPr>
        <p:spPr>
          <a:xfrm>
            <a:off x="6125888" y="1052350"/>
            <a:ext cx="1847128" cy="378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Consumator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183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ine 7">
            <a:extLst>
              <a:ext uri="{FF2B5EF4-FFF2-40B4-BE49-F238E27FC236}">
                <a16:creationId xmlns:a16="http://schemas.microsoft.com/office/drawing/2014/main" id="{19208484-93D8-431E-BA8D-61C91FE42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908" y="2469081"/>
            <a:ext cx="4050727" cy="1352497"/>
          </a:xfrm>
          <a:prstGeom prst="rect">
            <a:avLst/>
          </a:prstGeom>
        </p:spPr>
      </p:pic>
      <p:sp>
        <p:nvSpPr>
          <p:cNvPr id="7" name="Titlu 5">
            <a:extLst>
              <a:ext uri="{FF2B5EF4-FFF2-40B4-BE49-F238E27FC236}">
                <a16:creationId xmlns:a16="http://schemas.microsoft.com/office/drawing/2014/main" id="{EEC105AB-76A4-43EA-A114-4C1502D2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69332"/>
            <a:ext cx="6696744" cy="562074"/>
          </a:xfrm>
        </p:spPr>
        <p:txBody>
          <a:bodyPr>
            <a:noAutofit/>
          </a:bodyPr>
          <a:lstStyle/>
          <a:p>
            <a:r>
              <a:rPr lang="en-US" sz="2400" dirty="0"/>
              <a:t>Calculation of 1 Line Fault Location</a:t>
            </a:r>
          </a:p>
        </p:txBody>
      </p:sp>
      <p:pic>
        <p:nvPicPr>
          <p:cNvPr id="2" name="Imagine 1">
            <a:extLst>
              <a:ext uri="{FF2B5EF4-FFF2-40B4-BE49-F238E27FC236}">
                <a16:creationId xmlns:a16="http://schemas.microsoft.com/office/drawing/2014/main" id="{B0C7BC7B-5B56-47B5-9E83-35B4F9C0E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1077897"/>
            <a:ext cx="2016224" cy="1352498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0BBAAE51-3A46-48BA-9178-C9D69D0D8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51" y="1052736"/>
            <a:ext cx="5081456" cy="2540728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BBB83BD4-85D2-43AB-8E26-85333B66F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51" y="3697456"/>
            <a:ext cx="5081457" cy="255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84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u 5">
            <a:extLst>
              <a:ext uri="{FF2B5EF4-FFF2-40B4-BE49-F238E27FC236}">
                <a16:creationId xmlns:a16="http://schemas.microsoft.com/office/drawing/2014/main" id="{EEC105AB-76A4-43EA-A114-4C1502D2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69332"/>
            <a:ext cx="6696744" cy="562074"/>
          </a:xfrm>
        </p:spPr>
        <p:txBody>
          <a:bodyPr>
            <a:noAutofit/>
          </a:bodyPr>
          <a:lstStyle/>
          <a:p>
            <a:r>
              <a:rPr lang="ro-RO" sz="2400" dirty="0" err="1"/>
              <a:t>Calculation</a:t>
            </a:r>
            <a:r>
              <a:rPr lang="ro-RO" sz="2400" dirty="0"/>
              <a:t> of 1 Line Fault </a:t>
            </a:r>
            <a:r>
              <a:rPr lang="ro-RO" sz="2400" dirty="0" err="1"/>
              <a:t>Location</a:t>
            </a:r>
            <a:endParaRPr lang="en-US" sz="2400" dirty="0"/>
          </a:p>
        </p:txBody>
      </p:sp>
      <p:pic>
        <p:nvPicPr>
          <p:cNvPr id="2" name="Imagine 1">
            <a:extLst>
              <a:ext uri="{FF2B5EF4-FFF2-40B4-BE49-F238E27FC236}">
                <a16:creationId xmlns:a16="http://schemas.microsoft.com/office/drawing/2014/main" id="{A40A4D43-A60D-4E51-9BD7-6C378DCA3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59614"/>
            <a:ext cx="4256523" cy="2158450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CFC83C31-7D81-4EA9-8BF4-6BD4533A6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087" y="1000712"/>
            <a:ext cx="4256524" cy="2128262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9897FA4F-E563-4269-888E-ACBE6DB68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73" y="3515679"/>
            <a:ext cx="4286714" cy="2158451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257313A4-C5C7-43EE-B320-35378023C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522" y="3515679"/>
            <a:ext cx="4241536" cy="212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87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u 5">
            <a:extLst>
              <a:ext uri="{FF2B5EF4-FFF2-40B4-BE49-F238E27FC236}">
                <a16:creationId xmlns:a16="http://schemas.microsoft.com/office/drawing/2014/main" id="{EEC105AB-76A4-43EA-A114-4C1502D2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69332"/>
            <a:ext cx="6552728" cy="562074"/>
          </a:xfrm>
        </p:spPr>
        <p:txBody>
          <a:bodyPr>
            <a:noAutofit/>
          </a:bodyPr>
          <a:lstStyle/>
          <a:p>
            <a:r>
              <a:rPr lang="ro-RO" sz="2400" dirty="0" err="1"/>
              <a:t>Calculation</a:t>
            </a:r>
            <a:r>
              <a:rPr lang="ro-RO" sz="2400" dirty="0"/>
              <a:t> of Fault </a:t>
            </a:r>
            <a:r>
              <a:rPr lang="ro-RO" sz="2400" dirty="0" err="1"/>
              <a:t>Location</a:t>
            </a:r>
            <a:endParaRPr lang="en-US" sz="2400" dirty="0"/>
          </a:p>
        </p:txBody>
      </p:sp>
      <p:pic>
        <p:nvPicPr>
          <p:cNvPr id="2" name="Imagine 1">
            <a:extLst>
              <a:ext uri="{FF2B5EF4-FFF2-40B4-BE49-F238E27FC236}">
                <a16:creationId xmlns:a16="http://schemas.microsoft.com/office/drawing/2014/main" id="{122B37D7-B01C-4E58-AD09-0769635A5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57" y="1124744"/>
            <a:ext cx="4239344" cy="2153677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17557A2D-BE1F-4800-92BF-5BB7DF576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488" y="1055310"/>
            <a:ext cx="4430511" cy="2223111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32CE8B94-95FA-4C71-A7E2-7ABFA1740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37" y="3612274"/>
            <a:ext cx="4380831" cy="2190416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7A83AA60-C20D-4EDD-B6E6-65EABE870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2308" y="3682995"/>
            <a:ext cx="4012869" cy="204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8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ine 6">
            <a:extLst>
              <a:ext uri="{FF2B5EF4-FFF2-40B4-BE49-F238E27FC236}">
                <a16:creationId xmlns:a16="http://schemas.microsoft.com/office/drawing/2014/main" id="{F8F455F6-CDD8-4809-B041-15378C81B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1" y="135166"/>
            <a:ext cx="4945306" cy="1997690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9BDB2C4B-0394-4DEE-B9AE-CA1B1134B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556" y="3887212"/>
            <a:ext cx="5553526" cy="2518606"/>
          </a:xfrm>
          <a:prstGeom prst="rect">
            <a:avLst/>
          </a:prstGeom>
        </p:spPr>
      </p:pic>
      <p:pic>
        <p:nvPicPr>
          <p:cNvPr id="2" name="Imagine 1">
            <a:extLst>
              <a:ext uri="{FF2B5EF4-FFF2-40B4-BE49-F238E27FC236}">
                <a16:creationId xmlns:a16="http://schemas.microsoft.com/office/drawing/2014/main" id="{B750B8E6-911D-4A76-BD7C-5172A835C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142" y="2114715"/>
            <a:ext cx="4682098" cy="174633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u 5">
            <a:extLst>
              <a:ext uri="{FF2B5EF4-FFF2-40B4-BE49-F238E27FC236}">
                <a16:creationId xmlns:a16="http://schemas.microsoft.com/office/drawing/2014/main" id="{EEC105AB-76A4-43EA-A114-4C1502D2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69332"/>
            <a:ext cx="6192688" cy="562074"/>
          </a:xfrm>
        </p:spPr>
        <p:txBody>
          <a:bodyPr>
            <a:noAutofit/>
          </a:bodyPr>
          <a:lstStyle/>
          <a:p>
            <a:r>
              <a:rPr lang="ro-RO" sz="2400" dirty="0" err="1"/>
              <a:t>High</a:t>
            </a:r>
            <a:r>
              <a:rPr lang="ro-RO" sz="2400" dirty="0"/>
              <a:t> </a:t>
            </a:r>
            <a:r>
              <a:rPr lang="ro-RO" sz="2400" dirty="0" err="1"/>
              <a:t>Voltage</a:t>
            </a:r>
            <a:r>
              <a:rPr lang="ro-RO" sz="2400" dirty="0"/>
              <a:t> Line Chen </a:t>
            </a:r>
            <a:r>
              <a:rPr lang="ro-RO" sz="2400" dirty="0" err="1"/>
              <a:t>Methode</a:t>
            </a:r>
            <a:endParaRPr lang="en-US" sz="2400" dirty="0"/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70F96195-E170-44BC-BF50-3AE9721E7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1281304"/>
            <a:ext cx="1587282" cy="1605422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DEC6DBD4-3F52-4C06-9761-A4C45705F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25" y="961886"/>
            <a:ext cx="4909898" cy="2467892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D094B110-2B86-4011-8628-20ED7110F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3706316"/>
            <a:ext cx="4919811" cy="2468567"/>
          </a:xfrm>
          <a:prstGeom prst="rect">
            <a:avLst/>
          </a:prstGeom>
        </p:spPr>
      </p:pic>
      <p:pic>
        <p:nvPicPr>
          <p:cNvPr id="8" name="Imagine 7">
            <a:extLst>
              <a:ext uri="{FF2B5EF4-FFF2-40B4-BE49-F238E27FC236}">
                <a16:creationId xmlns:a16="http://schemas.microsoft.com/office/drawing/2014/main" id="{5CFAC1E3-78CC-47FD-B1A7-FEE910F8D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4739" y="476170"/>
            <a:ext cx="1587283" cy="691665"/>
          </a:xfrm>
          <a:prstGeom prst="rect">
            <a:avLst/>
          </a:prstGeom>
        </p:spPr>
      </p:pic>
      <p:pic>
        <p:nvPicPr>
          <p:cNvPr id="2" name="Imagine 1">
            <a:extLst>
              <a:ext uri="{FF2B5EF4-FFF2-40B4-BE49-F238E27FC236}">
                <a16:creationId xmlns:a16="http://schemas.microsoft.com/office/drawing/2014/main" id="{6DCABD79-AA50-4DA8-8258-379FE2FB0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0300" y="3017650"/>
            <a:ext cx="3933561" cy="1226045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3F66F9AA-DB43-4F1B-B5B2-A659AFFB20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0857" y="4243695"/>
            <a:ext cx="3099615" cy="220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7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ine 6">
            <a:extLst>
              <a:ext uri="{FF2B5EF4-FFF2-40B4-BE49-F238E27FC236}">
                <a16:creationId xmlns:a16="http://schemas.microsoft.com/office/drawing/2014/main" id="{43B4D5DD-0A72-4CED-ACE8-D32858AE3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048" y="210994"/>
            <a:ext cx="4550750" cy="2523035"/>
          </a:xfrm>
          <a:prstGeom prst="rect">
            <a:avLst/>
          </a:prstGeom>
        </p:spPr>
      </p:pic>
      <p:sp>
        <p:nvSpPr>
          <p:cNvPr id="6" name="Titlu 5">
            <a:extLst>
              <a:ext uri="{FF2B5EF4-FFF2-40B4-BE49-F238E27FC236}">
                <a16:creationId xmlns:a16="http://schemas.microsoft.com/office/drawing/2014/main" id="{679E9204-8D6F-4EF0-9C65-491D4E675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303" y="210994"/>
            <a:ext cx="4402832" cy="562074"/>
          </a:xfrm>
        </p:spPr>
        <p:txBody>
          <a:bodyPr>
            <a:noAutofit/>
          </a:bodyPr>
          <a:lstStyle/>
          <a:p>
            <a:r>
              <a:rPr lang="ro-RO" sz="2800" dirty="0" err="1"/>
              <a:t>Initial</a:t>
            </a:r>
            <a:r>
              <a:rPr lang="ro-RO" sz="2800" dirty="0"/>
              <a:t> </a:t>
            </a:r>
            <a:r>
              <a:rPr lang="ro-RO" sz="2800" dirty="0" err="1"/>
              <a:t>tests</a:t>
            </a:r>
            <a:endParaRPr lang="en-US" sz="2800" dirty="0"/>
          </a:p>
        </p:txBody>
      </p:sp>
      <p:pic>
        <p:nvPicPr>
          <p:cNvPr id="11" name="Imagine 10">
            <a:extLst>
              <a:ext uri="{FF2B5EF4-FFF2-40B4-BE49-F238E27FC236}">
                <a16:creationId xmlns:a16="http://schemas.microsoft.com/office/drawing/2014/main" id="{99D58C17-4262-4A8B-8870-EE6642277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584" y="2921066"/>
            <a:ext cx="1916485" cy="3838791"/>
          </a:xfrm>
          <a:prstGeom prst="rect">
            <a:avLst/>
          </a:prstGeom>
        </p:spPr>
      </p:pic>
      <p:pic>
        <p:nvPicPr>
          <p:cNvPr id="14" name="Imagine 13">
            <a:extLst>
              <a:ext uri="{FF2B5EF4-FFF2-40B4-BE49-F238E27FC236}">
                <a16:creationId xmlns:a16="http://schemas.microsoft.com/office/drawing/2014/main" id="{8019BE64-9223-4396-A2C9-33D2AECF1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1160" y="2921067"/>
            <a:ext cx="1901280" cy="3873159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A986DCE1-1E34-4D17-88A6-80C306BD42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416" y="2974585"/>
            <a:ext cx="1875663" cy="3838791"/>
          </a:xfrm>
          <a:prstGeom prst="rect">
            <a:avLst/>
          </a:prstGeom>
        </p:spPr>
      </p:pic>
      <p:graphicFrame>
        <p:nvGraphicFramePr>
          <p:cNvPr id="13" name="Tabel 11">
            <a:extLst>
              <a:ext uri="{FF2B5EF4-FFF2-40B4-BE49-F238E27FC236}">
                <a16:creationId xmlns:a16="http://schemas.microsoft.com/office/drawing/2014/main" id="{50B8A252-BA8B-4918-89F7-1A0DA2EC8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822978"/>
              </p:ext>
            </p:extLst>
          </p:nvPr>
        </p:nvGraphicFramePr>
        <p:xfrm>
          <a:off x="323529" y="835213"/>
          <a:ext cx="2736304" cy="1281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851">
                  <a:extLst>
                    <a:ext uri="{9D8B030D-6E8A-4147-A177-3AD203B41FA5}">
                      <a16:colId xmlns:a16="http://schemas.microsoft.com/office/drawing/2014/main" val="964823100"/>
                    </a:ext>
                  </a:extLst>
                </a:gridCol>
                <a:gridCol w="902276">
                  <a:extLst>
                    <a:ext uri="{9D8B030D-6E8A-4147-A177-3AD203B41FA5}">
                      <a16:colId xmlns:a16="http://schemas.microsoft.com/office/drawing/2014/main" val="8721449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574159689"/>
                    </a:ext>
                  </a:extLst>
                </a:gridCol>
                <a:gridCol w="864097">
                  <a:extLst>
                    <a:ext uri="{9D8B030D-6E8A-4147-A177-3AD203B41FA5}">
                      <a16:colId xmlns:a16="http://schemas.microsoft.com/office/drawing/2014/main" val="4175958109"/>
                    </a:ext>
                  </a:extLst>
                </a:gridCol>
              </a:tblGrid>
              <a:tr h="431734">
                <a:tc>
                  <a:txBody>
                    <a:bodyPr/>
                    <a:lstStyle/>
                    <a:p>
                      <a:pPr algn="ctr"/>
                      <a:endParaRPr lang="ro-RO" sz="1200" noProof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noProof="0" dirty="0" err="1"/>
                        <a:t>Electrical</a:t>
                      </a:r>
                      <a:r>
                        <a:rPr lang="ro-RO" sz="1200" noProof="0" dirty="0"/>
                        <a:t> </a:t>
                      </a:r>
                      <a:r>
                        <a:rPr lang="ro-RO" sz="1200" noProof="0" dirty="0" err="1"/>
                        <a:t>Current</a:t>
                      </a:r>
                      <a:endParaRPr lang="ro-RO" sz="1200" noProof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noProof="0" dirty="0"/>
                        <a:t>Analitic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noProof="0" dirty="0"/>
                        <a:t>Numeric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835853"/>
                  </a:ext>
                </a:extLst>
              </a:tr>
              <a:tr h="275821">
                <a:tc>
                  <a:txBody>
                    <a:bodyPr/>
                    <a:lstStyle/>
                    <a:p>
                      <a:pPr algn="ctr"/>
                      <a:r>
                        <a:rPr lang="ro-RO" sz="1200" noProof="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noProof="0" dirty="0"/>
                        <a:t>IS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noProof="0" dirty="0">
                          <a:solidFill>
                            <a:schemeClr val="tx1"/>
                          </a:solidFill>
                        </a:rPr>
                        <a:t>2757.62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noProof="0" dirty="0"/>
                        <a:t>2743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615962"/>
                  </a:ext>
                </a:extLst>
              </a:tr>
              <a:tr h="259040">
                <a:tc>
                  <a:txBody>
                    <a:bodyPr/>
                    <a:lstStyle/>
                    <a:p>
                      <a:pPr algn="ctr"/>
                      <a:r>
                        <a:rPr lang="ro-RO" sz="1200" noProof="0" dirty="0"/>
                        <a:t>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noProof="0" dirty="0"/>
                        <a:t>IR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noProof="0" dirty="0"/>
                        <a:t>827.8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noProof="0" dirty="0"/>
                        <a:t>823.5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770322"/>
                  </a:ext>
                </a:extLst>
              </a:tr>
              <a:tr h="259040">
                <a:tc>
                  <a:txBody>
                    <a:bodyPr/>
                    <a:lstStyle/>
                    <a:p>
                      <a:pPr algn="ctr"/>
                      <a:r>
                        <a:rPr lang="ro-RO" sz="1200" noProof="0" dirty="0"/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noProof="0" dirty="0"/>
                        <a:t>ISC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noProof="0" dirty="0"/>
                        <a:t>1929.81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noProof="0" dirty="0"/>
                        <a:t>1920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048700"/>
                  </a:ext>
                </a:extLst>
              </a:tr>
            </a:tbl>
          </a:graphicData>
        </a:graphic>
      </p:graphicFrame>
      <p:sp>
        <p:nvSpPr>
          <p:cNvPr id="2" name="CasetăText 1">
            <a:extLst>
              <a:ext uri="{FF2B5EF4-FFF2-40B4-BE49-F238E27FC236}">
                <a16:creationId xmlns:a16="http://schemas.microsoft.com/office/drawing/2014/main" id="{04623090-9DCA-4D4D-A1B2-1E16D8DD56A1}"/>
              </a:ext>
            </a:extLst>
          </p:cNvPr>
          <p:cNvSpPr txBox="1"/>
          <p:nvPr/>
        </p:nvSpPr>
        <p:spPr>
          <a:xfrm>
            <a:off x="1206408" y="2570448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A</a:t>
            </a:r>
            <a:endParaRPr lang="en-US" sz="2400" dirty="0"/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6B75AAFA-64FA-4893-92FE-79F60DAC8521}"/>
              </a:ext>
            </a:extLst>
          </p:cNvPr>
          <p:cNvSpPr txBox="1"/>
          <p:nvPr/>
        </p:nvSpPr>
        <p:spPr>
          <a:xfrm>
            <a:off x="4347676" y="2557560"/>
            <a:ext cx="429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B</a:t>
            </a:r>
            <a:endParaRPr lang="en-US" sz="2400" dirty="0"/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D7BF000F-E86E-4498-A5B5-F23FB05EC3B2}"/>
              </a:ext>
            </a:extLst>
          </p:cNvPr>
          <p:cNvSpPr txBox="1"/>
          <p:nvPr/>
        </p:nvSpPr>
        <p:spPr>
          <a:xfrm>
            <a:off x="7447473" y="2524038"/>
            <a:ext cx="429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80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u 5">
            <a:extLst>
              <a:ext uri="{FF2B5EF4-FFF2-40B4-BE49-F238E27FC236}">
                <a16:creationId xmlns:a16="http://schemas.microsoft.com/office/drawing/2014/main" id="{679E9204-8D6F-4EF0-9C65-491D4E675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69332"/>
            <a:ext cx="4402832" cy="562074"/>
          </a:xfrm>
        </p:spPr>
        <p:txBody>
          <a:bodyPr>
            <a:noAutofit/>
          </a:bodyPr>
          <a:lstStyle/>
          <a:p>
            <a:r>
              <a:rPr lang="ro-RO" sz="2800" dirty="0" err="1"/>
              <a:t>Initial</a:t>
            </a:r>
            <a:r>
              <a:rPr lang="ro-RO" sz="2800" dirty="0"/>
              <a:t> </a:t>
            </a:r>
            <a:r>
              <a:rPr lang="ro-RO" sz="2800" dirty="0" err="1"/>
              <a:t>tests</a:t>
            </a:r>
            <a:endParaRPr lang="en-US" sz="2800" dirty="0"/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9C8D1867-904B-46A8-A99E-3AB6D835A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96" y="1213266"/>
            <a:ext cx="2987389" cy="5065573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BEF50808-995F-4F25-A635-49EF8DF17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916832"/>
            <a:ext cx="4829175" cy="2314575"/>
          </a:xfrm>
          <a:prstGeom prst="rect">
            <a:avLst/>
          </a:prstGeom>
        </p:spPr>
      </p:pic>
      <p:graphicFrame>
        <p:nvGraphicFramePr>
          <p:cNvPr id="9" name="Tabel 11">
            <a:extLst>
              <a:ext uri="{FF2B5EF4-FFF2-40B4-BE49-F238E27FC236}">
                <a16:creationId xmlns:a16="http://schemas.microsoft.com/office/drawing/2014/main" id="{30479326-1495-451B-BC88-ACB522828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280922"/>
              </p:ext>
            </p:extLst>
          </p:nvPr>
        </p:nvGraphicFramePr>
        <p:xfrm>
          <a:off x="5076056" y="4437112"/>
          <a:ext cx="3398400" cy="7797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8721449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574159689"/>
                    </a:ext>
                  </a:extLst>
                </a:gridCol>
                <a:gridCol w="1094144">
                  <a:extLst>
                    <a:ext uri="{9D8B030D-6E8A-4147-A177-3AD203B41FA5}">
                      <a16:colId xmlns:a16="http://schemas.microsoft.com/office/drawing/2014/main" val="4175958109"/>
                    </a:ext>
                  </a:extLst>
                </a:gridCol>
              </a:tblGrid>
              <a:tr h="472187">
                <a:tc>
                  <a:txBody>
                    <a:bodyPr/>
                    <a:lstStyle/>
                    <a:p>
                      <a:pPr algn="ctr"/>
                      <a:endParaRPr lang="ro-RO" sz="1200" noProof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noProof="0" dirty="0"/>
                        <a:t>analitic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noProof="0" dirty="0"/>
                        <a:t>numeric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835853"/>
                  </a:ext>
                </a:extLst>
              </a:tr>
              <a:tr h="307534">
                <a:tc>
                  <a:txBody>
                    <a:bodyPr/>
                    <a:lstStyle/>
                    <a:p>
                      <a:pPr algn="ctr"/>
                      <a:r>
                        <a:rPr lang="ro-RO" sz="1200" noProof="0" dirty="0" err="1"/>
                        <a:t>Load</a:t>
                      </a:r>
                      <a:r>
                        <a:rPr lang="ro-RO" sz="1200" noProof="0" dirty="0"/>
                        <a:t> </a:t>
                      </a:r>
                      <a:r>
                        <a:rPr lang="ro-RO" sz="1200" noProof="0" dirty="0" err="1"/>
                        <a:t>Current</a:t>
                      </a:r>
                      <a:endParaRPr lang="ro-RO" sz="1200" noProof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noProof="0" dirty="0">
                          <a:solidFill>
                            <a:schemeClr val="tx1"/>
                          </a:solidFill>
                        </a:rPr>
                        <a:t>613.33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noProof="0" dirty="0"/>
                        <a:t>613.3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615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02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ine 6">
            <a:extLst>
              <a:ext uri="{FF2B5EF4-FFF2-40B4-BE49-F238E27FC236}">
                <a16:creationId xmlns:a16="http://schemas.microsoft.com/office/drawing/2014/main" id="{5C1B1876-1669-4D26-9763-18CA0F737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136" y="993426"/>
            <a:ext cx="4487498" cy="1950289"/>
          </a:xfrm>
          <a:prstGeom prst="rect">
            <a:avLst/>
          </a:prstGeom>
        </p:spPr>
      </p:pic>
      <p:sp>
        <p:nvSpPr>
          <p:cNvPr id="6" name="Titlu 5">
            <a:extLst>
              <a:ext uri="{FF2B5EF4-FFF2-40B4-BE49-F238E27FC236}">
                <a16:creationId xmlns:a16="http://schemas.microsoft.com/office/drawing/2014/main" id="{679E9204-8D6F-4EF0-9C65-491D4E675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69332"/>
            <a:ext cx="4402832" cy="562074"/>
          </a:xfrm>
        </p:spPr>
        <p:txBody>
          <a:bodyPr>
            <a:noAutofit/>
          </a:bodyPr>
          <a:lstStyle/>
          <a:p>
            <a:r>
              <a:rPr lang="ro-RO" sz="2800" dirty="0" err="1"/>
              <a:t>Initial</a:t>
            </a:r>
            <a:r>
              <a:rPr lang="ro-RO" sz="2800" dirty="0"/>
              <a:t> </a:t>
            </a:r>
            <a:r>
              <a:rPr lang="ro-RO" sz="2800" dirty="0" err="1"/>
              <a:t>tests</a:t>
            </a:r>
            <a:endParaRPr lang="en-US" sz="2800" dirty="0"/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0BAC43C1-DD87-4C03-BEB4-FC97FA98F62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35713" y="3505790"/>
            <a:ext cx="5940425" cy="3141630"/>
          </a:xfrm>
          <a:prstGeom prst="rect">
            <a:avLst/>
          </a:prstGeom>
        </p:spPr>
      </p:pic>
      <p:pic>
        <p:nvPicPr>
          <p:cNvPr id="2" name="Imagine 1">
            <a:extLst>
              <a:ext uri="{FF2B5EF4-FFF2-40B4-BE49-F238E27FC236}">
                <a16:creationId xmlns:a16="http://schemas.microsoft.com/office/drawing/2014/main" id="{6ECC963C-CE1B-4D54-9860-258EF8FDCB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47922"/>
          <a:stretch/>
        </p:blipFill>
        <p:spPr>
          <a:xfrm>
            <a:off x="109480" y="3511862"/>
            <a:ext cx="1398592" cy="3141630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C63DA9B6-2070-4CEB-8B92-ADC1DBB5C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7098" y="3492730"/>
            <a:ext cx="1503460" cy="3160762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29BC8028-BE43-40FA-917E-32BE313EB4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1394" y="1187825"/>
            <a:ext cx="1600430" cy="1561490"/>
          </a:xfrm>
          <a:prstGeom prst="rect">
            <a:avLst/>
          </a:prstGeom>
        </p:spPr>
      </p:pic>
      <p:graphicFrame>
        <p:nvGraphicFramePr>
          <p:cNvPr id="9" name="Tabel 11">
            <a:extLst>
              <a:ext uri="{FF2B5EF4-FFF2-40B4-BE49-F238E27FC236}">
                <a16:creationId xmlns:a16="http://schemas.microsoft.com/office/drawing/2014/main" id="{4361840C-993A-43CA-99A1-8D88F6149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88986"/>
              </p:ext>
            </p:extLst>
          </p:nvPr>
        </p:nvGraphicFramePr>
        <p:xfrm>
          <a:off x="109480" y="1242604"/>
          <a:ext cx="2793639" cy="10236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665">
                  <a:extLst>
                    <a:ext uri="{9D8B030D-6E8A-4147-A177-3AD203B41FA5}">
                      <a16:colId xmlns:a16="http://schemas.microsoft.com/office/drawing/2014/main" val="87214493"/>
                    </a:ext>
                  </a:extLst>
                </a:gridCol>
                <a:gridCol w="694274">
                  <a:extLst>
                    <a:ext uri="{9D8B030D-6E8A-4147-A177-3AD203B41FA5}">
                      <a16:colId xmlns:a16="http://schemas.microsoft.com/office/drawing/2014/main" val="574159689"/>
                    </a:ext>
                  </a:extLst>
                </a:gridCol>
                <a:gridCol w="763700">
                  <a:extLst>
                    <a:ext uri="{9D8B030D-6E8A-4147-A177-3AD203B41FA5}">
                      <a16:colId xmlns:a16="http://schemas.microsoft.com/office/drawing/2014/main" val="4175958109"/>
                    </a:ext>
                  </a:extLst>
                </a:gridCol>
              </a:tblGrid>
              <a:tr h="292091">
                <a:tc>
                  <a:txBody>
                    <a:bodyPr/>
                    <a:lstStyle/>
                    <a:p>
                      <a:pPr algn="ctr"/>
                      <a:endParaRPr lang="ro-RO" sz="1200" noProof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noProof="0" dirty="0"/>
                        <a:t>analitic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noProof="0" dirty="0"/>
                        <a:t>numeric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835853"/>
                  </a:ext>
                </a:extLst>
              </a:tr>
              <a:tr h="292091">
                <a:tc>
                  <a:txBody>
                    <a:bodyPr/>
                    <a:lstStyle/>
                    <a:p>
                      <a:pPr algn="ctr"/>
                      <a:r>
                        <a:rPr lang="ro-RO" sz="1200" noProof="0" dirty="0" err="1"/>
                        <a:t>Steady</a:t>
                      </a:r>
                      <a:r>
                        <a:rPr lang="ro-RO" sz="1200" noProof="0" dirty="0"/>
                        <a:t> state </a:t>
                      </a:r>
                      <a:r>
                        <a:rPr lang="ro-RO" sz="1200" noProof="0" dirty="0" err="1"/>
                        <a:t>current</a:t>
                      </a:r>
                      <a:endParaRPr lang="ro-RO" sz="1200" noProof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noProof="0" dirty="0">
                          <a:solidFill>
                            <a:schemeClr val="tx1"/>
                          </a:solidFill>
                        </a:rPr>
                        <a:t>613.33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noProof="0" dirty="0"/>
                        <a:t>613.3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615962"/>
                  </a:ext>
                </a:extLst>
              </a:tr>
              <a:tr h="165111">
                <a:tc>
                  <a:txBody>
                    <a:bodyPr/>
                    <a:lstStyle/>
                    <a:p>
                      <a:pPr algn="ctr"/>
                      <a:r>
                        <a:rPr lang="ro-RO" sz="1200" noProof="0" dirty="0"/>
                        <a:t>Fault </a:t>
                      </a:r>
                      <a:r>
                        <a:rPr lang="ro-RO" sz="1200" noProof="0" dirty="0" err="1"/>
                        <a:t>Current</a:t>
                      </a:r>
                      <a:endParaRPr lang="ro-RO" sz="1200" noProof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noProof="0" dirty="0"/>
                        <a:t>4928.3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noProof="0" dirty="0"/>
                        <a:t>4913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770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872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u 5">
            <a:extLst>
              <a:ext uri="{FF2B5EF4-FFF2-40B4-BE49-F238E27FC236}">
                <a16:creationId xmlns:a16="http://schemas.microsoft.com/office/drawing/2014/main" id="{679E9204-8D6F-4EF0-9C65-491D4E675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69332"/>
            <a:ext cx="4402832" cy="562074"/>
          </a:xfrm>
        </p:spPr>
        <p:txBody>
          <a:bodyPr>
            <a:noAutofit/>
          </a:bodyPr>
          <a:lstStyle/>
          <a:p>
            <a:r>
              <a:rPr lang="ro-RO" sz="2800" dirty="0" err="1"/>
              <a:t>Ground</a:t>
            </a:r>
            <a:r>
              <a:rPr lang="ro-RO" sz="2800" dirty="0"/>
              <a:t> </a:t>
            </a:r>
            <a:r>
              <a:rPr lang="ro-RO" sz="2800" dirty="0" err="1"/>
              <a:t>connection</a:t>
            </a:r>
            <a:r>
              <a:rPr lang="ro-RO" sz="2800" dirty="0"/>
              <a:t> </a:t>
            </a:r>
            <a:r>
              <a:rPr lang="ro-RO" sz="2800" dirty="0" err="1"/>
              <a:t>types</a:t>
            </a:r>
            <a:endParaRPr lang="en-US" sz="2800" dirty="0"/>
          </a:p>
        </p:txBody>
      </p:sp>
      <p:pic>
        <p:nvPicPr>
          <p:cNvPr id="2" name="Imagine 1">
            <a:extLst>
              <a:ext uri="{FF2B5EF4-FFF2-40B4-BE49-F238E27FC236}">
                <a16:creationId xmlns:a16="http://schemas.microsoft.com/office/drawing/2014/main" id="{CD50CABC-5FD7-4977-B393-0DD7D937A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260370"/>
            <a:ext cx="1740424" cy="2412000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5607F2EF-BFA8-4B59-8F9C-16E627E70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179" y="4337807"/>
            <a:ext cx="1545188" cy="2412000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B3B44E13-2472-48F8-A9AA-AE0F6017D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829" y="1988270"/>
            <a:ext cx="2184646" cy="489100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839B76EA-762D-4EB4-B7E7-72CACAAA3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782" y="2629129"/>
            <a:ext cx="2486316" cy="1415936"/>
          </a:xfrm>
          <a:prstGeom prst="rect">
            <a:avLst/>
          </a:prstGeom>
        </p:spPr>
      </p:pic>
      <p:pic>
        <p:nvPicPr>
          <p:cNvPr id="8" name="Imagine 7">
            <a:extLst>
              <a:ext uri="{FF2B5EF4-FFF2-40B4-BE49-F238E27FC236}">
                <a16:creationId xmlns:a16="http://schemas.microsoft.com/office/drawing/2014/main" id="{07DCDE2F-4841-4E93-AD0B-80CA12498B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8849" y="2704997"/>
            <a:ext cx="2621303" cy="1455410"/>
          </a:xfrm>
          <a:prstGeom prst="rect">
            <a:avLst/>
          </a:prstGeom>
        </p:spPr>
      </p:pic>
      <p:graphicFrame>
        <p:nvGraphicFramePr>
          <p:cNvPr id="13" name="Tabel 11">
            <a:extLst>
              <a:ext uri="{FF2B5EF4-FFF2-40B4-BE49-F238E27FC236}">
                <a16:creationId xmlns:a16="http://schemas.microsoft.com/office/drawing/2014/main" id="{D0DF402E-9A6C-4F8A-8ACB-56D8D283B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590401"/>
              </p:ext>
            </p:extLst>
          </p:nvPr>
        </p:nvGraphicFramePr>
        <p:xfrm>
          <a:off x="776610" y="903527"/>
          <a:ext cx="3150747" cy="1315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441">
                  <a:extLst>
                    <a:ext uri="{9D8B030D-6E8A-4147-A177-3AD203B41FA5}">
                      <a16:colId xmlns:a16="http://schemas.microsoft.com/office/drawing/2014/main" val="2649150853"/>
                    </a:ext>
                  </a:extLst>
                </a:gridCol>
                <a:gridCol w="1390362">
                  <a:extLst>
                    <a:ext uri="{9D8B030D-6E8A-4147-A177-3AD203B41FA5}">
                      <a16:colId xmlns:a16="http://schemas.microsoft.com/office/drawing/2014/main" val="8721449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574159689"/>
                    </a:ext>
                  </a:extLst>
                </a:gridCol>
                <a:gridCol w="695872">
                  <a:extLst>
                    <a:ext uri="{9D8B030D-6E8A-4147-A177-3AD203B41FA5}">
                      <a16:colId xmlns:a16="http://schemas.microsoft.com/office/drawing/2014/main" val="4175958109"/>
                    </a:ext>
                  </a:extLst>
                </a:gridCol>
              </a:tblGrid>
              <a:tr h="292091">
                <a:tc>
                  <a:txBody>
                    <a:bodyPr/>
                    <a:lstStyle/>
                    <a:p>
                      <a:pPr algn="ctr"/>
                      <a:endParaRPr lang="ro-RO" sz="1200" noProof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o-RO" sz="1200" noProof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noProof="0" dirty="0"/>
                        <a:t>analitic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noProof="0" dirty="0"/>
                        <a:t>numeric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835853"/>
                  </a:ext>
                </a:extLst>
              </a:tr>
              <a:tr h="292091">
                <a:tc>
                  <a:txBody>
                    <a:bodyPr/>
                    <a:lstStyle/>
                    <a:p>
                      <a:pPr algn="ctr"/>
                      <a:r>
                        <a:rPr lang="ro-RO" sz="1200" noProof="0" dirty="0"/>
                        <a:t>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noProof="0" dirty="0"/>
                        <a:t>Direct </a:t>
                      </a:r>
                      <a:r>
                        <a:rPr lang="ro-RO" sz="1200" noProof="0" dirty="0" err="1"/>
                        <a:t>connection</a:t>
                      </a:r>
                      <a:endParaRPr lang="ro-RO" sz="1200" noProof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noProof="0" dirty="0">
                          <a:solidFill>
                            <a:schemeClr val="tx1"/>
                          </a:solidFill>
                        </a:rPr>
                        <a:t>4242.6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4243</a:t>
                      </a:r>
                      <a:endParaRPr lang="ro-RO" sz="1200" noProof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615962"/>
                  </a:ext>
                </a:extLst>
              </a:tr>
              <a:tr h="165111">
                <a:tc>
                  <a:txBody>
                    <a:bodyPr/>
                    <a:lstStyle/>
                    <a:p>
                      <a:pPr algn="ctr"/>
                      <a:r>
                        <a:rPr lang="ro-RO" sz="1200" noProof="0" dirty="0"/>
                        <a:t>B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noProof="0" dirty="0"/>
                        <a:t>No </a:t>
                      </a:r>
                      <a:r>
                        <a:rPr lang="ro-RO" sz="1200" noProof="0" dirty="0" err="1"/>
                        <a:t>conection</a:t>
                      </a:r>
                      <a:endParaRPr lang="ro-RO" sz="1200" noProof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noProof="0" dirty="0"/>
                        <a:t>127.22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127.2</a:t>
                      </a:r>
                      <a:endParaRPr lang="ro-RO" sz="1200" noProof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770322"/>
                  </a:ext>
                </a:extLst>
              </a:tr>
              <a:tr h="1651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200" noProof="0" dirty="0"/>
                        <a:t>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200" noProof="0" dirty="0" err="1"/>
                        <a:t>Connection</a:t>
                      </a:r>
                      <a:r>
                        <a:rPr lang="ro-RO" sz="1200" noProof="0" dirty="0"/>
                        <a:t> </a:t>
                      </a:r>
                      <a:r>
                        <a:rPr lang="ro-RO" sz="1200" noProof="0" dirty="0" err="1"/>
                        <a:t>through</a:t>
                      </a:r>
                      <a:r>
                        <a:rPr lang="ro-RO" sz="1200" noProof="0" dirty="0"/>
                        <a:t> inductor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noProof="0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0.11</a:t>
                      </a:r>
                      <a:endParaRPr lang="ro-RO" sz="1200" noProof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220024"/>
                  </a:ext>
                </a:extLst>
              </a:tr>
            </a:tbl>
          </a:graphicData>
        </a:graphic>
      </p:graphicFrame>
      <p:pic>
        <p:nvPicPr>
          <p:cNvPr id="14" name="Imagine 13">
            <a:extLst>
              <a:ext uri="{FF2B5EF4-FFF2-40B4-BE49-F238E27FC236}">
                <a16:creationId xmlns:a16="http://schemas.microsoft.com/office/drawing/2014/main" id="{EC746C85-13D4-4E85-B463-881F887F95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9903" y="2665112"/>
            <a:ext cx="2621303" cy="1455410"/>
          </a:xfrm>
          <a:prstGeom prst="rect">
            <a:avLst/>
          </a:prstGeom>
        </p:spPr>
      </p:pic>
      <p:pic>
        <p:nvPicPr>
          <p:cNvPr id="10" name="Imagine 9">
            <a:extLst>
              <a:ext uri="{FF2B5EF4-FFF2-40B4-BE49-F238E27FC236}">
                <a16:creationId xmlns:a16="http://schemas.microsoft.com/office/drawing/2014/main" id="{9D646537-A7DF-4A65-94EA-53F47D5FDA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9914" y="4298186"/>
            <a:ext cx="1566637" cy="2412000"/>
          </a:xfrm>
          <a:prstGeom prst="rect">
            <a:avLst/>
          </a:prstGeom>
        </p:spPr>
      </p:pic>
      <p:sp>
        <p:nvSpPr>
          <p:cNvPr id="15" name="CasetăText 14">
            <a:extLst>
              <a:ext uri="{FF2B5EF4-FFF2-40B4-BE49-F238E27FC236}">
                <a16:creationId xmlns:a16="http://schemas.microsoft.com/office/drawing/2014/main" id="{FC7BE9B6-6993-49FC-B45A-F839D9E8E272}"/>
              </a:ext>
            </a:extLst>
          </p:cNvPr>
          <p:cNvSpPr txBox="1"/>
          <p:nvPr/>
        </p:nvSpPr>
        <p:spPr>
          <a:xfrm>
            <a:off x="1292267" y="3876143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A</a:t>
            </a:r>
            <a:endParaRPr lang="en-US" sz="2400" dirty="0"/>
          </a:p>
        </p:txBody>
      </p:sp>
      <p:sp>
        <p:nvSpPr>
          <p:cNvPr id="16" name="CasetăText 15">
            <a:extLst>
              <a:ext uri="{FF2B5EF4-FFF2-40B4-BE49-F238E27FC236}">
                <a16:creationId xmlns:a16="http://schemas.microsoft.com/office/drawing/2014/main" id="{649B6832-DCC1-4593-93BB-202677A47411}"/>
              </a:ext>
            </a:extLst>
          </p:cNvPr>
          <p:cNvSpPr txBox="1"/>
          <p:nvPr/>
        </p:nvSpPr>
        <p:spPr>
          <a:xfrm>
            <a:off x="4300656" y="387614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B</a:t>
            </a:r>
            <a:endParaRPr lang="en-US" sz="2400" dirty="0"/>
          </a:p>
        </p:txBody>
      </p:sp>
      <p:sp>
        <p:nvSpPr>
          <p:cNvPr id="17" name="CasetăText 16">
            <a:extLst>
              <a:ext uri="{FF2B5EF4-FFF2-40B4-BE49-F238E27FC236}">
                <a16:creationId xmlns:a16="http://schemas.microsoft.com/office/drawing/2014/main" id="{086FC23F-79EE-43D1-A461-E63AC5F22D57}"/>
              </a:ext>
            </a:extLst>
          </p:cNvPr>
          <p:cNvSpPr txBox="1"/>
          <p:nvPr/>
        </p:nvSpPr>
        <p:spPr>
          <a:xfrm>
            <a:off x="7416780" y="3902613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C</a:t>
            </a:r>
            <a:endParaRPr lang="en-US" sz="2400" dirty="0"/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3165E5DC-1090-4F80-9674-89728DCEC9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6360" y="204707"/>
            <a:ext cx="2920520" cy="171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5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ine 7">
            <a:extLst>
              <a:ext uri="{FF2B5EF4-FFF2-40B4-BE49-F238E27FC236}">
                <a16:creationId xmlns:a16="http://schemas.microsoft.com/office/drawing/2014/main" id="{9A5D47E2-011B-4AEB-B29D-47DF83569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102" y="332656"/>
            <a:ext cx="5219273" cy="2107529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232ABA00-9AE3-44E5-94ED-AA33EA569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588" y="2204864"/>
            <a:ext cx="6440823" cy="2374733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2A98116F-BDA1-4692-B3E3-9230397149F9}"/>
              </a:ext>
            </a:extLst>
          </p:cNvPr>
          <p:cNvSpPr txBox="1"/>
          <p:nvPr/>
        </p:nvSpPr>
        <p:spPr>
          <a:xfrm>
            <a:off x="0" y="0"/>
            <a:ext cx="349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3 Circuit Fault Model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08B17E10-C0F0-45BD-9F87-190A6F7E43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816"/>
          <a:stretch/>
        </p:blipFill>
        <p:spPr>
          <a:xfrm>
            <a:off x="2339752" y="4638818"/>
            <a:ext cx="2412000" cy="1826424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18A1408C-3871-4132-A3C5-410807624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5" y="4664559"/>
            <a:ext cx="2232000" cy="1811661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96961AA8-B5E8-447B-96A7-44845BBC0E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1375" y="4752283"/>
            <a:ext cx="2160000" cy="1773061"/>
          </a:xfrm>
          <a:prstGeom prst="rect">
            <a:avLst/>
          </a:prstGeom>
        </p:spPr>
      </p:pic>
      <p:pic>
        <p:nvPicPr>
          <p:cNvPr id="2" name="Imagine 1">
            <a:extLst>
              <a:ext uri="{FF2B5EF4-FFF2-40B4-BE49-F238E27FC236}">
                <a16:creationId xmlns:a16="http://schemas.microsoft.com/office/drawing/2014/main" id="{CE08592D-248C-4A55-8602-E1EB47205B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8025" y="4473702"/>
            <a:ext cx="2160000" cy="2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32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u 5">
            <a:extLst>
              <a:ext uri="{FF2B5EF4-FFF2-40B4-BE49-F238E27FC236}">
                <a16:creationId xmlns:a16="http://schemas.microsoft.com/office/drawing/2014/main" id="{C23DAEF6-0255-4D8C-A4A9-7F0C4A3C4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69332"/>
            <a:ext cx="4402832" cy="562074"/>
          </a:xfrm>
        </p:spPr>
        <p:txBody>
          <a:bodyPr>
            <a:noAutofit/>
          </a:bodyPr>
          <a:lstStyle/>
          <a:p>
            <a:r>
              <a:rPr lang="ro-RO" sz="2800" dirty="0"/>
              <a:t>1Line Fault</a:t>
            </a:r>
            <a:endParaRPr lang="en-US" sz="2800" dirty="0"/>
          </a:p>
        </p:txBody>
      </p:sp>
      <p:pic>
        <p:nvPicPr>
          <p:cNvPr id="10" name="Imagine 9">
            <a:extLst>
              <a:ext uri="{FF2B5EF4-FFF2-40B4-BE49-F238E27FC236}">
                <a16:creationId xmlns:a16="http://schemas.microsoft.com/office/drawing/2014/main" id="{6255C3F1-3CC7-41BA-8528-D25485D8A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7772"/>
            <a:ext cx="3121709" cy="2242218"/>
          </a:xfrm>
          <a:prstGeom prst="rect">
            <a:avLst/>
          </a:prstGeom>
        </p:spPr>
      </p:pic>
      <p:pic>
        <p:nvPicPr>
          <p:cNvPr id="12" name="Imagine 11">
            <a:extLst>
              <a:ext uri="{FF2B5EF4-FFF2-40B4-BE49-F238E27FC236}">
                <a16:creationId xmlns:a16="http://schemas.microsoft.com/office/drawing/2014/main" id="{282529D4-A2F8-405D-A932-47B95DEF2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988430"/>
            <a:ext cx="3168352" cy="2242218"/>
          </a:xfrm>
          <a:prstGeom prst="rect">
            <a:avLst/>
          </a:prstGeom>
        </p:spPr>
      </p:pic>
      <p:pic>
        <p:nvPicPr>
          <p:cNvPr id="2" name="Imagine 1">
            <a:extLst>
              <a:ext uri="{FF2B5EF4-FFF2-40B4-BE49-F238E27FC236}">
                <a16:creationId xmlns:a16="http://schemas.microsoft.com/office/drawing/2014/main" id="{79AA9F9E-7D8C-457C-954F-4B5673660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611" y="3985414"/>
            <a:ext cx="5475869" cy="2503254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C20A925D-2371-4B17-A276-0EB79DC3A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9611" y="1057772"/>
            <a:ext cx="5458373" cy="2503254"/>
          </a:xfrm>
          <a:prstGeom prst="rect">
            <a:avLst/>
          </a:prstGeom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629B4B3C-2416-402B-9493-93DDCB9AACFB}"/>
              </a:ext>
            </a:extLst>
          </p:cNvPr>
          <p:cNvSpPr txBox="1"/>
          <p:nvPr/>
        </p:nvSpPr>
        <p:spPr>
          <a:xfrm>
            <a:off x="5733265" y="771221"/>
            <a:ext cx="127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Generator</a:t>
            </a:r>
            <a:endParaRPr lang="en-US" dirty="0"/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B75B58FB-EAEC-4E22-AFB3-375847926C8F}"/>
              </a:ext>
            </a:extLst>
          </p:cNvPr>
          <p:cNvSpPr txBox="1"/>
          <p:nvPr/>
        </p:nvSpPr>
        <p:spPr>
          <a:xfrm rot="16200000">
            <a:off x="-1119361" y="2195200"/>
            <a:ext cx="2527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Intensitatea curentului electric</a:t>
            </a:r>
            <a:endParaRPr lang="en-US" sz="1400" dirty="0"/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3B32DB59-F879-49F9-816C-FE707EFB02F6}"/>
              </a:ext>
            </a:extLst>
          </p:cNvPr>
          <p:cNvSpPr txBox="1"/>
          <p:nvPr/>
        </p:nvSpPr>
        <p:spPr>
          <a:xfrm rot="16200000">
            <a:off x="-675877" y="5116344"/>
            <a:ext cx="164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Tensiunea electrică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7682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u 5">
            <a:extLst>
              <a:ext uri="{FF2B5EF4-FFF2-40B4-BE49-F238E27FC236}">
                <a16:creationId xmlns:a16="http://schemas.microsoft.com/office/drawing/2014/main" id="{C23DAEF6-0255-4D8C-A4A9-7F0C4A3C4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69332"/>
            <a:ext cx="4402832" cy="562074"/>
          </a:xfrm>
        </p:spPr>
        <p:txBody>
          <a:bodyPr>
            <a:noAutofit/>
          </a:bodyPr>
          <a:lstStyle/>
          <a:p>
            <a:r>
              <a:rPr lang="ro-RO" sz="2800" dirty="0"/>
              <a:t>1Line Fault</a:t>
            </a:r>
            <a:endParaRPr lang="en-US" sz="2800" dirty="0"/>
          </a:p>
        </p:txBody>
      </p:sp>
      <p:pic>
        <p:nvPicPr>
          <p:cNvPr id="11" name="Imagine 10">
            <a:extLst>
              <a:ext uri="{FF2B5EF4-FFF2-40B4-BE49-F238E27FC236}">
                <a16:creationId xmlns:a16="http://schemas.microsoft.com/office/drawing/2014/main" id="{D48BFF2D-5D23-4C7A-B4B0-4AED5E553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340" y="1353981"/>
            <a:ext cx="2880000" cy="2068602"/>
          </a:xfrm>
          <a:prstGeom prst="rect">
            <a:avLst/>
          </a:prstGeom>
        </p:spPr>
      </p:pic>
      <p:pic>
        <p:nvPicPr>
          <p:cNvPr id="13" name="Imagine 12">
            <a:extLst>
              <a:ext uri="{FF2B5EF4-FFF2-40B4-BE49-F238E27FC236}">
                <a16:creationId xmlns:a16="http://schemas.microsoft.com/office/drawing/2014/main" id="{88F2CEB8-0230-4C34-B208-37256811C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474" y="4338614"/>
            <a:ext cx="2880000" cy="2082462"/>
          </a:xfrm>
          <a:prstGeom prst="rect">
            <a:avLst/>
          </a:prstGeom>
        </p:spPr>
      </p:pic>
      <p:pic>
        <p:nvPicPr>
          <p:cNvPr id="2" name="Imagine 1">
            <a:extLst>
              <a:ext uri="{FF2B5EF4-FFF2-40B4-BE49-F238E27FC236}">
                <a16:creationId xmlns:a16="http://schemas.microsoft.com/office/drawing/2014/main" id="{D10CC7B2-DDEC-4BDE-A300-5E62EA653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0" y="1375568"/>
            <a:ext cx="2880000" cy="2047015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816888BC-AAE7-43F4-9910-CAB1E2C85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000" y="4411378"/>
            <a:ext cx="2880000" cy="2058405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A9EF8A7F-0341-4240-8E15-72FEF5B67B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0640" y="1433186"/>
            <a:ext cx="2880000" cy="2088889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CFC23FF6-7E51-4E47-80A1-BD55A5E805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9680" y="4338614"/>
            <a:ext cx="2880000" cy="2041858"/>
          </a:xfrm>
          <a:prstGeom prst="rect">
            <a:avLst/>
          </a:prstGeom>
        </p:spPr>
      </p:pic>
      <p:sp>
        <p:nvSpPr>
          <p:cNvPr id="10" name="CasetăText 9">
            <a:extLst>
              <a:ext uri="{FF2B5EF4-FFF2-40B4-BE49-F238E27FC236}">
                <a16:creationId xmlns:a16="http://schemas.microsoft.com/office/drawing/2014/main" id="{8BAE895B-3101-4B8B-9082-29938A8629E2}"/>
              </a:ext>
            </a:extLst>
          </p:cNvPr>
          <p:cNvSpPr txBox="1"/>
          <p:nvPr/>
        </p:nvSpPr>
        <p:spPr>
          <a:xfrm rot="16200000">
            <a:off x="-1119361" y="2234393"/>
            <a:ext cx="2527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Intensitatea curentului electric</a:t>
            </a:r>
            <a:endParaRPr lang="en-US" sz="1400" dirty="0"/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90D9578A-0750-4394-BDC4-76C3CD2C1E8B}"/>
              </a:ext>
            </a:extLst>
          </p:cNvPr>
          <p:cNvSpPr txBox="1"/>
          <p:nvPr/>
        </p:nvSpPr>
        <p:spPr>
          <a:xfrm rot="16200000">
            <a:off x="-675877" y="5116344"/>
            <a:ext cx="164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Tensiunea electrică</a:t>
            </a:r>
            <a:endParaRPr lang="en-US" sz="1400" dirty="0"/>
          </a:p>
        </p:txBody>
      </p:sp>
      <p:sp>
        <p:nvSpPr>
          <p:cNvPr id="14" name="CasetăText 13">
            <a:extLst>
              <a:ext uri="{FF2B5EF4-FFF2-40B4-BE49-F238E27FC236}">
                <a16:creationId xmlns:a16="http://schemas.microsoft.com/office/drawing/2014/main" id="{F138A83E-7F68-4C71-88DF-AA2CDC9114C8}"/>
              </a:ext>
            </a:extLst>
          </p:cNvPr>
          <p:cNvSpPr txBox="1"/>
          <p:nvPr/>
        </p:nvSpPr>
        <p:spPr>
          <a:xfrm>
            <a:off x="2402862" y="909033"/>
            <a:ext cx="1847128" cy="378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Locația defectului</a:t>
            </a:r>
            <a:endParaRPr lang="en-US" dirty="0"/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F3E1E35B-FC68-4F0D-BAE9-93D72C94BF5E}"/>
              </a:ext>
            </a:extLst>
          </p:cNvPr>
          <p:cNvSpPr txBox="1"/>
          <p:nvPr/>
        </p:nvSpPr>
        <p:spPr>
          <a:xfrm>
            <a:off x="6948264" y="937034"/>
            <a:ext cx="1847128" cy="378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Consumator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99969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2602</TotalTime>
  <Words>206</Words>
  <Application>Microsoft Office PowerPoint</Application>
  <PresentationFormat>Expunere pe ecran (4:3)</PresentationFormat>
  <Paragraphs>106</Paragraphs>
  <Slides>20</Slides>
  <Notes>2</Notes>
  <HiddenSlides>0</HiddenSlides>
  <MMClips>0</MMClips>
  <ScaleCrop>false</ScaleCrop>
  <HeadingPairs>
    <vt:vector size="6" baseType="variant">
      <vt:variant>
        <vt:lpstr>Fonturi utilizate</vt:lpstr>
      </vt:variant>
      <vt:variant>
        <vt:i4>2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20</vt:i4>
      </vt:variant>
    </vt:vector>
  </HeadingPairs>
  <TitlesOfParts>
    <vt:vector size="23" baseType="lpstr">
      <vt:lpstr>Arial</vt:lpstr>
      <vt:lpstr>Calibri</vt:lpstr>
      <vt:lpstr>Temă Office</vt:lpstr>
      <vt:lpstr>Study of electrical 3-circuits in MATLAB Simulink Dissertation project </vt:lpstr>
      <vt:lpstr>Prezentare PowerPoint</vt:lpstr>
      <vt:lpstr>Initial tests</vt:lpstr>
      <vt:lpstr>Initial tests</vt:lpstr>
      <vt:lpstr>Initial tests</vt:lpstr>
      <vt:lpstr>Ground connection types</vt:lpstr>
      <vt:lpstr>Prezentare PowerPoint</vt:lpstr>
      <vt:lpstr>1Line Fault</vt:lpstr>
      <vt:lpstr>1Line Fault</vt:lpstr>
      <vt:lpstr>1 Line Fault</vt:lpstr>
      <vt:lpstr>2 Line Fault</vt:lpstr>
      <vt:lpstr>2 Line Fault</vt:lpstr>
      <vt:lpstr>2 Line Fault</vt:lpstr>
      <vt:lpstr>3 Line Fault</vt:lpstr>
      <vt:lpstr>3 Line Fault</vt:lpstr>
      <vt:lpstr>3 Line Fault</vt:lpstr>
      <vt:lpstr>Calculation of 1 Line Fault Location</vt:lpstr>
      <vt:lpstr>Calculation of 1 Line Fault Location</vt:lpstr>
      <vt:lpstr>Calculation of Fault Location</vt:lpstr>
      <vt:lpstr>High Voltage Line Chen Methode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Diapozitivul 1</dc:title>
  <dc:creator>Ilies Alin Ioan</dc:creator>
  <cp:lastModifiedBy>Ilies Alin Ioan</cp:lastModifiedBy>
  <cp:revision>133</cp:revision>
  <dcterms:created xsi:type="dcterms:W3CDTF">2019-04-22T16:33:42Z</dcterms:created>
  <dcterms:modified xsi:type="dcterms:W3CDTF">2022-01-01T20:16:09Z</dcterms:modified>
</cp:coreProperties>
</file>