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1" r:id="rId8"/>
    <p:sldId id="264" r:id="rId9"/>
    <p:sldId id="265" r:id="rId10"/>
    <p:sldId id="267" r:id="rId11"/>
    <p:sldId id="271" r:id="rId12"/>
    <p:sldId id="276" r:id="rId13"/>
    <p:sldId id="277" r:id="rId14"/>
    <p:sldId id="275" r:id="rId15"/>
    <p:sldId id="27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CCC65"/>
    <a:srgbClr val="6693B0"/>
    <a:srgbClr val="75B000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CCD6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github.com/AlinT84/Testing-Project-for-Automation-Exercise-E-commerce-Websit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linT84/Testing-Project-for-Automation-Exercise-E-commerce-Website/blob/main/reports/Forward%20Traceability%20Matrix.xls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633" y="2490211"/>
            <a:ext cx="4615858" cy="948874"/>
          </a:xfrm>
        </p:spPr>
        <p:txBody>
          <a:bodyPr/>
          <a:lstStyle/>
          <a:p>
            <a:r>
              <a:rPr lang="en-US" noProof="1"/>
              <a:t>Proiect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8379" y="3547058"/>
            <a:ext cx="4378364" cy="480000"/>
          </a:xfrm>
        </p:spPr>
        <p:txBody>
          <a:bodyPr/>
          <a:lstStyle/>
          <a:p>
            <a:r>
              <a:rPr lang="en-US" b="1" noProof="1">
                <a:solidFill>
                  <a:schemeClr val="bg2">
                    <a:lumMod val="25000"/>
                  </a:schemeClr>
                </a:solidFill>
              </a:rPr>
              <a:t>Tcaciuc Alin-Ionut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2C49-522F-4F9A-8474-2AA6DE7C28EE}"/>
              </a:ext>
            </a:extLst>
          </p:cNvPr>
          <p:cNvSpPr txBox="1"/>
          <p:nvPr/>
        </p:nvSpPr>
        <p:spPr>
          <a:xfrm>
            <a:off x="7668958" y="4636546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  <a:r>
              <a:rPr lang="ro-RO" dirty="0"/>
              <a:t> august </a:t>
            </a:r>
            <a:r>
              <a:rPr lang="en-US" dirty="0"/>
              <a:t>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1988-6BFC-4C18-B388-E1A90304E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57" y="3080509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F2130-7370-4053-A9A5-5CB313E0B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13" y="1123989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35607-799A-4BFF-9151-E38277FE4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42" y="4883821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A054F-BED4-4310-9C51-6D2F1C063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10" y="571295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14818"/>
            <a:ext cx="9863007" cy="722935"/>
          </a:xfrm>
        </p:spPr>
        <p:txBody>
          <a:bodyPr/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270822"/>
            <a:ext cx="9029513" cy="5010892"/>
          </a:xfrm>
        </p:spPr>
        <p:txBody>
          <a:bodyPr>
            <a:noAutofit/>
          </a:bodyPr>
          <a:lstStyle/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individuală a componentelor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unități individuale de cod, cum ar fi funcții sau metode; R</a:t>
            </a:r>
            <a:r>
              <a:rPr lang="en-US" sz="1300" noProof="1">
                <a:latin typeface="Arial" panose="020B0604020202020204" pitchFamily="34" charset="0"/>
              </a:rPr>
              <a:t>ealizată de obicei de 	către dezvoltatori;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Deseori automatizat pentru eficiență.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o funcție de calculare a sumei returnează rezultatul corect pentru două numere date.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Integration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interacțiunii dintre componentele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concentrează pe modul în care modulele software interacționează între ele; Poate testa 	combinații de două sau mai multe unități; Identifică probleme care apar atunci când componentele sunt 	combinate.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un modul de login funcționează corect împreună cu un modul de validare a 	utilizatorilor.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Testing</a:t>
            </a:r>
            <a:r>
              <a:rPr lang="en-US" sz="1400" b="1" noProof="1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completă a sistemului ca un întreg.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întregul sistem software pentru a se asigura că toate componentele funcționează 	împreună; Realizat într-un mediu care imită condițiile de producție; Acoperă scenarii complete de utilizare.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întregului proces de cumpărare pe un site de comerț electronic, de la selectarea 	produsului până la finalizarea plății.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Acceptance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finală efectuată de către utilizatori finali.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Realizat de către utilizatori sau echipe de QA pentru a valida cerințele de afaceri; Verifică 	dacă sistemul îndeplinește cerințele și așteptările utilizatorilor; Ultimul pas înainte de implementarea în 	producție.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client verifică dacă un sistem de gestionare a inventarului îndeplinește toate cerințele specificate în 	contractul de dezvoltare.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4BF35-046C-41DD-BFFB-5F734CEA5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127082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7A957-0F97-4CA3-9C2A-6390061AC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2299735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3703-E8F6-4A15-8A1D-C61375400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3741305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7F2BF-2977-4372-AF1E-619D94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" y="493909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5EF4D-57C0-4987-9B5A-49F0BFD1D7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8267" y="5750221"/>
            <a:ext cx="3161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GitHub, proiectul</a:t>
            </a:r>
            <a:r>
              <a:rPr lang="ro-RO" sz="1600" noProof="1"/>
              <a:t> </a:t>
            </a:r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îl puteți găsi </a:t>
            </a:r>
            <a:endParaRPr lang="en-US" sz="16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200" b="1" noProof="1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sz="1600" b="1" noProof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6D140-59FE-4B0F-9460-DF4999FCF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18" y="3773680"/>
            <a:ext cx="5607216" cy="2947174"/>
          </a:xfr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684" y="881235"/>
            <a:ext cx="5419372" cy="3203569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F015C-8351-4423-AD5E-739EFE355F64}"/>
              </a:ext>
            </a:extLst>
          </p:cNvPr>
          <p:cNvSpPr txBox="1"/>
          <p:nvPr/>
        </p:nvSpPr>
        <p:spPr>
          <a:xfrm>
            <a:off x="376518" y="1021458"/>
            <a:ext cx="6174889" cy="227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Aplicația testată: </a:t>
            </a:r>
            <a:r>
              <a:rPr lang="en-US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Exercise E-commerce Website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Instrumente utilizate: Jira, Zephyr Squad.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Specificații funcționale: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Story-urile de mai jos au fost create în Jira și descriu specificațiile funcționale ale următoarelor module: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and search for products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process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6429C-0D0C-4D8E-B479-C7B28080C947}"/>
              </a:ext>
            </a:extLst>
          </p:cNvPr>
          <p:cNvSpPr txBox="1"/>
          <p:nvPr/>
        </p:nvSpPr>
        <p:spPr>
          <a:xfrm>
            <a:off x="6208267" y="4554014"/>
            <a:ext cx="3161643" cy="97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acest proiect final au fost rulate teste din următoarele două module: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266AF-7E25-4503-8423-47579965D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021458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6CC2-E0B4-44C5-ACEA-B8FC3C54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615144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72D-D34D-4ED5-AE22-80C4CA55A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01" y="4554014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A56973-11E7-4215-8A46-91B0C78F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1" y="5779504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E0ADC-31F1-4E07-9F01-53F2E167D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15" y="6471608"/>
            <a:ext cx="196307" cy="244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57A56-2F39-4AA7-8C4E-C2455220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37" y="5423129"/>
            <a:ext cx="172997" cy="215126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99149DA5-B454-8ACE-BABA-3AC6DE8025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69" y="6062046"/>
            <a:ext cx="655838" cy="6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537882" y="1238075"/>
            <a:ext cx="59273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200" b="1" dirty="0"/>
              <a:t>Test conditions</a:t>
            </a:r>
            <a:r>
              <a:rPr lang="ro-RO" sz="1200" b="1" dirty="0"/>
              <a:t>:</a:t>
            </a:r>
            <a:r>
              <a:rPr lang="ro-RO" sz="1200" dirty="0"/>
              <a:t> Am definit condiții de testare î</a:t>
            </a:r>
            <a:r>
              <a:rPr lang="en-US" sz="1200" dirty="0"/>
              <a:t>n </a:t>
            </a:r>
            <a:r>
              <a:rPr lang="en-US" sz="1200" noProof="1"/>
              <a:t>conformitate</a:t>
            </a:r>
            <a:r>
              <a:rPr lang="en-US" sz="1200" dirty="0"/>
              <a:t> </a:t>
            </a:r>
            <a:r>
              <a:rPr lang="ro-RO" sz="1200" dirty="0"/>
              <a:t>cu cerințele specificate, pentru a verifica interacțiunea utilizatorului cu coșul de cumpărături și procesul de înregistrare și autentificare, asigurând astfel, o experiență fluentă și lipsită de probleme pentru utilizatori.</a:t>
            </a:r>
          </a:p>
          <a:p>
            <a:pPr algn="just">
              <a:spcBef>
                <a:spcPts val="600"/>
              </a:spcBef>
            </a:pPr>
            <a:r>
              <a:rPr lang="en-US" sz="1200" b="1" dirty="0"/>
              <a:t>Test cases</a:t>
            </a:r>
            <a:r>
              <a:rPr lang="ro-RO" sz="1200" b="1" dirty="0"/>
              <a:t>: </a:t>
            </a:r>
            <a:r>
              <a:rPr lang="ro-RO" sz="1200" dirty="0"/>
              <a:t>Am definit cazuri de testare pentru fiecare funcționalitate cheie, inclusiv interacțiunea utilizatorului cu coșul de cumpărături și procesul de înregistrare și autentificare, pentru a verifica conformitatea cu cerințele specificate și pentru a identifica eventualele probleme sau deficiențe.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5A150-D98C-4876-931F-52AE4AB9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" y="3219806"/>
            <a:ext cx="7336717" cy="359510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46E37-1BAF-4826-9122-9CE8E38D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" y="1238075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CA204-F2EE-444C-8489-02487EE2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" y="2099849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5FE81-C6A6-4082-8B5B-F44718499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35" y="4840685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8B59F8-5124-4653-8139-ABE2381AB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7" y="1053829"/>
            <a:ext cx="5616910" cy="250020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7518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355000" y="942687"/>
            <a:ext cx="9746430" cy="228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Trasability Matrix (Matricea de trasabilitate)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Actualizările regulate ale matricei de trasabilitate ajută la menținerea transparenței și a alinierii între obiectivele de testare și cele de proiect pe tot parcursul ciclului de viață al testului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Matricea indică starea curentă a fiecărui caz de testare, ajutând la monitorizarea procesului de testare și la identificarea oricăror lacune sau lips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 de acoperire</a:t>
            </a:r>
            <a:r>
              <a:rPr lang="ro-RO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Matricea poate fi utilizată în scopuri de conformitate și pentru a 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</a:t>
            </a: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 toate cerințele au fost testate și verificate în mod adecvat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Matricea de trasabilitate poate fi găsită</a:t>
            </a:r>
            <a:endParaRPr lang="ro-RO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050" u="sng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8F57-95E3-4128-B4CA-2C8E0D508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" y="94268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8BBB3-5CB5-4F1A-BA91-A33F72315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4" y="3095581"/>
            <a:ext cx="8692122" cy="319077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7" name="Flowchart: Stored Data 26">
            <a:hlinkClick r:id="rId4"/>
            <a:extLst>
              <a:ext uri="{FF2B5EF4-FFF2-40B4-BE49-F238E27FC236}">
                <a16:creationId xmlns:a16="http://schemas.microsoft.com/office/drawing/2014/main" id="{1332300F-5F94-FD9A-E071-F5A7B273FF2A}"/>
              </a:ext>
            </a:extLst>
          </p:cNvPr>
          <p:cNvSpPr/>
          <p:nvPr/>
        </p:nvSpPr>
        <p:spPr>
          <a:xfrm rot="10800000" flipV="1">
            <a:off x="3754470" y="2609782"/>
            <a:ext cx="714379" cy="215890"/>
          </a:xfrm>
          <a:prstGeom prst="flowChartOnlineStorag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ro-RO" sz="1400" b="1" dirty="0">
                <a:solidFill>
                  <a:schemeClr val="tx2">
                    <a:lumMod val="75000"/>
                  </a:schemeClr>
                </a:solidFill>
              </a:rPr>
              <a:t>aici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5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3522B1-B9C7-41AB-A0B9-5D22F83F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 b="4762"/>
          <a:stretch/>
        </p:blipFill>
        <p:spPr>
          <a:xfrm>
            <a:off x="226304" y="3864195"/>
            <a:ext cx="5145373" cy="23954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1440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46DF6-7087-49BF-8408-28AD7CF8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9"/>
          <a:stretch/>
        </p:blipFill>
        <p:spPr>
          <a:xfrm>
            <a:off x="6041878" y="867253"/>
            <a:ext cx="5752380" cy="264293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87E4B-E1AC-4185-951D-D71D4E84E4F7}"/>
              </a:ext>
            </a:extLst>
          </p:cNvPr>
          <p:cNvSpPr txBox="1"/>
          <p:nvPr/>
        </p:nvSpPr>
        <p:spPr>
          <a:xfrm>
            <a:off x="226304" y="1286988"/>
            <a:ext cx="581557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</a:pPr>
            <a:r>
              <a:rPr lang="ro-RO" sz="1200" b="1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Gravitatea Bug-urilor Identificate:</a:t>
            </a:r>
            <a:endParaRPr lang="ro-RO" sz="1200" noProof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Mare: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securitate: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autentificării cu doi factori (2FA), lipsa expirării sesiunii, lipsa CAPTCHA, acceptarea parolelor slabe.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mesajelor de eroare pentru inputuri invalide, lipsa feedback-ului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acțiunil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din coșul de cumpărături.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accesibilitate: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neaderearea la cele mai bune practice de accesibilitate, l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ipsa setărilor de limbă.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F40792-643C-43AD-8887-494A9901E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" y="1288997"/>
            <a:ext cx="196307" cy="244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716923-98E6-4753-8487-BDC9AEC016BD}"/>
              </a:ext>
            </a:extLst>
          </p:cNvPr>
          <p:cNvSpPr txBox="1"/>
          <p:nvPr/>
        </p:nvSpPr>
        <p:spPr>
          <a:xfrm>
            <a:off x="5436770" y="3584578"/>
            <a:ext cx="4356847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Medie: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Limitări de funcționalitate: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posibilita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ții de editare a profilului, lipsa listei de comenzi anterioare, lipsa autentificării prin rețelele de socializare.</a:t>
            </a:r>
          </a:p>
          <a:p>
            <a:pPr marL="565200" lvl="4" indent="-108000">
              <a:spcBef>
                <a:spcPts val="300"/>
              </a:spcBef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comunicare: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email-urilor automate, lipsa integrării de marketing.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Mică: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Îmbunătățiri minore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opțiunii "Elimină toate articolele", lipsa opțiunii de a vedea/ascunde parola.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estetice și de feedback minor: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imaginilor produselor în indicatorul coșului,</a:t>
            </a:r>
          </a:p>
          <a:p>
            <a:pPr marL="457200" lvl="4">
              <a:spcBef>
                <a:spcPts val="300"/>
              </a:spcBef>
              <a:buSzPts val="1000"/>
              <a:tabLst>
                <a:tab pos="914400" algn="l"/>
              </a:tabLst>
            </a:pP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  indicatorul coșului nu se actualizează.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61906D-669C-4AD4-8192-0F5875DF5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0" y="5061906"/>
            <a:ext cx="196307" cy="244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76D76-BA34-4DD9-9D78-FE9C4CBE9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1" y="3584578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4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22924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8D129-1D62-4E4E-B747-516C245C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9" y="823733"/>
            <a:ext cx="6715728" cy="2959966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6290A4-C070-40FD-BC45-5CE173AF177F}"/>
              </a:ext>
            </a:extLst>
          </p:cNvPr>
          <p:cNvSpPr txBox="1">
            <a:spLocks/>
          </p:cNvSpPr>
          <p:nvPr/>
        </p:nvSpPr>
        <p:spPr>
          <a:xfrm>
            <a:off x="448494" y="3556949"/>
            <a:ext cx="4726456" cy="148538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48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Defalcare detaliată: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</a:t>
            </a:r>
            <a:r>
              <a:rPr lang="ro-RO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</a:t>
            </a:r>
            <a:endParaRPr lang="ro-RO" sz="4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35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75B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CC33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 (54.29%)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6693B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</a:t>
            </a:r>
            <a:endParaRPr lang="en-US" sz="46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A9AD2A0-DC8C-4958-B57F-7AC7F0D03F28}"/>
              </a:ext>
            </a:extLst>
          </p:cNvPr>
          <p:cNvSpPr txBox="1">
            <a:spLocks/>
          </p:cNvSpPr>
          <p:nvPr/>
        </p:nvSpPr>
        <p:spPr>
          <a:xfrm>
            <a:off x="450355" y="701824"/>
            <a:ext cx="4726456" cy="2730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Prezentare generală - User Stories and Tests: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User Stories: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1: Browsing products (26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Completing the checkout process (77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teste)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ts val="1000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rulate per User Stories: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(109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teste scrise: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212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rulate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109 (</a:t>
            </a:r>
            <a:r>
              <a:rPr lang="en-US" sz="1200" noProof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51.42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ro-RO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total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nerulate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103 (</a:t>
            </a:r>
            <a:r>
              <a:rPr lang="en-US" sz="1200" noProof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48.58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ro-RO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total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07835A2-0D39-4516-B559-613C4DE4CD68}"/>
              </a:ext>
            </a:extLst>
          </p:cNvPr>
          <p:cNvSpPr txBox="1">
            <a:spLocks/>
          </p:cNvSpPr>
          <p:nvPr/>
        </p:nvSpPr>
        <p:spPr>
          <a:xfrm>
            <a:off x="404942" y="4970033"/>
            <a:ext cx="8975725" cy="1739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u="sng" noProof="1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Testarea a relevat lacune semnificative atât în funcționalitate, cât și în experiența utilizatorului, în ceea ce privește înregistrarea și autentificarea utilizatorului și gestionarea coșului.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Bug-urile identificate, în special cele legate de securitate și utilizabilitate, afectează grav experiența finală a utilizatorului, provocând inconveniente și potențiale riscuri de securitate.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Este esențială atenția imediată asupra problemelor de severitate ridicată pentru a asigura o experiență de cumpărături plăcută și sigură pentru utilizatorii site-ului "</a:t>
            </a:r>
            <a:r>
              <a:rPr lang="ro-RO" sz="1300" i="1" noProof="1">
                <a:latin typeface="Arial" panose="020B0604020202020204" pitchFamily="34" charset="0"/>
                <a:cs typeface="Arial" panose="020B0604020202020204" pitchFamily="34" charset="0"/>
              </a:rPr>
              <a:t>Automation Exercise</a:t>
            </a: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0DCB74-867B-4117-8132-EF582E2EA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682829"/>
            <a:ext cx="196307" cy="244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86924-CDD9-4E10-BA01-1B973508D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4960276"/>
            <a:ext cx="196307" cy="244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E8219-7D3B-4CA2-99B7-FEF369474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" y="3556949"/>
            <a:ext cx="196307" cy="24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BEE3-DC5C-40DF-AB45-CD8F335CFDB8}"/>
              </a:ext>
            </a:extLst>
          </p:cNvPr>
          <p:cNvSpPr txBox="1"/>
          <p:nvPr/>
        </p:nvSpPr>
        <p:spPr>
          <a:xfrm>
            <a:off x="5323983" y="3845070"/>
            <a:ext cx="313152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74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5B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 (14.86%)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16 (21.62%)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693B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47 (63.51%)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4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0" y="2766218"/>
            <a:ext cx="9863007" cy="1325563"/>
          </a:xfrm>
        </p:spPr>
        <p:txBody>
          <a:bodyPr/>
          <a:lstStyle/>
          <a:p>
            <a:r>
              <a:rPr lang="en-US" noProof="1"/>
              <a:t>Mulțumesc!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BC50C7-B03D-454C-AE5F-A00799A83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89" y="4496793"/>
            <a:ext cx="196307" cy="2441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F5FCAB-50F0-4EA3-AE41-5BF39D5EB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6" y="3564544"/>
            <a:ext cx="196307" cy="2441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A617A3-B9FA-466A-BA7F-78BDAD8BE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12" y="6450434"/>
            <a:ext cx="196307" cy="244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AFC93-719B-4505-A973-7F1461AF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1" y="318488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7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6" y="1"/>
            <a:ext cx="9072545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25" y="928160"/>
            <a:ext cx="9072545" cy="2268600"/>
          </a:xfrm>
        </p:spPr>
        <p:txBody>
          <a:bodyPr>
            <a:normAutofit fontScale="77500" lnSpcReduction="20000"/>
          </a:bodyPr>
          <a:lstStyle/>
          <a:p>
            <a:pPr marL="0" indent="0" algn="just" defTabSz="360000">
              <a:buNone/>
              <a:tabLst>
                <a:tab pos="360000" algn="l"/>
              </a:tabLst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Definiție: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Descrierea nevoilor și așteptărilor utilizatorilor finali, a funcționalităților dorite și a constrângerilor proiectului</a:t>
            </a:r>
          </a:p>
          <a:p>
            <a:pPr marL="0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Utilitate: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Ghidarea echipei de dezvoltare în crearea produsului dorit.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Stabilirea criteriilor de acceptare pentru testare.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Asigurarea alinierii produsului cu obiectivele de afaceri.</a:t>
            </a:r>
          </a:p>
          <a:p>
            <a:pPr marL="457200" lvl="1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marL="0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	Echipa de business, cu implicarea echipei de testare și dezvoltare.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FB7F-4949-4E12-BE14-618551998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3" y="876996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1B4C9-8941-4084-8FBC-20F3CB106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506438"/>
            <a:ext cx="196307" cy="24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D6C0-19BE-4230-9040-763CAF549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" y="2564697"/>
            <a:ext cx="196307" cy="244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500579" y="3375062"/>
            <a:ext cx="8974392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case vs. Test condition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500579" y="4311033"/>
            <a:ext cx="8974392" cy="241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0000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case: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set de instrucțiuni detaliate pentru a verifica o anumită funcționalitate.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condition: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O condiție specifică ce trebuie verificată pentru a valida o funcționalitate.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7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ro-RO" sz="22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Diferența:</a:t>
            </a:r>
            <a:endParaRPr lang="en-US" sz="18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</a:pP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case poate include mai multe test conditions.</a:t>
            </a:r>
          </a:p>
          <a:p>
            <a:pPr lvl="2" algn="just"/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condition este o componentă a unui test case.</a:t>
            </a:r>
            <a:endParaRPr lang="en-US" sz="18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738FF-4C01-4B0D-B8E2-11787CD94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4301375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3155D-2324-4B11-AB4A-B5C7B8E07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5105631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80FE6-C86A-4765-984F-17048D2C0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580778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9051029" cy="4752576"/>
          </a:xfrm>
        </p:spPr>
        <p:txBody>
          <a:bodyPr anchor="ctr">
            <a:normAutofit fontScale="32500" lnSpcReduction="20000"/>
          </a:bodyPr>
          <a:lstStyle/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Planning (Planificarea testării)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strategiei de testare, a resurselor și a calendarului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Stabilește scopul și obiectivele testării.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Definește abordarea testării (manuală, automată, mixtă).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Resurse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Identifică resursele umane și tehnice necesare.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Calendar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Planifică activitățile de testare în timp</a:t>
            </a: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Analysis (Analiza cerințelor)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Înțelegerea detaliată a funcționalităților dorite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Înțelegerea în detaliu a cerințelor de business și tehnice.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Analizarea documentației de cerințe (ex: SRS - Software Requirements Specification).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Crearea unei liste de cerințe testabile și identificarea condițiilor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40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Design (Proiectarea testelor)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de test cases și test conditions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Elaborarea detaliată a test cases și test conditions.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test cases pe baza cerințelor analizate.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datelor de test necesare.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scenariilor de test și a scripturilor (pentru testare automată).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Test cases detaliate și pregătite pentru execuție.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1919254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5093371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359230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" y="1613847"/>
            <a:ext cx="9029513" cy="4980590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Implementation (Implementarea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Pregătirea mediului de testare și configurarea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Configurarea mediului de testare și pregătirea testelor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Configurarea mediului hardware și software necesar pentru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Instalarea și configurarea instrumentelor de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disponibilității și integrității datelor de test.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Mediu de testare funcțional și teste pregătite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Execution (Executarea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Efectuarea manuală și automată 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Execuția testelor conform planificării.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Executarea test cases manuale și automate.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Înregistrarea rezultatelor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Compararea rezultatelor obținute cu cele așteptate.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de execuție a testelor cu rezultate și observații.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Monitoring and Control (Monitorizarea și controlul testării)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Supravegherea progresului testării și ajustarea planurilor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Monitorizarea continuă a progresului testării și ajustarea planurilor în funcție de necesități.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Monitorizarea indicatorilor de performanță (KPIs) și a metricele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Ajustarea planului de testare bazat pe rezultatele curente.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Comunicarea progresului și a problemelor identificate cu echipa de proiect.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Status actualizat al testării și ajustări făcute după nevoie.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162088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49662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3293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96" y="2132318"/>
            <a:ext cx="9029513" cy="3645525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Completion (Finalizarea testării) - </a:t>
            </a:r>
            <a:r>
              <a:rPr lang="en-US" sz="1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Concluzionarea activităților de testare și încheierea procesului</a:t>
            </a:r>
            <a:endParaRPr lang="en-US" sz="1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Încheierea formală a activităților de testare.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Revizuirea completitudinii testelor efectuate.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Evaluarea rezultatelor testării în comparație cu obiectivele inițiale.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Documentarea lecțiilor învățate și a recomandărilor pentru proiectele viitoare.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final de testare și închiderea procesului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noProof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Aspecte Suplimentare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Defect Reporting (Raportarea defectelor)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Face parte din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unde defectele identificate sunt documentate și raportate echipei de dezvoltare.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 (Retestarea)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și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 Testing (Testarea de regresie)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Sunt activități specifice în cadrul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care implică re-testarea defectelor reparate și verificarea că modificările nu au introdus alte probleme.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21323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4161431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267950" cy="1043056"/>
          </a:xfrm>
        </p:spPr>
        <p:txBody>
          <a:bodyPr/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043057"/>
            <a:ext cx="9051029" cy="5669715"/>
          </a:xfrm>
        </p:spPr>
        <p:txBody>
          <a:bodyPr>
            <a:normAutofit fontScale="25000" lnSpcReduction="20000"/>
          </a:bodyPr>
          <a:lstStyle/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Reexecutarea testelor care au eșuat anterior pentru a verifica dacă problemele identificate au fost remediate.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Focalizat pe defecte:</a:t>
            </a:r>
            <a:r>
              <a:rPr lang="en-US" sz="5600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doar bug-urile raportate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Aceleași scenarii: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Utilizează aceleași date și condiții de testare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Necesar: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Realizat de fiecare dată când un bug este reparat.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Dacă o problemă la checkout a fost rezolvată, retesting-ul verifică dacă procesul de checkout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latin typeface="Arial" panose="020B0604020202020204" pitchFamily="34" charset="0"/>
              </a:rPr>
              <a:t>Regression Testing: </a:t>
            </a:r>
            <a:r>
              <a:rPr lang="en-US" sz="5600" noProof="1">
                <a:latin typeface="Arial" panose="020B0604020202020204" pitchFamily="34" charset="0"/>
              </a:rPr>
              <a:t>Testarea repetată a funcționalităților existente pentru a se asigura că nu au fost afectate de modificări ulterioare.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Acoperire largă: </a:t>
            </a:r>
            <a:r>
              <a:rPr lang="en-US" sz="5600" noProof="1">
                <a:latin typeface="Arial" panose="020B0604020202020204" pitchFamily="34" charset="0"/>
              </a:rPr>
              <a:t>Verifică funcționalități majore ale aplicației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Automatizare: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Deseori automatizat pentru eficiență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Continuu: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Realizat regulat după fiecare modificare semnificativă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După adăugarea unei funcționalități noi, regression testing-ul verifică dacă toate funcționalitățile existente, inclusiv checkout-ul,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Diferențe cheie: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confirmă remedierea defectelor; regression testing-ul asigură că modificările nu introduc noi probleme.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Obiectiv: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vizează cazuri de test specifice; regression testing-ul acoperă un set larg de cazuri de test.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Execuție: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utilizează aceleași date; regression testing-ul poate folosi date variate.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Frecvență: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se face când bug-urile sunt reparate; regression testing-ul este efectuat regulat.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B94D-5FFC-41D7-AE9A-9EFD96D27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104305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0064A-D71A-4653-9FC9-834CE5FBC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2967380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CE8A3-E2E0-4666-A3FD-8CBD2ED12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489170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238"/>
            <a:ext cx="10262795" cy="1325563"/>
          </a:xfrm>
        </p:spPr>
        <p:txBody>
          <a:bodyPr/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439327"/>
            <a:ext cx="9718003" cy="15318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funcționalităților produsului conform cerințelor.</a:t>
            </a:r>
            <a:endParaRPr lang="ro-RO" sz="18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aspectelor non-funcționale, precum performanța, securitatea, compatibilitatea și ușurința de utilizare.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DEEDD-480D-4E10-99F8-D90142841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5474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11D80-C628-45D0-A815-77595E182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2236491"/>
            <a:ext cx="196307" cy="2441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404942" y="3429000"/>
            <a:ext cx="909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Blackbox testing vs.</a:t>
            </a:r>
            <a:r>
              <a:rPr lang="ro-RO" dirty="0"/>
              <a:t> </a:t>
            </a:r>
            <a:r>
              <a:rPr lang="en-US" dirty="0"/>
              <a:t>Whitebox testing</a:t>
            </a:r>
            <a:endParaRPr lang="ro-R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404942" y="4867937"/>
            <a:ext cx="9094059" cy="144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Blackbox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ca o "cutie neagră", fără a cunoaște codul sursă.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Whitebox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cu acces la codul sursă, permițând testarea detaliată a logicii interne.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E80E9-A379-4202-8006-39C3D59D0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4869934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FD2D2-8343-4648-AC68-DB0948A51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5671777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76"/>
            <a:ext cx="9915525" cy="1325563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68F06-04C2-4E5D-A796-90419B05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194099"/>
            <a:ext cx="9094189" cy="53608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EEE3E-A21F-4A67-AE99-EAC71E2B7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61" y="4942876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6707-BAC2-4C6A-9BF3-7FA14490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7" y="136410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56385"/>
            <a:ext cx="9882057" cy="1043721"/>
          </a:xfrm>
        </p:spPr>
        <p:txBody>
          <a:bodyPr/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87" y="969748"/>
            <a:ext cx="8967481" cy="13255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Verification: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este construit conform specificațiilor.</a:t>
            </a:r>
            <a:endParaRPr lang="en-US" sz="18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Validation: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satisface nevoile utilizatorilor finali.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E4C2-D1BB-431C-B27C-054F39038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95109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98110-187A-4C66-91E0-1095F180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1632530"/>
            <a:ext cx="196307" cy="2441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404943" y="2729625"/>
            <a:ext cx="952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noProof="1"/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404943" y="3929132"/>
            <a:ext cx="8975725" cy="247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Positive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demonstra funcționarea corectă a funcționalităților.</a:t>
            </a:r>
            <a:endParaRPr lang="en-US" sz="20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Negative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identifica erorile și comportamentele neașteptate.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ro-RO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Exemple:</a:t>
            </a:r>
            <a:endParaRPr lang="en-US" sz="20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Positive: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 Introducerea datelor valide într-un formular.</a:t>
            </a: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Negative: 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Introducerea datelor invalide într-un formular</a:t>
            </a:r>
            <a:r>
              <a:rPr lang="en-US" sz="1600" noProof="1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2B66-92D4-443A-ABFA-17B631682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3935075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CECA3-07CF-41CD-A63D-7E23C3E6B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1" y="4567319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F51A-C06C-41F0-94F3-A14199F01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1" y="5467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C1F6093-D528-B048-9B65-77F348AC6F4D}" vid="{9023B50C-355B-F646-8CF6-E6FA185A3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2033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Proiect final</vt:lpstr>
      <vt:lpstr>Cerințe de business</vt:lpstr>
      <vt:lpstr>Etapele procesului de testare</vt:lpstr>
      <vt:lpstr>Etapele procesului de testare - continuare</vt:lpstr>
      <vt:lpstr>Etapele procesului de testare - continuare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Jira/Zephyr Project</vt:lpstr>
      <vt:lpstr>Jira/Zephyr Project</vt:lpstr>
      <vt:lpstr>Jira/Zephyr Project</vt:lpstr>
      <vt:lpstr>Concluzii generale după testare</vt:lpstr>
      <vt:lpstr>Concluzii generale după testare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Alin Tcaciuc</dc:creator>
  <cp:lastModifiedBy>Alin Suceveanu</cp:lastModifiedBy>
  <cp:revision>104</cp:revision>
  <dcterms:created xsi:type="dcterms:W3CDTF">2024-03-23T12:07:44Z</dcterms:created>
  <dcterms:modified xsi:type="dcterms:W3CDTF">2024-07-18T07:21:24Z</dcterms:modified>
</cp:coreProperties>
</file>