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60" r:id="rId7"/>
    <p:sldId id="261" r:id="rId8"/>
    <p:sldId id="264" r:id="rId9"/>
    <p:sldId id="265" r:id="rId10"/>
    <p:sldId id="267" r:id="rId11"/>
    <p:sldId id="271" r:id="rId12"/>
    <p:sldId id="276" r:id="rId13"/>
    <p:sldId id="277" r:id="rId14"/>
    <p:sldId id="275" r:id="rId15"/>
    <p:sldId id="27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9CCD6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9633" y="2490211"/>
            <a:ext cx="4615858" cy="948874"/>
          </a:xfrm>
        </p:spPr>
        <p:txBody>
          <a:bodyPr/>
          <a:lstStyle/>
          <a:p>
            <a:r>
              <a:rPr lang="en-US" noProof="1"/>
              <a:t>Proiect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8379" y="3547058"/>
            <a:ext cx="4378364" cy="480000"/>
          </a:xfrm>
        </p:spPr>
        <p:txBody>
          <a:bodyPr/>
          <a:lstStyle/>
          <a:p>
            <a:r>
              <a:rPr lang="en-US" b="1" noProof="1">
                <a:solidFill>
                  <a:schemeClr val="bg2">
                    <a:lumMod val="25000"/>
                  </a:schemeClr>
                </a:solidFill>
              </a:rPr>
              <a:t>Tcaciuc Alin-Ionut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D2C49-522F-4F9A-8474-2AA6DE7C28EE}"/>
              </a:ext>
            </a:extLst>
          </p:cNvPr>
          <p:cNvSpPr txBox="1"/>
          <p:nvPr/>
        </p:nvSpPr>
        <p:spPr>
          <a:xfrm>
            <a:off x="7668958" y="4636546"/>
            <a:ext cx="193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08</a:t>
            </a:r>
            <a:r>
              <a:rPr lang="ro-RO" dirty="0"/>
              <a:t> august </a:t>
            </a:r>
            <a:r>
              <a:rPr lang="en-US" dirty="0"/>
              <a:t>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1988-6BFC-4C18-B388-E1A90304E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57" y="3080509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F2130-7370-4053-A9A5-5CB313E0B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13" y="1123989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35607-799A-4BFF-9151-E38277FE4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42" y="4883821"/>
            <a:ext cx="196307" cy="244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A054F-BED4-4310-9C51-6D2F1C063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10" y="5712954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214818"/>
            <a:ext cx="9863007" cy="722935"/>
          </a:xfrm>
        </p:spPr>
        <p:txBody>
          <a:bodyPr/>
          <a:lstStyle/>
          <a:p>
            <a:r>
              <a:rPr lang="ro-RO" dirty="0"/>
              <a:t>Nivelurile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D624-E0E6-4F0D-934F-3C5BDE35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270822"/>
            <a:ext cx="9029513" cy="5010892"/>
          </a:xfrm>
        </p:spPr>
        <p:txBody>
          <a:bodyPr>
            <a:noAutofit/>
          </a:bodyPr>
          <a:lstStyle/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Unit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individuală a componentelor software.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unități individuale de cod, cum ar fi funcții sau metode; R</a:t>
            </a:r>
            <a:r>
              <a:rPr lang="en-US" sz="1300" noProof="1">
                <a:latin typeface="Arial" panose="020B0604020202020204" pitchFamily="34" charset="0"/>
              </a:rPr>
              <a:t>ealizată de obicei de 	către dezvoltatori;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Deseori automatizat pentru eficiență.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dacă o funcție de calculare a sumei returnează rezultatul corect pentru două numere date.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Integration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interacțiunii dintre componentele software.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concentrează pe modul în care modulele software interacționează între ele; Poate testa 	combinații de două sau mai multe unități; Identifică probleme care apar atunci când componentele sunt 	combinate.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dacă un modul de login funcționează corect împreună cu un modul de validare a 	utilizatorilor.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Testing</a:t>
            </a:r>
            <a:r>
              <a:rPr lang="en-US" sz="1400" b="1" noProof="1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completă a sistemului ca un întreg.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întregul sistem software pentru a se asigura că toate componentele funcționează 	împreună; Realizat într-un mediu care imită condițiile de producție; Acoperă scenarii complete de utilizare.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întregului proces de cumpărare pe un site de comerț electronic, de la selectarea 	produsului până la finalizarea plății.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Acceptance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finală efectuată de către utilizatori finali.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Realizat de către utilizatori sau echipe de QA pentru a valida cerințele de afaceri; Verifică 	dacă sistemul îndeplinește cerințele și așteptările utilizatorilor; Ultimul pas înainte de implementarea în 	producție.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 client verifică dacă un sistem de gestionare a inventarului îndeplinește toate cerințele specificate în 	contractul de dezvoltare.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4BF35-046C-41DD-BFFB-5F734CEA5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1270822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7A957-0F97-4CA3-9C2A-6390061AC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2299735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E3703-E8F6-4A15-8A1D-C61375400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3741305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7F2BF-2977-4372-AF1E-619D94EA2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7" y="4939096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7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76D140-59FE-4B0F-9460-DF4999FCF8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6518" y="3731952"/>
            <a:ext cx="5607216" cy="3030631"/>
          </a:xfrm>
          <a:ln>
            <a:solidFill>
              <a:schemeClr val="bg1"/>
            </a:solidFill>
          </a:ln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BAA66FEA-E36A-4A1D-B297-C49FCE4E3F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7684" y="796067"/>
            <a:ext cx="5419372" cy="3373906"/>
          </a:xfrm>
          <a:ln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F015C-8351-4423-AD5E-739EFE355F64}"/>
              </a:ext>
            </a:extLst>
          </p:cNvPr>
          <p:cNvSpPr txBox="1"/>
          <p:nvPr/>
        </p:nvSpPr>
        <p:spPr>
          <a:xfrm>
            <a:off x="376518" y="1021458"/>
            <a:ext cx="6174889" cy="227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under test: 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Exercise E-commerce Website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used: Jira, Zephyr Squad.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specifications: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below stories were created in Jira and describe the functional specifications of the following modules: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and search for products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items in the shopping cart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process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Signup/Login</a:t>
            </a: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6429C-0D0C-4D8E-B479-C7B28080C947}"/>
              </a:ext>
            </a:extLst>
          </p:cNvPr>
          <p:cNvSpPr txBox="1"/>
          <p:nvPr/>
        </p:nvSpPr>
        <p:spPr>
          <a:xfrm>
            <a:off x="6208268" y="4870623"/>
            <a:ext cx="3161643" cy="97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this final project were runed tests from following 2 modules: 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items in the shopping cart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Signup/Login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266AF-7E25-4503-8423-47579965D0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1" y="1021458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586CC2-E0B4-44C5-ACEA-B8FC3C54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0" y="1648598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5C672D-D34D-4ED5-AE22-80C4CA55AD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01" y="4885975"/>
            <a:ext cx="196307" cy="244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F4D-57C0-4987-9B5A-49F0BFD1D7FF}"/>
              </a:ext>
            </a:extLst>
          </p:cNvPr>
          <p:cNvSpPr txBox="1"/>
          <p:nvPr/>
        </p:nvSpPr>
        <p:spPr>
          <a:xfrm>
            <a:off x="6198063" y="6024280"/>
            <a:ext cx="3161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 GitHub, proiectul</a:t>
            </a:r>
            <a:r>
              <a:rPr lang="ro-RO" sz="1600" noProof="1"/>
              <a:t> </a:t>
            </a:r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îl puteți găsi </a:t>
            </a:r>
            <a:r>
              <a:rPr lang="ro-RO" sz="1600" b="1" noProof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56973-11E7-4215-8A46-91B0C78FE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14" y="6060324"/>
            <a:ext cx="196307" cy="244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DE0ADC-31F1-4E07-9F01-53F2E167D2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15" y="6471608"/>
            <a:ext cx="196307" cy="244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757A56-2F39-4AA7-8C4E-C24552208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37" y="5423129"/>
            <a:ext cx="172997" cy="2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0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BAA66FEA-E36A-4A1D-B297-C49FCE4E3F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6465277" y="796067"/>
            <a:ext cx="5518756" cy="2558621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F4E21E-D312-49EE-8687-1C30E7529ABA}"/>
              </a:ext>
            </a:extLst>
          </p:cNvPr>
          <p:cNvSpPr txBox="1"/>
          <p:nvPr/>
        </p:nvSpPr>
        <p:spPr>
          <a:xfrm>
            <a:off x="244944" y="1053829"/>
            <a:ext cx="622033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o-RO" sz="1200" b="1" dirty="0"/>
              <a:t>Condițiile de testare:</a:t>
            </a:r>
            <a:r>
              <a:rPr lang="ro-RO" sz="1200" dirty="0"/>
              <a:t> includ o analiză detaliată a funcționalităților critice ale platformei, ce acoperă scenariile de utilizare, inclusiv testarea interacțiunii utilizatorului cu coșul de cumpărături pentru funcții precum selectarea cantității, gestionarea comenzilor, afișarea corectă a prețurilor finale, gestionarea erorilor, pentru a asigura o experiență fluentă și lipsită de probleme pentru utilizatori.</a:t>
            </a:r>
          </a:p>
          <a:p>
            <a:pPr algn="just">
              <a:spcBef>
                <a:spcPts val="600"/>
              </a:spcBef>
            </a:pPr>
            <a:r>
              <a:rPr lang="ro-RO" sz="1200" b="1" dirty="0"/>
              <a:t>Cazurile de testare: </a:t>
            </a:r>
            <a:r>
              <a:rPr lang="ro-RO" sz="1200" dirty="0"/>
              <a:t>Am definit cazuri de testare exhaustivi pentru fiecare funcționalitate cheie, inclusiv interacțiunea utilizatorului cu coșul de cumpărături și procesul de înregistrare și autentificare, pentru a verifica conformitatea cu cerințele specificate și pentru a identifica eventualele probleme sau deficiențe.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5A150-D98C-4876-931F-52AE4AB9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0" y="3219806"/>
            <a:ext cx="7336717" cy="359510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46E37-1BAF-4826-9122-9CE8E38DD8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" y="1053829"/>
            <a:ext cx="196307" cy="24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CCA204-F2EE-444C-8489-02487EE2CE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" y="2075377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5FE81-C6A6-4082-8B5B-F447184997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35" y="4840685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1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4E21E-D312-49EE-8687-1C30E7529ABA}"/>
              </a:ext>
            </a:extLst>
          </p:cNvPr>
          <p:cNvSpPr txBox="1"/>
          <p:nvPr/>
        </p:nvSpPr>
        <p:spPr>
          <a:xfrm>
            <a:off x="355000" y="942687"/>
            <a:ext cx="9746430" cy="167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2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Trasability Matrix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updates to the Traceability matrix help maintain transparency and alignment between testing and project objectives throughout the test life cycle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matrix indicates the current status of each test case, helping to monitor the testing process and identify any gaps or missing coverage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matrix can be used for compliance purposes and to demonstrate that all requirements have been adequately tested and verified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traceability matrix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can be found here: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TraceabilityMatrix</a:t>
            </a:r>
            <a:endParaRPr lang="en-US" sz="1050" u="sng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78F57-95E3-4128-B4CA-2C8E0D508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3" y="942687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8BBB3-5CB5-4F1A-BA91-A33F72315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4" y="2943181"/>
            <a:ext cx="8692122" cy="319077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445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3522B1-B9C7-41AB-A0B9-5D22F83FD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 b="4762"/>
          <a:stretch/>
        </p:blipFill>
        <p:spPr>
          <a:xfrm>
            <a:off x="226304" y="3864195"/>
            <a:ext cx="5145373" cy="23954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1440"/>
            <a:ext cx="9933469" cy="701419"/>
          </a:xfrm>
        </p:spPr>
        <p:txBody>
          <a:bodyPr/>
          <a:lstStyle/>
          <a:p>
            <a:r>
              <a:rPr lang="ro-RO" dirty="0"/>
              <a:t>Concluzii generale după testare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46DF6-7087-49BF-8408-28AD7CF87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9"/>
          <a:stretch/>
        </p:blipFill>
        <p:spPr>
          <a:xfrm>
            <a:off x="6041878" y="867253"/>
            <a:ext cx="5752380" cy="264293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87E4B-E1AC-4185-951D-D71D4E84E4F7}"/>
              </a:ext>
            </a:extLst>
          </p:cNvPr>
          <p:cNvSpPr txBox="1"/>
          <p:nvPr/>
        </p:nvSpPr>
        <p:spPr>
          <a:xfrm>
            <a:off x="226304" y="1286988"/>
            <a:ext cx="5815574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600"/>
              </a:spcBef>
            </a:pPr>
            <a:r>
              <a:rPr lang="ro-RO" sz="1200" b="1" noProof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Gravitatea Bug-urilor Identificate:</a:t>
            </a:r>
            <a:endParaRPr lang="ro-RO" sz="1200" noProof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Mare: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securitate: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autentificării cu doi factori (2FA), lipsa expirării sesiunii, lipsa CAPTCHA, acceptarea parolelor slabe.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utilizare: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mesajelor de eroare pentru inputuri invalide, lipsa feedback-ului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acțiunil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din coșul de cumpărături.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accesibilitate: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neaderearea la cele mai bune practice de accesibilitate, l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ipsa setărilor de limbă.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F40792-643C-43AD-8887-494A9901E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" y="1288997"/>
            <a:ext cx="196307" cy="244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716923-98E6-4753-8487-BDC9AEC016BD}"/>
              </a:ext>
            </a:extLst>
          </p:cNvPr>
          <p:cNvSpPr txBox="1"/>
          <p:nvPr/>
        </p:nvSpPr>
        <p:spPr>
          <a:xfrm>
            <a:off x="5371677" y="3584578"/>
            <a:ext cx="43568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Medie: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Limitări de funcționalitate: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posibilita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ții de editare a profilului, lipsa listei de comenzi anterioare, lipsa autentificării prin rețelele de socializare.</a:t>
            </a:r>
          </a:p>
          <a:p>
            <a:pPr marL="565200" lvl="4" indent="-108000">
              <a:spcBef>
                <a:spcPts val="30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comunicare: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email-urilor automate, lipsa integrării de marketing.</a:t>
            </a:r>
          </a:p>
          <a:p>
            <a:pPr marL="0" lvl="1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Mică: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Îmbunătățiri minore de utilizare: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opțiunii "Elimină toate articolele", lipsa opțiunii de a vedea/ascunde parola.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estetice și de feedback minor: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imaginilor produselor în indicatorul coșului, indicatorul coșului nu se actualizează.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61906D-669C-4AD4-8192-0F5875DF5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70" y="5061906"/>
            <a:ext cx="196307" cy="244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876D76-BA34-4DD9-9D78-FE9C4CBE9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71" y="3620082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2" y="22924"/>
            <a:ext cx="9933469" cy="701419"/>
          </a:xfrm>
        </p:spPr>
        <p:txBody>
          <a:bodyPr/>
          <a:lstStyle/>
          <a:p>
            <a:r>
              <a:rPr lang="ro-RO" dirty="0"/>
              <a:t>Concluzii generale după testare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A8D129-1D62-4E4E-B747-516C245CE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9" y="823733"/>
            <a:ext cx="6715728" cy="2959966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6290A4-C070-40FD-BC45-5CE173AF177F}"/>
              </a:ext>
            </a:extLst>
          </p:cNvPr>
          <p:cNvSpPr txBox="1">
            <a:spLocks/>
          </p:cNvSpPr>
          <p:nvPr/>
        </p:nvSpPr>
        <p:spPr>
          <a:xfrm>
            <a:off x="448494" y="3556949"/>
            <a:ext cx="4726456" cy="148538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Detailed Breakdown: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1000"/>
              <a:tabLst>
                <a:tab pos="457200" algn="l"/>
              </a:tabLst>
            </a:pP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</a:t>
            </a:r>
            <a:r>
              <a:rPr lang="ro-RO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shopping cart</a:t>
            </a:r>
            <a:endParaRPr lang="ro-RO" sz="4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35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 (22.86%)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Failed: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19 (54.29%)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 (22.86%)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Identified Bugs: 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17</a:t>
            </a:r>
            <a:endParaRPr lang="en-US" sz="46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A9AD2A0-DC8C-4958-B57F-7AC7F0D03F28}"/>
              </a:ext>
            </a:extLst>
          </p:cNvPr>
          <p:cNvSpPr txBox="1">
            <a:spLocks/>
          </p:cNvSpPr>
          <p:nvPr/>
        </p:nvSpPr>
        <p:spPr>
          <a:xfrm>
            <a:off x="450355" y="701824"/>
            <a:ext cx="4726456" cy="2730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Overview of User Stories and Tests: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User Stories: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1: Browsing products (26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 shopping cart (35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3: Completing the checkout process (77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 (74 tests)</a:t>
            </a:r>
            <a:endParaRPr lang="ro-RO" sz="1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ts val="1000"/>
              <a:tabLst>
                <a:tab pos="9144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executed User Stories: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 (109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 shopping cart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 Written: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212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Executed: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109 (</a:t>
            </a:r>
            <a:r>
              <a:rPr lang="ro-RO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51.42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of total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Not Executed: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103 (</a:t>
            </a:r>
            <a:r>
              <a:rPr lang="ro-RO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48.58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of total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07835A2-0D39-4516-B559-613C4DE4CD68}"/>
              </a:ext>
            </a:extLst>
          </p:cNvPr>
          <p:cNvSpPr txBox="1">
            <a:spLocks/>
          </p:cNvSpPr>
          <p:nvPr/>
        </p:nvSpPr>
        <p:spPr>
          <a:xfrm>
            <a:off x="404942" y="4970033"/>
            <a:ext cx="8975725" cy="1739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u="sng" noProof="1">
                <a:latin typeface="Arial" panose="020B0604020202020204" pitchFamily="34" charset="0"/>
                <a:cs typeface="Arial" panose="020B0604020202020204" pitchFamily="34" charset="0"/>
              </a:rPr>
              <a:t>Concluzii: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Testarea a relevat lacune semnificative atât în funcționalitate, cât și în experiența utilizatorului, în ceea ce privește înregistrarea și autentificarea utilizatorului și gestionarea coșului.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Bug-urile identificate, în special cele legate de securitate și utilizabilitate, afectează grav experiența finală a utilizatorului, provocând inconveniente și potențiale riscuri de securitate.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Este esențială atenția imediată asupra problemelor de severitate ridicată pentru a asigura o experiență de cumpărături plăcută și sigură pentru utilizatorii site-ului "</a:t>
            </a:r>
            <a:r>
              <a:rPr lang="ro-RO" sz="1300" i="1" noProof="1">
                <a:latin typeface="Arial" panose="020B0604020202020204" pitchFamily="34" charset="0"/>
                <a:cs typeface="Arial" panose="020B0604020202020204" pitchFamily="34" charset="0"/>
              </a:rPr>
              <a:t>Automation Exercise</a:t>
            </a: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0DCB74-867B-4117-8132-EF582E2EA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682829"/>
            <a:ext cx="196307" cy="2441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786924-CDD9-4E10-BA01-1B973508DC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4960276"/>
            <a:ext cx="196307" cy="244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AE8219-7D3B-4CA2-99B7-FEF369474D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7" y="3556949"/>
            <a:ext cx="196307" cy="24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CBEE3-DC5C-40DF-AB45-CD8F335CFDB8}"/>
              </a:ext>
            </a:extLst>
          </p:cNvPr>
          <p:cNvSpPr txBox="1"/>
          <p:nvPr/>
        </p:nvSpPr>
        <p:spPr>
          <a:xfrm>
            <a:off x="5323983" y="3845070"/>
            <a:ext cx="313152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74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11 (14.86%)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Failed: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16 (21.62%)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47 (63.51%)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Identified Bugs: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90" y="2766218"/>
            <a:ext cx="9863007" cy="1325563"/>
          </a:xfrm>
        </p:spPr>
        <p:txBody>
          <a:bodyPr/>
          <a:lstStyle/>
          <a:p>
            <a:r>
              <a:rPr lang="en-US" noProof="1"/>
              <a:t>Mulțumesc!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BC50C7-B03D-454C-AE5F-A00799A83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89" y="4496793"/>
            <a:ext cx="196307" cy="2441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F5FCAB-50F0-4EA3-AE41-5BF39D5EB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36" y="3564544"/>
            <a:ext cx="196307" cy="2441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A617A3-B9FA-466A-BA7F-78BDAD8BE9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12" y="6450434"/>
            <a:ext cx="196307" cy="2441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3AFC93-719B-4505-A973-7F1461AFE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71" y="3184886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6" y="1"/>
            <a:ext cx="9072545" cy="1021218"/>
          </a:xfrm>
        </p:spPr>
        <p:txBody>
          <a:bodyPr/>
          <a:lstStyle/>
          <a:p>
            <a:r>
              <a:rPr lang="en-US" noProof="1"/>
              <a:t>Cerințe de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25" y="928160"/>
            <a:ext cx="9072545" cy="2268600"/>
          </a:xfrm>
        </p:spPr>
        <p:txBody>
          <a:bodyPr>
            <a:normAutofit fontScale="77500" lnSpcReduction="20000"/>
          </a:bodyPr>
          <a:lstStyle/>
          <a:p>
            <a:pPr marL="0" indent="0" algn="just" defTabSz="360000">
              <a:buNone/>
              <a:tabLst>
                <a:tab pos="360000" algn="l"/>
              </a:tabLst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Definiție: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Descrierea nevoilor și așteptărilor utilizatorilor finali, a funcționalităților dorite și a constrângerilor proiectului</a:t>
            </a:r>
          </a:p>
          <a:p>
            <a:pPr marL="0" indent="0" algn="just" defTabSz="360000">
              <a:lnSpc>
                <a:spcPct val="120000"/>
              </a:lnSpc>
              <a:spcBef>
                <a:spcPts val="0"/>
              </a:spcBef>
              <a:buNone/>
            </a:pPr>
            <a:endParaRPr lang="en-US" sz="13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360000">
              <a:buNone/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Utilitate: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Ghidarea echipei de dezvoltare în crearea produsului dorit.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Stabilirea criteriilor de acceptare pentru testare.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Asigurarea alinierii produsului cu obiectivele de afaceri.</a:t>
            </a:r>
          </a:p>
          <a:p>
            <a:pPr marL="457200" lvl="1" indent="0" algn="just" defTabSz="360000">
              <a:lnSpc>
                <a:spcPct val="120000"/>
              </a:lnSpc>
              <a:spcBef>
                <a:spcPts val="0"/>
              </a:spcBef>
              <a:buNone/>
            </a:pPr>
            <a:endParaRPr lang="en-US" sz="13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360000">
              <a:buNone/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Creator:</a:t>
            </a:r>
          </a:p>
          <a:p>
            <a:pPr marL="0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	Echipa de business, cu implicarea echipei de testare și dezvoltare.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FB7F-4949-4E12-BE14-618551998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5" y="899162"/>
            <a:ext cx="196307" cy="244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1B4C9-8941-4084-8FBC-20F3CB106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4" y="1506438"/>
            <a:ext cx="196307" cy="244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3D6C0-19BE-4230-9040-763CAF549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0" y="2564697"/>
            <a:ext cx="196307" cy="2441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E4E09C-3C5B-4E1F-9533-76D80634856B}"/>
              </a:ext>
            </a:extLst>
          </p:cNvPr>
          <p:cNvSpPr txBox="1">
            <a:spLocks/>
          </p:cNvSpPr>
          <p:nvPr/>
        </p:nvSpPr>
        <p:spPr>
          <a:xfrm>
            <a:off x="500579" y="3375062"/>
            <a:ext cx="8974392" cy="926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case vs. Test condition</a:t>
            </a:r>
            <a:endParaRPr lang="ro-R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4DA687-ECA8-4EB3-9747-39D2F872F72B}"/>
              </a:ext>
            </a:extLst>
          </p:cNvPr>
          <p:cNvSpPr txBox="1">
            <a:spLocks/>
          </p:cNvSpPr>
          <p:nvPr/>
        </p:nvSpPr>
        <p:spPr>
          <a:xfrm>
            <a:off x="500579" y="4311033"/>
            <a:ext cx="8974392" cy="2418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0000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Test case: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set de instrucțiuni detaliate pentru a verifica o anumită funcționalitate.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Test condition: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O condiție specifică ce trebuie verificată pentru a valida o funcționalitate.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7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ro-RO" sz="22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Diferența:</a:t>
            </a:r>
            <a:endParaRPr lang="en-US" sz="1800" noProof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</a:pP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test case poate include mai multe test conditions.</a:t>
            </a:r>
          </a:p>
          <a:p>
            <a:pPr lvl="2" algn="just"/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test condition este o componentă a unui test case.</a:t>
            </a:r>
            <a:endParaRPr lang="en-US" sz="18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738FF-4C01-4B0D-B8E2-11787CD94E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" y="4301375"/>
            <a:ext cx="196307" cy="244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3155D-2324-4B11-AB4A-B5C7B8E07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" y="5105631"/>
            <a:ext cx="196307" cy="244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880FE6-C86A-4765-984F-17048D2C0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4" y="5807783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9051029" cy="4752576"/>
          </a:xfrm>
        </p:spPr>
        <p:txBody>
          <a:bodyPr anchor="ctr">
            <a:normAutofit fontScale="32500" lnSpcReduction="20000"/>
          </a:bodyPr>
          <a:lstStyle/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Planning (Planificarea testării)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Definirea strategiei de testare, a resurselor și a calendarului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Stabilește scopul și obiectivele testării.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Strategie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Definește abordarea testării (manuală, automată, mixtă).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Resurse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Identifică resursele umane și tehnice necesare.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Calendar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Planifică activitățile de testare în timp</a:t>
            </a: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Analysis (Analiza cerințelor)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Înțelegerea detaliată a funcționalităților dorite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Înțelegerea în detaliu a cerințelor de business și tehnice.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Analizarea documentației de cerințe (ex: SRS - Software Requirements Specification).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Crearea unei liste de cerințe testabile și identificarea condițiilor de testare.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40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Design (Proiectarea testelor)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de test cases și test conditions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Elaborarea detaliată a test cases și test conditions.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test cases pe baza cerințelor analizate.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Definirea datelor de test necesare.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scenariilor de test și a scripturilor (pentru testare automată).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Test cases detaliate și pregătite pentru execuție.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1919254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F1D39-A8E3-4137-950A-0D2DEDEB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5093371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3592304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- </a:t>
            </a:r>
            <a:r>
              <a:rPr lang="en-US" sz="1800" noProof="1"/>
              <a:t>continuare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" y="1613847"/>
            <a:ext cx="9029513" cy="4980590"/>
          </a:xfrm>
        </p:spPr>
        <p:txBody>
          <a:bodyPr>
            <a:normAutofit fontScale="250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Implementation (Implementarea testelor)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Pregătirea mediului de testare și configurarea testelor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Configurarea mediului de testare și pregătirea testelor pentru execuție.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Configurarea mediului hardware și software necesar pentru testare.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Instalarea și configurarea instrumentelor de testare.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disponibilității și integrității datelor de test.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Mediu de testare funcțional și teste pregătite pentru execuție.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endParaRPr lang="en-US" sz="48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Execution (Executarea testelor)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Efectuarea manuală și automată a testelor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Execuția testelor conform planificării.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Executarea test cases manuale și automate.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Înregistrarea rezultatelor testării.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Compararea rezultatelor obținute cu cele așteptate.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Raport de execuție a testelor cu rezultate și observații.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endParaRPr lang="en-US" sz="48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Monitoring and Control (Monitorizarea și controlul testării)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Supravegherea progresului testării și ajustarea planurilor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Monitorizarea continuă a progresului testării și ajustarea planurilor în funcție de necesități.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Monitorizarea indicatorilor de performanță (KPIs) și a metricele testării.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Ajustarea planului de testare bazat pe rezultatele curente.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Comunicarea progresului și a problemelor identificate cu echipa de proiect.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Status actualizat al testării și ajustări făcute după nevoie.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1620882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F1D39-A8E3-4137-950A-0D2DEDEB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4966218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329355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- </a:t>
            </a:r>
            <a:r>
              <a:rPr lang="en-US" sz="1800" noProof="1"/>
              <a:t>continuare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96" y="2132318"/>
            <a:ext cx="9029513" cy="3645525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Completion (Finalizarea testării) - </a:t>
            </a:r>
            <a:r>
              <a:rPr lang="en-US" sz="1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Concluzionarea activităților de testare și încheierea procesului</a:t>
            </a:r>
            <a:endParaRPr lang="en-US" sz="1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Încheierea formală a activităților de testare.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Revizuirea completitudinii testelor efectuate.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Evaluarea rezultatelor testării în comparație cu obiectivele inițiale.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Documentarea lecțiilor învățate și a recomandărilor pentru proiectele viitoare.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Raport final de testare și închiderea procesului de testare.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4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sz="1600" b="1" noProof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Aspecte Suplimentare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Defect Reporting (Raportarea defectelor)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Face parte din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Execution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unde defectele identificate sunt documentate și raportate echipei de dezvoltare.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Retesting (Retestarea)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și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 Testing (Testarea de regresie)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Sunt activități specifice în cadrul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Execution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care implică re-testarea defectelor reparate și verificarea că modificările nu au introdus alte probleme.</a:t>
            </a:r>
          </a:p>
          <a:p>
            <a:pPr marL="0" indent="0">
              <a:buNone/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" y="2132318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" y="4161431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8B38-20CF-47CA-94C1-1B5AC291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267950" cy="1043056"/>
          </a:xfrm>
        </p:spPr>
        <p:txBody>
          <a:bodyPr/>
          <a:lstStyle/>
          <a:p>
            <a:r>
              <a:rPr lang="ro-RO" noProof="1"/>
              <a:t>Retesting vs.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4F56-BF75-4904-9541-E6BA7A14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043057"/>
            <a:ext cx="9051029" cy="5669715"/>
          </a:xfrm>
        </p:spPr>
        <p:txBody>
          <a:bodyPr>
            <a:normAutofit fontScale="25000" lnSpcReduction="20000"/>
          </a:bodyPr>
          <a:lstStyle/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Retesting: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Reexecutarea testelor care au eșuat anterior pentru a verifica dacă problemele identificate au fost remediate.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Focalizat pe defecte:</a:t>
            </a:r>
            <a:r>
              <a:rPr lang="en-US" sz="5600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doar bug-urile raportate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Aceleași scenarii: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Utilizează aceleași date și condiții de testare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Necesar: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Realizat de fiecare dată când un bug este reparat.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Dacă o problemă la checkout a fost rezolvată, retesting-ul verifică dacă procesul de checkout funcționează corect.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latin typeface="Arial" panose="020B0604020202020204" pitchFamily="34" charset="0"/>
              </a:rPr>
              <a:t>Regression Testing: </a:t>
            </a:r>
            <a:r>
              <a:rPr lang="en-US" sz="5600" noProof="1">
                <a:latin typeface="Arial" panose="020B0604020202020204" pitchFamily="34" charset="0"/>
              </a:rPr>
              <a:t>Testarea repetată a funcționalităților existente pentru a se asigura că nu au fost afectate de modificări ulterioare.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Acoperire largă: </a:t>
            </a:r>
            <a:r>
              <a:rPr lang="en-US" sz="5600" noProof="1">
                <a:latin typeface="Arial" panose="020B0604020202020204" pitchFamily="34" charset="0"/>
              </a:rPr>
              <a:t>Verifică funcționalități majore ale aplicației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Automatizare:</a:t>
            </a:r>
            <a:r>
              <a:rPr lang="en-US" sz="5600" b="1" noProof="1">
                <a:latin typeface="Arial" panose="020B0604020202020204" pitchFamily="34" charset="0"/>
              </a:rPr>
              <a:t> </a:t>
            </a:r>
            <a:r>
              <a:rPr lang="en-US" sz="5600" noProof="1">
                <a:latin typeface="Arial" panose="020B0604020202020204" pitchFamily="34" charset="0"/>
              </a:rPr>
              <a:t>Deseori automatizat pentru eficiență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Continuu:</a:t>
            </a:r>
            <a:r>
              <a:rPr lang="en-US" sz="5600" b="1" noProof="1">
                <a:latin typeface="Arial" panose="020B0604020202020204" pitchFamily="34" charset="0"/>
              </a:rPr>
              <a:t> </a:t>
            </a:r>
            <a:r>
              <a:rPr lang="en-US" sz="5600" noProof="1">
                <a:latin typeface="Arial" panose="020B0604020202020204" pitchFamily="34" charset="0"/>
              </a:rPr>
              <a:t>Realizat regulat după fiecare modificare semnificativă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După adăugarea unei funcționalități noi, regression testing-ul verifică dacă toate funcționalitățile existente, inclusiv checkout-ul, funcționează corect.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Diferențe cheie: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confirmă remedierea defectelor; regression testing-ul asigură că modificările nu introduc noi probleme.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Obiectiv: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vizează cazuri de test specifice; regression testing-ul acoperă un set larg de cazuri de test.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Execuție: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utilizează aceleași date; regression testing-ul poate folosi date variate.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Frecvență: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se face când bug-urile sunt reparate; regression testing-ul este efectuat regulat.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0B94D-5FFC-41D7-AE9A-9EFD96D27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1043057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0064A-D71A-4653-9FC9-834CE5FBC8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2967380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CE8A3-E2E0-4666-A3FD-8CBD2ED12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4891703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F1A4-D42C-40E3-B1B3-4F5BB6C4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238"/>
            <a:ext cx="10262795" cy="1325563"/>
          </a:xfrm>
        </p:spPr>
        <p:txBody>
          <a:bodyPr/>
          <a:lstStyle/>
          <a:p>
            <a:r>
              <a:rPr lang="en-US" dirty="0"/>
              <a:t>Functional testing vs. Non-functional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2861-BA5A-4BAF-8423-B2F0063E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439327"/>
            <a:ext cx="9718003" cy="153181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 testing:</a:t>
            </a:r>
            <a:endParaRPr lang="en-US" sz="18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funcționalităților produsului conform cerințelor.</a:t>
            </a:r>
            <a:endParaRPr lang="ro-RO" sz="18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Non-functional testing:</a:t>
            </a:r>
            <a:endParaRPr lang="en-US" sz="18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aspectelor non-funcționale, precum performanța, securitatea, compatibilitatea și ușurința de utilizare.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DEEDD-480D-4E10-99F8-D90142841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1454743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11D80-C628-45D0-A815-77595E182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2236491"/>
            <a:ext cx="196307" cy="2441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2F4A68-D153-415A-9756-1E88ABB82060}"/>
              </a:ext>
            </a:extLst>
          </p:cNvPr>
          <p:cNvSpPr txBox="1">
            <a:spLocks/>
          </p:cNvSpPr>
          <p:nvPr/>
        </p:nvSpPr>
        <p:spPr>
          <a:xfrm>
            <a:off x="404942" y="3429000"/>
            <a:ext cx="9094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Blackbox testing vs.</a:t>
            </a:r>
            <a:r>
              <a:rPr lang="ro-RO" dirty="0"/>
              <a:t> </a:t>
            </a:r>
            <a:r>
              <a:rPr lang="en-US" dirty="0"/>
              <a:t>Whitebox testing</a:t>
            </a:r>
            <a:endParaRPr lang="ro-R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6E8DC-2856-4E90-A3AD-3019FE5DA49F}"/>
              </a:ext>
            </a:extLst>
          </p:cNvPr>
          <p:cNvSpPr txBox="1">
            <a:spLocks/>
          </p:cNvSpPr>
          <p:nvPr/>
        </p:nvSpPr>
        <p:spPr>
          <a:xfrm>
            <a:off x="404942" y="4867937"/>
            <a:ext cx="9094059" cy="1441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Blackbox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Testarea produsului ca o "cutie neagră", fără a cunoaște codul sursă.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Whitebox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Testarea produsului cu acces la codul sursă, permițând testarea detaliată a logicii interne.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E80E9-A379-4202-8006-39C3D59D0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4869934"/>
            <a:ext cx="196307" cy="24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FD2D2-8343-4648-AC68-DB0948A51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5671777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BE-E2E2-4AC2-BC0A-6453620B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076"/>
            <a:ext cx="9915525" cy="1325563"/>
          </a:xfrm>
        </p:spPr>
        <p:txBody>
          <a:bodyPr/>
          <a:lstStyle/>
          <a:p>
            <a:r>
              <a:rPr lang="ro-RO" dirty="0"/>
              <a:t>Tehnici de testare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68F06-04C2-4E5D-A796-90419B05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1194099"/>
            <a:ext cx="9094189" cy="53608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EEE3E-A21F-4A67-AE99-EAC71E2B7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61" y="4942876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F6707-BAC2-4C6A-9BF3-7FA14490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7" y="136410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9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8EF-F12D-4D58-8365-6622CEBF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56385"/>
            <a:ext cx="9882057" cy="1043721"/>
          </a:xfrm>
        </p:spPr>
        <p:txBody>
          <a:bodyPr/>
          <a:lstStyle/>
          <a:p>
            <a:r>
              <a:rPr lang="ro-RO" noProof="1"/>
              <a:t>Verification vs.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F774-F66F-43A9-86D2-18D7D8BA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87" y="969748"/>
            <a:ext cx="8967481" cy="132556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Verification: 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Asigurarea că produsul este construit conform specificațiilor.</a:t>
            </a:r>
            <a:endParaRPr lang="en-US" sz="1800" b="1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Validation: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Asigurarea că produsul satisface nevoile utilizatorilor finali.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E4C2-D1BB-431C-B27C-054F39038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951093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98110-187A-4C66-91E0-1095F180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1632530"/>
            <a:ext cx="196307" cy="2441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01EF12-8D97-4A6E-A1D9-37281C1F61F1}"/>
              </a:ext>
            </a:extLst>
          </p:cNvPr>
          <p:cNvSpPr txBox="1">
            <a:spLocks/>
          </p:cNvSpPr>
          <p:nvPr/>
        </p:nvSpPr>
        <p:spPr>
          <a:xfrm>
            <a:off x="404943" y="2729625"/>
            <a:ext cx="9524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noProof="1"/>
              <a:t>Positive testing vs. Negative 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3E9D70-DB92-4DB8-B37F-0F87C865E123}"/>
              </a:ext>
            </a:extLst>
          </p:cNvPr>
          <p:cNvSpPr txBox="1">
            <a:spLocks/>
          </p:cNvSpPr>
          <p:nvPr/>
        </p:nvSpPr>
        <p:spPr>
          <a:xfrm>
            <a:off x="404943" y="3929132"/>
            <a:ext cx="8975725" cy="247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o-RO" sz="20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Positive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Testarea cu scopul de a demonstra funcționarea corectă a funcționalităților.</a:t>
            </a:r>
            <a:endParaRPr lang="en-US" sz="20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20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Negative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Testarea cu scopul de a identifica erorile și comportamentele neașteptate.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endParaRPr lang="en-US" sz="14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ro-RO" sz="20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sz="20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Exemple:</a:t>
            </a:r>
            <a:endParaRPr lang="en-US" sz="2000" noProof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 algn="just">
              <a:lnSpc>
                <a:spcPct val="115000"/>
              </a:lnSpc>
            </a:pPr>
            <a:r>
              <a:rPr lang="en-US" sz="2000" b="1" i="1" noProof="1">
                <a:latin typeface="Arial" panose="020B0604020202020204" pitchFamily="34" charset="0"/>
                <a:ea typeface="Arial" panose="020B0604020202020204" pitchFamily="34" charset="0"/>
              </a:rPr>
              <a:t>Positive: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 Introducerea datelor valide într-un formular.</a:t>
            </a:r>
          </a:p>
          <a:p>
            <a:pPr lvl="3" algn="just">
              <a:lnSpc>
                <a:spcPct val="115000"/>
              </a:lnSpc>
            </a:pPr>
            <a:r>
              <a:rPr lang="en-US" sz="2000" b="1" i="1" noProof="1">
                <a:latin typeface="Arial" panose="020B0604020202020204" pitchFamily="34" charset="0"/>
                <a:ea typeface="Arial" panose="020B0604020202020204" pitchFamily="34" charset="0"/>
              </a:rPr>
              <a:t>Negative: 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Introducerea datelor invalide într-un formular</a:t>
            </a:r>
            <a:r>
              <a:rPr lang="en-US" sz="1600" noProof="1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C2B66-92D4-443A-ABFA-17B631682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3935075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CECA3-07CF-41CD-A63D-7E23C3E6B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1" y="4567319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FF51A-C06C-41F0-94F3-A14199F01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1" y="546755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6C1F6093-D528-B048-9B65-77F348AC6F4D}" vid="{9023B50C-355B-F646-8CF6-E6FA185A3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2016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Office Theme</vt:lpstr>
      <vt:lpstr>Proiect final</vt:lpstr>
      <vt:lpstr>Cerințe de business</vt:lpstr>
      <vt:lpstr>Etapele procesului de testare</vt:lpstr>
      <vt:lpstr>Etapele procesului de testare - continuare</vt:lpstr>
      <vt:lpstr>Etapele procesului de testare - continuare</vt:lpstr>
      <vt:lpstr>Retesting vs. Regression testing</vt:lpstr>
      <vt:lpstr>Functional testing vs. Non-functional testing</vt:lpstr>
      <vt:lpstr>Tehnici de testare</vt:lpstr>
      <vt:lpstr>Verification vs. Validation</vt:lpstr>
      <vt:lpstr>Nivelurile de testare</vt:lpstr>
      <vt:lpstr>Jira/Zephyr Project</vt:lpstr>
      <vt:lpstr>Jira/Zephyr Project</vt:lpstr>
      <vt:lpstr>Jira/Zephyr Project</vt:lpstr>
      <vt:lpstr>Concluzii generale după testare</vt:lpstr>
      <vt:lpstr>Concluzii generale după testare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Alin Suceveanu</dc:creator>
  <cp:lastModifiedBy>Alin Suceveanu</cp:lastModifiedBy>
  <cp:revision>89</cp:revision>
  <dcterms:created xsi:type="dcterms:W3CDTF">2024-03-23T12:07:44Z</dcterms:created>
  <dcterms:modified xsi:type="dcterms:W3CDTF">2024-07-07T15:31:27Z</dcterms:modified>
</cp:coreProperties>
</file>