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8" r:id="rId5"/>
    <p:sldId id="269" r:id="rId6"/>
    <p:sldId id="260" r:id="rId7"/>
    <p:sldId id="261" r:id="rId8"/>
    <p:sldId id="264" r:id="rId9"/>
    <p:sldId id="265" r:id="rId10"/>
    <p:sldId id="267" r:id="rId11"/>
    <p:sldId id="271" r:id="rId12"/>
    <p:sldId id="276" r:id="rId13"/>
    <p:sldId id="277" r:id="rId14"/>
    <p:sldId id="275" r:id="rId15"/>
    <p:sldId id="278"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9CCC65"/>
    <a:srgbClr val="6693B0"/>
    <a:srgbClr val="75B000"/>
    <a:srgbClr val="9CCD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86" d="100"/>
          <a:sy n="86" d="100"/>
        </p:scale>
        <p:origin x="7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247249" y="1057048"/>
            <a:ext cx="6780628"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5247249" y="3536723"/>
            <a:ext cx="678062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862366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8623663"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04943"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8/5/2024</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3"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9CCD6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hyperlink" Target="https://github.com/AlinT84/Testing-Project-for-Automation-Exercise-E-commerce-Website"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hyperlink" Target="https://github.com/AlinT84/Testing-Project-for-Automation-Exercise-E-commerce-Website/blob/main/reports/Forward%20Traceability%20Matrix.xlsx"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329633" y="2490211"/>
            <a:ext cx="4615858" cy="948874"/>
          </a:xfrm>
        </p:spPr>
        <p:txBody>
          <a:bodyPr/>
          <a:lstStyle/>
          <a:p>
            <a:r>
              <a:rPr lang="en-US" noProof="1"/>
              <a:t>Proiect final</a:t>
            </a:r>
          </a:p>
        </p:txBody>
      </p:sp>
      <p:sp>
        <p:nvSpPr>
          <p:cNvPr id="3" name="Subtitle 2"/>
          <p:cNvSpPr>
            <a:spLocks noGrp="1"/>
          </p:cNvSpPr>
          <p:nvPr>
            <p:ph type="subTitle" idx="1"/>
          </p:nvPr>
        </p:nvSpPr>
        <p:spPr>
          <a:xfrm>
            <a:off x="6448379" y="3547058"/>
            <a:ext cx="4378364" cy="480000"/>
          </a:xfrm>
        </p:spPr>
        <p:txBody>
          <a:bodyPr/>
          <a:lstStyle/>
          <a:p>
            <a:r>
              <a:rPr lang="en-US" b="1" noProof="1">
                <a:solidFill>
                  <a:schemeClr val="bg2">
                    <a:lumMod val="25000"/>
                  </a:schemeClr>
                </a:solidFill>
              </a:rPr>
              <a:t>Tcaciuc Alin-Ionut</a:t>
            </a:r>
          </a:p>
          <a:p>
            <a:endParaRPr lang="en-US" b="1" dirty="0"/>
          </a:p>
        </p:txBody>
      </p:sp>
      <p:sp>
        <p:nvSpPr>
          <p:cNvPr id="4" name="TextBox 3">
            <a:extLst>
              <a:ext uri="{FF2B5EF4-FFF2-40B4-BE49-F238E27FC236}">
                <a16:creationId xmlns:a16="http://schemas.microsoft.com/office/drawing/2014/main" id="{617D2C49-522F-4F9A-8474-2AA6DE7C28EE}"/>
              </a:ext>
            </a:extLst>
          </p:cNvPr>
          <p:cNvSpPr txBox="1"/>
          <p:nvPr/>
        </p:nvSpPr>
        <p:spPr>
          <a:xfrm>
            <a:off x="7668958" y="4636546"/>
            <a:ext cx="1937205" cy="369332"/>
          </a:xfrm>
          <a:prstGeom prst="rect">
            <a:avLst/>
          </a:prstGeom>
          <a:noFill/>
        </p:spPr>
        <p:txBody>
          <a:bodyPr wrap="square" rtlCol="0">
            <a:spAutoFit/>
          </a:bodyPr>
          <a:lstStyle/>
          <a:p>
            <a:pPr algn="ctr"/>
            <a:r>
              <a:rPr lang="en-US" dirty="0"/>
              <a:t>08</a:t>
            </a:r>
            <a:r>
              <a:rPr lang="ro-RO" dirty="0"/>
              <a:t> august </a:t>
            </a:r>
            <a:r>
              <a:rPr lang="en-US" dirty="0"/>
              <a:t>2024</a:t>
            </a:r>
          </a:p>
        </p:txBody>
      </p:sp>
      <p:pic>
        <p:nvPicPr>
          <p:cNvPr id="5" name="Picture 4">
            <a:extLst>
              <a:ext uri="{FF2B5EF4-FFF2-40B4-BE49-F238E27FC236}">
                <a16:creationId xmlns:a16="http://schemas.microsoft.com/office/drawing/2014/main" id="{7D1C1988-6BFC-4C18-B388-E1A90304EB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7257" y="3080509"/>
            <a:ext cx="196307" cy="244113"/>
          </a:xfrm>
          <a:prstGeom prst="rect">
            <a:avLst/>
          </a:prstGeom>
        </p:spPr>
      </p:pic>
      <p:pic>
        <p:nvPicPr>
          <p:cNvPr id="6" name="Picture 5">
            <a:extLst>
              <a:ext uri="{FF2B5EF4-FFF2-40B4-BE49-F238E27FC236}">
                <a16:creationId xmlns:a16="http://schemas.microsoft.com/office/drawing/2014/main" id="{305F2130-7370-4053-A9A5-5CB313E0B7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5513" y="1123989"/>
            <a:ext cx="196307" cy="244113"/>
          </a:xfrm>
          <a:prstGeom prst="rect">
            <a:avLst/>
          </a:prstGeom>
        </p:spPr>
      </p:pic>
      <p:pic>
        <p:nvPicPr>
          <p:cNvPr id="7" name="Picture 6">
            <a:extLst>
              <a:ext uri="{FF2B5EF4-FFF2-40B4-BE49-F238E27FC236}">
                <a16:creationId xmlns:a16="http://schemas.microsoft.com/office/drawing/2014/main" id="{20F35607-799A-4BFF-9151-E38277FE4E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8542" y="4883821"/>
            <a:ext cx="196307" cy="244113"/>
          </a:xfrm>
          <a:prstGeom prst="rect">
            <a:avLst/>
          </a:prstGeom>
        </p:spPr>
      </p:pic>
      <p:pic>
        <p:nvPicPr>
          <p:cNvPr id="8" name="Picture 7">
            <a:extLst>
              <a:ext uri="{FF2B5EF4-FFF2-40B4-BE49-F238E27FC236}">
                <a16:creationId xmlns:a16="http://schemas.microsoft.com/office/drawing/2014/main" id="{F56A054F-BED4-4310-9C51-6D2F1C0638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6110" y="5712954"/>
            <a:ext cx="196307" cy="244113"/>
          </a:xfrm>
          <a:prstGeom prst="rect">
            <a:avLst/>
          </a:prstGeom>
        </p:spPr>
      </p:pic>
    </p:spTree>
    <p:extLst>
      <p:ext uri="{BB962C8B-B14F-4D97-AF65-F5344CB8AC3E}">
        <p14:creationId xmlns:p14="http://schemas.microsoft.com/office/powerpoint/2010/main" val="7209288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8881-62D7-483A-93E1-5C87A4A0DD49}"/>
              </a:ext>
            </a:extLst>
          </p:cNvPr>
          <p:cNvSpPr>
            <a:spLocks noGrp="1"/>
          </p:cNvSpPr>
          <p:nvPr>
            <p:ph type="title"/>
          </p:nvPr>
        </p:nvSpPr>
        <p:spPr>
          <a:xfrm>
            <a:off x="404943" y="214818"/>
            <a:ext cx="9863007" cy="722935"/>
          </a:xfrm>
        </p:spPr>
        <p:txBody>
          <a:bodyPr/>
          <a:lstStyle/>
          <a:p>
            <a:r>
              <a:rPr lang="ro-RO" dirty="0"/>
              <a:t>Nivelurile de testare</a:t>
            </a:r>
          </a:p>
        </p:txBody>
      </p:sp>
      <p:sp>
        <p:nvSpPr>
          <p:cNvPr id="3" name="Content Placeholder 2">
            <a:extLst>
              <a:ext uri="{FF2B5EF4-FFF2-40B4-BE49-F238E27FC236}">
                <a16:creationId xmlns:a16="http://schemas.microsoft.com/office/drawing/2014/main" id="{1C28D624-E0E6-4F0D-934F-3C5BDE354B3A}"/>
              </a:ext>
            </a:extLst>
          </p:cNvPr>
          <p:cNvSpPr>
            <a:spLocks noGrp="1"/>
          </p:cNvSpPr>
          <p:nvPr>
            <p:ph idx="1"/>
          </p:nvPr>
        </p:nvSpPr>
        <p:spPr>
          <a:xfrm>
            <a:off x="404943" y="1270822"/>
            <a:ext cx="9029513" cy="5010892"/>
          </a:xfrm>
        </p:spPr>
        <p:txBody>
          <a:bodyPr>
            <a:noAutofit/>
          </a:bodyPr>
          <a:lstStyle/>
          <a:p>
            <a:pPr marL="108000" indent="0" algn="just">
              <a:lnSpc>
                <a:spcPct val="100000"/>
              </a:lnSpc>
              <a:spcBef>
                <a:spcPts val="0"/>
              </a:spcBef>
              <a:buNone/>
            </a:pPr>
            <a:r>
              <a:rPr lang="en-US" sz="1400" b="1" noProof="1">
                <a:effectLst/>
                <a:latin typeface="Arial" panose="020B0604020202020204" pitchFamily="34" charset="0"/>
                <a:ea typeface="Arial" panose="020B0604020202020204" pitchFamily="34" charset="0"/>
              </a:rPr>
              <a:t>Unit Testing: </a:t>
            </a:r>
            <a:r>
              <a:rPr lang="en-US" sz="1400" noProof="1">
                <a:effectLst/>
                <a:latin typeface="Arial" panose="020B0604020202020204" pitchFamily="34" charset="0"/>
                <a:ea typeface="Arial" panose="020B0604020202020204" pitchFamily="34" charset="0"/>
              </a:rPr>
              <a:t>Testarea individuală a componentelor software.</a:t>
            </a:r>
          </a:p>
          <a:p>
            <a:pPr marL="565200" lvl="1" indent="0" algn="just">
              <a:lnSpc>
                <a:spcPct val="100000"/>
              </a:lnSpc>
              <a:spcBef>
                <a:spcPts val="0"/>
              </a:spcBef>
              <a:buNone/>
            </a:pPr>
            <a:r>
              <a:rPr lang="en-US" sz="1300" b="1" noProof="1">
                <a:effectLst/>
                <a:latin typeface="Arial" panose="020B0604020202020204" pitchFamily="34" charset="0"/>
                <a:ea typeface="Arial" panose="020B0604020202020204" pitchFamily="34" charset="0"/>
              </a:rPr>
              <a:t>Caracteristici cheie: </a:t>
            </a:r>
            <a:r>
              <a:rPr lang="en-US" sz="1300" noProof="1">
                <a:effectLst/>
                <a:latin typeface="Arial" panose="020B0604020202020204" pitchFamily="34" charset="0"/>
                <a:ea typeface="Arial" panose="020B0604020202020204" pitchFamily="34" charset="0"/>
              </a:rPr>
              <a:t>Testează unități individuale de cod, cum ar fi funcții sau metode; R</a:t>
            </a:r>
            <a:r>
              <a:rPr lang="en-US" sz="1300" noProof="1">
                <a:latin typeface="Arial" panose="020B0604020202020204" pitchFamily="34" charset="0"/>
              </a:rPr>
              <a:t>ealizată de obicei de 	către dezvoltatori; </a:t>
            </a:r>
            <a:r>
              <a:rPr lang="en-US" sz="1300" noProof="1">
                <a:effectLst/>
                <a:latin typeface="Arial" panose="020B0604020202020204" pitchFamily="34" charset="0"/>
                <a:ea typeface="Arial" panose="020B0604020202020204" pitchFamily="34" charset="0"/>
              </a:rPr>
              <a:t>Deseori automatizat pentru eficiență.</a:t>
            </a:r>
          </a:p>
          <a:p>
            <a:pPr marL="565200" lvl="1" indent="0" algn="just">
              <a:lnSpc>
                <a:spcPct val="100000"/>
              </a:lnSpc>
              <a:spcBef>
                <a:spcPts val="0"/>
              </a:spcBef>
              <a:buNone/>
            </a:pPr>
            <a:r>
              <a:rPr lang="en-US" sz="1300" b="1" i="1" noProof="1">
                <a:solidFill>
                  <a:schemeClr val="bg2">
                    <a:lumMod val="50000"/>
                  </a:schemeClr>
                </a:solidFill>
                <a:effectLst/>
                <a:latin typeface="Arial" panose="020B0604020202020204" pitchFamily="34" charset="0"/>
                <a:ea typeface="Arial" panose="020B0604020202020204" pitchFamily="34" charset="0"/>
              </a:rPr>
              <a:t>Exemplu: </a:t>
            </a:r>
            <a:r>
              <a:rPr lang="en-US" sz="1300" noProof="1">
                <a:effectLst/>
                <a:latin typeface="Arial" panose="020B0604020202020204" pitchFamily="34" charset="0"/>
                <a:ea typeface="Arial" panose="020B0604020202020204" pitchFamily="34" charset="0"/>
              </a:rPr>
              <a:t>Verificarea dacă o funcție de calculare a sumei returnează rezultatul corect pentru două numere date.</a:t>
            </a:r>
          </a:p>
          <a:p>
            <a:pPr marL="108000" indent="0" algn="just">
              <a:lnSpc>
                <a:spcPct val="100000"/>
              </a:lnSpc>
              <a:spcBef>
                <a:spcPts val="0"/>
              </a:spcBef>
              <a:buNone/>
            </a:pPr>
            <a:endParaRPr lang="en-US" sz="1400" noProof="1">
              <a:latin typeface="Arial" panose="020B0604020202020204" pitchFamily="34" charset="0"/>
              <a:ea typeface="Arial" panose="020B0604020202020204" pitchFamily="34" charset="0"/>
            </a:endParaRPr>
          </a:p>
          <a:p>
            <a:pPr marL="108000" indent="0" algn="just">
              <a:lnSpc>
                <a:spcPct val="100000"/>
              </a:lnSpc>
              <a:spcBef>
                <a:spcPts val="0"/>
              </a:spcBef>
              <a:buNone/>
            </a:pPr>
            <a:r>
              <a:rPr lang="en-US" sz="1400" b="1" noProof="1">
                <a:effectLst/>
                <a:latin typeface="Arial" panose="020B0604020202020204" pitchFamily="34" charset="0"/>
                <a:ea typeface="Arial" panose="020B0604020202020204" pitchFamily="34" charset="0"/>
              </a:rPr>
              <a:t>Integration Testing: </a:t>
            </a:r>
            <a:r>
              <a:rPr lang="en-US" sz="1400" noProof="1">
                <a:effectLst/>
                <a:latin typeface="Arial" panose="020B0604020202020204" pitchFamily="34" charset="0"/>
                <a:ea typeface="Arial" panose="020B0604020202020204" pitchFamily="34" charset="0"/>
              </a:rPr>
              <a:t>Testarea interacțiunii dintre componentele software.</a:t>
            </a:r>
          </a:p>
          <a:p>
            <a:pPr marL="565200" lvl="1" indent="0" algn="just">
              <a:lnSpc>
                <a:spcPct val="100000"/>
              </a:lnSpc>
              <a:spcBef>
                <a:spcPts val="0"/>
              </a:spcBef>
              <a:buNone/>
            </a:pPr>
            <a:r>
              <a:rPr lang="en-US" sz="1300" b="1" noProof="1">
                <a:effectLst/>
                <a:latin typeface="Arial" panose="020B0604020202020204" pitchFamily="34" charset="0"/>
                <a:ea typeface="Arial" panose="020B0604020202020204" pitchFamily="34" charset="0"/>
              </a:rPr>
              <a:t>Caracteristici cheie:</a:t>
            </a:r>
            <a:r>
              <a:rPr lang="en-US" sz="1300" b="1" noProof="1">
                <a:latin typeface="Arial" panose="020B0604020202020204" pitchFamily="34" charset="0"/>
                <a:ea typeface="Arial" panose="020B0604020202020204" pitchFamily="34" charset="0"/>
              </a:rPr>
              <a:t> </a:t>
            </a:r>
            <a:r>
              <a:rPr lang="en-US" sz="1300" noProof="1">
                <a:effectLst/>
                <a:latin typeface="Arial" panose="020B0604020202020204" pitchFamily="34" charset="0"/>
                <a:ea typeface="Arial" panose="020B0604020202020204" pitchFamily="34" charset="0"/>
              </a:rPr>
              <a:t>Se concentrează pe modul în care modulele software interacționează între ele; Poate testa 	combinații de două sau mai multe unități; Identifică probleme care apar atunci când componentele sunt 	combinate.</a:t>
            </a:r>
          </a:p>
          <a:p>
            <a:pPr marL="565200" lvl="1" indent="0" algn="just">
              <a:lnSpc>
                <a:spcPct val="100000"/>
              </a:lnSpc>
              <a:spcBef>
                <a:spcPts val="0"/>
              </a:spcBef>
              <a:buNone/>
            </a:pPr>
            <a:r>
              <a:rPr lang="en-US" sz="1300" b="1" i="1" noProof="1">
                <a:solidFill>
                  <a:schemeClr val="bg2">
                    <a:lumMod val="50000"/>
                  </a:schemeClr>
                </a:solidFill>
                <a:effectLst/>
                <a:latin typeface="Arial" panose="020B0604020202020204" pitchFamily="34" charset="0"/>
                <a:ea typeface="Arial" panose="020B0604020202020204" pitchFamily="34" charset="0"/>
              </a:rPr>
              <a:t>Exemplu:</a:t>
            </a:r>
            <a:r>
              <a:rPr lang="en-US" sz="1300" b="1" i="1" noProof="1">
                <a:effectLst/>
                <a:latin typeface="Arial" panose="020B0604020202020204" pitchFamily="34" charset="0"/>
                <a:ea typeface="Arial" panose="020B0604020202020204" pitchFamily="34" charset="0"/>
              </a:rPr>
              <a:t> </a:t>
            </a:r>
            <a:r>
              <a:rPr lang="en-US" sz="1300" noProof="1">
                <a:effectLst/>
                <a:latin typeface="Arial" panose="020B0604020202020204" pitchFamily="34" charset="0"/>
                <a:ea typeface="Arial" panose="020B0604020202020204" pitchFamily="34" charset="0"/>
              </a:rPr>
              <a:t>Verificarea dacă un modul de login funcționează corect împreună cu un modul de validare a 	utilizatorilor.</a:t>
            </a:r>
          </a:p>
          <a:p>
            <a:pPr marL="108000" indent="0" algn="just">
              <a:lnSpc>
                <a:spcPct val="100000"/>
              </a:lnSpc>
              <a:spcBef>
                <a:spcPts val="0"/>
              </a:spcBef>
              <a:buNone/>
            </a:pPr>
            <a:r>
              <a:rPr lang="en-US" sz="1400" noProof="1">
                <a:effectLst/>
                <a:latin typeface="Arial" panose="020B0604020202020204" pitchFamily="34" charset="0"/>
                <a:ea typeface="Arial" panose="020B0604020202020204" pitchFamily="34" charset="0"/>
              </a:rPr>
              <a:t> </a:t>
            </a:r>
          </a:p>
          <a:p>
            <a:pPr marL="108000" indent="0" algn="just">
              <a:lnSpc>
                <a:spcPct val="100000"/>
              </a:lnSpc>
              <a:spcBef>
                <a:spcPts val="0"/>
              </a:spcBef>
              <a:buNone/>
            </a:pPr>
            <a:r>
              <a:rPr lang="en-US" sz="1400" b="1" noProof="1">
                <a:effectLst/>
                <a:latin typeface="Arial" panose="020B0604020202020204" pitchFamily="34" charset="0"/>
                <a:ea typeface="Arial" panose="020B0604020202020204" pitchFamily="34" charset="0"/>
              </a:rPr>
              <a:t>System Testing</a:t>
            </a:r>
            <a:r>
              <a:rPr lang="en-US" sz="1400" b="1" noProof="1">
                <a:latin typeface="Arial" panose="020B0604020202020204" pitchFamily="34" charset="0"/>
                <a:ea typeface="Arial" panose="020B0604020202020204" pitchFamily="34" charset="0"/>
              </a:rPr>
              <a:t>: </a:t>
            </a:r>
            <a:r>
              <a:rPr lang="en-US" sz="1400" noProof="1">
                <a:effectLst/>
                <a:latin typeface="Arial" panose="020B0604020202020204" pitchFamily="34" charset="0"/>
                <a:ea typeface="Arial" panose="020B0604020202020204" pitchFamily="34" charset="0"/>
              </a:rPr>
              <a:t>Testarea completă a sistemului ca un întreg.</a:t>
            </a:r>
          </a:p>
          <a:p>
            <a:pPr marL="565200" lvl="1" indent="0" algn="just">
              <a:lnSpc>
                <a:spcPct val="100000"/>
              </a:lnSpc>
              <a:spcBef>
                <a:spcPts val="0"/>
              </a:spcBef>
              <a:buNone/>
            </a:pPr>
            <a:r>
              <a:rPr lang="en-US" sz="1300" b="1" noProof="1">
                <a:effectLst/>
                <a:latin typeface="Arial" panose="020B0604020202020204" pitchFamily="34" charset="0"/>
                <a:ea typeface="Arial" panose="020B0604020202020204" pitchFamily="34" charset="0"/>
              </a:rPr>
              <a:t>Caracteristici cheie:</a:t>
            </a:r>
            <a:r>
              <a:rPr lang="en-US" sz="1300" b="1" noProof="1">
                <a:latin typeface="Arial" panose="020B0604020202020204" pitchFamily="34" charset="0"/>
                <a:ea typeface="Arial" panose="020B0604020202020204" pitchFamily="34" charset="0"/>
              </a:rPr>
              <a:t> </a:t>
            </a:r>
            <a:r>
              <a:rPr lang="en-US" sz="1300" noProof="1">
                <a:effectLst/>
                <a:latin typeface="Arial" panose="020B0604020202020204" pitchFamily="34" charset="0"/>
                <a:ea typeface="Arial" panose="020B0604020202020204" pitchFamily="34" charset="0"/>
              </a:rPr>
              <a:t>Testează întregul sistem software pentru a se asigura că toate componentele funcționează 	împreună; Realizat într-un mediu care imită condițiile de producție; Acoperă scenarii complete de utilizare.</a:t>
            </a:r>
          </a:p>
          <a:p>
            <a:pPr marL="565200" lvl="1" indent="0" algn="just">
              <a:lnSpc>
                <a:spcPct val="100000"/>
              </a:lnSpc>
              <a:spcBef>
                <a:spcPts val="0"/>
              </a:spcBef>
              <a:buNone/>
            </a:pPr>
            <a:r>
              <a:rPr lang="en-US" sz="1300" b="1" i="1" noProof="1">
                <a:solidFill>
                  <a:schemeClr val="bg2">
                    <a:lumMod val="50000"/>
                  </a:schemeClr>
                </a:solidFill>
                <a:effectLst/>
                <a:latin typeface="Arial" panose="020B0604020202020204" pitchFamily="34" charset="0"/>
                <a:ea typeface="Arial" panose="020B0604020202020204" pitchFamily="34" charset="0"/>
              </a:rPr>
              <a:t>Exemplu:</a:t>
            </a:r>
            <a:r>
              <a:rPr lang="en-US" sz="1300" b="1" i="1" noProof="1">
                <a:effectLst/>
                <a:latin typeface="Arial" panose="020B0604020202020204" pitchFamily="34" charset="0"/>
                <a:ea typeface="Arial" panose="020B0604020202020204" pitchFamily="34" charset="0"/>
              </a:rPr>
              <a:t> </a:t>
            </a:r>
            <a:r>
              <a:rPr lang="en-US" sz="1300" noProof="1">
                <a:effectLst/>
                <a:latin typeface="Arial" panose="020B0604020202020204" pitchFamily="34" charset="0"/>
                <a:ea typeface="Arial" panose="020B0604020202020204" pitchFamily="34" charset="0"/>
              </a:rPr>
              <a:t>Verificarea întregului proces de cumpărare pe un site de comerț electronic, de la selectarea 	produsului până la finalizarea plății.</a:t>
            </a:r>
          </a:p>
          <a:p>
            <a:pPr marL="108000" indent="0" algn="just">
              <a:lnSpc>
                <a:spcPct val="100000"/>
              </a:lnSpc>
              <a:spcBef>
                <a:spcPts val="0"/>
              </a:spcBef>
              <a:buNone/>
            </a:pPr>
            <a:r>
              <a:rPr lang="en-US" sz="1400" noProof="1">
                <a:effectLst/>
                <a:latin typeface="Arial" panose="020B0604020202020204" pitchFamily="34" charset="0"/>
                <a:ea typeface="Arial" panose="020B0604020202020204" pitchFamily="34" charset="0"/>
              </a:rPr>
              <a:t> </a:t>
            </a:r>
          </a:p>
          <a:p>
            <a:pPr marL="108000" indent="0" algn="just">
              <a:lnSpc>
                <a:spcPct val="100000"/>
              </a:lnSpc>
              <a:spcBef>
                <a:spcPts val="0"/>
              </a:spcBef>
              <a:buNone/>
            </a:pPr>
            <a:r>
              <a:rPr lang="en-US" sz="1400" b="1" noProof="1">
                <a:effectLst/>
                <a:latin typeface="Arial" panose="020B0604020202020204" pitchFamily="34" charset="0"/>
                <a:ea typeface="Arial" panose="020B0604020202020204" pitchFamily="34" charset="0"/>
              </a:rPr>
              <a:t>Acceptance Testing: </a:t>
            </a:r>
            <a:r>
              <a:rPr lang="en-US" sz="1400" noProof="1">
                <a:effectLst/>
                <a:latin typeface="Arial" panose="020B0604020202020204" pitchFamily="34" charset="0"/>
                <a:ea typeface="Arial" panose="020B0604020202020204" pitchFamily="34" charset="0"/>
              </a:rPr>
              <a:t>Testarea finală efectuată de către utilizatori finali.</a:t>
            </a:r>
          </a:p>
          <a:p>
            <a:pPr marL="565200" lvl="1" indent="0" algn="just">
              <a:lnSpc>
                <a:spcPct val="100000"/>
              </a:lnSpc>
              <a:spcBef>
                <a:spcPts val="0"/>
              </a:spcBef>
              <a:buNone/>
            </a:pPr>
            <a:r>
              <a:rPr lang="en-US" sz="1300" b="1" noProof="1">
                <a:effectLst/>
                <a:latin typeface="Arial" panose="020B0604020202020204" pitchFamily="34" charset="0"/>
                <a:ea typeface="Arial" panose="020B0604020202020204" pitchFamily="34" charset="0"/>
              </a:rPr>
              <a:t>Caracteristici cheie:</a:t>
            </a:r>
            <a:r>
              <a:rPr lang="en-US" sz="1300" b="1" noProof="1">
                <a:latin typeface="Arial" panose="020B0604020202020204" pitchFamily="34" charset="0"/>
                <a:ea typeface="Arial" panose="020B0604020202020204" pitchFamily="34" charset="0"/>
              </a:rPr>
              <a:t> </a:t>
            </a:r>
            <a:r>
              <a:rPr lang="en-US" sz="1300" noProof="1">
                <a:effectLst/>
                <a:latin typeface="Arial" panose="020B0604020202020204" pitchFamily="34" charset="0"/>
                <a:ea typeface="Arial" panose="020B0604020202020204" pitchFamily="34" charset="0"/>
              </a:rPr>
              <a:t>Realizat de către utilizatori sau echipe de QA pentru a valida cerințele de afaceri; Verifică 	dacă sistemul îndeplinește cerințele și așteptările utilizatorilor; Ultimul pas înainte de implementarea în 	producție.</a:t>
            </a:r>
          </a:p>
          <a:p>
            <a:pPr marL="565200" lvl="1" indent="0" algn="just">
              <a:lnSpc>
                <a:spcPct val="100000"/>
              </a:lnSpc>
              <a:spcBef>
                <a:spcPts val="0"/>
              </a:spcBef>
              <a:buNone/>
            </a:pPr>
            <a:r>
              <a:rPr lang="en-US" sz="1300" b="1" noProof="1">
                <a:solidFill>
                  <a:schemeClr val="bg2">
                    <a:lumMod val="50000"/>
                  </a:schemeClr>
                </a:solidFill>
                <a:effectLst/>
                <a:latin typeface="Arial" panose="020B0604020202020204" pitchFamily="34" charset="0"/>
                <a:ea typeface="Arial" panose="020B0604020202020204" pitchFamily="34" charset="0"/>
              </a:rPr>
              <a:t>Exemplu:</a:t>
            </a:r>
            <a:r>
              <a:rPr lang="en-US" sz="1300" b="1" noProof="1">
                <a:effectLst/>
                <a:latin typeface="Arial" panose="020B0604020202020204" pitchFamily="34" charset="0"/>
                <a:ea typeface="Arial" panose="020B0604020202020204" pitchFamily="34" charset="0"/>
              </a:rPr>
              <a:t> </a:t>
            </a:r>
            <a:r>
              <a:rPr lang="en-US" sz="1300" noProof="1">
                <a:effectLst/>
                <a:latin typeface="Arial" panose="020B0604020202020204" pitchFamily="34" charset="0"/>
                <a:ea typeface="Arial" panose="020B0604020202020204" pitchFamily="34" charset="0"/>
              </a:rPr>
              <a:t>Un client verifică dacă un sistem de gestionare a inventarului îndeplinește toate cerințele specificate în 	contractul de dezvoltare.</a:t>
            </a:r>
          </a:p>
        </p:txBody>
      </p:sp>
      <p:pic>
        <p:nvPicPr>
          <p:cNvPr id="4" name="Picture 3">
            <a:extLst>
              <a:ext uri="{FF2B5EF4-FFF2-40B4-BE49-F238E27FC236}">
                <a16:creationId xmlns:a16="http://schemas.microsoft.com/office/drawing/2014/main" id="{1714BF35-046C-41DD-BFFB-5F734CEA51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789" y="1270822"/>
            <a:ext cx="196307" cy="244113"/>
          </a:xfrm>
          <a:prstGeom prst="rect">
            <a:avLst/>
          </a:prstGeom>
        </p:spPr>
      </p:pic>
      <p:pic>
        <p:nvPicPr>
          <p:cNvPr id="5" name="Picture 4">
            <a:extLst>
              <a:ext uri="{FF2B5EF4-FFF2-40B4-BE49-F238E27FC236}">
                <a16:creationId xmlns:a16="http://schemas.microsoft.com/office/drawing/2014/main" id="{21D7A957-0F97-4CA3-9C2A-6390061ACB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788" y="2299735"/>
            <a:ext cx="196307" cy="244113"/>
          </a:xfrm>
          <a:prstGeom prst="rect">
            <a:avLst/>
          </a:prstGeom>
        </p:spPr>
      </p:pic>
      <p:pic>
        <p:nvPicPr>
          <p:cNvPr id="6" name="Picture 5">
            <a:extLst>
              <a:ext uri="{FF2B5EF4-FFF2-40B4-BE49-F238E27FC236}">
                <a16:creationId xmlns:a16="http://schemas.microsoft.com/office/drawing/2014/main" id="{F68E3703-E8F6-4A15-8A1D-C61375400E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788" y="3741305"/>
            <a:ext cx="196307" cy="244113"/>
          </a:xfrm>
          <a:prstGeom prst="rect">
            <a:avLst/>
          </a:prstGeom>
        </p:spPr>
      </p:pic>
      <p:pic>
        <p:nvPicPr>
          <p:cNvPr id="7" name="Picture 6">
            <a:extLst>
              <a:ext uri="{FF2B5EF4-FFF2-40B4-BE49-F238E27FC236}">
                <a16:creationId xmlns:a16="http://schemas.microsoft.com/office/drawing/2014/main" id="{2AD7F2BF-2977-4372-AF1E-619D94EA2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787" y="4939096"/>
            <a:ext cx="196307" cy="244113"/>
          </a:xfrm>
          <a:prstGeom prst="rect">
            <a:avLst/>
          </a:prstGeom>
        </p:spPr>
      </p:pic>
    </p:spTree>
    <p:extLst>
      <p:ext uri="{BB962C8B-B14F-4D97-AF65-F5344CB8AC3E}">
        <p14:creationId xmlns:p14="http://schemas.microsoft.com/office/powerpoint/2010/main" val="7895700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A5EF4D-57C0-4987-9B5A-49F0BFD1D7FF}"/>
              </a:ext>
            </a:extLst>
          </p:cNvPr>
          <p:cNvSpPr txBox="1">
            <a:spLocks noGrp="1" noRot="1" noMove="1" noResize="1" noEditPoints="1" noAdjustHandles="1" noChangeArrowheads="1" noChangeShapeType="1"/>
          </p:cNvSpPr>
          <p:nvPr/>
        </p:nvSpPr>
        <p:spPr>
          <a:xfrm>
            <a:off x="6208267" y="5750221"/>
            <a:ext cx="3161643" cy="769441"/>
          </a:xfrm>
          <a:prstGeom prst="rect">
            <a:avLst/>
          </a:prstGeom>
          <a:noFill/>
        </p:spPr>
        <p:txBody>
          <a:bodyPr wrap="square" rtlCol="0">
            <a:spAutoFit/>
          </a:bodyPr>
          <a:lstStyle/>
          <a:p>
            <a:pPr algn="ctr"/>
            <a:r>
              <a:rPr lang="ro-RO" sz="1600" noProof="1">
                <a:latin typeface="Calibri" panose="020F0502020204030204" pitchFamily="34" charset="0"/>
                <a:ea typeface="Calibri" panose="020F0502020204030204" pitchFamily="34" charset="0"/>
                <a:cs typeface="Times New Roman" panose="02020603050405020304" pitchFamily="18" charset="0"/>
              </a:rPr>
              <a:t>Pe GitHub, proiectul</a:t>
            </a:r>
            <a:r>
              <a:rPr lang="ro-RO" sz="1600" noProof="1"/>
              <a:t> </a:t>
            </a:r>
            <a:r>
              <a:rPr lang="en-US" sz="1600" noProof="1">
                <a:latin typeface="Calibri" panose="020F0502020204030204" pitchFamily="34" charset="0"/>
                <a:ea typeface="Calibri" panose="020F0502020204030204" pitchFamily="34" charset="0"/>
                <a:cs typeface="Times New Roman" panose="02020603050405020304" pitchFamily="18" charset="0"/>
              </a:rPr>
              <a:t>poate fi</a:t>
            </a:r>
            <a:r>
              <a:rPr lang="ro-RO" sz="1600" noProof="1">
                <a:latin typeface="Calibri" panose="020F0502020204030204" pitchFamily="34" charset="0"/>
                <a:ea typeface="Calibri" panose="020F0502020204030204" pitchFamily="34" charset="0"/>
                <a:cs typeface="Times New Roman" panose="02020603050405020304" pitchFamily="18" charset="0"/>
              </a:rPr>
              <a:t> găsi</a:t>
            </a:r>
            <a:r>
              <a:rPr lang="en-US" sz="1600" noProof="1">
                <a:latin typeface="Calibri" panose="020F0502020204030204" pitchFamily="34" charset="0"/>
                <a:ea typeface="Calibri" panose="020F0502020204030204" pitchFamily="34" charset="0"/>
                <a:cs typeface="Times New Roman" panose="02020603050405020304" pitchFamily="18" charset="0"/>
              </a:rPr>
              <a:t>t</a:t>
            </a:r>
            <a:r>
              <a:rPr lang="ro-RO" sz="1600" noProof="1">
                <a:latin typeface="Calibri" panose="020F0502020204030204" pitchFamily="34" charset="0"/>
                <a:ea typeface="Calibri" panose="020F0502020204030204" pitchFamily="34" charset="0"/>
                <a:cs typeface="Times New Roman" panose="02020603050405020304" pitchFamily="18" charset="0"/>
              </a:rPr>
              <a:t> </a:t>
            </a:r>
            <a:endParaRPr lang="en-US" sz="1600" noProof="1">
              <a:latin typeface="Calibri" panose="020F0502020204030204" pitchFamily="34" charset="0"/>
              <a:ea typeface="Calibri" panose="020F0502020204030204" pitchFamily="34" charset="0"/>
              <a:cs typeface="Times New Roman" panose="02020603050405020304" pitchFamily="18" charset="0"/>
            </a:endParaRPr>
          </a:p>
          <a:p>
            <a:pPr algn="ctr"/>
            <a:endParaRPr lang="en-US" sz="1200" b="1" noProof="1">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algn="ctr"/>
            <a:r>
              <a:rPr lang="ro-RO" sz="1600" b="1" noProof="1">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aici</a:t>
            </a:r>
          </a:p>
        </p:txBody>
      </p:sp>
      <p:sp>
        <p:nvSpPr>
          <p:cNvPr id="2" name="Title 1">
            <a:extLst>
              <a:ext uri="{FF2B5EF4-FFF2-40B4-BE49-F238E27FC236}">
                <a16:creationId xmlns:a16="http://schemas.microsoft.com/office/drawing/2014/main" id="{5E2945CD-C531-42B1-A3C5-4319D35E2E00}"/>
              </a:ext>
            </a:extLst>
          </p:cNvPr>
          <p:cNvSpPr>
            <a:spLocks noGrp="1"/>
          </p:cNvSpPr>
          <p:nvPr>
            <p:ph type="title"/>
          </p:nvPr>
        </p:nvSpPr>
        <p:spPr>
          <a:xfrm>
            <a:off x="244944" y="95417"/>
            <a:ext cx="10392147" cy="700650"/>
          </a:xfrm>
        </p:spPr>
        <p:txBody>
          <a:bodyPr/>
          <a:lstStyle/>
          <a:p>
            <a:r>
              <a:rPr lang="en-US" noProof="1"/>
              <a:t>Jira/Zephyr Project</a:t>
            </a:r>
            <a:endParaRPr lang="en-US" sz="1800" noProof="1"/>
          </a:p>
        </p:txBody>
      </p:sp>
      <p:pic>
        <p:nvPicPr>
          <p:cNvPr id="9" name="Content Placeholder 8">
            <a:extLst>
              <a:ext uri="{FF2B5EF4-FFF2-40B4-BE49-F238E27FC236}">
                <a16:creationId xmlns:a16="http://schemas.microsoft.com/office/drawing/2014/main" id="{4376D140-59FE-4B0F-9460-DF4999FCF8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376518" y="3773680"/>
            <a:ext cx="5607216" cy="2947174"/>
          </a:xfrm>
          <a:ln>
            <a:solidFill>
              <a:schemeClr val="accent6">
                <a:lumMod val="50000"/>
              </a:schemeClr>
            </a:solidFill>
          </a:ln>
        </p:spPr>
      </p:pic>
      <p:pic>
        <p:nvPicPr>
          <p:cNvPr id="7" name="Content Placeholder 10">
            <a:extLst>
              <a:ext uri="{FF2B5EF4-FFF2-40B4-BE49-F238E27FC236}">
                <a16:creationId xmlns:a16="http://schemas.microsoft.com/office/drawing/2014/main" id="{BAA66FEA-E36A-4A1D-B297-C49FCE4E3FB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527684" y="881235"/>
            <a:ext cx="5419372" cy="3203569"/>
          </a:xfrm>
          <a:ln>
            <a:solidFill>
              <a:schemeClr val="accent6">
                <a:lumMod val="50000"/>
              </a:schemeClr>
            </a:solidFill>
          </a:ln>
        </p:spPr>
      </p:pic>
      <p:sp>
        <p:nvSpPr>
          <p:cNvPr id="10" name="TextBox 9">
            <a:extLst>
              <a:ext uri="{FF2B5EF4-FFF2-40B4-BE49-F238E27FC236}">
                <a16:creationId xmlns:a16="http://schemas.microsoft.com/office/drawing/2014/main" id="{2C9F015C-8351-4423-AD5E-739EFE355F64}"/>
              </a:ext>
            </a:extLst>
          </p:cNvPr>
          <p:cNvSpPr txBox="1"/>
          <p:nvPr/>
        </p:nvSpPr>
        <p:spPr>
          <a:xfrm>
            <a:off x="376518" y="1021458"/>
            <a:ext cx="6174889" cy="2272545"/>
          </a:xfrm>
          <a:prstGeom prst="rect">
            <a:avLst/>
          </a:prstGeom>
          <a:noFill/>
        </p:spPr>
        <p:txBody>
          <a:bodyPr wrap="square" rtlCol="0">
            <a:spAutoFit/>
          </a:bodyPr>
          <a:lstStyle/>
          <a:p>
            <a:pPr>
              <a:lnSpc>
                <a:spcPct val="107000"/>
              </a:lnSpc>
              <a:spcAft>
                <a:spcPts val="800"/>
              </a:spcAft>
            </a:pPr>
            <a:r>
              <a:rPr lang="en-US" sz="1200" noProof="1">
                <a:effectLst/>
                <a:latin typeface="Calibri" panose="020F0502020204030204" pitchFamily="34" charset="0"/>
                <a:ea typeface="Calibri" panose="020F0502020204030204" pitchFamily="34" charset="0"/>
                <a:cs typeface="Times New Roman" panose="02020603050405020304" pitchFamily="18" charset="0"/>
              </a:rPr>
              <a:t>Aplicația testată: </a:t>
            </a:r>
            <a:r>
              <a:rPr lang="en-US" sz="1200" b="1" noProof="1">
                <a:effectLst/>
                <a:latin typeface="Calibri" panose="020F0502020204030204" pitchFamily="34" charset="0"/>
                <a:ea typeface="Calibri" panose="020F0502020204030204" pitchFamily="34" charset="0"/>
                <a:cs typeface="Times New Roman" panose="02020603050405020304" pitchFamily="18" charset="0"/>
              </a:rPr>
              <a:t>Automation Exercise E-commerce Website</a:t>
            </a:r>
            <a:endParaRPr lang="en-US" sz="1200" noProof="1">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noProof="1">
                <a:effectLst/>
                <a:latin typeface="Calibri" panose="020F0502020204030204" pitchFamily="34" charset="0"/>
                <a:ea typeface="Calibri" panose="020F0502020204030204" pitchFamily="34" charset="0"/>
                <a:cs typeface="Times New Roman" panose="02020603050405020304" pitchFamily="18" charset="0"/>
              </a:rPr>
              <a:t>Instrumente utilizate: Jira, Zephyr Squad.</a:t>
            </a:r>
          </a:p>
          <a:p>
            <a:pPr>
              <a:lnSpc>
                <a:spcPct val="107000"/>
              </a:lnSpc>
              <a:spcAft>
                <a:spcPts val="800"/>
              </a:spcAft>
            </a:pPr>
            <a:r>
              <a:rPr lang="en-US" sz="1200" b="1" noProof="1">
                <a:effectLst/>
                <a:latin typeface="Calibri" panose="020F0502020204030204" pitchFamily="34" charset="0"/>
                <a:ea typeface="Calibri" panose="020F0502020204030204" pitchFamily="34" charset="0"/>
                <a:cs typeface="Times New Roman" panose="02020603050405020304" pitchFamily="18" charset="0"/>
              </a:rPr>
              <a:t>Specificații funcționale:</a:t>
            </a:r>
            <a:endParaRPr lang="en-US" sz="1200" noProof="1">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noProof="1">
                <a:effectLst/>
                <a:latin typeface="Calibri" panose="020F0502020204030204" pitchFamily="34" charset="0"/>
                <a:ea typeface="Calibri" panose="020F0502020204030204" pitchFamily="34" charset="0"/>
                <a:cs typeface="Times New Roman" panose="02020603050405020304" pitchFamily="18" charset="0"/>
              </a:rPr>
              <a:t>Story-urile de mai jos au fost create în Jira și descriu specificațiile funcționale ale următoarelor module:</a:t>
            </a:r>
          </a:p>
          <a:p>
            <a:pPr marL="800100" lvl="1" indent="-342900">
              <a:lnSpc>
                <a:spcPct val="107000"/>
              </a:lnSpc>
              <a:buFont typeface="+mj-lt"/>
              <a:buAutoNum type="arabicPeriod"/>
            </a:pPr>
            <a:r>
              <a:rPr lang="en-US" sz="1200" noProof="1">
                <a:effectLst/>
                <a:latin typeface="Calibri" panose="020F0502020204030204" pitchFamily="34" charset="0"/>
                <a:ea typeface="Calibri" panose="020F0502020204030204" pitchFamily="34" charset="0"/>
                <a:cs typeface="Times New Roman" panose="02020603050405020304" pitchFamily="18" charset="0"/>
              </a:rPr>
              <a:t>Browse and search for products</a:t>
            </a:r>
          </a:p>
          <a:p>
            <a:pPr marL="800100" lvl="1" indent="-342900">
              <a:lnSpc>
                <a:spcPct val="107000"/>
              </a:lnSpc>
              <a:buFont typeface="+mj-lt"/>
              <a:buAutoNum type="arabicPeriod"/>
            </a:pPr>
            <a:r>
              <a:rPr lang="en-US" sz="1200" noProof="1">
                <a:effectLst/>
                <a:latin typeface="Calibri" panose="020F0502020204030204" pitchFamily="34" charset="0"/>
                <a:ea typeface="Calibri" panose="020F0502020204030204" pitchFamily="34" charset="0"/>
                <a:cs typeface="Times New Roman" panose="02020603050405020304" pitchFamily="18" charset="0"/>
              </a:rPr>
              <a:t>Manage items in the shopping cart</a:t>
            </a:r>
          </a:p>
          <a:p>
            <a:pPr marL="800100" lvl="1" indent="-342900">
              <a:lnSpc>
                <a:spcPct val="107000"/>
              </a:lnSpc>
              <a:buFont typeface="+mj-lt"/>
              <a:buAutoNum type="arabicPeriod"/>
            </a:pPr>
            <a:r>
              <a:rPr lang="en-US" sz="1200" noProof="1">
                <a:effectLst/>
                <a:latin typeface="Calibri" panose="020F0502020204030204" pitchFamily="34" charset="0"/>
                <a:ea typeface="Calibri" panose="020F0502020204030204" pitchFamily="34" charset="0"/>
                <a:cs typeface="Times New Roman" panose="02020603050405020304" pitchFamily="18" charset="0"/>
              </a:rPr>
              <a:t>Checkout process</a:t>
            </a:r>
          </a:p>
          <a:p>
            <a:pPr marL="800100" lvl="1" indent="-342900">
              <a:lnSpc>
                <a:spcPct val="107000"/>
              </a:lnSpc>
              <a:spcAft>
                <a:spcPts val="800"/>
              </a:spcAft>
              <a:buFont typeface="+mj-lt"/>
              <a:buAutoNum type="arabicPeriod"/>
            </a:pPr>
            <a:r>
              <a:rPr lang="en-US" sz="1200" noProof="1">
                <a:effectLst/>
                <a:latin typeface="Calibri" panose="020F0502020204030204" pitchFamily="34" charset="0"/>
                <a:ea typeface="Calibri" panose="020F0502020204030204" pitchFamily="34" charset="0"/>
                <a:cs typeface="Times New Roman" panose="02020603050405020304" pitchFamily="18" charset="0"/>
              </a:rPr>
              <a:t>Signup/Login &amp; </a:t>
            </a:r>
            <a:r>
              <a:rPr lang="en-US" sz="1200" noProof="1">
                <a:latin typeface="Calibri" panose="020F0502020204030204" pitchFamily="34" charset="0"/>
                <a:ea typeface="Calibri" panose="020F0502020204030204" pitchFamily="34" charset="0"/>
                <a:cs typeface="Times New Roman" panose="02020603050405020304" pitchFamily="18" charset="0"/>
              </a:rPr>
              <a:t>A</a:t>
            </a:r>
            <a:r>
              <a:rPr lang="en-US" sz="1200" noProof="1">
                <a:effectLst/>
                <a:latin typeface="Calibri" panose="020F0502020204030204" pitchFamily="34" charset="0"/>
                <a:ea typeface="Calibri" panose="020F0502020204030204" pitchFamily="34" charset="0"/>
                <a:cs typeface="Times New Roman" panose="02020603050405020304" pitchFamily="18" charset="0"/>
              </a:rPr>
              <a:t>ccount </a:t>
            </a:r>
            <a:r>
              <a:rPr lang="en-US" sz="1200" noProof="1">
                <a:latin typeface="Calibri" panose="020F0502020204030204" pitchFamily="34" charset="0"/>
                <a:ea typeface="Calibri" panose="020F0502020204030204" pitchFamily="34" charset="0"/>
                <a:cs typeface="Times New Roman" panose="02020603050405020304" pitchFamily="18" charset="0"/>
              </a:rPr>
              <a:t>M</a:t>
            </a:r>
            <a:r>
              <a:rPr lang="en-US" sz="1200" noProof="1">
                <a:effectLst/>
                <a:latin typeface="Calibri" panose="020F0502020204030204" pitchFamily="34" charset="0"/>
                <a:ea typeface="Calibri" panose="020F0502020204030204" pitchFamily="34" charset="0"/>
                <a:cs typeface="Times New Roman" panose="02020603050405020304" pitchFamily="18" charset="0"/>
              </a:rPr>
              <a:t>anagement</a:t>
            </a:r>
          </a:p>
        </p:txBody>
      </p:sp>
      <p:sp>
        <p:nvSpPr>
          <p:cNvPr id="3" name="TextBox 2">
            <a:extLst>
              <a:ext uri="{FF2B5EF4-FFF2-40B4-BE49-F238E27FC236}">
                <a16:creationId xmlns:a16="http://schemas.microsoft.com/office/drawing/2014/main" id="{E2C6429C-0D0C-4D8E-B479-C7B28080C947}"/>
              </a:ext>
            </a:extLst>
          </p:cNvPr>
          <p:cNvSpPr txBox="1"/>
          <p:nvPr/>
        </p:nvSpPr>
        <p:spPr>
          <a:xfrm>
            <a:off x="6208267" y="4554014"/>
            <a:ext cx="3161643" cy="976678"/>
          </a:xfrm>
          <a:prstGeom prst="rect">
            <a:avLst/>
          </a:prstGeom>
          <a:noFill/>
        </p:spPr>
        <p:txBody>
          <a:bodyPr wrap="square" rtlCol="0">
            <a:spAutoFit/>
          </a:bodyPr>
          <a:lstStyle/>
          <a:p>
            <a:pPr>
              <a:lnSpc>
                <a:spcPct val="107000"/>
              </a:lnSpc>
              <a:spcAft>
                <a:spcPts val="800"/>
              </a:spcAft>
            </a:pPr>
            <a:r>
              <a:rPr lang="ro-RO" sz="1200" dirty="0">
                <a:latin typeface="Calibri" panose="020F0502020204030204" pitchFamily="34" charset="0"/>
                <a:ea typeface="Calibri" panose="020F0502020204030204" pitchFamily="34" charset="0"/>
                <a:cs typeface="Times New Roman" panose="02020603050405020304" pitchFamily="18" charset="0"/>
              </a:rPr>
              <a:t>Pentru acest proiect final au fost rulate teste din următoarele două module:</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ro-RO" sz="1200" dirty="0">
              <a:effectLst/>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Manage items in the shopping cart</a:t>
            </a:r>
            <a:endParaRPr lang="ro-RO" sz="1200" dirty="0">
              <a:effectLst/>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spcAft>
                <a:spcPts val="800"/>
              </a:spcAft>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Signup/Login &amp; </a:t>
            </a:r>
            <a:r>
              <a:rPr lang="en-US" sz="1200" noProof="1">
                <a:latin typeface="Calibri" panose="020F0502020204030204" pitchFamily="34" charset="0"/>
                <a:ea typeface="Calibri" panose="020F0502020204030204" pitchFamily="34" charset="0"/>
                <a:cs typeface="Times New Roman" panose="02020603050405020304" pitchFamily="18" charset="0"/>
              </a:rPr>
              <a:t>A</a:t>
            </a:r>
            <a:r>
              <a:rPr lang="ro-RO" sz="1200" noProof="1">
                <a:effectLst/>
                <a:latin typeface="Calibri" panose="020F0502020204030204" pitchFamily="34" charset="0"/>
                <a:ea typeface="Calibri" panose="020F0502020204030204" pitchFamily="34" charset="0"/>
                <a:cs typeface="Times New Roman" panose="02020603050405020304" pitchFamily="18" charset="0"/>
              </a:rPr>
              <a:t>ccount</a:t>
            </a:r>
            <a:r>
              <a:rPr lang="ro-RO"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a:latin typeface="Calibri" panose="020F0502020204030204" pitchFamily="34" charset="0"/>
                <a:ea typeface="Calibri" panose="020F0502020204030204" pitchFamily="34" charset="0"/>
                <a:cs typeface="Times New Roman" panose="02020603050405020304" pitchFamily="18" charset="0"/>
              </a:rPr>
              <a:t>M</a:t>
            </a:r>
            <a:r>
              <a:rPr lang="ro-RO" sz="1200" noProof="1">
                <a:effectLst/>
                <a:latin typeface="Calibri" panose="020F0502020204030204" pitchFamily="34" charset="0"/>
                <a:ea typeface="Calibri" panose="020F0502020204030204" pitchFamily="34" charset="0"/>
                <a:cs typeface="Times New Roman" panose="02020603050405020304" pitchFamily="18" charset="0"/>
              </a:rPr>
              <a:t>anagement</a:t>
            </a:r>
          </a:p>
        </p:txBody>
      </p:sp>
      <p:pic>
        <p:nvPicPr>
          <p:cNvPr id="8" name="Picture 7">
            <a:extLst>
              <a:ext uri="{FF2B5EF4-FFF2-40B4-BE49-F238E27FC236}">
                <a16:creationId xmlns:a16="http://schemas.microsoft.com/office/drawing/2014/main" id="{370266AF-7E25-4503-8423-47579965D0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211" y="1021458"/>
            <a:ext cx="196307" cy="244113"/>
          </a:xfrm>
          <a:prstGeom prst="rect">
            <a:avLst/>
          </a:prstGeom>
        </p:spPr>
      </p:pic>
      <p:pic>
        <p:nvPicPr>
          <p:cNvPr id="11" name="Picture 10">
            <a:extLst>
              <a:ext uri="{FF2B5EF4-FFF2-40B4-BE49-F238E27FC236}">
                <a16:creationId xmlns:a16="http://schemas.microsoft.com/office/drawing/2014/main" id="{92586CC2-E0B4-44C5-ACEA-B8FC3C5414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211" y="1615144"/>
            <a:ext cx="196307" cy="244113"/>
          </a:xfrm>
          <a:prstGeom prst="rect">
            <a:avLst/>
          </a:prstGeom>
        </p:spPr>
      </p:pic>
      <p:pic>
        <p:nvPicPr>
          <p:cNvPr id="12" name="Picture 11">
            <a:extLst>
              <a:ext uri="{FF2B5EF4-FFF2-40B4-BE49-F238E27FC236}">
                <a16:creationId xmlns:a16="http://schemas.microsoft.com/office/drawing/2014/main" id="{3D5C672D-D34D-4ED5-AE22-80C4CA55AD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9401" y="4554014"/>
            <a:ext cx="196307" cy="244113"/>
          </a:xfrm>
          <a:prstGeom prst="rect">
            <a:avLst/>
          </a:prstGeom>
        </p:spPr>
      </p:pic>
      <p:pic>
        <p:nvPicPr>
          <p:cNvPr id="13" name="Picture 12">
            <a:extLst>
              <a:ext uri="{FF2B5EF4-FFF2-40B4-BE49-F238E27FC236}">
                <a16:creationId xmlns:a16="http://schemas.microsoft.com/office/drawing/2014/main" id="{EAA56973-11E7-4215-8A46-91B0C78FEB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4591" y="5779504"/>
            <a:ext cx="196307" cy="244113"/>
          </a:xfrm>
          <a:prstGeom prst="rect">
            <a:avLst/>
          </a:prstGeom>
        </p:spPr>
      </p:pic>
      <p:pic>
        <p:nvPicPr>
          <p:cNvPr id="14" name="Picture 13">
            <a:extLst>
              <a:ext uri="{FF2B5EF4-FFF2-40B4-BE49-F238E27FC236}">
                <a16:creationId xmlns:a16="http://schemas.microsoft.com/office/drawing/2014/main" id="{6CDE0ADC-31F1-4E07-9F01-53F2E167D2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86615" y="6471608"/>
            <a:ext cx="196307" cy="244113"/>
          </a:xfrm>
          <a:prstGeom prst="rect">
            <a:avLst/>
          </a:prstGeom>
        </p:spPr>
      </p:pic>
      <p:pic>
        <p:nvPicPr>
          <p:cNvPr id="15" name="Picture 14">
            <a:extLst>
              <a:ext uri="{FF2B5EF4-FFF2-40B4-BE49-F238E27FC236}">
                <a16:creationId xmlns:a16="http://schemas.microsoft.com/office/drawing/2014/main" id="{A2757A56-2F39-4AA7-8C4E-C245522086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18137" y="5423129"/>
            <a:ext cx="172997" cy="215126"/>
          </a:xfrm>
          <a:prstGeom prst="rect">
            <a:avLst/>
          </a:prstGeom>
        </p:spPr>
      </p:pic>
      <p:pic>
        <p:nvPicPr>
          <p:cNvPr id="6" name="Picture 5">
            <a:hlinkClick r:id="rId5"/>
            <a:extLst>
              <a:ext uri="{FF2B5EF4-FFF2-40B4-BE49-F238E27FC236}">
                <a16:creationId xmlns:a16="http://schemas.microsoft.com/office/drawing/2014/main" id="{99149DA5-B454-8ACE-BABA-3AC6DE802509}"/>
              </a:ext>
            </a:extLst>
          </p:cNvPr>
          <p:cNvPicPr>
            <a:picLocks noGrp="1" noRot="1" noChangeAspect="1" noMove="1" noResize="1" noEditPoints="1" noAdjustHandles="1" noChangeArrowheads="1" noChangeShapeType="1" noCrop="1"/>
          </p:cNvPicPr>
          <p:nvPr/>
        </p:nvPicPr>
        <p:blipFill>
          <a:blip r:embed="rId6" cstate="print">
            <a:extLst>
              <a:ext uri="{28A0092B-C50C-407E-A947-70E740481C1C}">
                <a14:useLocalDpi xmlns:a14="http://schemas.microsoft.com/office/drawing/2010/main" val="0"/>
              </a:ext>
            </a:extLst>
          </a:blip>
          <a:stretch>
            <a:fillRect/>
          </a:stretch>
        </p:blipFill>
        <p:spPr>
          <a:xfrm>
            <a:off x="7461169" y="6062046"/>
            <a:ext cx="655838" cy="653675"/>
          </a:xfrm>
          <a:prstGeom prst="rect">
            <a:avLst/>
          </a:prstGeom>
        </p:spPr>
      </p:pic>
    </p:spTree>
    <p:extLst>
      <p:ext uri="{BB962C8B-B14F-4D97-AF65-F5344CB8AC3E}">
        <p14:creationId xmlns:p14="http://schemas.microsoft.com/office/powerpoint/2010/main" val="39337094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45CD-C531-42B1-A3C5-4319D35E2E00}"/>
              </a:ext>
            </a:extLst>
          </p:cNvPr>
          <p:cNvSpPr>
            <a:spLocks noGrp="1"/>
          </p:cNvSpPr>
          <p:nvPr>
            <p:ph type="title"/>
          </p:nvPr>
        </p:nvSpPr>
        <p:spPr>
          <a:xfrm>
            <a:off x="244944" y="95417"/>
            <a:ext cx="10392147" cy="700650"/>
          </a:xfrm>
        </p:spPr>
        <p:txBody>
          <a:bodyPr/>
          <a:lstStyle/>
          <a:p>
            <a:r>
              <a:rPr lang="en-US" noProof="1"/>
              <a:t>Jira/Zephyr Project</a:t>
            </a:r>
            <a:endParaRPr lang="en-US" sz="1800" noProof="1"/>
          </a:p>
        </p:txBody>
      </p:sp>
      <p:sp>
        <p:nvSpPr>
          <p:cNvPr id="3" name="TextBox 2">
            <a:extLst>
              <a:ext uri="{FF2B5EF4-FFF2-40B4-BE49-F238E27FC236}">
                <a16:creationId xmlns:a16="http://schemas.microsoft.com/office/drawing/2014/main" id="{28F4E21E-D312-49EE-8687-1C30E7529ABA}"/>
              </a:ext>
            </a:extLst>
          </p:cNvPr>
          <p:cNvSpPr txBox="1"/>
          <p:nvPr/>
        </p:nvSpPr>
        <p:spPr>
          <a:xfrm>
            <a:off x="537882" y="1238075"/>
            <a:ext cx="5927395" cy="1723549"/>
          </a:xfrm>
          <a:prstGeom prst="rect">
            <a:avLst/>
          </a:prstGeom>
          <a:noFill/>
        </p:spPr>
        <p:txBody>
          <a:bodyPr wrap="square" rtlCol="0">
            <a:spAutoFit/>
          </a:bodyPr>
          <a:lstStyle/>
          <a:p>
            <a:pPr algn="just">
              <a:spcAft>
                <a:spcPts val="600"/>
              </a:spcAft>
            </a:pPr>
            <a:r>
              <a:rPr lang="en-US" sz="1200" b="1" dirty="0"/>
              <a:t>Test conditions</a:t>
            </a:r>
            <a:r>
              <a:rPr lang="ro-RO" sz="1200" b="1" dirty="0"/>
              <a:t>:</a:t>
            </a:r>
            <a:r>
              <a:rPr lang="ro-RO" sz="1200" dirty="0"/>
              <a:t> Am definit condiții de testare î</a:t>
            </a:r>
            <a:r>
              <a:rPr lang="en-US" sz="1200" dirty="0"/>
              <a:t>n </a:t>
            </a:r>
            <a:r>
              <a:rPr lang="en-US" sz="1200" noProof="1"/>
              <a:t>conformitate</a:t>
            </a:r>
            <a:r>
              <a:rPr lang="en-US" sz="1200" dirty="0"/>
              <a:t> </a:t>
            </a:r>
            <a:r>
              <a:rPr lang="ro-RO" sz="1200" dirty="0"/>
              <a:t>cu cerințele specificate, pentru a verifica interacțiunea utilizatorului cu coșul de cumpărături și procesul de înregistrare și autentificare, asigurând astfel, o experiență fluentă și lipsită de probleme pentru utilizatori.</a:t>
            </a:r>
          </a:p>
          <a:p>
            <a:pPr algn="just">
              <a:spcBef>
                <a:spcPts val="600"/>
              </a:spcBef>
            </a:pPr>
            <a:r>
              <a:rPr lang="en-US" sz="1200" b="1" dirty="0"/>
              <a:t>Test cases</a:t>
            </a:r>
            <a:r>
              <a:rPr lang="ro-RO" sz="1200" b="1" dirty="0"/>
              <a:t>: </a:t>
            </a:r>
            <a:r>
              <a:rPr lang="ro-RO" sz="1200" dirty="0"/>
              <a:t>Am definit cazuri de testare pentru fiecare funcționalitate cheie, inclusiv interacțiunea utilizatorului cu coșul de cumpărături și procesul de înregistrare și autentificare, pentru a verifica conformitatea cu cerințele specificate și pentru a identifica eventualele probleme sau deficiențe.</a:t>
            </a:r>
          </a:p>
        </p:txBody>
      </p:sp>
      <p:pic>
        <p:nvPicPr>
          <p:cNvPr id="8" name="Picture 7">
            <a:extLst>
              <a:ext uri="{FF2B5EF4-FFF2-40B4-BE49-F238E27FC236}">
                <a16:creationId xmlns:a16="http://schemas.microsoft.com/office/drawing/2014/main" id="{9715A150-D98C-4876-931F-52AE4AB9A649}"/>
              </a:ext>
            </a:extLst>
          </p:cNvPr>
          <p:cNvPicPr>
            <a:picLocks noChangeAspect="1"/>
          </p:cNvPicPr>
          <p:nvPr/>
        </p:nvPicPr>
        <p:blipFill rotWithShape="1">
          <a:blip r:embed="rId2">
            <a:extLst>
              <a:ext uri="{28A0092B-C50C-407E-A947-70E740481C1C}">
                <a14:useLocalDpi xmlns:a14="http://schemas.microsoft.com/office/drawing/2010/main" val="0"/>
              </a:ext>
            </a:extLst>
          </a:blip>
          <a:srcRect r="15576"/>
          <a:stretch/>
        </p:blipFill>
        <p:spPr>
          <a:xfrm>
            <a:off x="439728" y="3105842"/>
            <a:ext cx="8055293" cy="3493069"/>
          </a:xfrm>
          <a:prstGeom prst="rect">
            <a:avLst/>
          </a:prstGeom>
          <a:ln>
            <a:solidFill>
              <a:schemeClr val="accent6">
                <a:lumMod val="50000"/>
              </a:schemeClr>
            </a:solidFill>
          </a:ln>
        </p:spPr>
      </p:pic>
      <p:pic>
        <p:nvPicPr>
          <p:cNvPr id="9" name="Picture 8">
            <a:extLst>
              <a:ext uri="{FF2B5EF4-FFF2-40B4-BE49-F238E27FC236}">
                <a16:creationId xmlns:a16="http://schemas.microsoft.com/office/drawing/2014/main" id="{17146E37-1BAF-4826-9122-9CE8E38DD8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575" y="1238075"/>
            <a:ext cx="196307" cy="244113"/>
          </a:xfrm>
          <a:prstGeom prst="rect">
            <a:avLst/>
          </a:prstGeom>
        </p:spPr>
      </p:pic>
      <p:pic>
        <p:nvPicPr>
          <p:cNvPr id="10" name="Picture 9">
            <a:extLst>
              <a:ext uri="{FF2B5EF4-FFF2-40B4-BE49-F238E27FC236}">
                <a16:creationId xmlns:a16="http://schemas.microsoft.com/office/drawing/2014/main" id="{C8CCA204-F2EE-444C-8489-02487EE2CE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575" y="2099849"/>
            <a:ext cx="196307" cy="244113"/>
          </a:xfrm>
          <a:prstGeom prst="rect">
            <a:avLst/>
          </a:prstGeom>
        </p:spPr>
      </p:pic>
      <p:pic>
        <p:nvPicPr>
          <p:cNvPr id="11" name="Picture 10">
            <a:extLst>
              <a:ext uri="{FF2B5EF4-FFF2-40B4-BE49-F238E27FC236}">
                <a16:creationId xmlns:a16="http://schemas.microsoft.com/office/drawing/2014/main" id="{83C5FE81-C6A6-4082-8B5B-F447184997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535" y="4840685"/>
            <a:ext cx="196307" cy="244113"/>
          </a:xfrm>
          <a:prstGeom prst="rect">
            <a:avLst/>
          </a:prstGeom>
        </p:spPr>
      </p:pic>
      <p:pic>
        <p:nvPicPr>
          <p:cNvPr id="12" name="Picture 11">
            <a:extLst>
              <a:ext uri="{FF2B5EF4-FFF2-40B4-BE49-F238E27FC236}">
                <a16:creationId xmlns:a16="http://schemas.microsoft.com/office/drawing/2014/main" id="{F38B59F8-5124-4653-8139-ABE2381AB3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5277" y="1093857"/>
            <a:ext cx="5616910" cy="2500209"/>
          </a:xfrm>
          <a:prstGeom prst="rect">
            <a:avLst/>
          </a:prstGeom>
          <a:ln>
            <a:solidFill>
              <a:schemeClr val="accent6">
                <a:lumMod val="50000"/>
              </a:schemeClr>
            </a:solidFill>
          </a:ln>
        </p:spPr>
      </p:pic>
    </p:spTree>
    <p:extLst>
      <p:ext uri="{BB962C8B-B14F-4D97-AF65-F5344CB8AC3E}">
        <p14:creationId xmlns:p14="http://schemas.microsoft.com/office/powerpoint/2010/main" val="17575180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45CD-C531-42B1-A3C5-4319D35E2E00}"/>
              </a:ext>
            </a:extLst>
          </p:cNvPr>
          <p:cNvSpPr>
            <a:spLocks noGrp="1"/>
          </p:cNvSpPr>
          <p:nvPr>
            <p:ph type="title"/>
          </p:nvPr>
        </p:nvSpPr>
        <p:spPr>
          <a:xfrm>
            <a:off x="244944" y="95417"/>
            <a:ext cx="10392147" cy="700650"/>
          </a:xfrm>
        </p:spPr>
        <p:txBody>
          <a:bodyPr/>
          <a:lstStyle/>
          <a:p>
            <a:r>
              <a:rPr lang="en-US" noProof="1"/>
              <a:t>Jira/Zephyr Project</a:t>
            </a:r>
            <a:endParaRPr lang="en-US" sz="1800" noProof="1"/>
          </a:p>
        </p:txBody>
      </p:sp>
      <p:sp>
        <p:nvSpPr>
          <p:cNvPr id="3" name="TextBox 2">
            <a:extLst>
              <a:ext uri="{FF2B5EF4-FFF2-40B4-BE49-F238E27FC236}">
                <a16:creationId xmlns:a16="http://schemas.microsoft.com/office/drawing/2014/main" id="{28F4E21E-D312-49EE-8687-1C30E7529ABA}"/>
              </a:ext>
            </a:extLst>
          </p:cNvPr>
          <p:cNvSpPr txBox="1"/>
          <p:nvPr/>
        </p:nvSpPr>
        <p:spPr>
          <a:xfrm>
            <a:off x="355000" y="942687"/>
            <a:ext cx="9746430" cy="2285306"/>
          </a:xfrm>
          <a:prstGeom prst="rect">
            <a:avLst/>
          </a:prstGeom>
          <a:noFill/>
        </p:spPr>
        <p:txBody>
          <a:bodyPr wrap="square" rtlCol="0">
            <a:spAutoFit/>
          </a:bodyPr>
          <a:lstStyle/>
          <a:p>
            <a:pPr>
              <a:lnSpc>
                <a:spcPct val="107000"/>
              </a:lnSpc>
              <a:spcAft>
                <a:spcPts val="800"/>
              </a:spcAft>
            </a:pPr>
            <a:r>
              <a:rPr lang="ro-RO" sz="1200" b="1" noProof="1">
                <a:effectLst/>
                <a:latin typeface="Calibri" panose="020F0502020204030204" pitchFamily="34" charset="0"/>
                <a:ea typeface="Calibri" panose="020F0502020204030204" pitchFamily="34" charset="0"/>
                <a:cs typeface="Times New Roman" panose="02020603050405020304" pitchFamily="18" charset="0"/>
              </a:rPr>
              <a:t>Tra</a:t>
            </a:r>
            <a:r>
              <a:rPr lang="en-US" sz="1200" b="1" noProof="1">
                <a:effectLst/>
                <a:latin typeface="Calibri" panose="020F0502020204030204" pitchFamily="34" charset="0"/>
                <a:ea typeface="Calibri" panose="020F0502020204030204" pitchFamily="34" charset="0"/>
                <a:cs typeface="Times New Roman" panose="02020603050405020304" pitchFamily="18" charset="0"/>
              </a:rPr>
              <a:t>ce</a:t>
            </a:r>
            <a:r>
              <a:rPr lang="ro-RO" sz="1200" b="1" noProof="1">
                <a:effectLst/>
                <a:latin typeface="Calibri" panose="020F0502020204030204" pitchFamily="34" charset="0"/>
                <a:ea typeface="Calibri" panose="020F0502020204030204" pitchFamily="34" charset="0"/>
                <a:cs typeface="Times New Roman" panose="02020603050405020304" pitchFamily="18" charset="0"/>
              </a:rPr>
              <a:t>ability Matrix (Matricea de trasabilitate)</a:t>
            </a:r>
          </a:p>
          <a:p>
            <a:pPr marL="628650" lvl="1" indent="-171450">
              <a:lnSpc>
                <a:spcPct val="107000"/>
              </a:lnSpc>
              <a:spcAft>
                <a:spcPts val="800"/>
              </a:spcAft>
              <a:buFont typeface="Arial" panose="020B0604020202020204" pitchFamily="34" charset="0"/>
              <a:buChar char="•"/>
            </a:pPr>
            <a:r>
              <a:rPr lang="en-US" sz="1200" noProof="1">
                <a:effectLst/>
                <a:latin typeface="Calibri" panose="020F0502020204030204" pitchFamily="34" charset="0"/>
                <a:ea typeface="Calibri" panose="020F0502020204030204" pitchFamily="34" charset="0"/>
                <a:cs typeface="Times New Roman" panose="02020603050405020304" pitchFamily="18" charset="0"/>
              </a:rPr>
              <a:t>Actualizările regulate ale matricei de trasabilitate ajută la menținerea transparenței și a alinierii între obiectivele de testare și cele de proiect pe tot parcursul ciclului de viață al testului</a:t>
            </a:r>
            <a:r>
              <a:rPr lang="ro-RO" sz="1200" noProof="1">
                <a:effectLst/>
                <a:latin typeface="Calibri" panose="020F0502020204030204" pitchFamily="34" charset="0"/>
                <a:ea typeface="Calibri" panose="020F0502020204030204" pitchFamily="34" charset="0"/>
                <a:cs typeface="Times New Roman" panose="02020603050405020304" pitchFamily="18" charset="0"/>
              </a:rPr>
              <a:t>.</a:t>
            </a:r>
            <a:endParaRPr lang="en-US" sz="1200" noProof="1">
              <a:effectLst/>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spcAft>
                <a:spcPts val="800"/>
              </a:spcAft>
              <a:buFont typeface="Arial" panose="020B0604020202020204" pitchFamily="34" charset="0"/>
              <a:buChar char="•"/>
            </a:pPr>
            <a:r>
              <a:rPr lang="en-US" sz="1200" noProof="1">
                <a:effectLst/>
                <a:latin typeface="Calibri" panose="020F0502020204030204" pitchFamily="34" charset="0"/>
                <a:ea typeface="Calibri" panose="020F0502020204030204" pitchFamily="34" charset="0"/>
                <a:cs typeface="Times New Roman" panose="02020603050405020304" pitchFamily="18" charset="0"/>
              </a:rPr>
              <a:t>Matricea indică starea curentă a fiecărui caz de testare, ajutând la monitorizarea procesului de testare și la identificarea oricăror lacune sau lips</a:t>
            </a:r>
            <a:r>
              <a:rPr lang="en-US" sz="1200" noProof="1">
                <a:latin typeface="Calibri" panose="020F0502020204030204" pitchFamily="34" charset="0"/>
                <a:ea typeface="Calibri" panose="020F0502020204030204" pitchFamily="34" charset="0"/>
                <a:cs typeface="Times New Roman" panose="02020603050405020304" pitchFamily="18" charset="0"/>
              </a:rPr>
              <a:t>ă de acoperire</a:t>
            </a:r>
            <a:r>
              <a:rPr lang="ro-RO" sz="1200" noProof="1">
                <a:latin typeface="Calibri" panose="020F0502020204030204" pitchFamily="34" charset="0"/>
                <a:ea typeface="Calibri" panose="020F0502020204030204" pitchFamily="34" charset="0"/>
                <a:cs typeface="Times New Roman" panose="02020603050405020304" pitchFamily="18" charset="0"/>
              </a:rPr>
              <a:t>.</a:t>
            </a:r>
            <a:endParaRPr lang="en-US" sz="1200" noProof="1">
              <a:effectLst/>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spcAft>
                <a:spcPts val="800"/>
              </a:spcAft>
              <a:buFont typeface="Arial" panose="020B0604020202020204" pitchFamily="34" charset="0"/>
              <a:buChar char="•"/>
            </a:pPr>
            <a:r>
              <a:rPr lang="en-US" sz="1200" noProof="1">
                <a:effectLst/>
                <a:latin typeface="Calibri" panose="020F0502020204030204" pitchFamily="34" charset="0"/>
                <a:ea typeface="Calibri" panose="020F0502020204030204" pitchFamily="34" charset="0"/>
                <a:cs typeface="Times New Roman" panose="02020603050405020304" pitchFamily="18" charset="0"/>
              </a:rPr>
              <a:t>Matricea poate fi utilizată în scopuri de conformitate și pentru a </a:t>
            </a:r>
            <a:r>
              <a:rPr lang="ro-RO" sz="1200" noProof="1">
                <a:effectLst/>
                <a:latin typeface="Calibri" panose="020F0502020204030204" pitchFamily="34" charset="0"/>
                <a:ea typeface="Calibri" panose="020F0502020204030204" pitchFamily="34" charset="0"/>
                <a:cs typeface="Times New Roman" panose="02020603050405020304" pitchFamily="18" charset="0"/>
              </a:rPr>
              <a:t>demonstra</a:t>
            </a:r>
            <a:r>
              <a:rPr lang="en-US" sz="1200" noProof="1">
                <a:effectLst/>
                <a:latin typeface="Calibri" panose="020F0502020204030204" pitchFamily="34" charset="0"/>
                <a:ea typeface="Calibri" panose="020F0502020204030204" pitchFamily="34" charset="0"/>
                <a:cs typeface="Times New Roman" panose="02020603050405020304" pitchFamily="18" charset="0"/>
              </a:rPr>
              <a:t> că toate cerințele au fost testate și verificate în mod adecvat</a:t>
            </a:r>
            <a:r>
              <a:rPr lang="ro-RO" sz="1200" noProof="1">
                <a:effectLst/>
                <a:latin typeface="Calibri" panose="020F0502020204030204" pitchFamily="34" charset="0"/>
                <a:ea typeface="Calibri" panose="020F0502020204030204" pitchFamily="34" charset="0"/>
                <a:cs typeface="Times New Roman" panose="02020603050405020304" pitchFamily="18" charset="0"/>
              </a:rPr>
              <a:t>.</a:t>
            </a:r>
            <a:endParaRPr lang="en-US" sz="1200" noProof="1">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200" noProof="1">
                <a:effectLst/>
                <a:latin typeface="Calibri" panose="020F0502020204030204" pitchFamily="34" charset="0"/>
                <a:ea typeface="Calibri" panose="020F0502020204030204" pitchFamily="34" charset="0"/>
                <a:cs typeface="Calibri" panose="020F0502020204030204" pitchFamily="34" charset="0"/>
              </a:rPr>
              <a:t>	 Matricea de trasabilitate poate fi găsită</a:t>
            </a:r>
            <a:endParaRPr lang="ro-RO" sz="1200" noProof="1">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endParaRPr lang="en-US" sz="1050" u="sng" noProof="1">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18078F57-95E3-4128-B4CA-2C8E0D5089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693" y="942687"/>
            <a:ext cx="196307" cy="244113"/>
          </a:xfrm>
          <a:prstGeom prst="rect">
            <a:avLst/>
          </a:prstGeom>
        </p:spPr>
      </p:pic>
      <p:pic>
        <p:nvPicPr>
          <p:cNvPr id="5" name="Picture 4">
            <a:extLst>
              <a:ext uri="{FF2B5EF4-FFF2-40B4-BE49-F238E27FC236}">
                <a16:creationId xmlns:a16="http://schemas.microsoft.com/office/drawing/2014/main" id="{8C48BBB3-5CB5-4F1A-BA91-A33F723159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2629" y="3041731"/>
            <a:ext cx="8420961" cy="3501107"/>
          </a:xfrm>
          <a:prstGeom prst="rect">
            <a:avLst/>
          </a:prstGeom>
          <a:ln>
            <a:solidFill>
              <a:schemeClr val="accent6">
                <a:lumMod val="50000"/>
              </a:schemeClr>
            </a:solidFill>
          </a:ln>
        </p:spPr>
      </p:pic>
      <p:sp>
        <p:nvSpPr>
          <p:cNvPr id="27" name="Flowchart: Stored Data 26">
            <a:hlinkClick r:id="rId4"/>
            <a:extLst>
              <a:ext uri="{FF2B5EF4-FFF2-40B4-BE49-F238E27FC236}">
                <a16:creationId xmlns:a16="http://schemas.microsoft.com/office/drawing/2014/main" id="{1332300F-5F94-FD9A-E071-F5A7B273FF2A}"/>
              </a:ext>
            </a:extLst>
          </p:cNvPr>
          <p:cNvSpPr/>
          <p:nvPr/>
        </p:nvSpPr>
        <p:spPr>
          <a:xfrm rot="10800000" flipV="1">
            <a:off x="3754470" y="2609782"/>
            <a:ext cx="714379" cy="215890"/>
          </a:xfrm>
          <a:prstGeom prst="flowChartOnlineStorag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solidFill>
              <a:schemeClr val="accent6"/>
            </a:solidFill>
          </a:ln>
          <a:effectLst>
            <a:reflection blurRad="6350" stA="52000" endA="300" endPos="35000" dir="5400000" sy="-100000" algn="bl" rotWithShape="0"/>
          </a:effectLst>
          <a:scene3d>
            <a:camera prst="obliqueBottomRight"/>
            <a:lightRig rig="threePt" dir="t"/>
          </a:scene3d>
        </p:spPr>
        <p:style>
          <a:lnRef idx="0">
            <a:scrgbClr r="0" g="0" b="0"/>
          </a:lnRef>
          <a:fillRef idx="0">
            <a:scrgbClr r="0" g="0" b="0"/>
          </a:fillRef>
          <a:effectRef idx="0">
            <a:scrgbClr r="0" g="0" b="0"/>
          </a:effectRef>
          <a:fontRef idx="minor">
            <a:schemeClr val="lt1"/>
          </a:fontRef>
        </p:style>
        <p:txBody>
          <a:bodyPr rtlCol="0" anchor="ctr">
            <a:noAutofit/>
            <a:scene3d>
              <a:camera prst="orthographicFront">
                <a:rot lat="0" lon="0" rev="10799999"/>
              </a:camera>
              <a:lightRig rig="threePt" dir="t"/>
            </a:scene3d>
          </a:bodyPr>
          <a:lstStyle/>
          <a:p>
            <a:pPr algn="ctr"/>
            <a:r>
              <a:rPr lang="ro-RO" sz="1400" b="1" dirty="0">
                <a:solidFill>
                  <a:schemeClr val="tx2">
                    <a:lumMod val="75000"/>
                  </a:schemeClr>
                </a:solidFill>
              </a:rPr>
              <a:t>aici</a:t>
            </a:r>
            <a:endParaRPr lang="en-US" sz="1400" b="1" dirty="0">
              <a:solidFill>
                <a:schemeClr val="tx2">
                  <a:lumMod val="75000"/>
                </a:schemeClr>
              </a:solidFill>
            </a:endParaRPr>
          </a:p>
        </p:txBody>
      </p:sp>
    </p:spTree>
    <p:extLst>
      <p:ext uri="{BB962C8B-B14F-4D97-AF65-F5344CB8AC3E}">
        <p14:creationId xmlns:p14="http://schemas.microsoft.com/office/powerpoint/2010/main" val="22344575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E3522B1-B9C7-41AB-A0B9-5D22F83FDA2B}"/>
              </a:ext>
            </a:extLst>
          </p:cNvPr>
          <p:cNvPicPr>
            <a:picLocks noChangeAspect="1"/>
          </p:cNvPicPr>
          <p:nvPr/>
        </p:nvPicPr>
        <p:blipFill rotWithShape="1">
          <a:blip r:embed="rId2">
            <a:extLst>
              <a:ext uri="{28A0092B-C50C-407E-A947-70E740481C1C}">
                <a14:useLocalDpi xmlns:a14="http://schemas.microsoft.com/office/drawing/2010/main" val="0"/>
              </a:ext>
            </a:extLst>
          </a:blip>
          <a:srcRect r="2765" b="4762"/>
          <a:stretch/>
        </p:blipFill>
        <p:spPr>
          <a:xfrm>
            <a:off x="226304" y="3864195"/>
            <a:ext cx="5145373" cy="2395423"/>
          </a:xfrm>
          <a:prstGeom prst="rect">
            <a:avLst/>
          </a:prstGeom>
          <a:ln>
            <a:solidFill>
              <a:schemeClr val="accent6">
                <a:lumMod val="50000"/>
              </a:schemeClr>
            </a:solidFill>
          </a:ln>
        </p:spPr>
      </p:pic>
      <p:sp>
        <p:nvSpPr>
          <p:cNvPr id="2" name="Title 1">
            <a:extLst>
              <a:ext uri="{FF2B5EF4-FFF2-40B4-BE49-F238E27FC236}">
                <a16:creationId xmlns:a16="http://schemas.microsoft.com/office/drawing/2014/main" id="{5E2945CD-C531-42B1-A3C5-4319D35E2E00}"/>
              </a:ext>
            </a:extLst>
          </p:cNvPr>
          <p:cNvSpPr>
            <a:spLocks noGrp="1"/>
          </p:cNvSpPr>
          <p:nvPr>
            <p:ph type="title"/>
          </p:nvPr>
        </p:nvSpPr>
        <p:spPr>
          <a:xfrm>
            <a:off x="404943" y="91440"/>
            <a:ext cx="9933469" cy="701419"/>
          </a:xfrm>
        </p:spPr>
        <p:txBody>
          <a:bodyPr/>
          <a:lstStyle/>
          <a:p>
            <a:r>
              <a:rPr lang="ro-RO" dirty="0"/>
              <a:t>Concluzii generale după testare</a:t>
            </a:r>
            <a:endParaRPr lang="en-US" dirty="0"/>
          </a:p>
        </p:txBody>
      </p:sp>
      <p:pic>
        <p:nvPicPr>
          <p:cNvPr id="9" name="Picture 8">
            <a:extLst>
              <a:ext uri="{FF2B5EF4-FFF2-40B4-BE49-F238E27FC236}">
                <a16:creationId xmlns:a16="http://schemas.microsoft.com/office/drawing/2014/main" id="{1D746DF6-7087-49BF-8408-28AD7CF87EBD}"/>
              </a:ext>
            </a:extLst>
          </p:cNvPr>
          <p:cNvPicPr>
            <a:picLocks noChangeAspect="1"/>
          </p:cNvPicPr>
          <p:nvPr/>
        </p:nvPicPr>
        <p:blipFill rotWithShape="1">
          <a:blip r:embed="rId3">
            <a:extLst>
              <a:ext uri="{28A0092B-C50C-407E-A947-70E740481C1C}">
                <a14:useLocalDpi xmlns:a14="http://schemas.microsoft.com/office/drawing/2010/main" val="0"/>
              </a:ext>
            </a:extLst>
          </a:blip>
          <a:srcRect b="6229"/>
          <a:stretch/>
        </p:blipFill>
        <p:spPr>
          <a:xfrm>
            <a:off x="6041878" y="867253"/>
            <a:ext cx="5752380" cy="2642931"/>
          </a:xfrm>
          <a:prstGeom prst="rect">
            <a:avLst/>
          </a:prstGeom>
          <a:ln>
            <a:solidFill>
              <a:schemeClr val="accent6">
                <a:lumMod val="50000"/>
              </a:schemeClr>
            </a:solidFill>
          </a:ln>
        </p:spPr>
      </p:pic>
      <p:sp>
        <p:nvSpPr>
          <p:cNvPr id="12" name="TextBox 11">
            <a:extLst>
              <a:ext uri="{FF2B5EF4-FFF2-40B4-BE49-F238E27FC236}">
                <a16:creationId xmlns:a16="http://schemas.microsoft.com/office/drawing/2014/main" id="{CCE87E4B-E1AC-4185-951D-D71D4E84E4F7}"/>
              </a:ext>
            </a:extLst>
          </p:cNvPr>
          <p:cNvSpPr txBox="1"/>
          <p:nvPr/>
        </p:nvSpPr>
        <p:spPr>
          <a:xfrm>
            <a:off x="226304" y="1286988"/>
            <a:ext cx="5815574" cy="1838965"/>
          </a:xfrm>
          <a:prstGeom prst="rect">
            <a:avLst/>
          </a:prstGeom>
          <a:noFill/>
        </p:spPr>
        <p:txBody>
          <a:bodyPr wrap="square" rtlCol="0">
            <a:spAutoFit/>
          </a:bodyPr>
          <a:lstStyle/>
          <a:p>
            <a:pPr indent="-457200">
              <a:spcBef>
                <a:spcPts val="600"/>
              </a:spcBef>
            </a:pPr>
            <a:r>
              <a:rPr lang="ro-RO" sz="1200" b="1" noProof="1">
                <a:effectLst/>
                <a:latin typeface="Arial" panose="020B0604020202020204" pitchFamily="34" charset="0"/>
                <a:ea typeface="Times New Roman" panose="02020603050405020304" pitchFamily="18" charset="0"/>
                <a:cs typeface="Arial" panose="020B0604020202020204" pitchFamily="34" charset="0"/>
              </a:rPr>
              <a:t>Gravitatea Bug-urilor Identificate:</a:t>
            </a:r>
            <a:endParaRPr lang="ro-RO" sz="1200" noProof="1">
              <a:effectLst/>
              <a:latin typeface="Arial" panose="020B0604020202020204" pitchFamily="34" charset="0"/>
              <a:ea typeface="Calibri" panose="020F0502020204030204" pitchFamily="34" charset="0"/>
              <a:cs typeface="Arial" panose="020B0604020202020204" pitchFamily="34" charset="0"/>
            </a:endParaRPr>
          </a:p>
          <a:p>
            <a:pPr marL="0" lvl="1">
              <a:spcBef>
                <a:spcPts val="600"/>
              </a:spcBef>
              <a:spcAft>
                <a:spcPts val="600"/>
              </a:spcAft>
              <a:tabLst>
                <a:tab pos="457200" algn="l"/>
              </a:tabLst>
            </a:pPr>
            <a:r>
              <a:rPr lang="ro-RO" sz="1200" b="1" noProof="1">
                <a:latin typeface="Arial" panose="020B0604020202020204" pitchFamily="34" charset="0"/>
                <a:cs typeface="Arial" panose="020B0604020202020204" pitchFamily="34" charset="0"/>
              </a:rPr>
              <a:t>     Gravitate Mare:</a:t>
            </a:r>
          </a:p>
          <a:p>
            <a:pPr marL="565200" lvl="4" indent="-108000">
              <a:spcBef>
                <a:spcPts val="300"/>
              </a:spcBef>
              <a:buSzPts val="1000"/>
              <a:buFont typeface="Courier New" panose="02070309020205020404" pitchFamily="49" charset="0"/>
              <a:buChar char="o"/>
              <a:tabLst>
                <a:tab pos="914400" algn="l"/>
              </a:tabLst>
            </a:pPr>
            <a:r>
              <a:rPr lang="ro-RO" sz="1200" b="1" i="1" noProof="1">
                <a:latin typeface="Arial" panose="020B0604020202020204" pitchFamily="34" charset="0"/>
                <a:cs typeface="Arial" panose="020B0604020202020204" pitchFamily="34" charset="0"/>
              </a:rPr>
              <a:t>Probleme de securitate: </a:t>
            </a:r>
            <a:r>
              <a:rPr lang="ro-RO" sz="1200" noProof="1">
                <a:latin typeface="Arial" panose="020B0604020202020204" pitchFamily="34" charset="0"/>
                <a:cs typeface="Arial" panose="020B0604020202020204" pitchFamily="34" charset="0"/>
              </a:rPr>
              <a:t>lipsa autentificării cu doi factori (2FA), lipsa expirării sesiunii, lipsa CAPTCHA, acceptarea parolelor slabe.</a:t>
            </a:r>
          </a:p>
          <a:p>
            <a:pPr marL="565200" lvl="4" indent="-108000">
              <a:spcBef>
                <a:spcPts val="300"/>
              </a:spcBef>
              <a:buSzPts val="1000"/>
              <a:buFont typeface="Courier New" panose="02070309020205020404" pitchFamily="49" charset="0"/>
              <a:buChar char="o"/>
              <a:tabLst>
                <a:tab pos="914400" algn="l"/>
              </a:tabLst>
            </a:pPr>
            <a:r>
              <a:rPr lang="ro-RO" sz="1200" b="1" i="1" noProof="1">
                <a:latin typeface="Arial" panose="020B0604020202020204" pitchFamily="34" charset="0"/>
                <a:cs typeface="Arial" panose="020B0604020202020204" pitchFamily="34" charset="0"/>
              </a:rPr>
              <a:t>Probleme de utilizare: </a:t>
            </a:r>
            <a:r>
              <a:rPr lang="ro-RO" sz="1200" noProof="1">
                <a:latin typeface="Arial" panose="020B0604020202020204" pitchFamily="34" charset="0"/>
                <a:cs typeface="Arial" panose="020B0604020202020204" pitchFamily="34" charset="0"/>
              </a:rPr>
              <a:t>lipsa mesajelor de eroare pentru inputuri invalide, lipsa feedback-ului </a:t>
            </a:r>
            <a:r>
              <a:rPr lang="en-US" sz="1200" noProof="1">
                <a:latin typeface="Arial" panose="020B0604020202020204" pitchFamily="34" charset="0"/>
                <a:cs typeface="Arial" panose="020B0604020202020204" pitchFamily="34" charset="0"/>
              </a:rPr>
              <a:t>pentru</a:t>
            </a:r>
            <a:r>
              <a:rPr lang="ro-RO" sz="1200" noProof="1">
                <a:latin typeface="Arial" panose="020B0604020202020204" pitchFamily="34" charset="0"/>
                <a:cs typeface="Arial" panose="020B0604020202020204" pitchFamily="34" charset="0"/>
              </a:rPr>
              <a:t> acțiunil</a:t>
            </a:r>
            <a:r>
              <a:rPr lang="en-US" sz="1200" noProof="1">
                <a:latin typeface="Arial" panose="020B0604020202020204" pitchFamily="34" charset="0"/>
                <a:cs typeface="Arial" panose="020B0604020202020204" pitchFamily="34" charset="0"/>
              </a:rPr>
              <a:t>e</a:t>
            </a:r>
            <a:r>
              <a:rPr lang="ro-RO" sz="1200" noProof="1">
                <a:latin typeface="Arial" panose="020B0604020202020204" pitchFamily="34" charset="0"/>
                <a:cs typeface="Arial" panose="020B0604020202020204" pitchFamily="34" charset="0"/>
              </a:rPr>
              <a:t> din coșul de cumpărături.</a:t>
            </a:r>
          </a:p>
          <a:p>
            <a:pPr marL="565200" lvl="4" indent="-108000">
              <a:spcBef>
                <a:spcPts val="300"/>
              </a:spcBef>
              <a:buSzPts val="1000"/>
              <a:buFont typeface="Courier New" panose="02070309020205020404" pitchFamily="49" charset="0"/>
              <a:buChar char="o"/>
              <a:tabLst>
                <a:tab pos="914400" algn="l"/>
              </a:tabLst>
            </a:pPr>
            <a:r>
              <a:rPr lang="ro-RO" sz="1200" b="1" i="1" noProof="1">
                <a:latin typeface="Arial" panose="020B0604020202020204" pitchFamily="34" charset="0"/>
                <a:cs typeface="Arial" panose="020B0604020202020204" pitchFamily="34" charset="0"/>
              </a:rPr>
              <a:t>Probleme de accesibilitate: </a:t>
            </a:r>
            <a:r>
              <a:rPr lang="en-US" sz="1200" noProof="1">
                <a:latin typeface="Arial" panose="020B0604020202020204" pitchFamily="34" charset="0"/>
                <a:cs typeface="Arial" panose="020B0604020202020204" pitchFamily="34" charset="0"/>
              </a:rPr>
              <a:t>neaderearea la cele mai bune practice de accesibilitate, l</a:t>
            </a:r>
            <a:r>
              <a:rPr lang="ro-RO" sz="1200" noProof="1">
                <a:latin typeface="Arial" panose="020B0604020202020204" pitchFamily="34" charset="0"/>
                <a:cs typeface="Arial" panose="020B0604020202020204" pitchFamily="34" charset="0"/>
              </a:rPr>
              <a:t>ipsa setărilor de limbă.</a:t>
            </a:r>
          </a:p>
        </p:txBody>
      </p:sp>
      <p:pic>
        <p:nvPicPr>
          <p:cNvPr id="15" name="Picture 14">
            <a:extLst>
              <a:ext uri="{FF2B5EF4-FFF2-40B4-BE49-F238E27FC236}">
                <a16:creationId xmlns:a16="http://schemas.microsoft.com/office/drawing/2014/main" id="{31F40792-643C-43AD-8887-494A9901E6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8" y="1288997"/>
            <a:ext cx="196307" cy="244113"/>
          </a:xfrm>
          <a:prstGeom prst="rect">
            <a:avLst/>
          </a:prstGeom>
        </p:spPr>
      </p:pic>
      <p:sp>
        <p:nvSpPr>
          <p:cNvPr id="16" name="TextBox 15">
            <a:extLst>
              <a:ext uri="{FF2B5EF4-FFF2-40B4-BE49-F238E27FC236}">
                <a16:creationId xmlns:a16="http://schemas.microsoft.com/office/drawing/2014/main" id="{E5716923-98E6-4753-8487-BDC9AEC016BD}"/>
              </a:ext>
            </a:extLst>
          </p:cNvPr>
          <p:cNvSpPr txBox="1"/>
          <p:nvPr/>
        </p:nvSpPr>
        <p:spPr>
          <a:xfrm>
            <a:off x="5436770" y="3584578"/>
            <a:ext cx="4356847" cy="3031599"/>
          </a:xfrm>
          <a:prstGeom prst="rect">
            <a:avLst/>
          </a:prstGeom>
          <a:noFill/>
        </p:spPr>
        <p:txBody>
          <a:bodyPr wrap="square" rtlCol="0">
            <a:spAutoFit/>
          </a:bodyPr>
          <a:lstStyle/>
          <a:p>
            <a:pPr marL="0" lvl="1">
              <a:spcBef>
                <a:spcPts val="1200"/>
              </a:spcBef>
              <a:spcAft>
                <a:spcPts val="600"/>
              </a:spcAft>
              <a:tabLst>
                <a:tab pos="457200" algn="l"/>
              </a:tabLst>
            </a:pPr>
            <a:r>
              <a:rPr lang="ro-RO" sz="1200" b="1" noProof="1">
                <a:latin typeface="Arial" panose="020B0604020202020204" pitchFamily="34" charset="0"/>
                <a:cs typeface="Arial" panose="020B0604020202020204" pitchFamily="34" charset="0"/>
              </a:rPr>
              <a:t>     Gravitate Medie:</a:t>
            </a:r>
          </a:p>
          <a:p>
            <a:pPr marL="565200" lvl="4" indent="-108000">
              <a:spcBef>
                <a:spcPts val="300"/>
              </a:spcBef>
              <a:buSzPts val="1000"/>
              <a:buFont typeface="Courier New" panose="02070309020205020404" pitchFamily="49" charset="0"/>
              <a:buChar char="o"/>
              <a:tabLst>
                <a:tab pos="914400" algn="l"/>
              </a:tabLst>
            </a:pPr>
            <a:r>
              <a:rPr lang="ro-RO" sz="1200" b="1" i="1" noProof="1">
                <a:latin typeface="Arial" panose="020B0604020202020204" pitchFamily="34" charset="0"/>
                <a:cs typeface="Arial" panose="020B0604020202020204" pitchFamily="34" charset="0"/>
              </a:rPr>
              <a:t>Limitări de funcționalitate: </a:t>
            </a:r>
            <a:r>
              <a:rPr lang="ro-RO" sz="1200" noProof="1">
                <a:latin typeface="Arial" panose="020B0604020202020204" pitchFamily="34" charset="0"/>
                <a:cs typeface="Arial" panose="020B0604020202020204" pitchFamily="34" charset="0"/>
              </a:rPr>
              <a:t>lipsa </a:t>
            </a:r>
            <a:r>
              <a:rPr lang="en-US" sz="1200" noProof="1">
                <a:latin typeface="Arial" panose="020B0604020202020204" pitchFamily="34" charset="0"/>
                <a:cs typeface="Arial" panose="020B0604020202020204" pitchFamily="34" charset="0"/>
              </a:rPr>
              <a:t>posibilita</a:t>
            </a:r>
            <a:r>
              <a:rPr lang="ro-RO" sz="1200" noProof="1">
                <a:latin typeface="Arial" panose="020B0604020202020204" pitchFamily="34" charset="0"/>
                <a:cs typeface="Arial" panose="020B0604020202020204" pitchFamily="34" charset="0"/>
              </a:rPr>
              <a:t>ții de editare a profilului, lipsa listei de comenzi anterioare, lipsa autentificării prin rețelele de socializare.</a:t>
            </a:r>
          </a:p>
          <a:p>
            <a:pPr marL="565200" lvl="4" indent="-108000">
              <a:spcBef>
                <a:spcPts val="300"/>
              </a:spcBef>
              <a:spcAft>
                <a:spcPts val="500"/>
              </a:spcAft>
              <a:buSzPts val="1000"/>
              <a:buFont typeface="Courier New" panose="02070309020205020404" pitchFamily="49" charset="0"/>
              <a:buChar char="o"/>
              <a:tabLst>
                <a:tab pos="914400" algn="l"/>
              </a:tabLst>
            </a:pPr>
            <a:r>
              <a:rPr lang="ro-RO" sz="1200" b="1" i="1" noProof="1">
                <a:latin typeface="Arial" panose="020B0604020202020204" pitchFamily="34" charset="0"/>
                <a:cs typeface="Arial" panose="020B0604020202020204" pitchFamily="34" charset="0"/>
              </a:rPr>
              <a:t>Probleme de comunicare: </a:t>
            </a:r>
            <a:r>
              <a:rPr lang="ro-RO" sz="1200" noProof="1">
                <a:latin typeface="Arial" panose="020B0604020202020204" pitchFamily="34" charset="0"/>
                <a:cs typeface="Arial" panose="020B0604020202020204" pitchFamily="34" charset="0"/>
              </a:rPr>
              <a:t>lipsa email-urilor automate, lipsa integrării de marketing.</a:t>
            </a:r>
          </a:p>
          <a:p>
            <a:pPr marL="0" lvl="1">
              <a:spcBef>
                <a:spcPts val="1200"/>
              </a:spcBef>
              <a:spcAft>
                <a:spcPts val="600"/>
              </a:spcAft>
              <a:tabLst>
                <a:tab pos="457200" algn="l"/>
              </a:tabLst>
            </a:pPr>
            <a:r>
              <a:rPr lang="ro-RO" sz="1200" b="1" noProof="1">
                <a:latin typeface="Arial" panose="020B0604020202020204" pitchFamily="34" charset="0"/>
                <a:cs typeface="Arial" panose="020B0604020202020204" pitchFamily="34" charset="0"/>
              </a:rPr>
              <a:t>     Gravitate Mică:</a:t>
            </a:r>
          </a:p>
          <a:p>
            <a:pPr marL="565200" lvl="4" indent="-108000">
              <a:spcBef>
                <a:spcPts val="300"/>
              </a:spcBef>
              <a:buSzPts val="1000"/>
              <a:buFont typeface="Courier New" panose="02070309020205020404" pitchFamily="49" charset="0"/>
              <a:buChar char="o"/>
              <a:tabLst>
                <a:tab pos="914400" algn="l"/>
              </a:tabLst>
            </a:pPr>
            <a:r>
              <a:rPr lang="ro-RO" sz="1200" b="1" i="1" noProof="1">
                <a:latin typeface="Arial" panose="020B0604020202020204" pitchFamily="34" charset="0"/>
                <a:cs typeface="Arial" panose="020B0604020202020204" pitchFamily="34" charset="0"/>
              </a:rPr>
              <a:t>Îmbunătățiri minore de utilizare: </a:t>
            </a:r>
            <a:r>
              <a:rPr lang="ro-RO" sz="1200" noProof="1">
                <a:latin typeface="Arial" panose="020B0604020202020204" pitchFamily="34" charset="0"/>
                <a:cs typeface="Arial" panose="020B0604020202020204" pitchFamily="34" charset="0"/>
              </a:rPr>
              <a:t>lipsa opțiunii "Elimină toate articolele", lipsa opțiunii de a vedea/ascunde parola.</a:t>
            </a:r>
          </a:p>
          <a:p>
            <a:pPr marL="565200" lvl="4" indent="-108000">
              <a:spcBef>
                <a:spcPts val="300"/>
              </a:spcBef>
              <a:buSzPts val="1000"/>
              <a:buFont typeface="Courier New" panose="02070309020205020404" pitchFamily="49" charset="0"/>
              <a:buChar char="o"/>
              <a:tabLst>
                <a:tab pos="914400" algn="l"/>
              </a:tabLst>
            </a:pPr>
            <a:r>
              <a:rPr lang="ro-RO" sz="1200" b="1" i="1" noProof="1">
                <a:latin typeface="Arial" panose="020B0604020202020204" pitchFamily="34" charset="0"/>
                <a:cs typeface="Arial" panose="020B0604020202020204" pitchFamily="34" charset="0"/>
              </a:rPr>
              <a:t>Probleme estetice și de feedback minor: </a:t>
            </a:r>
            <a:r>
              <a:rPr lang="ro-RO" sz="1200" noProof="1">
                <a:latin typeface="Arial" panose="020B0604020202020204" pitchFamily="34" charset="0"/>
                <a:cs typeface="Arial" panose="020B0604020202020204" pitchFamily="34" charset="0"/>
              </a:rPr>
              <a:t>lipsa imaginilor produselor în indicatorul coșului,</a:t>
            </a:r>
          </a:p>
          <a:p>
            <a:pPr marL="457200" lvl="4">
              <a:spcBef>
                <a:spcPts val="300"/>
              </a:spcBef>
              <a:buSzPts val="1000"/>
              <a:tabLst>
                <a:tab pos="914400" algn="l"/>
              </a:tabLst>
            </a:pPr>
            <a:r>
              <a:rPr lang="ro-RO" sz="1200" noProof="1">
                <a:latin typeface="Arial" panose="020B0604020202020204" pitchFamily="34" charset="0"/>
                <a:cs typeface="Arial" panose="020B0604020202020204" pitchFamily="34" charset="0"/>
              </a:rPr>
              <a:t>   indicatorul coșului nu se actualizează.</a:t>
            </a:r>
          </a:p>
        </p:txBody>
      </p:sp>
      <p:pic>
        <p:nvPicPr>
          <p:cNvPr id="17" name="Picture 16">
            <a:extLst>
              <a:ext uri="{FF2B5EF4-FFF2-40B4-BE49-F238E27FC236}">
                <a16:creationId xmlns:a16="http://schemas.microsoft.com/office/drawing/2014/main" id="{D761906D-669C-4AD4-8192-0F5875DF59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2990" y="5061906"/>
            <a:ext cx="196307" cy="244113"/>
          </a:xfrm>
          <a:prstGeom prst="rect">
            <a:avLst/>
          </a:prstGeom>
        </p:spPr>
      </p:pic>
      <p:pic>
        <p:nvPicPr>
          <p:cNvPr id="18" name="Picture 17">
            <a:extLst>
              <a:ext uri="{FF2B5EF4-FFF2-40B4-BE49-F238E27FC236}">
                <a16:creationId xmlns:a16="http://schemas.microsoft.com/office/drawing/2014/main" id="{F0876D76-BA34-4DD9-9D78-FE9C4CBE95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2991" y="3584578"/>
            <a:ext cx="196307" cy="244113"/>
          </a:xfrm>
          <a:prstGeom prst="rect">
            <a:avLst/>
          </a:prstGeom>
        </p:spPr>
      </p:pic>
    </p:spTree>
    <p:extLst>
      <p:ext uri="{BB962C8B-B14F-4D97-AF65-F5344CB8AC3E}">
        <p14:creationId xmlns:p14="http://schemas.microsoft.com/office/powerpoint/2010/main" val="21147143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45CD-C531-42B1-A3C5-4319D35E2E00}"/>
              </a:ext>
            </a:extLst>
          </p:cNvPr>
          <p:cNvSpPr>
            <a:spLocks noGrp="1"/>
          </p:cNvSpPr>
          <p:nvPr>
            <p:ph type="title"/>
          </p:nvPr>
        </p:nvSpPr>
        <p:spPr>
          <a:xfrm>
            <a:off x="404942" y="22924"/>
            <a:ext cx="9933469" cy="701419"/>
          </a:xfrm>
        </p:spPr>
        <p:txBody>
          <a:bodyPr/>
          <a:lstStyle/>
          <a:p>
            <a:r>
              <a:rPr lang="ro-RO" dirty="0"/>
              <a:t>Concluzii generale după testare</a:t>
            </a:r>
            <a:endParaRPr lang="en-US" dirty="0"/>
          </a:p>
        </p:txBody>
      </p:sp>
      <p:pic>
        <p:nvPicPr>
          <p:cNvPr id="8" name="Content Placeholder 7">
            <a:extLst>
              <a:ext uri="{FF2B5EF4-FFF2-40B4-BE49-F238E27FC236}">
                <a16:creationId xmlns:a16="http://schemas.microsoft.com/office/drawing/2014/main" id="{0BA8D129-1D62-4E4E-B747-516C245CE36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173089" y="823733"/>
            <a:ext cx="6715728" cy="2959966"/>
          </a:xfrm>
          <a:ln>
            <a:solidFill>
              <a:schemeClr val="accent6">
                <a:lumMod val="50000"/>
              </a:schemeClr>
            </a:solidFill>
          </a:ln>
        </p:spPr>
      </p:pic>
      <p:sp>
        <p:nvSpPr>
          <p:cNvPr id="12" name="Content Placeholder 3">
            <a:extLst>
              <a:ext uri="{FF2B5EF4-FFF2-40B4-BE49-F238E27FC236}">
                <a16:creationId xmlns:a16="http://schemas.microsoft.com/office/drawing/2014/main" id="{A76290A4-C070-40FD-BC45-5CE173AF177F}"/>
              </a:ext>
            </a:extLst>
          </p:cNvPr>
          <p:cNvSpPr txBox="1">
            <a:spLocks/>
          </p:cNvSpPr>
          <p:nvPr/>
        </p:nvSpPr>
        <p:spPr>
          <a:xfrm>
            <a:off x="448494" y="3556949"/>
            <a:ext cx="4726456" cy="1485386"/>
          </a:xfrm>
          <a:prstGeom prst="rect">
            <a:avLst/>
          </a:prstGeom>
        </p:spPr>
        <p:txBody>
          <a:bodyPr vert="horz" lIns="91440" tIns="45720" rIns="91440" bIns="45720" numCol="1"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spcAft>
                <a:spcPts val="600"/>
              </a:spcAft>
              <a:buFont typeface="Arial" panose="020B0604020202020204" pitchFamily="34" charset="0"/>
              <a:buNone/>
            </a:pPr>
            <a:r>
              <a:rPr lang="en-US" sz="4800" b="1" noProof="1">
                <a:latin typeface="Arial" panose="020B0604020202020204" pitchFamily="34" charset="0"/>
                <a:ea typeface="Times New Roman" panose="02020603050405020304" pitchFamily="18" charset="0"/>
                <a:cs typeface="Arial" panose="020B0604020202020204" pitchFamily="34" charset="0"/>
              </a:rPr>
              <a:t>Defalcare detaliată:</a:t>
            </a:r>
          </a:p>
          <a:p>
            <a:pPr lvl="1">
              <a:lnSpc>
                <a:spcPct val="120000"/>
              </a:lnSpc>
              <a:spcBef>
                <a:spcPts val="600"/>
              </a:spcBef>
              <a:buSzPts val="1000"/>
              <a:tabLst>
                <a:tab pos="457200" algn="l"/>
              </a:tabLst>
            </a:pPr>
            <a:r>
              <a:rPr lang="en-US" sz="4800" b="1" dirty="0">
                <a:latin typeface="Arial" panose="020B0604020202020204" pitchFamily="34" charset="0"/>
                <a:ea typeface="Times New Roman" panose="02020603050405020304" pitchFamily="18" charset="0"/>
                <a:cs typeface="Arial" panose="020B0604020202020204" pitchFamily="34" charset="0"/>
              </a:rPr>
              <a:t>Story 2: Managing items in the</a:t>
            </a:r>
            <a:r>
              <a:rPr lang="ro-RO" sz="4800" b="1" dirty="0">
                <a:latin typeface="Arial" panose="020B0604020202020204" pitchFamily="34" charset="0"/>
                <a:ea typeface="Times New Roman" panose="02020603050405020304" pitchFamily="18" charset="0"/>
                <a:cs typeface="Arial" panose="020B0604020202020204" pitchFamily="34" charset="0"/>
              </a:rPr>
              <a:t> </a:t>
            </a:r>
            <a:r>
              <a:rPr lang="en-US" sz="4800" b="1" dirty="0">
                <a:latin typeface="Arial" panose="020B0604020202020204" pitchFamily="34" charset="0"/>
                <a:ea typeface="Times New Roman" panose="02020603050405020304" pitchFamily="18" charset="0"/>
                <a:cs typeface="Arial" panose="020B0604020202020204" pitchFamily="34" charset="0"/>
              </a:rPr>
              <a:t>shopping cart</a:t>
            </a:r>
            <a:endParaRPr lang="ro-RO" sz="4800" dirty="0">
              <a:latin typeface="Arial" panose="020B0604020202020204" pitchFamily="34" charset="0"/>
              <a:ea typeface="Calibri" panose="020F0502020204030204" pitchFamily="34" charset="0"/>
              <a:cs typeface="Arial" panose="020B0604020202020204" pitchFamily="34" charset="0"/>
            </a:endParaRPr>
          </a:p>
          <a:p>
            <a:pPr marL="1657350" lvl="3" indent="-285750">
              <a:lnSpc>
                <a:spcPct val="120000"/>
              </a:lnSpc>
              <a:spcBef>
                <a:spcPts val="0"/>
              </a:spcBef>
              <a:buSzPts val="1000"/>
              <a:buFont typeface="Courier New" panose="02070309020205020404" pitchFamily="49" charset="0"/>
              <a:buChar char="o"/>
              <a:tabLst>
                <a:tab pos="914400" algn="l"/>
              </a:tabLst>
            </a:pPr>
            <a:r>
              <a:rPr lang="en-US" sz="4600" b="1" dirty="0">
                <a:latin typeface="Arial" panose="020B0604020202020204" pitchFamily="34" charset="0"/>
                <a:ea typeface="Times New Roman" panose="02020603050405020304" pitchFamily="18" charset="0"/>
                <a:cs typeface="Arial" panose="020B0604020202020204" pitchFamily="34" charset="0"/>
              </a:rPr>
              <a:t>Total Tests:</a:t>
            </a:r>
            <a:r>
              <a:rPr lang="en-US" sz="4600" dirty="0">
                <a:latin typeface="Arial" panose="020B0604020202020204" pitchFamily="34" charset="0"/>
                <a:ea typeface="Times New Roman" panose="02020603050405020304" pitchFamily="18" charset="0"/>
                <a:cs typeface="Arial" panose="020B0604020202020204" pitchFamily="34" charset="0"/>
              </a:rPr>
              <a:t> 35</a:t>
            </a:r>
            <a:endParaRPr lang="ro-RO" sz="4600" dirty="0">
              <a:latin typeface="Arial" panose="020B0604020202020204" pitchFamily="34" charset="0"/>
              <a:ea typeface="Calibri" panose="020F0502020204030204" pitchFamily="34" charset="0"/>
              <a:cs typeface="Arial" panose="020B0604020202020204" pitchFamily="34" charset="0"/>
            </a:endParaRPr>
          </a:p>
          <a:p>
            <a:pPr marL="1657350" lvl="3" indent="-285750">
              <a:lnSpc>
                <a:spcPct val="120000"/>
              </a:lnSpc>
              <a:spcBef>
                <a:spcPts val="0"/>
              </a:spcBef>
              <a:buSzPts val="1000"/>
              <a:buFont typeface="Courier New" panose="02070309020205020404" pitchFamily="49" charset="0"/>
              <a:buChar char="o"/>
              <a:tabLst>
                <a:tab pos="914400" algn="l"/>
              </a:tabLst>
            </a:pPr>
            <a:r>
              <a:rPr lang="en-US" sz="4600" b="1" dirty="0">
                <a:solidFill>
                  <a:srgbClr val="75B000"/>
                </a:solidFill>
                <a:latin typeface="Arial" panose="020B0604020202020204" pitchFamily="34" charset="0"/>
                <a:ea typeface="Times New Roman" panose="02020603050405020304" pitchFamily="18" charset="0"/>
                <a:cs typeface="Arial" panose="020B0604020202020204" pitchFamily="34" charset="0"/>
              </a:rPr>
              <a:t>Passed:</a:t>
            </a:r>
            <a:r>
              <a:rPr lang="en-US" sz="4600" dirty="0">
                <a:latin typeface="Arial" panose="020B0604020202020204" pitchFamily="34" charset="0"/>
                <a:ea typeface="Times New Roman" panose="02020603050405020304" pitchFamily="18" charset="0"/>
                <a:cs typeface="Arial" panose="020B0604020202020204" pitchFamily="34" charset="0"/>
              </a:rPr>
              <a:t> 8 (22.86%)</a:t>
            </a:r>
            <a:endParaRPr lang="ro-RO" sz="4600" dirty="0">
              <a:latin typeface="Arial" panose="020B0604020202020204" pitchFamily="34" charset="0"/>
              <a:ea typeface="Calibri" panose="020F0502020204030204" pitchFamily="34" charset="0"/>
              <a:cs typeface="Arial" panose="020B0604020202020204" pitchFamily="34" charset="0"/>
            </a:endParaRPr>
          </a:p>
          <a:p>
            <a:pPr marL="1657350" lvl="3" indent="-285750">
              <a:lnSpc>
                <a:spcPct val="120000"/>
              </a:lnSpc>
              <a:spcBef>
                <a:spcPts val="0"/>
              </a:spcBef>
              <a:buSzPts val="1000"/>
              <a:buFont typeface="Courier New" panose="02070309020205020404" pitchFamily="49" charset="0"/>
              <a:buChar char="o"/>
              <a:tabLst>
                <a:tab pos="914400" algn="l"/>
              </a:tabLst>
            </a:pPr>
            <a:r>
              <a:rPr lang="en-US" sz="4600" b="1" dirty="0">
                <a:solidFill>
                  <a:srgbClr val="CC3300"/>
                </a:solidFill>
                <a:latin typeface="Arial" panose="020B0604020202020204" pitchFamily="34" charset="0"/>
                <a:ea typeface="Times New Roman" panose="02020603050405020304" pitchFamily="18" charset="0"/>
                <a:cs typeface="Arial" panose="020B0604020202020204" pitchFamily="34" charset="0"/>
              </a:rPr>
              <a:t>Failed:</a:t>
            </a:r>
            <a:r>
              <a:rPr lang="en-US" sz="4600" dirty="0">
                <a:latin typeface="Arial" panose="020B0604020202020204" pitchFamily="34" charset="0"/>
                <a:ea typeface="Times New Roman" panose="02020603050405020304" pitchFamily="18" charset="0"/>
                <a:cs typeface="Arial" panose="020B0604020202020204" pitchFamily="34" charset="0"/>
              </a:rPr>
              <a:t> 19 (54.29%)</a:t>
            </a:r>
            <a:endParaRPr lang="ro-RO" sz="4600" dirty="0">
              <a:latin typeface="Arial" panose="020B0604020202020204" pitchFamily="34" charset="0"/>
              <a:ea typeface="Calibri" panose="020F0502020204030204" pitchFamily="34" charset="0"/>
              <a:cs typeface="Arial" panose="020B0604020202020204" pitchFamily="34" charset="0"/>
            </a:endParaRPr>
          </a:p>
          <a:p>
            <a:pPr marL="1657350" lvl="3" indent="-285750">
              <a:lnSpc>
                <a:spcPct val="120000"/>
              </a:lnSpc>
              <a:spcBef>
                <a:spcPts val="0"/>
              </a:spcBef>
              <a:buSzPts val="1000"/>
              <a:buFont typeface="Courier New" panose="02070309020205020404" pitchFamily="49" charset="0"/>
              <a:buChar char="o"/>
              <a:tabLst>
                <a:tab pos="914400" algn="l"/>
              </a:tabLst>
            </a:pPr>
            <a:r>
              <a:rPr lang="en-US" sz="4600" b="1" dirty="0">
                <a:solidFill>
                  <a:srgbClr val="6693B0"/>
                </a:solidFill>
                <a:latin typeface="Arial" panose="020B0604020202020204" pitchFamily="34" charset="0"/>
                <a:ea typeface="Times New Roman" panose="02020603050405020304" pitchFamily="18" charset="0"/>
                <a:cs typeface="Arial" panose="020B0604020202020204" pitchFamily="34" charset="0"/>
              </a:rPr>
              <a:t>Blocked:</a:t>
            </a:r>
            <a:r>
              <a:rPr lang="en-US" sz="4600" dirty="0">
                <a:latin typeface="Arial" panose="020B0604020202020204" pitchFamily="34" charset="0"/>
                <a:ea typeface="Times New Roman" panose="02020603050405020304" pitchFamily="18" charset="0"/>
                <a:cs typeface="Arial" panose="020B0604020202020204" pitchFamily="34" charset="0"/>
              </a:rPr>
              <a:t> 8 (22.86%)</a:t>
            </a:r>
            <a:endParaRPr lang="ro-RO" sz="4600" dirty="0">
              <a:latin typeface="Arial" panose="020B0604020202020204" pitchFamily="34" charset="0"/>
              <a:ea typeface="Calibri" panose="020F0502020204030204" pitchFamily="34" charset="0"/>
              <a:cs typeface="Arial" panose="020B0604020202020204" pitchFamily="34" charset="0"/>
            </a:endParaRPr>
          </a:p>
          <a:p>
            <a:pPr marL="1657350" lvl="3" indent="-285750">
              <a:lnSpc>
                <a:spcPct val="120000"/>
              </a:lnSpc>
              <a:spcBef>
                <a:spcPts val="0"/>
              </a:spcBef>
              <a:buSzPts val="1000"/>
              <a:buFont typeface="Courier New" panose="02070309020205020404" pitchFamily="49" charset="0"/>
              <a:buChar char="o"/>
              <a:tabLst>
                <a:tab pos="914400" algn="l"/>
              </a:tabLst>
            </a:pPr>
            <a:r>
              <a:rPr lang="en-US" sz="4600" b="1" dirty="0">
                <a:solidFill>
                  <a:srgbClr val="FF0000"/>
                </a:solidFill>
                <a:latin typeface="Arial" panose="020B0604020202020204" pitchFamily="34" charset="0"/>
                <a:ea typeface="Times New Roman" panose="02020603050405020304" pitchFamily="18" charset="0"/>
                <a:cs typeface="Arial" panose="020B0604020202020204" pitchFamily="34" charset="0"/>
              </a:rPr>
              <a:t>Identified Bugs: </a:t>
            </a:r>
            <a:r>
              <a:rPr lang="en-US" sz="4600" dirty="0">
                <a:latin typeface="Arial" panose="020B0604020202020204" pitchFamily="34" charset="0"/>
                <a:ea typeface="Times New Roman" panose="02020603050405020304" pitchFamily="18" charset="0"/>
                <a:cs typeface="Arial" panose="020B0604020202020204" pitchFamily="34" charset="0"/>
              </a:rPr>
              <a:t>17</a:t>
            </a:r>
            <a:endParaRPr lang="en-US" sz="4600" b="1" dirty="0">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
        <p:nvSpPr>
          <p:cNvPr id="13" name="Content Placeholder 3">
            <a:extLst>
              <a:ext uri="{FF2B5EF4-FFF2-40B4-BE49-F238E27FC236}">
                <a16:creationId xmlns:a16="http://schemas.microsoft.com/office/drawing/2014/main" id="{1A9AD2A0-DC8C-4958-B57F-7AC7F0D03F28}"/>
              </a:ext>
            </a:extLst>
          </p:cNvPr>
          <p:cNvSpPr txBox="1">
            <a:spLocks/>
          </p:cNvSpPr>
          <p:nvPr/>
        </p:nvSpPr>
        <p:spPr>
          <a:xfrm>
            <a:off x="450355" y="701824"/>
            <a:ext cx="4726456" cy="27307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Font typeface="Arial" panose="020B0604020202020204" pitchFamily="34" charset="0"/>
              <a:buNone/>
            </a:pPr>
            <a:r>
              <a:rPr lang="en-US" sz="1200" b="1" noProof="1">
                <a:latin typeface="Arial" panose="020B0604020202020204" pitchFamily="34" charset="0"/>
                <a:ea typeface="Times New Roman" panose="02020603050405020304" pitchFamily="18" charset="0"/>
                <a:cs typeface="Arial" panose="020B0604020202020204" pitchFamily="34" charset="0"/>
              </a:rPr>
              <a:t>Prezentare generală - User Stories and Tests:</a:t>
            </a:r>
            <a:endParaRPr lang="en-US" sz="1200" noProof="1">
              <a:latin typeface="Arial" panose="020B0604020202020204" pitchFamily="34" charset="0"/>
              <a:ea typeface="Calibri" panose="020F0502020204030204" pitchFamily="34" charset="0"/>
              <a:cs typeface="Arial" panose="020B0604020202020204" pitchFamily="34" charset="0"/>
            </a:endParaRPr>
          </a:p>
          <a:p>
            <a:pPr>
              <a:lnSpc>
                <a:spcPct val="100000"/>
              </a:lnSpc>
              <a:spcBef>
                <a:spcPts val="0"/>
              </a:spcBef>
              <a:tabLst>
                <a:tab pos="457200" algn="l"/>
              </a:tabLst>
            </a:pPr>
            <a:r>
              <a:rPr lang="en-US" sz="1200" b="1" noProof="1">
                <a:latin typeface="Arial" panose="020B0604020202020204" pitchFamily="34" charset="0"/>
                <a:ea typeface="Times New Roman" panose="02020603050405020304" pitchFamily="18" charset="0"/>
                <a:cs typeface="Arial" panose="020B0604020202020204" pitchFamily="34" charset="0"/>
              </a:rPr>
              <a:t>Total User Stories:</a:t>
            </a:r>
            <a:r>
              <a:rPr lang="en-US" sz="1200" noProof="1">
                <a:latin typeface="Arial" panose="020B0604020202020204" pitchFamily="34" charset="0"/>
                <a:ea typeface="Times New Roman" panose="02020603050405020304" pitchFamily="18" charset="0"/>
                <a:cs typeface="Arial" panose="020B0604020202020204" pitchFamily="34" charset="0"/>
              </a:rPr>
              <a:t> 4</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buSzPts val="1000"/>
              <a:buFont typeface="Courier New" panose="02070309020205020404" pitchFamily="49" charset="0"/>
              <a:buChar char="o"/>
              <a:tabLst>
                <a:tab pos="914400" algn="l"/>
              </a:tabLst>
            </a:pPr>
            <a:r>
              <a:rPr lang="en-US" sz="1200" noProof="1">
                <a:latin typeface="Arial" panose="020B0604020202020204" pitchFamily="34" charset="0"/>
                <a:ea typeface="Times New Roman" panose="02020603050405020304" pitchFamily="18" charset="0"/>
                <a:cs typeface="Arial" panose="020B0604020202020204" pitchFamily="34" charset="0"/>
              </a:rPr>
              <a:t>Story 1: Browsing products (26 teste)</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buSzPts val="1000"/>
              <a:buFont typeface="Courier New" panose="02070309020205020404" pitchFamily="49" charset="0"/>
              <a:buChar char="o"/>
              <a:tabLst>
                <a:tab pos="914400" algn="l"/>
              </a:tabLst>
            </a:pPr>
            <a:r>
              <a:rPr lang="en-US" sz="1200" noProof="1">
                <a:latin typeface="Arial" panose="020B0604020202020204" pitchFamily="34" charset="0"/>
                <a:ea typeface="Times New Roman" panose="02020603050405020304" pitchFamily="18" charset="0"/>
                <a:cs typeface="Arial" panose="020B0604020202020204" pitchFamily="34" charset="0"/>
              </a:rPr>
              <a:t>Story 2: Managing items in the shopping cart (35 teste)</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buSzPts val="1000"/>
              <a:buFont typeface="Courier New" panose="02070309020205020404" pitchFamily="49" charset="0"/>
              <a:buChar char="o"/>
              <a:tabLst>
                <a:tab pos="914400" algn="l"/>
              </a:tabLst>
            </a:pPr>
            <a:r>
              <a:rPr lang="en-US" sz="1200" noProof="1">
                <a:latin typeface="Arial" panose="020B0604020202020204" pitchFamily="34" charset="0"/>
                <a:ea typeface="Times New Roman" panose="02020603050405020304" pitchFamily="18" charset="0"/>
                <a:cs typeface="Arial" panose="020B0604020202020204" pitchFamily="34" charset="0"/>
              </a:rPr>
              <a:t>Story 3: Completing the checkout process (77 teste)</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spcAft>
                <a:spcPts val="600"/>
              </a:spcAft>
              <a:buSzPts val="1000"/>
              <a:buFont typeface="Courier New" panose="02070309020205020404" pitchFamily="49" charset="0"/>
              <a:buChar char="o"/>
              <a:tabLst>
                <a:tab pos="914400" algn="l"/>
              </a:tabLst>
            </a:pPr>
            <a:r>
              <a:rPr lang="en-US" sz="1200" noProof="1">
                <a:latin typeface="Arial" panose="020B0604020202020204" pitchFamily="34" charset="0"/>
                <a:ea typeface="Times New Roman" panose="02020603050405020304" pitchFamily="18" charset="0"/>
                <a:cs typeface="Arial" panose="020B0604020202020204" pitchFamily="34" charset="0"/>
              </a:rPr>
              <a:t>Story 4: User registration and login (74 teste)</a:t>
            </a:r>
          </a:p>
          <a:p>
            <a:pPr>
              <a:lnSpc>
                <a:spcPct val="100000"/>
              </a:lnSpc>
              <a:spcBef>
                <a:spcPts val="600"/>
              </a:spcBef>
              <a:buSzPts val="1000"/>
              <a:tabLst>
                <a:tab pos="914400" algn="l"/>
              </a:tabLst>
            </a:pPr>
            <a:r>
              <a:rPr lang="en-US" sz="1200" b="1" noProof="1">
                <a:latin typeface="Arial" panose="020B0604020202020204" pitchFamily="34" charset="0"/>
                <a:ea typeface="Times New Roman" panose="02020603050405020304" pitchFamily="18" charset="0"/>
                <a:cs typeface="Arial" panose="020B0604020202020204" pitchFamily="34" charset="0"/>
              </a:rPr>
              <a:t>Teste </a:t>
            </a:r>
            <a:r>
              <a:rPr lang="ro-RO" sz="1200" b="1" noProof="1">
                <a:latin typeface="Arial" panose="020B0604020202020204" pitchFamily="34" charset="0"/>
                <a:ea typeface="Times New Roman" panose="02020603050405020304" pitchFamily="18" charset="0"/>
                <a:cs typeface="Arial" panose="020B0604020202020204" pitchFamily="34" charset="0"/>
              </a:rPr>
              <a:t>teste </a:t>
            </a:r>
            <a:r>
              <a:rPr lang="en-US" sz="1200" b="1" noProof="1">
                <a:latin typeface="Arial" panose="020B0604020202020204" pitchFamily="34" charset="0"/>
                <a:ea typeface="Times New Roman" panose="02020603050405020304" pitchFamily="18" charset="0"/>
                <a:cs typeface="Arial" panose="020B0604020202020204" pitchFamily="34" charset="0"/>
              </a:rPr>
              <a:t>rulate per User Stories:</a:t>
            </a:r>
            <a:r>
              <a:rPr lang="en-US" sz="1200" noProof="1">
                <a:latin typeface="Arial" panose="020B0604020202020204" pitchFamily="34" charset="0"/>
                <a:ea typeface="Times New Roman" panose="02020603050405020304" pitchFamily="18" charset="0"/>
                <a:cs typeface="Arial" panose="020B0604020202020204" pitchFamily="34" charset="0"/>
              </a:rPr>
              <a:t> 2 (109 teste)</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buSzPts val="1000"/>
              <a:buFont typeface="Courier New" panose="02070309020205020404" pitchFamily="49" charset="0"/>
              <a:buChar char="o"/>
              <a:tabLst>
                <a:tab pos="914400" algn="l"/>
              </a:tabLst>
            </a:pPr>
            <a:r>
              <a:rPr lang="en-US" sz="1200" noProof="1">
                <a:latin typeface="Arial" panose="020B0604020202020204" pitchFamily="34" charset="0"/>
                <a:ea typeface="Times New Roman" panose="02020603050405020304" pitchFamily="18" charset="0"/>
                <a:cs typeface="Arial" panose="020B0604020202020204" pitchFamily="34" charset="0"/>
              </a:rPr>
              <a:t>Story 2: Managing items in the shopping cart (35 teste)</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spcAft>
                <a:spcPts val="600"/>
              </a:spcAft>
              <a:buSzPts val="1000"/>
              <a:buFont typeface="Courier New" panose="02070309020205020404" pitchFamily="49" charset="0"/>
              <a:buChar char="o"/>
              <a:tabLst>
                <a:tab pos="914400" algn="l"/>
              </a:tabLst>
            </a:pPr>
            <a:r>
              <a:rPr lang="en-US" sz="1200" noProof="1">
                <a:latin typeface="Arial" panose="020B0604020202020204" pitchFamily="34" charset="0"/>
                <a:ea typeface="Times New Roman" panose="02020603050405020304" pitchFamily="18" charset="0"/>
                <a:cs typeface="Arial" panose="020B0604020202020204" pitchFamily="34" charset="0"/>
              </a:rPr>
              <a:t>Story 4: User registration and login (74 teste)</a:t>
            </a:r>
            <a:endParaRPr lang="en-US" sz="1200" noProof="1">
              <a:latin typeface="Arial" panose="020B0604020202020204" pitchFamily="34" charset="0"/>
              <a:ea typeface="Calibri" panose="020F0502020204030204" pitchFamily="34" charset="0"/>
              <a:cs typeface="Arial" panose="020B0604020202020204" pitchFamily="34" charset="0"/>
            </a:endParaRPr>
          </a:p>
          <a:p>
            <a:pPr>
              <a:lnSpc>
                <a:spcPct val="100000"/>
              </a:lnSpc>
              <a:tabLst>
                <a:tab pos="457200" algn="l"/>
              </a:tabLst>
            </a:pPr>
            <a:r>
              <a:rPr lang="en-US" sz="1200" b="1" noProof="1">
                <a:latin typeface="Arial" panose="020B0604020202020204" pitchFamily="34" charset="0"/>
                <a:ea typeface="Times New Roman" panose="02020603050405020304" pitchFamily="18" charset="0"/>
                <a:cs typeface="Arial" panose="020B0604020202020204" pitchFamily="34" charset="0"/>
              </a:rPr>
              <a:t>Total teste scrise:</a:t>
            </a:r>
            <a:r>
              <a:rPr lang="en-US" sz="1200" noProof="1">
                <a:latin typeface="Arial" panose="020B0604020202020204" pitchFamily="34" charset="0"/>
                <a:ea typeface="Times New Roman" panose="02020603050405020304" pitchFamily="18" charset="0"/>
                <a:cs typeface="Arial" panose="020B0604020202020204" pitchFamily="34" charset="0"/>
              </a:rPr>
              <a:t> 212</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buSzPts val="1000"/>
              <a:buFont typeface="Courier New" panose="02070309020205020404" pitchFamily="49" charset="0"/>
              <a:buChar char="o"/>
              <a:tabLst>
                <a:tab pos="914400" algn="l"/>
              </a:tabLst>
            </a:pPr>
            <a:r>
              <a:rPr lang="en-US" sz="1200" b="1" noProof="1">
                <a:latin typeface="Arial" panose="020B0604020202020204" pitchFamily="34" charset="0"/>
                <a:ea typeface="Times New Roman" panose="02020603050405020304" pitchFamily="18" charset="0"/>
                <a:cs typeface="Arial" panose="020B0604020202020204" pitchFamily="34" charset="0"/>
              </a:rPr>
              <a:t>Teste </a:t>
            </a:r>
            <a:r>
              <a:rPr lang="ro-RO" sz="1200" b="1" noProof="1">
                <a:latin typeface="Arial" panose="020B0604020202020204" pitchFamily="34" charset="0"/>
                <a:ea typeface="Times New Roman" panose="02020603050405020304" pitchFamily="18" charset="0"/>
                <a:cs typeface="Arial" panose="020B0604020202020204" pitchFamily="34" charset="0"/>
              </a:rPr>
              <a:t>rulate</a:t>
            </a:r>
            <a:r>
              <a:rPr lang="en-US" sz="1200" b="1" noProof="1">
                <a:latin typeface="Arial" panose="020B0604020202020204" pitchFamily="34" charset="0"/>
                <a:ea typeface="Times New Roman" panose="02020603050405020304" pitchFamily="18" charset="0"/>
                <a:cs typeface="Arial" panose="020B0604020202020204" pitchFamily="34" charset="0"/>
              </a:rPr>
              <a:t>:</a:t>
            </a:r>
            <a:r>
              <a:rPr lang="en-US" sz="1200" noProof="1">
                <a:latin typeface="Arial" panose="020B0604020202020204" pitchFamily="34" charset="0"/>
                <a:ea typeface="Times New Roman" panose="02020603050405020304" pitchFamily="18" charset="0"/>
                <a:cs typeface="Arial" panose="020B0604020202020204" pitchFamily="34" charset="0"/>
              </a:rPr>
              <a:t> 109 (</a:t>
            </a:r>
            <a:r>
              <a:rPr lang="en-US" sz="1200" noProof="1">
                <a:latin typeface="Arial" panose="020B0604020202020204" pitchFamily="34" charset="0"/>
                <a:ea typeface="Calibri" panose="020F0502020204030204" pitchFamily="34" charset="0"/>
                <a:cs typeface="Arial" panose="020B0604020202020204" pitchFamily="34" charset="0"/>
              </a:rPr>
              <a:t>51.42</a:t>
            </a:r>
            <a:r>
              <a:rPr lang="en-US" sz="1200" noProof="1">
                <a:latin typeface="Arial" panose="020B0604020202020204" pitchFamily="34" charset="0"/>
                <a:ea typeface="Times New Roman" panose="02020603050405020304" pitchFamily="18" charset="0"/>
                <a:cs typeface="Arial" panose="020B0604020202020204" pitchFamily="34" charset="0"/>
              </a:rPr>
              <a:t>% </a:t>
            </a:r>
            <a:r>
              <a:rPr lang="ro-RO" sz="1200" noProof="1">
                <a:latin typeface="Arial" panose="020B0604020202020204" pitchFamily="34" charset="0"/>
                <a:ea typeface="Times New Roman" panose="02020603050405020304" pitchFamily="18" charset="0"/>
                <a:cs typeface="Arial" panose="020B0604020202020204" pitchFamily="34" charset="0"/>
              </a:rPr>
              <a:t>din</a:t>
            </a:r>
            <a:r>
              <a:rPr lang="en-US" sz="1200" noProof="1">
                <a:latin typeface="Arial" panose="020B0604020202020204" pitchFamily="34" charset="0"/>
                <a:ea typeface="Times New Roman" panose="02020603050405020304" pitchFamily="18" charset="0"/>
                <a:cs typeface="Arial" panose="020B0604020202020204" pitchFamily="34" charset="0"/>
              </a:rPr>
              <a:t> total teste)</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buSzPts val="1000"/>
              <a:buFont typeface="Courier New" panose="02070309020205020404" pitchFamily="49" charset="0"/>
              <a:buChar char="o"/>
              <a:tabLst>
                <a:tab pos="914400" algn="l"/>
              </a:tabLst>
            </a:pPr>
            <a:r>
              <a:rPr lang="en-US" sz="1200" b="1" noProof="1">
                <a:latin typeface="Arial" panose="020B0604020202020204" pitchFamily="34" charset="0"/>
                <a:ea typeface="Times New Roman" panose="02020603050405020304" pitchFamily="18" charset="0"/>
                <a:cs typeface="Arial" panose="020B0604020202020204" pitchFamily="34" charset="0"/>
              </a:rPr>
              <a:t>Teste </a:t>
            </a:r>
            <a:r>
              <a:rPr lang="ro-RO" sz="1200" b="1" noProof="1">
                <a:latin typeface="Arial" panose="020B0604020202020204" pitchFamily="34" charset="0"/>
                <a:ea typeface="Times New Roman" panose="02020603050405020304" pitchFamily="18" charset="0"/>
                <a:cs typeface="Arial" panose="020B0604020202020204" pitchFamily="34" charset="0"/>
              </a:rPr>
              <a:t>nerulate</a:t>
            </a:r>
            <a:r>
              <a:rPr lang="en-US" sz="1200" b="1" noProof="1">
                <a:latin typeface="Arial" panose="020B0604020202020204" pitchFamily="34" charset="0"/>
                <a:ea typeface="Times New Roman" panose="02020603050405020304" pitchFamily="18" charset="0"/>
                <a:cs typeface="Arial" panose="020B0604020202020204" pitchFamily="34" charset="0"/>
              </a:rPr>
              <a:t>:</a:t>
            </a:r>
            <a:r>
              <a:rPr lang="en-US" sz="1200" noProof="1">
                <a:latin typeface="Arial" panose="020B0604020202020204" pitchFamily="34" charset="0"/>
                <a:ea typeface="Times New Roman" panose="02020603050405020304" pitchFamily="18" charset="0"/>
                <a:cs typeface="Arial" panose="020B0604020202020204" pitchFamily="34" charset="0"/>
              </a:rPr>
              <a:t> 103 (</a:t>
            </a:r>
            <a:r>
              <a:rPr lang="en-US" sz="1200" noProof="1">
                <a:latin typeface="Arial" panose="020B0604020202020204" pitchFamily="34" charset="0"/>
                <a:ea typeface="Calibri" panose="020F0502020204030204" pitchFamily="34" charset="0"/>
                <a:cs typeface="Arial" panose="020B0604020202020204" pitchFamily="34" charset="0"/>
              </a:rPr>
              <a:t>48.58</a:t>
            </a:r>
            <a:r>
              <a:rPr lang="en-US" sz="1200" noProof="1">
                <a:latin typeface="Arial" panose="020B0604020202020204" pitchFamily="34" charset="0"/>
                <a:ea typeface="Times New Roman" panose="02020603050405020304" pitchFamily="18" charset="0"/>
                <a:cs typeface="Arial" panose="020B0604020202020204" pitchFamily="34" charset="0"/>
              </a:rPr>
              <a:t>% </a:t>
            </a:r>
            <a:r>
              <a:rPr lang="ro-RO" sz="1200" noProof="1">
                <a:latin typeface="Arial" panose="020B0604020202020204" pitchFamily="34" charset="0"/>
                <a:ea typeface="Times New Roman" panose="02020603050405020304" pitchFamily="18" charset="0"/>
                <a:cs typeface="Arial" panose="020B0604020202020204" pitchFamily="34" charset="0"/>
              </a:rPr>
              <a:t>din</a:t>
            </a:r>
            <a:r>
              <a:rPr lang="en-US" sz="1200" noProof="1">
                <a:latin typeface="Arial" panose="020B0604020202020204" pitchFamily="34" charset="0"/>
                <a:ea typeface="Times New Roman" panose="02020603050405020304" pitchFamily="18" charset="0"/>
                <a:cs typeface="Arial" panose="020B0604020202020204" pitchFamily="34" charset="0"/>
              </a:rPr>
              <a:t> total teste)</a:t>
            </a:r>
            <a:endParaRPr lang="en-US" sz="1200" noProof="1">
              <a:latin typeface="Arial" panose="020B0604020202020204" pitchFamily="34" charset="0"/>
              <a:ea typeface="Calibri" panose="020F0502020204030204" pitchFamily="34" charset="0"/>
              <a:cs typeface="Arial" panose="020B0604020202020204" pitchFamily="34" charset="0"/>
            </a:endParaRPr>
          </a:p>
        </p:txBody>
      </p:sp>
      <p:sp>
        <p:nvSpPr>
          <p:cNvPr id="14" name="Content Placeholder 5">
            <a:extLst>
              <a:ext uri="{FF2B5EF4-FFF2-40B4-BE49-F238E27FC236}">
                <a16:creationId xmlns:a16="http://schemas.microsoft.com/office/drawing/2014/main" id="{D07835A2-0D39-4516-B559-613C4DE4CD68}"/>
              </a:ext>
            </a:extLst>
          </p:cNvPr>
          <p:cNvSpPr txBox="1">
            <a:spLocks/>
          </p:cNvSpPr>
          <p:nvPr/>
        </p:nvSpPr>
        <p:spPr>
          <a:xfrm>
            <a:off x="404942" y="4970033"/>
            <a:ext cx="8975725" cy="17397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b="1" u="sng" noProof="1">
                <a:latin typeface="Arial" panose="020B0604020202020204" pitchFamily="34" charset="0"/>
                <a:cs typeface="Arial" panose="020B0604020202020204" pitchFamily="34" charset="0"/>
              </a:rPr>
              <a:t>Concluzii:</a:t>
            </a:r>
            <a:endParaRPr lang="en-US" sz="1800" dirty="0">
              <a:latin typeface="Arial" panose="020B0604020202020204" pitchFamily="34" charset="0"/>
              <a:cs typeface="Arial" panose="020B0604020202020204" pitchFamily="34" charset="0"/>
            </a:endParaRPr>
          </a:p>
          <a:p>
            <a:pPr algn="just">
              <a:lnSpc>
                <a:spcPct val="120000"/>
              </a:lnSpc>
              <a:spcBef>
                <a:spcPts val="600"/>
              </a:spcBef>
              <a:spcAft>
                <a:spcPts val="600"/>
              </a:spcAft>
            </a:pPr>
            <a:r>
              <a:rPr lang="ro-RO" sz="1300" dirty="0">
                <a:latin typeface="Arial" panose="020B0604020202020204" pitchFamily="34" charset="0"/>
                <a:cs typeface="Arial" panose="020B0604020202020204" pitchFamily="34" charset="0"/>
              </a:rPr>
              <a:t>Testarea a relevat lacune semnificative atât în funcționalitate, cât și în experiența utilizatorului, în ceea ce privește înregistrarea și autentificarea utilizatorului și gestionarea coșului.</a:t>
            </a:r>
            <a:endParaRPr lang="en-US" sz="1300" dirty="0">
              <a:latin typeface="Arial" panose="020B0604020202020204" pitchFamily="34" charset="0"/>
              <a:cs typeface="Arial" panose="020B0604020202020204" pitchFamily="34" charset="0"/>
            </a:endParaRPr>
          </a:p>
          <a:p>
            <a:pPr algn="just">
              <a:lnSpc>
                <a:spcPct val="120000"/>
              </a:lnSpc>
              <a:spcBef>
                <a:spcPts val="0"/>
              </a:spcBef>
              <a:spcAft>
                <a:spcPts val="600"/>
              </a:spcAft>
            </a:pPr>
            <a:r>
              <a:rPr lang="ro-RO" sz="1300" dirty="0">
                <a:latin typeface="Arial" panose="020B0604020202020204" pitchFamily="34" charset="0"/>
                <a:cs typeface="Arial" panose="020B0604020202020204" pitchFamily="34" charset="0"/>
              </a:rPr>
              <a:t>Bug-urile identificate, în special cele legate de securitate și utilizabilitate, afectează grav experiența finală a utilizatorului, provocând inconveniente și potențiale riscuri de securitate.</a:t>
            </a:r>
            <a:endParaRPr lang="en-US" sz="1300" dirty="0">
              <a:latin typeface="Arial" panose="020B0604020202020204" pitchFamily="34" charset="0"/>
              <a:cs typeface="Arial" panose="020B0604020202020204" pitchFamily="34" charset="0"/>
            </a:endParaRPr>
          </a:p>
          <a:p>
            <a:pPr algn="just">
              <a:lnSpc>
                <a:spcPct val="120000"/>
              </a:lnSpc>
              <a:spcBef>
                <a:spcPts val="0"/>
              </a:spcBef>
            </a:pPr>
            <a:r>
              <a:rPr lang="ro-RO" sz="1300" dirty="0">
                <a:latin typeface="Arial" panose="020B0604020202020204" pitchFamily="34" charset="0"/>
                <a:cs typeface="Arial" panose="020B0604020202020204" pitchFamily="34" charset="0"/>
              </a:rPr>
              <a:t>Este esențială atenția imediată asupra problemelor de severitate ridicată pentru a asigura o experiență de cumpărături plăcută și sigură pentru utilizatorii site-ului "</a:t>
            </a:r>
            <a:r>
              <a:rPr lang="ro-RO" sz="1300" i="1" noProof="1">
                <a:latin typeface="Arial" panose="020B0604020202020204" pitchFamily="34" charset="0"/>
                <a:cs typeface="Arial" panose="020B0604020202020204" pitchFamily="34" charset="0"/>
              </a:rPr>
              <a:t>Automation Exercise</a:t>
            </a:r>
            <a:r>
              <a:rPr lang="ro-RO" sz="1300" dirty="0">
                <a:latin typeface="Arial" panose="020B0604020202020204" pitchFamily="34" charset="0"/>
                <a:cs typeface="Arial" panose="020B0604020202020204" pitchFamily="34" charset="0"/>
              </a:rPr>
              <a:t>".</a:t>
            </a:r>
          </a:p>
        </p:txBody>
      </p:sp>
      <p:pic>
        <p:nvPicPr>
          <p:cNvPr id="15" name="Picture 14">
            <a:extLst>
              <a:ext uri="{FF2B5EF4-FFF2-40B4-BE49-F238E27FC236}">
                <a16:creationId xmlns:a16="http://schemas.microsoft.com/office/drawing/2014/main" id="{8D0DCB74-867B-4117-8132-EF582E2EA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48" y="682829"/>
            <a:ext cx="196307" cy="244113"/>
          </a:xfrm>
          <a:prstGeom prst="rect">
            <a:avLst/>
          </a:prstGeom>
        </p:spPr>
      </p:pic>
      <p:pic>
        <p:nvPicPr>
          <p:cNvPr id="16" name="Picture 15">
            <a:extLst>
              <a:ext uri="{FF2B5EF4-FFF2-40B4-BE49-F238E27FC236}">
                <a16:creationId xmlns:a16="http://schemas.microsoft.com/office/drawing/2014/main" id="{51786924-CDD9-4E10-BA01-1B973508DC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48" y="4960276"/>
            <a:ext cx="196307" cy="244113"/>
          </a:xfrm>
          <a:prstGeom prst="rect">
            <a:avLst/>
          </a:prstGeom>
        </p:spPr>
      </p:pic>
      <p:pic>
        <p:nvPicPr>
          <p:cNvPr id="17" name="Picture 16">
            <a:extLst>
              <a:ext uri="{FF2B5EF4-FFF2-40B4-BE49-F238E27FC236}">
                <a16:creationId xmlns:a16="http://schemas.microsoft.com/office/drawing/2014/main" id="{62AE8219-7D3B-4CA2-99B7-FEF369474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47" y="3556949"/>
            <a:ext cx="196307" cy="244113"/>
          </a:xfrm>
          <a:prstGeom prst="rect">
            <a:avLst/>
          </a:prstGeom>
        </p:spPr>
      </p:pic>
      <p:sp>
        <p:nvSpPr>
          <p:cNvPr id="10" name="TextBox 9">
            <a:extLst>
              <a:ext uri="{FF2B5EF4-FFF2-40B4-BE49-F238E27FC236}">
                <a16:creationId xmlns:a16="http://schemas.microsoft.com/office/drawing/2014/main" id="{59CCBEE3-DC5C-40DF-AB45-CD8F335CFDB8}"/>
              </a:ext>
            </a:extLst>
          </p:cNvPr>
          <p:cNvSpPr txBox="1"/>
          <p:nvPr/>
        </p:nvSpPr>
        <p:spPr>
          <a:xfrm>
            <a:off x="5323983" y="3845070"/>
            <a:ext cx="3131528" cy="1237262"/>
          </a:xfrm>
          <a:prstGeom prst="rect">
            <a:avLst/>
          </a:prstGeom>
          <a:noFill/>
        </p:spPr>
        <p:txBody>
          <a:bodyPr wrap="square" rtlCol="0">
            <a:spAutoFit/>
          </a:bodyPr>
          <a:lstStyle/>
          <a:p>
            <a:pPr marL="171450" marR="0" lvl="0" indent="-171450" algn="l" defTabSz="914400" rtl="0" eaLnBrk="1" fontAlgn="auto" latinLnBrk="0" hangingPunct="1">
              <a:lnSpc>
                <a:spcPct val="120000"/>
              </a:lnSpc>
              <a:spcBef>
                <a:spcPts val="600"/>
              </a:spcBef>
              <a:spcAft>
                <a:spcPts val="0"/>
              </a:spcAft>
              <a:buClrTx/>
              <a:buSzPts val="1000"/>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Story 4: User registration and login</a:t>
            </a:r>
            <a:endParaRPr kumimoji="0" lang="ro-RO" sz="1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a:p>
            <a:pPr marL="1200150" lvl="2" indent="-285750">
              <a:buSzPts val="1000"/>
              <a:buFont typeface="Courier New" panose="02070309020205020404" pitchFamily="49" charset="0"/>
              <a:buChar char="o"/>
              <a:tabLst>
                <a:tab pos="914400" algn="l"/>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Total Tests:</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74</a:t>
            </a:r>
            <a:endParaRPr kumimoji="0" lang="ro-RO" sz="1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a:p>
            <a:pPr marL="1200150" lvl="2" indent="-285750">
              <a:buSzPts val="1000"/>
              <a:buFont typeface="Courier New" panose="02070309020205020404" pitchFamily="49" charset="0"/>
              <a:buChar char="o"/>
              <a:tabLst>
                <a:tab pos="914400" algn="l"/>
              </a:tabLst>
              <a:defRPr/>
            </a:pPr>
            <a:r>
              <a:rPr kumimoji="0" lang="en-US" sz="1200" b="1" i="0" u="none" strike="noStrike" kern="1200" cap="none" spc="0" normalizeH="0" baseline="0" noProof="0" dirty="0">
                <a:ln>
                  <a:noFill/>
                </a:ln>
                <a:solidFill>
                  <a:srgbClr val="75B000"/>
                </a:solidFill>
                <a:effectLst/>
                <a:uLnTx/>
                <a:uFillTx/>
                <a:latin typeface="Arial" panose="020B0604020202020204" pitchFamily="34" charset="0"/>
                <a:ea typeface="Times New Roman" panose="02020603050405020304" pitchFamily="18" charset="0"/>
                <a:cs typeface="Arial" panose="020B0604020202020204" pitchFamily="34" charset="0"/>
              </a:rPr>
              <a:t>Passed:</a:t>
            </a:r>
            <a:r>
              <a:rPr kumimoji="0" lang="en-US" sz="1200" b="0" i="0" u="none" strike="noStrike" kern="1200" cap="none" spc="0" normalizeH="0" baseline="0" noProof="0" dirty="0">
                <a:ln>
                  <a:noFill/>
                </a:ln>
                <a:solidFill>
                  <a:schemeClr val="accent6"/>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12 (16.22%)</a:t>
            </a:r>
            <a:endParaRPr kumimoji="0" lang="ro-RO" sz="1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a:p>
            <a:pPr marL="1200150" lvl="2" indent="-285750">
              <a:buSzPts val="1000"/>
              <a:buFont typeface="Courier New" panose="02070309020205020404" pitchFamily="49" charset="0"/>
              <a:buChar char="o"/>
              <a:tabLst>
                <a:tab pos="914400" algn="l"/>
              </a:tabLst>
              <a:defRPr/>
            </a:pPr>
            <a:r>
              <a:rPr kumimoji="0" lang="en-US" sz="1200" b="1" i="0" u="none" strike="noStrike" kern="1200" cap="none" spc="0" normalizeH="0" baseline="0" noProof="0" dirty="0">
                <a:ln>
                  <a:noFill/>
                </a:ln>
                <a:solidFill>
                  <a:srgbClr val="CC3300"/>
                </a:solidFill>
                <a:effectLst/>
                <a:uLnTx/>
                <a:uFillTx/>
                <a:latin typeface="Arial" panose="020B0604020202020204" pitchFamily="34" charset="0"/>
                <a:ea typeface="Times New Roman" panose="02020603050405020304" pitchFamily="18" charset="0"/>
                <a:cs typeface="Arial" panose="020B0604020202020204" pitchFamily="34" charset="0"/>
              </a:rPr>
              <a:t>Failed:</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15 (20.27%)</a:t>
            </a:r>
            <a:endParaRPr kumimoji="0" lang="ro-RO" sz="1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a:p>
            <a:pPr marL="1200150" lvl="2" indent="-285750">
              <a:buSzPts val="1000"/>
              <a:buFont typeface="Courier New" panose="02070309020205020404" pitchFamily="49" charset="0"/>
              <a:buChar char="o"/>
              <a:tabLst>
                <a:tab pos="914400" algn="l"/>
              </a:tabLst>
              <a:defRPr/>
            </a:pPr>
            <a:r>
              <a:rPr kumimoji="0" lang="en-US" sz="1200" b="1" i="0" u="none" strike="noStrike" kern="1200" cap="none" spc="0" normalizeH="0" baseline="0" noProof="0" dirty="0">
                <a:ln>
                  <a:noFill/>
                </a:ln>
                <a:solidFill>
                  <a:srgbClr val="6693B0"/>
                </a:solidFill>
                <a:effectLst/>
                <a:uLnTx/>
                <a:uFillTx/>
                <a:latin typeface="Arial" panose="020B0604020202020204" pitchFamily="34" charset="0"/>
                <a:ea typeface="Times New Roman" panose="02020603050405020304" pitchFamily="18" charset="0"/>
                <a:cs typeface="Arial" panose="020B0604020202020204" pitchFamily="34" charset="0"/>
              </a:rPr>
              <a:t>Blocked:</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47 (63.51%)</a:t>
            </a:r>
            <a:endParaRPr kumimoji="0" lang="ro-RO" sz="1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a:p>
            <a:pPr marL="1200150" lvl="2" indent="-285750">
              <a:buSzPts val="1000"/>
              <a:buFont typeface="Courier New" panose="02070309020205020404" pitchFamily="49" charset="0"/>
              <a:buChar char="o"/>
              <a:tabLst>
                <a:tab pos="914400" algn="l"/>
              </a:tabLst>
              <a:defRPr/>
            </a:pPr>
            <a:r>
              <a:rPr kumimoji="0" lang="en-US" sz="1200" b="1" i="0" u="none" strike="noStrike" kern="1200" cap="none" spc="0" normalizeH="0" baseline="0" noProof="0" dirty="0">
                <a:ln>
                  <a:noFill/>
                </a:ln>
                <a:solidFill>
                  <a:srgbClr val="FF0000"/>
                </a:solidFill>
                <a:effectLst/>
                <a:uLnTx/>
                <a:uFillTx/>
                <a:latin typeface="Arial" panose="020B0604020202020204" pitchFamily="34" charset="0"/>
                <a:ea typeface="Times New Roman" panose="02020603050405020304" pitchFamily="18" charset="0"/>
                <a:cs typeface="Arial" panose="020B0604020202020204" pitchFamily="34" charset="0"/>
              </a:rPr>
              <a:t>Identified Bugs: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21</a:t>
            </a:r>
            <a:endParaRPr kumimoji="0" lang="ro-RO" sz="9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44448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8881-62D7-483A-93E1-5C87A4A0DD49}"/>
              </a:ext>
            </a:extLst>
          </p:cNvPr>
          <p:cNvSpPr>
            <a:spLocks noGrp="1"/>
          </p:cNvSpPr>
          <p:nvPr>
            <p:ph type="title"/>
          </p:nvPr>
        </p:nvSpPr>
        <p:spPr>
          <a:xfrm>
            <a:off x="189790" y="2766218"/>
            <a:ext cx="9863007" cy="1325563"/>
          </a:xfrm>
        </p:spPr>
        <p:txBody>
          <a:bodyPr/>
          <a:lstStyle/>
          <a:p>
            <a:r>
              <a:rPr lang="en-US" noProof="1"/>
              <a:t>Mulțumesc!</a:t>
            </a:r>
          </a:p>
        </p:txBody>
      </p:sp>
      <p:pic>
        <p:nvPicPr>
          <p:cNvPr id="24" name="Picture 23">
            <a:extLst>
              <a:ext uri="{FF2B5EF4-FFF2-40B4-BE49-F238E27FC236}">
                <a16:creationId xmlns:a16="http://schemas.microsoft.com/office/drawing/2014/main" id="{E1BC50C7-B03D-454C-AE5F-A00799A83B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1189" y="4496793"/>
            <a:ext cx="196307" cy="244113"/>
          </a:xfrm>
          <a:prstGeom prst="rect">
            <a:avLst/>
          </a:prstGeom>
        </p:spPr>
      </p:pic>
      <p:pic>
        <p:nvPicPr>
          <p:cNvPr id="25" name="Picture 24">
            <a:extLst>
              <a:ext uri="{FF2B5EF4-FFF2-40B4-BE49-F238E27FC236}">
                <a16:creationId xmlns:a16="http://schemas.microsoft.com/office/drawing/2014/main" id="{D0F5FCAB-50F0-4EA3-AE41-5BF39D5EB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1936" y="3564544"/>
            <a:ext cx="196307" cy="244113"/>
          </a:xfrm>
          <a:prstGeom prst="rect">
            <a:avLst/>
          </a:prstGeom>
        </p:spPr>
      </p:pic>
      <p:pic>
        <p:nvPicPr>
          <p:cNvPr id="26" name="Picture 25">
            <a:extLst>
              <a:ext uri="{FF2B5EF4-FFF2-40B4-BE49-F238E27FC236}">
                <a16:creationId xmlns:a16="http://schemas.microsoft.com/office/drawing/2014/main" id="{A8A617A3-B9FA-466A-BA7F-78BDAD8BE9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73012" y="6450434"/>
            <a:ext cx="196307" cy="244113"/>
          </a:xfrm>
          <a:prstGeom prst="rect">
            <a:avLst/>
          </a:prstGeom>
        </p:spPr>
      </p:pic>
      <p:pic>
        <p:nvPicPr>
          <p:cNvPr id="29" name="Picture 28">
            <a:extLst>
              <a:ext uri="{FF2B5EF4-FFF2-40B4-BE49-F238E27FC236}">
                <a16:creationId xmlns:a16="http://schemas.microsoft.com/office/drawing/2014/main" id="{483AFC93-719B-4505-A973-7F1461AFEC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8771" y="3184886"/>
            <a:ext cx="196307" cy="244113"/>
          </a:xfrm>
          <a:prstGeom prst="rect">
            <a:avLst/>
          </a:prstGeom>
        </p:spPr>
      </p:pic>
    </p:spTree>
    <p:extLst>
      <p:ext uri="{BB962C8B-B14F-4D97-AF65-F5344CB8AC3E}">
        <p14:creationId xmlns:p14="http://schemas.microsoft.com/office/powerpoint/2010/main" val="6026772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style.rotation</p:attrName>
                                        </p:attrNameLst>
                                      </p:cBhvr>
                                      <p:tavLst>
                                        <p:tav tm="0">
                                          <p:val>
                                            <p:fltVal val="90"/>
                                          </p:val>
                                        </p:tav>
                                        <p:tav tm="100000">
                                          <p:val>
                                            <p:fltVal val="0"/>
                                          </p:val>
                                        </p:tav>
                                      </p:tavLst>
                                    </p:anim>
                                    <p:animEffect transition="in" filter="fade">
                                      <p:cBhvr>
                                        <p:cTn id="1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02426" y="1"/>
            <a:ext cx="9072545" cy="704356"/>
          </a:xfrm>
        </p:spPr>
        <p:txBody>
          <a:bodyPr/>
          <a:lstStyle/>
          <a:p>
            <a:r>
              <a:rPr lang="en-US" noProof="1"/>
              <a:t>Cerințe de business</a:t>
            </a:r>
          </a:p>
        </p:txBody>
      </p:sp>
      <p:sp>
        <p:nvSpPr>
          <p:cNvPr id="3" name="Content Placeholder 2"/>
          <p:cNvSpPr>
            <a:spLocks noGrp="1"/>
          </p:cNvSpPr>
          <p:nvPr>
            <p:ph idx="1"/>
          </p:nvPr>
        </p:nvSpPr>
        <p:spPr>
          <a:xfrm>
            <a:off x="400977" y="704357"/>
            <a:ext cx="9072545" cy="2068741"/>
          </a:xfrm>
        </p:spPr>
        <p:txBody>
          <a:bodyPr>
            <a:normAutofit fontScale="92500" lnSpcReduction="10000"/>
          </a:bodyPr>
          <a:lstStyle/>
          <a:p>
            <a:pPr marL="0" indent="0" algn="just" defTabSz="360000">
              <a:buNone/>
              <a:tabLst>
                <a:tab pos="360000" algn="l"/>
              </a:tabLst>
            </a:pPr>
            <a:r>
              <a:rPr lang="ro-RO" sz="1800" b="1" noProof="1">
                <a:latin typeface="Arial" panose="020B0604020202020204" pitchFamily="34" charset="0"/>
                <a:cs typeface="Arial" panose="020B0604020202020204" pitchFamily="34" charset="0"/>
              </a:rPr>
              <a:t>   </a:t>
            </a:r>
            <a:r>
              <a:rPr lang="en-US" sz="1400" b="1" noProof="1">
                <a:latin typeface="Arial" panose="020B0604020202020204" pitchFamily="34" charset="0"/>
                <a:cs typeface="Arial" panose="020B0604020202020204" pitchFamily="34" charset="0"/>
              </a:rPr>
              <a:t>Definiție:</a:t>
            </a:r>
          </a:p>
          <a:p>
            <a:pPr marL="457200" lvl="1" indent="0" algn="just" defTabSz="360000">
              <a:buNone/>
            </a:pPr>
            <a:r>
              <a:rPr lang="en-US" sz="1400" noProof="1">
                <a:latin typeface="Arial" panose="020B0604020202020204" pitchFamily="34" charset="0"/>
                <a:cs typeface="Arial" panose="020B0604020202020204" pitchFamily="34" charset="0"/>
              </a:rPr>
              <a:t>Descrierea nevoilor și așteptărilor utilizatorilor finali, a funcționalităților dorite și a constrângerilor proiectului</a:t>
            </a:r>
          </a:p>
          <a:p>
            <a:pPr marL="0" indent="0" algn="just" defTabSz="360000">
              <a:buNone/>
            </a:pPr>
            <a:r>
              <a:rPr lang="ro-RO" sz="1400" b="1" noProof="1">
                <a:latin typeface="Arial" panose="020B0604020202020204" pitchFamily="34" charset="0"/>
                <a:cs typeface="Arial" panose="020B0604020202020204" pitchFamily="34" charset="0"/>
              </a:rPr>
              <a:t>   </a:t>
            </a:r>
            <a:r>
              <a:rPr lang="en-US" sz="1400" b="1" noProof="1">
                <a:latin typeface="Arial" panose="020B0604020202020204" pitchFamily="34" charset="0"/>
                <a:cs typeface="Arial" panose="020B0604020202020204" pitchFamily="34" charset="0"/>
              </a:rPr>
              <a:t>Utilitate:</a:t>
            </a:r>
          </a:p>
          <a:p>
            <a:pPr marL="457200" lvl="1" indent="0" algn="just" defTabSz="360000">
              <a:buNone/>
            </a:pPr>
            <a:r>
              <a:rPr lang="en-US" sz="1400" noProof="1">
                <a:latin typeface="Arial" panose="020B0604020202020204" pitchFamily="34" charset="0"/>
                <a:cs typeface="Arial" panose="020B0604020202020204" pitchFamily="34" charset="0"/>
              </a:rPr>
              <a:t>● Ghidarea echipei de dezvoltare în crearea produsului dorit.</a:t>
            </a:r>
          </a:p>
          <a:p>
            <a:pPr marL="457200" lvl="1" indent="0" algn="just" defTabSz="360000">
              <a:buNone/>
            </a:pPr>
            <a:r>
              <a:rPr lang="en-US" sz="1400" noProof="1">
                <a:latin typeface="Arial" panose="020B0604020202020204" pitchFamily="34" charset="0"/>
                <a:cs typeface="Arial" panose="020B0604020202020204" pitchFamily="34" charset="0"/>
              </a:rPr>
              <a:t>● Stabilirea criteriilor de acceptare pentru testare.</a:t>
            </a:r>
          </a:p>
          <a:p>
            <a:pPr marL="457200" lvl="1" indent="0" algn="just" defTabSz="360000">
              <a:buNone/>
            </a:pPr>
            <a:r>
              <a:rPr lang="en-US" sz="1400" noProof="1">
                <a:latin typeface="Arial" panose="020B0604020202020204" pitchFamily="34" charset="0"/>
                <a:cs typeface="Arial" panose="020B0604020202020204" pitchFamily="34" charset="0"/>
              </a:rPr>
              <a:t>● Asigurarea alinierii produsului cu obiectivele de afaceri.</a:t>
            </a:r>
          </a:p>
          <a:p>
            <a:pPr marL="0" indent="0" algn="just" defTabSz="360000">
              <a:buNone/>
            </a:pPr>
            <a:r>
              <a:rPr lang="ro-RO" sz="1400" b="1" noProof="1">
                <a:latin typeface="Arial" panose="020B0604020202020204" pitchFamily="34" charset="0"/>
                <a:cs typeface="Arial" panose="020B0604020202020204" pitchFamily="34" charset="0"/>
              </a:rPr>
              <a:t>   </a:t>
            </a:r>
            <a:r>
              <a:rPr lang="en-US" sz="1400" b="1" noProof="1">
                <a:latin typeface="Arial" panose="020B0604020202020204" pitchFamily="34" charset="0"/>
                <a:cs typeface="Arial" panose="020B0604020202020204" pitchFamily="34" charset="0"/>
              </a:rPr>
              <a:t>Creator:</a:t>
            </a:r>
          </a:p>
          <a:p>
            <a:pPr marL="0" indent="0" algn="just" defTabSz="360000">
              <a:buNone/>
            </a:pPr>
            <a:r>
              <a:rPr lang="en-US" sz="1400" noProof="1">
                <a:latin typeface="Arial" panose="020B0604020202020204" pitchFamily="34" charset="0"/>
                <a:cs typeface="Arial" panose="020B0604020202020204" pitchFamily="34" charset="0"/>
              </a:rPr>
              <a:t>	Echipa de business, cu implicarea echipei de testare și dezvoltare.</a:t>
            </a:r>
          </a:p>
        </p:txBody>
      </p:sp>
      <p:pic>
        <p:nvPicPr>
          <p:cNvPr id="7" name="Picture 6">
            <a:extLst>
              <a:ext uri="{FF2B5EF4-FFF2-40B4-BE49-F238E27FC236}">
                <a16:creationId xmlns:a16="http://schemas.microsoft.com/office/drawing/2014/main" id="{7E0CFB7F-4949-4E12-BE14-618551998E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173" y="699406"/>
            <a:ext cx="196307" cy="244113"/>
          </a:xfrm>
          <a:prstGeom prst="rect">
            <a:avLst/>
          </a:prstGeom>
        </p:spPr>
      </p:pic>
      <p:pic>
        <p:nvPicPr>
          <p:cNvPr id="8" name="Picture 7">
            <a:extLst>
              <a:ext uri="{FF2B5EF4-FFF2-40B4-BE49-F238E27FC236}">
                <a16:creationId xmlns:a16="http://schemas.microsoft.com/office/drawing/2014/main" id="{54A1B4C9-8941-4084-8FBC-20F3CB106F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173" y="1224289"/>
            <a:ext cx="196307" cy="244113"/>
          </a:xfrm>
          <a:prstGeom prst="rect">
            <a:avLst/>
          </a:prstGeom>
        </p:spPr>
      </p:pic>
      <p:pic>
        <p:nvPicPr>
          <p:cNvPr id="9" name="Picture 8">
            <a:extLst>
              <a:ext uri="{FF2B5EF4-FFF2-40B4-BE49-F238E27FC236}">
                <a16:creationId xmlns:a16="http://schemas.microsoft.com/office/drawing/2014/main" id="{E6C3D6C0-19BE-4230-9040-763CAF5498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173" y="2172758"/>
            <a:ext cx="196307" cy="244113"/>
          </a:xfrm>
          <a:prstGeom prst="rect">
            <a:avLst/>
          </a:prstGeom>
        </p:spPr>
      </p:pic>
      <p:sp>
        <p:nvSpPr>
          <p:cNvPr id="10" name="Title 1">
            <a:extLst>
              <a:ext uri="{FF2B5EF4-FFF2-40B4-BE49-F238E27FC236}">
                <a16:creationId xmlns:a16="http://schemas.microsoft.com/office/drawing/2014/main" id="{2FE4E09C-3C5B-4E1F-9533-76D80634856B}"/>
              </a:ext>
            </a:extLst>
          </p:cNvPr>
          <p:cNvSpPr txBox="1">
            <a:spLocks/>
          </p:cNvSpPr>
          <p:nvPr/>
        </p:nvSpPr>
        <p:spPr>
          <a:xfrm>
            <a:off x="557755" y="3163296"/>
            <a:ext cx="8974392" cy="612400"/>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4400" b="1" kern="1200">
                <a:solidFill>
                  <a:srgbClr val="9CCD65"/>
                </a:solidFill>
                <a:latin typeface="+mj-lt"/>
                <a:ea typeface="+mj-ea"/>
                <a:cs typeface="+mj-cs"/>
              </a:defRPr>
            </a:lvl1pPr>
          </a:lstStyle>
          <a:p>
            <a:r>
              <a:rPr lang="en-US" dirty="0"/>
              <a:t>Test case vs. Test condition</a:t>
            </a:r>
            <a:endParaRPr lang="ro-RO" dirty="0"/>
          </a:p>
        </p:txBody>
      </p:sp>
      <p:sp>
        <p:nvSpPr>
          <p:cNvPr id="11" name="Content Placeholder 2">
            <a:extLst>
              <a:ext uri="{FF2B5EF4-FFF2-40B4-BE49-F238E27FC236}">
                <a16:creationId xmlns:a16="http://schemas.microsoft.com/office/drawing/2014/main" id="{AD4DA687-ECA8-4EB3-9747-39D2F872F72B}"/>
              </a:ext>
            </a:extLst>
          </p:cNvPr>
          <p:cNvSpPr txBox="1">
            <a:spLocks/>
          </p:cNvSpPr>
          <p:nvPr/>
        </p:nvSpPr>
        <p:spPr>
          <a:xfrm>
            <a:off x="459601" y="3891592"/>
            <a:ext cx="8881849" cy="25647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360000">
              <a:lnSpc>
                <a:spcPct val="115000"/>
              </a:lnSpc>
              <a:buNone/>
            </a:pPr>
            <a:r>
              <a:rPr lang="en-US" sz="1200" b="1" noProof="1">
                <a:latin typeface="Arial" panose="020B0604020202020204" pitchFamily="34" charset="0"/>
                <a:ea typeface="Arial" panose="020B0604020202020204" pitchFamily="34" charset="0"/>
              </a:rPr>
              <a:t>Test case:</a:t>
            </a:r>
          </a:p>
          <a:p>
            <a:pPr marL="457200" lvl="1" indent="0" algn="just" defTabSz="360000">
              <a:lnSpc>
                <a:spcPct val="120000"/>
              </a:lnSpc>
              <a:buNone/>
            </a:pPr>
            <a:r>
              <a:rPr lang="en-US" sz="1200" noProof="1">
                <a:latin typeface="Arial" panose="020B0604020202020204" pitchFamily="34" charset="0"/>
                <a:cs typeface="Arial" panose="020B0604020202020204" pitchFamily="34" charset="0"/>
              </a:rPr>
              <a:t>● </a:t>
            </a:r>
            <a:r>
              <a:rPr lang="ro-RO" sz="1200" noProof="1">
                <a:latin typeface="Arial" panose="020B0604020202020204" pitchFamily="34" charset="0"/>
                <a:cs typeface="Arial" panose="020B0604020202020204" pitchFamily="34" charset="0"/>
              </a:rPr>
              <a:t>u</a:t>
            </a:r>
            <a:r>
              <a:rPr lang="en-US" sz="1200" noProof="1">
                <a:latin typeface="Arial" panose="020B0604020202020204" pitchFamily="34" charset="0"/>
              </a:rPr>
              <a:t>n set de condiții și pași specifici, inclusiv input data </a:t>
            </a:r>
            <a:r>
              <a:rPr lang="ro-RO" sz="1200" noProof="1">
                <a:latin typeface="Arial" panose="020B0604020202020204" pitchFamily="34" charset="0"/>
              </a:rPr>
              <a:t>și</a:t>
            </a:r>
            <a:r>
              <a:rPr lang="en-US" sz="1200" noProof="1">
                <a:latin typeface="Arial" panose="020B0604020202020204" pitchFamily="34" charset="0"/>
              </a:rPr>
              <a:t> expected results, folosite pentru a verifica dacă o caracteristică sau o funcționalitate a software-ului funcționează conform specificațiilor.</a:t>
            </a:r>
            <a:endParaRPr lang="ro-RO" sz="1200" noProof="1">
              <a:latin typeface="Arial" panose="020B0604020202020204" pitchFamily="34" charset="0"/>
            </a:endParaRPr>
          </a:p>
          <a:p>
            <a:pPr marL="0" indent="0" algn="just" defTabSz="360000">
              <a:lnSpc>
                <a:spcPct val="120000"/>
              </a:lnSpc>
              <a:buNone/>
            </a:pPr>
            <a:r>
              <a:rPr lang="en-US" sz="1200" b="1" noProof="1">
                <a:latin typeface="Arial" panose="020B0604020202020204" pitchFamily="34" charset="0"/>
              </a:rPr>
              <a:t>Test condition:</a:t>
            </a:r>
          </a:p>
          <a:p>
            <a:pPr marL="457200" lvl="1" indent="0" algn="just" defTabSz="360000">
              <a:lnSpc>
                <a:spcPct val="120000"/>
              </a:lnSpc>
              <a:buNone/>
            </a:pPr>
            <a:r>
              <a:rPr lang="en-US" sz="1200" noProof="1">
                <a:latin typeface="Arial" panose="020B0604020202020204" pitchFamily="34" charset="0"/>
                <a:cs typeface="Arial" panose="020B0604020202020204" pitchFamily="34" charset="0"/>
              </a:rPr>
              <a:t>● o situație sau un set de criterii pe care un tester dorește să le verifice sau să le valideze. Condițiile de test sunt mai generale și pot include cerințe, funcționalități, tranzacții, sau orice alte aspecte </a:t>
            </a:r>
            <a:r>
              <a:rPr lang="en-US" sz="1200" noProof="1">
                <a:latin typeface="Arial" panose="020B0604020202020204" pitchFamily="34" charset="0"/>
              </a:rPr>
              <a:t>care trebuie verificate pentru a se asigura că </a:t>
            </a:r>
            <a:r>
              <a:rPr lang="en-US" sz="1200" noProof="1">
                <a:latin typeface="Arial" panose="020B0604020202020204" pitchFamily="34" charset="0"/>
                <a:cs typeface="Arial" panose="020B0604020202020204" pitchFamily="34" charset="0"/>
              </a:rPr>
              <a:t>software-ul funcționează corect</a:t>
            </a:r>
            <a:r>
              <a:rPr lang="ro-RO" sz="1200" noProof="1">
                <a:latin typeface="Arial" panose="020B0604020202020204" pitchFamily="34" charset="0"/>
                <a:cs typeface="Arial" panose="020B0604020202020204" pitchFamily="34" charset="0"/>
              </a:rPr>
              <a:t>.</a:t>
            </a:r>
            <a:endParaRPr lang="ro-RO" sz="1200" b="1" i="1" noProof="1">
              <a:solidFill>
                <a:schemeClr val="bg2">
                  <a:lumMod val="50000"/>
                </a:schemeClr>
              </a:solidFill>
              <a:latin typeface="Arial" panose="020B0604020202020204" pitchFamily="34" charset="0"/>
              <a:ea typeface="Arial" panose="020B0604020202020204" pitchFamily="34" charset="0"/>
            </a:endParaRPr>
          </a:p>
          <a:p>
            <a:pPr marL="0" indent="0" algn="just">
              <a:lnSpc>
                <a:spcPct val="115000"/>
              </a:lnSpc>
              <a:buNone/>
            </a:pPr>
            <a:r>
              <a:rPr lang="en-US" sz="1200" b="1" i="1" noProof="1">
                <a:solidFill>
                  <a:schemeClr val="bg2">
                    <a:lumMod val="50000"/>
                  </a:schemeClr>
                </a:solidFill>
                <a:latin typeface="Arial" panose="020B0604020202020204" pitchFamily="34" charset="0"/>
                <a:ea typeface="Arial" panose="020B0604020202020204" pitchFamily="34" charset="0"/>
              </a:rPr>
              <a:t>Relația dintre Test Case și Test Condition:</a:t>
            </a:r>
            <a:endParaRPr lang="en-US" sz="1200" noProof="1">
              <a:solidFill>
                <a:schemeClr val="bg2">
                  <a:lumMod val="50000"/>
                </a:schemeClr>
              </a:solidFill>
              <a:latin typeface="Arial" panose="020B0604020202020204" pitchFamily="34" charset="0"/>
              <a:ea typeface="Arial" panose="020B0604020202020204" pitchFamily="34" charset="0"/>
            </a:endParaRPr>
          </a:p>
          <a:p>
            <a:pPr marL="457200" lvl="1" indent="0" algn="just">
              <a:lnSpc>
                <a:spcPct val="120000"/>
              </a:lnSpc>
              <a:buNone/>
            </a:pPr>
            <a:r>
              <a:rPr lang="en-US" sz="1200" noProof="1">
                <a:latin typeface="Arial" panose="020B0604020202020204" pitchFamily="34" charset="0"/>
                <a:ea typeface="Arial" panose="020B0604020202020204" pitchFamily="34" charset="0"/>
              </a:rPr>
              <a:t>Un test case este specific și detaliat și este creat pentru a verifica un singur test condition.</a:t>
            </a:r>
            <a:endParaRPr lang="en-US" sz="1200" noProof="1"/>
          </a:p>
        </p:txBody>
      </p:sp>
      <p:pic>
        <p:nvPicPr>
          <p:cNvPr id="12" name="Picture 11">
            <a:extLst>
              <a:ext uri="{FF2B5EF4-FFF2-40B4-BE49-F238E27FC236}">
                <a16:creationId xmlns:a16="http://schemas.microsoft.com/office/drawing/2014/main" id="{838738FF-4C01-4B0D-B8E2-11787CD94E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546" y="3891592"/>
            <a:ext cx="196307" cy="244113"/>
          </a:xfrm>
          <a:prstGeom prst="rect">
            <a:avLst/>
          </a:prstGeom>
        </p:spPr>
      </p:pic>
      <p:pic>
        <p:nvPicPr>
          <p:cNvPr id="13" name="Picture 12">
            <a:extLst>
              <a:ext uri="{FF2B5EF4-FFF2-40B4-BE49-F238E27FC236}">
                <a16:creationId xmlns:a16="http://schemas.microsoft.com/office/drawing/2014/main" id="{1E93155D-2324-4B11-AB4A-B5C7B8E07D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448" y="4748324"/>
            <a:ext cx="196307" cy="244113"/>
          </a:xfrm>
          <a:prstGeom prst="rect">
            <a:avLst/>
          </a:prstGeom>
        </p:spPr>
      </p:pic>
      <p:pic>
        <p:nvPicPr>
          <p:cNvPr id="14" name="Picture 13">
            <a:extLst>
              <a:ext uri="{FF2B5EF4-FFF2-40B4-BE49-F238E27FC236}">
                <a16:creationId xmlns:a16="http://schemas.microsoft.com/office/drawing/2014/main" id="{C9880FE6-C86A-4765-984F-17048D2C0D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547" y="5792113"/>
            <a:ext cx="196307" cy="244113"/>
          </a:xfrm>
          <a:prstGeom prst="rect">
            <a:avLst/>
          </a:prstGeom>
        </p:spPr>
      </p:pic>
    </p:spTree>
    <p:extLst>
      <p:ext uri="{BB962C8B-B14F-4D97-AF65-F5344CB8AC3E}">
        <p14:creationId xmlns:p14="http://schemas.microsoft.com/office/powerpoint/2010/main" val="20599713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CA72-7BF6-4C6E-B061-25A866E351EC}"/>
              </a:ext>
            </a:extLst>
          </p:cNvPr>
          <p:cNvSpPr>
            <a:spLocks noGrp="1"/>
          </p:cNvSpPr>
          <p:nvPr>
            <p:ph type="title"/>
          </p:nvPr>
        </p:nvSpPr>
        <p:spPr>
          <a:xfrm>
            <a:off x="1" y="417376"/>
            <a:ext cx="10277474" cy="1325563"/>
          </a:xfrm>
        </p:spPr>
        <p:txBody>
          <a:bodyPr/>
          <a:lstStyle/>
          <a:p>
            <a:r>
              <a:rPr lang="ro-RO" dirty="0"/>
              <a:t>Etapele procesului de testare</a:t>
            </a:r>
          </a:p>
        </p:txBody>
      </p:sp>
      <p:sp>
        <p:nvSpPr>
          <p:cNvPr id="3" name="Content Placeholder 2">
            <a:extLst>
              <a:ext uri="{FF2B5EF4-FFF2-40B4-BE49-F238E27FC236}">
                <a16:creationId xmlns:a16="http://schemas.microsoft.com/office/drawing/2014/main" id="{D20EC4EB-6621-4B7B-A5D5-9F200AC52EE5}"/>
              </a:ext>
            </a:extLst>
          </p:cNvPr>
          <p:cNvSpPr>
            <a:spLocks noGrp="1"/>
          </p:cNvSpPr>
          <p:nvPr>
            <p:ph idx="1"/>
          </p:nvPr>
        </p:nvSpPr>
        <p:spPr>
          <a:xfrm>
            <a:off x="404941" y="1764629"/>
            <a:ext cx="9051029" cy="4752576"/>
          </a:xfrm>
        </p:spPr>
        <p:txBody>
          <a:bodyPr anchor="ctr">
            <a:noAutofit/>
          </a:bodyPr>
          <a:lstStyle/>
          <a:p>
            <a:pPr marL="108000" lvl="0" indent="0" algn="just">
              <a:lnSpc>
                <a:spcPct val="120000"/>
              </a:lnSpc>
              <a:spcBef>
                <a:spcPts val="1000"/>
              </a:spcBef>
              <a:spcAft>
                <a:spcPts val="400"/>
              </a:spcAft>
              <a:buNone/>
            </a:pPr>
            <a:r>
              <a:rPr lang="ro-RO" sz="1400" b="1" noProof="1">
                <a:solidFill>
                  <a:srgbClr val="000000"/>
                </a:solidFill>
                <a:latin typeface="Arial" panose="020B0604020202020204" pitchFamily="34" charset="0"/>
              </a:rPr>
              <a:t>1</a:t>
            </a:r>
            <a:r>
              <a:rPr lang="en-US" sz="1400" b="1" u="none" strike="noStrike" noProof="1">
                <a:solidFill>
                  <a:srgbClr val="000000"/>
                </a:solidFill>
                <a:effectLst/>
                <a:latin typeface="Arial" panose="020B0604020202020204" pitchFamily="34" charset="0"/>
              </a:rPr>
              <a:t>. Test Planning (Planificarea testării)</a:t>
            </a:r>
            <a:r>
              <a:rPr lang="en-US" sz="1400" b="1" noProof="1">
                <a:solidFill>
                  <a:srgbClr val="434343"/>
                </a:solidFill>
                <a:latin typeface="Arial" panose="020B0604020202020204" pitchFamily="34" charset="0"/>
              </a:rPr>
              <a:t> - </a:t>
            </a:r>
            <a:r>
              <a:rPr lang="en-US" sz="1400" b="1" noProof="1">
                <a:effectLst/>
                <a:latin typeface="Arial" panose="020B0604020202020204" pitchFamily="34" charset="0"/>
                <a:ea typeface="Arial" panose="020B0604020202020204" pitchFamily="34" charset="0"/>
              </a:rPr>
              <a:t>Definirea strategiei de testare, a resurselor și a calendarului</a:t>
            </a:r>
            <a:endParaRPr lang="en-US" sz="1400" noProof="1">
              <a:effectLst/>
              <a:latin typeface="Arial" panose="020B0604020202020204" pitchFamily="34" charset="0"/>
              <a:ea typeface="Arial" panose="020B0604020202020204" pitchFamily="34" charset="0"/>
            </a:endParaRPr>
          </a:p>
          <a:p>
            <a:pPr marL="565200" lvl="2"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Scop</a:t>
            </a:r>
            <a:r>
              <a:rPr lang="en-US" sz="1200" u="none" strike="noStrike" noProof="1">
                <a:effectLst/>
                <a:latin typeface="Arial" panose="020B0604020202020204" pitchFamily="34" charset="0"/>
                <a:ea typeface="Arial" panose="020B0604020202020204" pitchFamily="34" charset="0"/>
              </a:rPr>
              <a:t>: Stabilește scopul și obiectivele testării.</a:t>
            </a:r>
          </a:p>
          <a:p>
            <a:pPr marL="565200" lvl="2"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Strategie</a:t>
            </a:r>
            <a:r>
              <a:rPr lang="en-US" sz="1200" u="none" strike="noStrike" noProof="1">
                <a:effectLst/>
                <a:latin typeface="Arial" panose="020B0604020202020204" pitchFamily="34" charset="0"/>
                <a:ea typeface="Arial" panose="020B0604020202020204" pitchFamily="34" charset="0"/>
              </a:rPr>
              <a:t>: Definește abordarea testării (manuală, automată, mixtă).</a:t>
            </a:r>
          </a:p>
          <a:p>
            <a:pPr marL="565200" lvl="2"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Resurse</a:t>
            </a:r>
            <a:r>
              <a:rPr lang="en-US" sz="1200" u="none" strike="noStrike" noProof="1">
                <a:effectLst/>
                <a:latin typeface="Arial" panose="020B0604020202020204" pitchFamily="34" charset="0"/>
                <a:ea typeface="Arial" panose="020B0604020202020204" pitchFamily="34" charset="0"/>
              </a:rPr>
              <a:t>: Identifică resursele umane și tehnice necesare.</a:t>
            </a:r>
          </a:p>
          <a:p>
            <a:pPr marL="565200" lvl="2" indent="-108000" algn="just">
              <a:lnSpc>
                <a:spcPct val="120000"/>
              </a:lnSpc>
              <a:spcBef>
                <a:spcPts val="0"/>
              </a:spcBef>
              <a:spcAft>
                <a:spcPts val="1800"/>
              </a:spcAft>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Calendar</a:t>
            </a:r>
            <a:r>
              <a:rPr lang="en-US" sz="1200" u="none" strike="noStrike" noProof="1">
                <a:effectLst/>
                <a:latin typeface="Arial" panose="020B0604020202020204" pitchFamily="34" charset="0"/>
                <a:ea typeface="Arial" panose="020B0604020202020204" pitchFamily="34" charset="0"/>
              </a:rPr>
              <a:t>: Planifică activitățile de testare în timp</a:t>
            </a:r>
          </a:p>
          <a:p>
            <a:pPr marL="108000" lvl="0" indent="0" algn="just">
              <a:lnSpc>
                <a:spcPct val="120000"/>
              </a:lnSpc>
              <a:spcBef>
                <a:spcPts val="1000"/>
              </a:spcBef>
              <a:spcAft>
                <a:spcPts val="400"/>
              </a:spcAft>
              <a:buNone/>
            </a:pPr>
            <a:r>
              <a:rPr lang="ro-RO" sz="1400" b="1" noProof="1">
                <a:solidFill>
                  <a:srgbClr val="000000"/>
                </a:solidFill>
                <a:latin typeface="Arial" panose="020B0604020202020204" pitchFamily="34" charset="0"/>
              </a:rPr>
              <a:t>2</a:t>
            </a:r>
            <a:r>
              <a:rPr lang="en-US" sz="1400" b="1" u="none" strike="noStrike" noProof="1">
                <a:solidFill>
                  <a:srgbClr val="000000"/>
                </a:solidFill>
                <a:effectLst/>
                <a:latin typeface="Arial" panose="020B0604020202020204" pitchFamily="34" charset="0"/>
              </a:rPr>
              <a:t>. Test Analysis (Analiza cerințelor)</a:t>
            </a:r>
            <a:r>
              <a:rPr lang="en-US" sz="1400" b="1" noProof="1">
                <a:solidFill>
                  <a:srgbClr val="434343"/>
                </a:solidFill>
                <a:latin typeface="Arial" panose="020B0604020202020204" pitchFamily="34" charset="0"/>
              </a:rPr>
              <a:t> - </a:t>
            </a:r>
            <a:r>
              <a:rPr lang="en-US" sz="1400" b="1" noProof="1">
                <a:effectLst/>
                <a:latin typeface="Arial" panose="020B0604020202020204" pitchFamily="34" charset="0"/>
                <a:ea typeface="Arial" panose="020B0604020202020204" pitchFamily="34" charset="0"/>
              </a:rPr>
              <a:t>Înțelegerea detaliată a funcționalităților dorite</a:t>
            </a:r>
            <a:endParaRPr lang="en-US" sz="1400" noProof="1">
              <a:effectLst/>
              <a:latin typeface="Arial" panose="020B0604020202020204" pitchFamily="34" charset="0"/>
              <a:ea typeface="Arial" panose="020B0604020202020204" pitchFamily="34" charset="0"/>
            </a:endParaRPr>
          </a:p>
          <a:p>
            <a:pPr marL="565200" lvl="1"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Scop</a:t>
            </a:r>
            <a:r>
              <a:rPr lang="en-US" sz="1200" u="none" strike="noStrike" noProof="1">
                <a:effectLst/>
                <a:latin typeface="Arial" panose="020B0604020202020204" pitchFamily="34" charset="0"/>
                <a:ea typeface="Arial" panose="020B0604020202020204" pitchFamily="34" charset="0"/>
              </a:rPr>
              <a:t>: Înțelegerea în detaliu a cerințelor de business și tehnice.</a:t>
            </a:r>
          </a:p>
          <a:p>
            <a:pPr marL="565200" lvl="1"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Activități</a:t>
            </a:r>
            <a:r>
              <a:rPr lang="en-US" sz="1200" u="none" strike="noStrike" noProof="1">
                <a:effectLst/>
                <a:latin typeface="Arial" panose="020B0604020202020204" pitchFamily="34" charset="0"/>
                <a:ea typeface="Arial" panose="020B0604020202020204" pitchFamily="34" charset="0"/>
              </a:rPr>
              <a:t>: Analizarea documentației de cerințe (ex: SRS - Software Requirements Specification).</a:t>
            </a:r>
          </a:p>
          <a:p>
            <a:pPr marL="565200" lvl="1" indent="-108000" algn="just">
              <a:lnSpc>
                <a:spcPct val="120000"/>
              </a:lnSpc>
              <a:spcBef>
                <a:spcPts val="0"/>
              </a:spcBef>
              <a:spcAft>
                <a:spcPts val="1800"/>
              </a:spcAft>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Rezultate</a:t>
            </a:r>
            <a:r>
              <a:rPr lang="en-US" sz="1200" u="none" strike="noStrike" noProof="1">
                <a:effectLst/>
                <a:latin typeface="Arial" panose="020B0604020202020204" pitchFamily="34" charset="0"/>
                <a:ea typeface="Arial" panose="020B0604020202020204" pitchFamily="34" charset="0"/>
              </a:rPr>
              <a:t>: Crearea unei liste de cerințe testabile și identificarea condițiilor de testare.</a:t>
            </a:r>
            <a:endParaRPr lang="en-US" sz="1200" noProof="1">
              <a:effectLst/>
              <a:latin typeface="Arial" panose="020B0604020202020204" pitchFamily="34" charset="0"/>
              <a:ea typeface="Arial" panose="020B0604020202020204" pitchFamily="34" charset="0"/>
            </a:endParaRPr>
          </a:p>
          <a:p>
            <a:pPr marL="108000" lvl="0" indent="0" algn="just">
              <a:lnSpc>
                <a:spcPct val="120000"/>
              </a:lnSpc>
              <a:spcBef>
                <a:spcPts val="1000"/>
              </a:spcBef>
              <a:spcAft>
                <a:spcPts val="400"/>
              </a:spcAft>
              <a:buNone/>
            </a:pPr>
            <a:r>
              <a:rPr lang="ro-RO" sz="1400" b="1" noProof="1">
                <a:solidFill>
                  <a:srgbClr val="000000"/>
                </a:solidFill>
                <a:latin typeface="Arial" panose="020B0604020202020204" pitchFamily="34" charset="0"/>
              </a:rPr>
              <a:t>3</a:t>
            </a:r>
            <a:r>
              <a:rPr lang="en-US" sz="1400" b="1" u="none" strike="noStrike" noProof="1">
                <a:solidFill>
                  <a:srgbClr val="000000"/>
                </a:solidFill>
                <a:effectLst/>
                <a:latin typeface="Arial" panose="020B0604020202020204" pitchFamily="34" charset="0"/>
              </a:rPr>
              <a:t>. Test Design (Proiectarea testelor)</a:t>
            </a:r>
            <a:r>
              <a:rPr lang="en-US" sz="1400" b="1" noProof="1">
                <a:solidFill>
                  <a:srgbClr val="434343"/>
                </a:solidFill>
                <a:latin typeface="Arial" panose="020B0604020202020204" pitchFamily="34" charset="0"/>
              </a:rPr>
              <a:t> - </a:t>
            </a:r>
            <a:r>
              <a:rPr lang="en-US" sz="1400" b="1" noProof="1">
                <a:effectLst/>
                <a:latin typeface="Arial" panose="020B0604020202020204" pitchFamily="34" charset="0"/>
                <a:ea typeface="Arial" panose="020B0604020202020204" pitchFamily="34" charset="0"/>
              </a:rPr>
              <a:t>Crearea de test cases</a:t>
            </a:r>
            <a:endParaRPr lang="en-US" sz="1400" noProof="1">
              <a:effectLst/>
              <a:latin typeface="Arial" panose="020B0604020202020204" pitchFamily="34" charset="0"/>
              <a:ea typeface="Arial" panose="020B0604020202020204" pitchFamily="34" charset="0"/>
            </a:endParaRPr>
          </a:p>
          <a:p>
            <a:pPr marL="565200" lvl="1"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Scop</a:t>
            </a:r>
            <a:r>
              <a:rPr lang="en-US" sz="1200" u="none" strike="noStrike" noProof="1">
                <a:effectLst/>
                <a:latin typeface="Arial" panose="020B0604020202020204" pitchFamily="34" charset="0"/>
                <a:ea typeface="Arial" panose="020B0604020202020204" pitchFamily="34" charset="0"/>
              </a:rPr>
              <a:t>: Elaborarea detaliată a test cases.</a:t>
            </a:r>
          </a:p>
          <a:p>
            <a:pPr marL="565200" lvl="1"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Activități</a:t>
            </a:r>
            <a:r>
              <a:rPr lang="en-US" sz="1200" u="none" strike="noStrike" noProof="1">
                <a:effectLst/>
                <a:latin typeface="Arial" panose="020B0604020202020204" pitchFamily="34" charset="0"/>
                <a:ea typeface="Arial" panose="020B0604020202020204" pitchFamily="34" charset="0"/>
              </a:rPr>
              <a:t>:</a:t>
            </a:r>
          </a:p>
          <a:p>
            <a:pPr marL="1022400" lvl="3" indent="-108000" algn="just">
              <a:lnSpc>
                <a:spcPct val="120000"/>
              </a:lnSpc>
              <a:spcBef>
                <a:spcPts val="0"/>
              </a:spcBef>
              <a:buFont typeface="Arial" panose="020B0604020202020204" pitchFamily="34" charset="0"/>
              <a:buChar char="○"/>
            </a:pPr>
            <a:r>
              <a:rPr lang="en-US" sz="1200" u="none" strike="noStrike" noProof="1">
                <a:effectLst/>
                <a:latin typeface="Arial" panose="020B0604020202020204" pitchFamily="34" charset="0"/>
                <a:ea typeface="Arial" panose="020B0604020202020204" pitchFamily="34" charset="0"/>
              </a:rPr>
              <a:t>Crearea test cases pe baza cerințelor analizate.</a:t>
            </a:r>
          </a:p>
          <a:p>
            <a:pPr marL="1022400" lvl="3" indent="-108000" algn="just">
              <a:lnSpc>
                <a:spcPct val="120000"/>
              </a:lnSpc>
              <a:spcBef>
                <a:spcPts val="0"/>
              </a:spcBef>
              <a:buFont typeface="Arial" panose="020B0604020202020204" pitchFamily="34" charset="0"/>
              <a:buChar char="○"/>
            </a:pPr>
            <a:r>
              <a:rPr lang="en-US" sz="1200" noProof="1">
                <a:latin typeface="Arial" panose="020B0604020202020204" pitchFamily="34" charset="0"/>
                <a:ea typeface="Arial" panose="020B0604020202020204" pitchFamily="34" charset="0"/>
              </a:rPr>
              <a:t>Identificarea</a:t>
            </a:r>
            <a:r>
              <a:rPr lang="en-US" sz="1200" u="none" strike="noStrike" noProof="1">
                <a:effectLst/>
                <a:latin typeface="Arial" panose="020B0604020202020204" pitchFamily="34" charset="0"/>
                <a:ea typeface="Arial" panose="020B0604020202020204" pitchFamily="34" charset="0"/>
              </a:rPr>
              <a:t> datelor de test necesare.</a:t>
            </a:r>
          </a:p>
          <a:p>
            <a:pPr marL="1022400" lvl="3" indent="-108000" algn="just">
              <a:lnSpc>
                <a:spcPct val="120000"/>
              </a:lnSpc>
              <a:spcBef>
                <a:spcPts val="0"/>
              </a:spcBef>
              <a:buFont typeface="Arial" panose="020B0604020202020204" pitchFamily="34" charset="0"/>
              <a:buChar char="○"/>
            </a:pPr>
            <a:r>
              <a:rPr lang="en-US" sz="1200" u="none" strike="noStrike" noProof="1">
                <a:effectLst/>
                <a:latin typeface="Arial" panose="020B0604020202020204" pitchFamily="34" charset="0"/>
                <a:ea typeface="Arial" panose="020B0604020202020204" pitchFamily="34" charset="0"/>
              </a:rPr>
              <a:t>Crearea scenariilor de test.</a:t>
            </a:r>
          </a:p>
          <a:p>
            <a:pPr marL="565200" lvl="1"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Rezultate</a:t>
            </a:r>
            <a:r>
              <a:rPr lang="en-US" sz="1200" u="none" strike="noStrike" noProof="1">
                <a:effectLst/>
                <a:latin typeface="Arial" panose="020B0604020202020204" pitchFamily="34" charset="0"/>
                <a:ea typeface="Arial" panose="020B0604020202020204" pitchFamily="34" charset="0"/>
              </a:rPr>
              <a:t>: Test cases detaliate și pregătite pentru execuție.</a:t>
            </a:r>
          </a:p>
        </p:txBody>
      </p:sp>
      <p:pic>
        <p:nvPicPr>
          <p:cNvPr id="4" name="Picture 3">
            <a:extLst>
              <a:ext uri="{FF2B5EF4-FFF2-40B4-BE49-F238E27FC236}">
                <a16:creationId xmlns:a16="http://schemas.microsoft.com/office/drawing/2014/main" id="{F74C4F43-0D5C-44B5-8231-FD700827F6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136" y="1889849"/>
            <a:ext cx="196307" cy="244113"/>
          </a:xfrm>
          <a:prstGeom prst="rect">
            <a:avLst/>
          </a:prstGeom>
        </p:spPr>
      </p:pic>
      <p:pic>
        <p:nvPicPr>
          <p:cNvPr id="5" name="Picture 4">
            <a:extLst>
              <a:ext uri="{FF2B5EF4-FFF2-40B4-BE49-F238E27FC236}">
                <a16:creationId xmlns:a16="http://schemas.microsoft.com/office/drawing/2014/main" id="{6E5F1D39-A8E3-4137-950A-0D2DEDEB2B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134" y="4724039"/>
            <a:ext cx="196307" cy="244113"/>
          </a:xfrm>
          <a:prstGeom prst="rect">
            <a:avLst/>
          </a:prstGeom>
        </p:spPr>
      </p:pic>
      <p:pic>
        <p:nvPicPr>
          <p:cNvPr id="7" name="Picture 6">
            <a:extLst>
              <a:ext uri="{FF2B5EF4-FFF2-40B4-BE49-F238E27FC236}">
                <a16:creationId xmlns:a16="http://schemas.microsoft.com/office/drawing/2014/main" id="{06A7250A-E9F2-4BC1-B6C5-476AC5DC49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135" y="3429000"/>
            <a:ext cx="196307" cy="244113"/>
          </a:xfrm>
          <a:prstGeom prst="rect">
            <a:avLst/>
          </a:prstGeom>
        </p:spPr>
      </p:pic>
    </p:spTree>
    <p:extLst>
      <p:ext uri="{BB962C8B-B14F-4D97-AF65-F5344CB8AC3E}">
        <p14:creationId xmlns:p14="http://schemas.microsoft.com/office/powerpoint/2010/main" val="17328640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CA72-7BF6-4C6E-B061-25A866E351EC}"/>
              </a:ext>
            </a:extLst>
          </p:cNvPr>
          <p:cNvSpPr>
            <a:spLocks noGrp="1"/>
          </p:cNvSpPr>
          <p:nvPr>
            <p:ph type="title"/>
          </p:nvPr>
        </p:nvSpPr>
        <p:spPr>
          <a:xfrm>
            <a:off x="1" y="417376"/>
            <a:ext cx="10277474" cy="1325563"/>
          </a:xfrm>
        </p:spPr>
        <p:txBody>
          <a:bodyPr/>
          <a:lstStyle/>
          <a:p>
            <a:r>
              <a:rPr lang="ro-RO" dirty="0"/>
              <a:t>Etapele procesului de testare</a:t>
            </a:r>
            <a:r>
              <a:rPr lang="en-US" dirty="0"/>
              <a:t> </a:t>
            </a:r>
            <a:r>
              <a:rPr lang="en-US" sz="1800" dirty="0"/>
              <a:t>- </a:t>
            </a:r>
            <a:r>
              <a:rPr lang="en-US" sz="1800" noProof="1"/>
              <a:t>continuare</a:t>
            </a:r>
          </a:p>
        </p:txBody>
      </p:sp>
      <p:sp>
        <p:nvSpPr>
          <p:cNvPr id="3" name="Content Placeholder 2">
            <a:extLst>
              <a:ext uri="{FF2B5EF4-FFF2-40B4-BE49-F238E27FC236}">
                <a16:creationId xmlns:a16="http://schemas.microsoft.com/office/drawing/2014/main" id="{D20EC4EB-6621-4B7B-A5D5-9F200AC52EE5}"/>
              </a:ext>
            </a:extLst>
          </p:cNvPr>
          <p:cNvSpPr>
            <a:spLocks noGrp="1"/>
          </p:cNvSpPr>
          <p:nvPr>
            <p:ph idx="1"/>
          </p:nvPr>
        </p:nvSpPr>
        <p:spPr>
          <a:xfrm>
            <a:off x="370156" y="1613847"/>
            <a:ext cx="9029513" cy="4980590"/>
          </a:xfrm>
        </p:spPr>
        <p:txBody>
          <a:bodyPr>
            <a:normAutofit fontScale="25000" lnSpcReduction="20000"/>
          </a:bodyPr>
          <a:lstStyle/>
          <a:p>
            <a:pPr marL="0" lvl="0" indent="0" algn="just">
              <a:lnSpc>
                <a:spcPct val="115000"/>
              </a:lnSpc>
              <a:spcBef>
                <a:spcPts val="1000"/>
              </a:spcBef>
              <a:spcAft>
                <a:spcPts val="400"/>
              </a:spcAft>
              <a:buNone/>
            </a:pPr>
            <a:r>
              <a:rPr lang="en-US" sz="5600" b="1" u="none" strike="noStrike" noProof="1">
                <a:solidFill>
                  <a:srgbClr val="000000"/>
                </a:solidFill>
                <a:effectLst/>
                <a:latin typeface="Arial" panose="020B0604020202020204" pitchFamily="34" charset="0"/>
              </a:rPr>
              <a:t> </a:t>
            </a:r>
            <a:r>
              <a:rPr lang="ro-RO" sz="5600" b="1" u="none" strike="noStrike" noProof="1">
                <a:solidFill>
                  <a:srgbClr val="000000"/>
                </a:solidFill>
                <a:effectLst/>
                <a:latin typeface="Arial" panose="020B0604020202020204" pitchFamily="34" charset="0"/>
              </a:rPr>
              <a:t>4</a:t>
            </a:r>
            <a:r>
              <a:rPr lang="en-US" sz="5600" b="1" u="none" strike="noStrike" noProof="1">
                <a:solidFill>
                  <a:srgbClr val="000000"/>
                </a:solidFill>
                <a:effectLst/>
                <a:latin typeface="Arial" panose="020B0604020202020204" pitchFamily="34" charset="0"/>
              </a:rPr>
              <a:t>. Test Implementation (Implementarea testelor)</a:t>
            </a:r>
            <a:r>
              <a:rPr lang="en-US" sz="5600" b="1" noProof="1">
                <a:solidFill>
                  <a:srgbClr val="434343"/>
                </a:solidFill>
                <a:latin typeface="Arial" panose="020B0604020202020204" pitchFamily="34" charset="0"/>
              </a:rPr>
              <a:t> - </a:t>
            </a:r>
            <a:r>
              <a:rPr lang="en-US" sz="5600" b="1" noProof="1">
                <a:effectLst/>
                <a:latin typeface="Arial" panose="020B0604020202020204" pitchFamily="34" charset="0"/>
                <a:ea typeface="Arial" panose="020B0604020202020204" pitchFamily="34" charset="0"/>
              </a:rPr>
              <a:t>Pregătirea mediului de testare și configurarea testelor</a:t>
            </a:r>
            <a:endParaRPr lang="en-US" sz="5600" noProof="1">
              <a:effectLst/>
              <a:latin typeface="Arial" panose="020B0604020202020204" pitchFamily="34" charset="0"/>
              <a:ea typeface="Arial" panose="020B0604020202020204" pitchFamily="34" charset="0"/>
            </a:endParaRP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Scop</a:t>
            </a:r>
            <a:r>
              <a:rPr lang="en-US" sz="4800" u="none" strike="noStrike" noProof="1">
                <a:effectLst/>
                <a:latin typeface="Arial" panose="020B0604020202020204" pitchFamily="34" charset="0"/>
                <a:ea typeface="Arial" panose="020B0604020202020204" pitchFamily="34" charset="0"/>
              </a:rPr>
              <a:t>: Configurarea mediului de testare și pregătirea testelor pentru execuție.</a:t>
            </a: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Activități</a:t>
            </a:r>
            <a:r>
              <a:rPr lang="en-US" sz="4800" u="none" strike="noStrike" noProof="1">
                <a:effectLst/>
                <a:latin typeface="Arial" panose="020B0604020202020204" pitchFamily="34" charset="0"/>
                <a:ea typeface="Arial" panose="020B0604020202020204" pitchFamily="34" charset="0"/>
              </a:rPr>
              <a:t>:</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Configurarea mediului hardware și software necesar pentru testare.</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Instalarea și configurarea instrumentelor de testare.</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Verificarea disponibilității și integrității datelor de test.</a:t>
            </a: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Rezultate</a:t>
            </a:r>
            <a:r>
              <a:rPr lang="en-US" sz="4800" u="none" strike="noStrike" noProof="1">
                <a:effectLst/>
                <a:latin typeface="Arial" panose="020B0604020202020204" pitchFamily="34" charset="0"/>
                <a:ea typeface="Arial" panose="020B0604020202020204" pitchFamily="34" charset="0"/>
              </a:rPr>
              <a:t>: Mediu de testare funcțional și teste pregătite pentru execuție.</a:t>
            </a:r>
          </a:p>
          <a:p>
            <a:pPr marL="565200" lvl="1" indent="-108000" algn="just">
              <a:lnSpc>
                <a:spcPct val="120000"/>
              </a:lnSpc>
              <a:spcBef>
                <a:spcPts val="0"/>
              </a:spcBef>
              <a:buFont typeface="Arial" panose="020B0604020202020204" pitchFamily="34" charset="0"/>
              <a:buChar char="●"/>
            </a:pPr>
            <a:endParaRPr lang="en-US" sz="4800" u="none" strike="noStrike" noProof="1">
              <a:effectLst/>
              <a:latin typeface="Arial" panose="020B0604020202020204" pitchFamily="34" charset="0"/>
              <a:ea typeface="Arial" panose="020B0604020202020204" pitchFamily="34" charset="0"/>
            </a:endParaRPr>
          </a:p>
          <a:p>
            <a:pPr marL="0" lvl="0" indent="0" algn="just">
              <a:lnSpc>
                <a:spcPct val="115000"/>
              </a:lnSpc>
              <a:spcBef>
                <a:spcPts val="1000"/>
              </a:spcBef>
              <a:spcAft>
                <a:spcPts val="400"/>
              </a:spcAft>
              <a:buNone/>
            </a:pPr>
            <a:r>
              <a:rPr lang="en-US" sz="5600" b="1" u="none" strike="noStrike" noProof="1">
                <a:solidFill>
                  <a:srgbClr val="000000"/>
                </a:solidFill>
                <a:effectLst/>
                <a:latin typeface="Arial" panose="020B0604020202020204" pitchFamily="34" charset="0"/>
              </a:rPr>
              <a:t> </a:t>
            </a:r>
            <a:r>
              <a:rPr lang="ro-RO" sz="5600" b="1" u="none" strike="noStrike" noProof="1">
                <a:solidFill>
                  <a:srgbClr val="000000"/>
                </a:solidFill>
                <a:effectLst/>
                <a:latin typeface="Arial" panose="020B0604020202020204" pitchFamily="34" charset="0"/>
              </a:rPr>
              <a:t>5</a:t>
            </a:r>
            <a:r>
              <a:rPr lang="en-US" sz="5600" b="1" u="none" strike="noStrike" noProof="1">
                <a:solidFill>
                  <a:srgbClr val="000000"/>
                </a:solidFill>
                <a:effectLst/>
                <a:latin typeface="Arial" panose="020B0604020202020204" pitchFamily="34" charset="0"/>
              </a:rPr>
              <a:t>. Test Execution (Executarea testelor)</a:t>
            </a:r>
            <a:r>
              <a:rPr lang="en-US" sz="5600" b="1" noProof="1">
                <a:solidFill>
                  <a:srgbClr val="434343"/>
                </a:solidFill>
                <a:latin typeface="Arial" panose="020B0604020202020204" pitchFamily="34" charset="0"/>
              </a:rPr>
              <a:t> - </a:t>
            </a:r>
            <a:r>
              <a:rPr lang="en-US" sz="5600" b="1" noProof="1">
                <a:effectLst/>
                <a:latin typeface="Arial" panose="020B0604020202020204" pitchFamily="34" charset="0"/>
                <a:ea typeface="Arial" panose="020B0604020202020204" pitchFamily="34" charset="0"/>
              </a:rPr>
              <a:t>Executarea manuală și/sau automată a testelor</a:t>
            </a:r>
            <a:endParaRPr lang="en-US" sz="5600" noProof="1">
              <a:effectLst/>
              <a:latin typeface="Arial" panose="020B0604020202020204" pitchFamily="34" charset="0"/>
              <a:ea typeface="Arial" panose="020B0604020202020204" pitchFamily="34" charset="0"/>
            </a:endParaRP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Scop</a:t>
            </a:r>
            <a:r>
              <a:rPr lang="en-US" sz="4800" u="none" strike="noStrike" noProof="1">
                <a:effectLst/>
                <a:latin typeface="Arial" panose="020B0604020202020204" pitchFamily="34" charset="0"/>
                <a:ea typeface="Arial" panose="020B0604020202020204" pitchFamily="34" charset="0"/>
              </a:rPr>
              <a:t>: Execuția testelor conform planificării.</a:t>
            </a: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Activități</a:t>
            </a:r>
            <a:r>
              <a:rPr lang="en-US" sz="4800" u="none" strike="noStrike" noProof="1">
                <a:effectLst/>
                <a:latin typeface="Arial" panose="020B0604020202020204" pitchFamily="34" charset="0"/>
                <a:ea typeface="Arial" panose="020B0604020202020204" pitchFamily="34" charset="0"/>
              </a:rPr>
              <a:t>:</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Executarea test cases manuale și/sau automate.</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Înregistrarea rezultatelor testării.</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Compararea rezultatelor obținute cu cele așteptate.</a:t>
            </a: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Rezultate</a:t>
            </a:r>
            <a:r>
              <a:rPr lang="en-US" sz="4800" u="none" strike="noStrike" noProof="1">
                <a:effectLst/>
                <a:latin typeface="Arial" panose="020B0604020202020204" pitchFamily="34" charset="0"/>
                <a:ea typeface="Arial" panose="020B0604020202020204" pitchFamily="34" charset="0"/>
              </a:rPr>
              <a:t>: Raport de execuție a testelor cu rezultate și observații.</a:t>
            </a:r>
          </a:p>
          <a:p>
            <a:pPr marL="565200" lvl="1" indent="-108000" algn="just">
              <a:lnSpc>
                <a:spcPct val="120000"/>
              </a:lnSpc>
              <a:spcBef>
                <a:spcPts val="0"/>
              </a:spcBef>
              <a:buFont typeface="Arial" panose="020B0604020202020204" pitchFamily="34" charset="0"/>
              <a:buChar char="●"/>
            </a:pPr>
            <a:endParaRPr lang="en-US" sz="4800" u="none" strike="noStrike" noProof="1">
              <a:effectLst/>
              <a:latin typeface="Arial" panose="020B0604020202020204" pitchFamily="34" charset="0"/>
              <a:ea typeface="Arial" panose="020B0604020202020204" pitchFamily="34" charset="0"/>
            </a:endParaRPr>
          </a:p>
          <a:p>
            <a:pPr marL="0" lvl="0" indent="0" algn="just">
              <a:lnSpc>
                <a:spcPct val="115000"/>
              </a:lnSpc>
              <a:spcBef>
                <a:spcPts val="1000"/>
              </a:spcBef>
              <a:spcAft>
                <a:spcPts val="400"/>
              </a:spcAft>
              <a:buNone/>
            </a:pPr>
            <a:r>
              <a:rPr lang="en-US" sz="5600" b="1" u="none" strike="noStrike" noProof="1">
                <a:solidFill>
                  <a:srgbClr val="000000"/>
                </a:solidFill>
                <a:effectLst/>
                <a:latin typeface="Arial" panose="020B0604020202020204" pitchFamily="34" charset="0"/>
              </a:rPr>
              <a:t> </a:t>
            </a:r>
            <a:r>
              <a:rPr lang="ro-RO" sz="5600" b="1" u="none" strike="noStrike" noProof="1">
                <a:solidFill>
                  <a:srgbClr val="000000"/>
                </a:solidFill>
                <a:effectLst/>
                <a:latin typeface="Arial" panose="020B0604020202020204" pitchFamily="34" charset="0"/>
              </a:rPr>
              <a:t>6</a:t>
            </a:r>
            <a:r>
              <a:rPr lang="en-US" sz="5600" b="1" u="none" strike="noStrike" noProof="1">
                <a:solidFill>
                  <a:srgbClr val="000000"/>
                </a:solidFill>
                <a:effectLst/>
                <a:latin typeface="Arial" panose="020B0604020202020204" pitchFamily="34" charset="0"/>
              </a:rPr>
              <a:t>. Test Monitoring and Control (Monitorizarea și controlul testării)</a:t>
            </a:r>
            <a:r>
              <a:rPr lang="en-US" sz="5600" b="1" noProof="1">
                <a:solidFill>
                  <a:srgbClr val="434343"/>
                </a:solidFill>
                <a:latin typeface="Arial" panose="020B0604020202020204" pitchFamily="34" charset="0"/>
              </a:rPr>
              <a:t> - </a:t>
            </a:r>
            <a:r>
              <a:rPr lang="en-US" sz="5600" b="1" noProof="1">
                <a:effectLst/>
                <a:latin typeface="Arial" panose="020B0604020202020204" pitchFamily="34" charset="0"/>
                <a:ea typeface="Arial" panose="020B0604020202020204" pitchFamily="34" charset="0"/>
              </a:rPr>
              <a:t>Supravegherea progresului testării și ajustarea planurilor</a:t>
            </a:r>
            <a:endParaRPr lang="en-US" sz="5600" noProof="1">
              <a:effectLst/>
              <a:latin typeface="Arial" panose="020B0604020202020204" pitchFamily="34" charset="0"/>
              <a:ea typeface="Arial" panose="020B0604020202020204" pitchFamily="34" charset="0"/>
            </a:endParaRP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Scop</a:t>
            </a:r>
            <a:r>
              <a:rPr lang="en-US" sz="4800" u="none" strike="noStrike" noProof="1">
                <a:effectLst/>
                <a:latin typeface="Arial" panose="020B0604020202020204" pitchFamily="34" charset="0"/>
                <a:ea typeface="Arial" panose="020B0604020202020204" pitchFamily="34" charset="0"/>
              </a:rPr>
              <a:t>: Monitorizarea continuă a progresului testării și ajustarea planurilor în funcție de necesități.</a:t>
            </a: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Activități</a:t>
            </a:r>
            <a:r>
              <a:rPr lang="en-US" sz="4800" u="none" strike="noStrike" noProof="1">
                <a:effectLst/>
                <a:latin typeface="Arial" panose="020B0604020202020204" pitchFamily="34" charset="0"/>
                <a:ea typeface="Arial" panose="020B0604020202020204" pitchFamily="34" charset="0"/>
              </a:rPr>
              <a:t>:</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Monitorizarea indicatorilor de performanță (KPIs) și a metricelor de testare.</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Ajustarea planului de testare bazat pe rezultatele curente.</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Comunicarea progresului și a problemelor identificate cu echipa de proiect.</a:t>
            </a: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Rezultate</a:t>
            </a:r>
            <a:r>
              <a:rPr lang="en-US" sz="4800" u="none" strike="noStrike" noProof="1">
                <a:effectLst/>
                <a:latin typeface="Arial" panose="020B0604020202020204" pitchFamily="34" charset="0"/>
                <a:ea typeface="Arial" panose="020B0604020202020204" pitchFamily="34" charset="0"/>
              </a:rPr>
              <a:t>: Status actualizat al testării și ajustări făcute după nevoie.</a:t>
            </a:r>
          </a:p>
        </p:txBody>
      </p:sp>
      <p:pic>
        <p:nvPicPr>
          <p:cNvPr id="4" name="Picture 3">
            <a:extLst>
              <a:ext uri="{FF2B5EF4-FFF2-40B4-BE49-F238E27FC236}">
                <a16:creationId xmlns:a16="http://schemas.microsoft.com/office/drawing/2014/main" id="{F74C4F43-0D5C-44B5-8231-FD700827F6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034" y="1620882"/>
            <a:ext cx="196307" cy="244113"/>
          </a:xfrm>
          <a:prstGeom prst="rect">
            <a:avLst/>
          </a:prstGeom>
        </p:spPr>
      </p:pic>
      <p:pic>
        <p:nvPicPr>
          <p:cNvPr id="5" name="Picture 4">
            <a:extLst>
              <a:ext uri="{FF2B5EF4-FFF2-40B4-BE49-F238E27FC236}">
                <a16:creationId xmlns:a16="http://schemas.microsoft.com/office/drawing/2014/main" id="{6E5F1D39-A8E3-4137-950A-0D2DEDEB2B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034" y="4966218"/>
            <a:ext cx="196307" cy="244113"/>
          </a:xfrm>
          <a:prstGeom prst="rect">
            <a:avLst/>
          </a:prstGeom>
        </p:spPr>
      </p:pic>
      <p:pic>
        <p:nvPicPr>
          <p:cNvPr id="7" name="Picture 6">
            <a:extLst>
              <a:ext uri="{FF2B5EF4-FFF2-40B4-BE49-F238E27FC236}">
                <a16:creationId xmlns:a16="http://schemas.microsoft.com/office/drawing/2014/main" id="{06A7250A-E9F2-4BC1-B6C5-476AC5DC49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034" y="3293550"/>
            <a:ext cx="196307" cy="244113"/>
          </a:xfrm>
          <a:prstGeom prst="rect">
            <a:avLst/>
          </a:prstGeom>
        </p:spPr>
      </p:pic>
    </p:spTree>
    <p:extLst>
      <p:ext uri="{BB962C8B-B14F-4D97-AF65-F5344CB8AC3E}">
        <p14:creationId xmlns:p14="http://schemas.microsoft.com/office/powerpoint/2010/main" val="15714051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CA72-7BF6-4C6E-B061-25A866E351EC}"/>
              </a:ext>
            </a:extLst>
          </p:cNvPr>
          <p:cNvSpPr>
            <a:spLocks noGrp="1"/>
          </p:cNvSpPr>
          <p:nvPr>
            <p:ph type="title"/>
          </p:nvPr>
        </p:nvSpPr>
        <p:spPr>
          <a:xfrm>
            <a:off x="1" y="417376"/>
            <a:ext cx="10277474" cy="1325563"/>
          </a:xfrm>
        </p:spPr>
        <p:txBody>
          <a:bodyPr/>
          <a:lstStyle/>
          <a:p>
            <a:r>
              <a:rPr lang="ro-RO" dirty="0"/>
              <a:t>Etapele procesului de testare</a:t>
            </a:r>
            <a:r>
              <a:rPr lang="en-US" dirty="0"/>
              <a:t> </a:t>
            </a:r>
            <a:r>
              <a:rPr lang="en-US" sz="1800" dirty="0"/>
              <a:t>- </a:t>
            </a:r>
            <a:r>
              <a:rPr lang="en-US" sz="1800" noProof="1"/>
              <a:t>continuare</a:t>
            </a:r>
          </a:p>
        </p:txBody>
      </p:sp>
      <p:sp>
        <p:nvSpPr>
          <p:cNvPr id="3" name="Content Placeholder 2">
            <a:extLst>
              <a:ext uri="{FF2B5EF4-FFF2-40B4-BE49-F238E27FC236}">
                <a16:creationId xmlns:a16="http://schemas.microsoft.com/office/drawing/2014/main" id="{D20EC4EB-6621-4B7B-A5D5-9F200AC52EE5}"/>
              </a:ext>
            </a:extLst>
          </p:cNvPr>
          <p:cNvSpPr>
            <a:spLocks noGrp="1"/>
          </p:cNvSpPr>
          <p:nvPr>
            <p:ph idx="1"/>
          </p:nvPr>
        </p:nvSpPr>
        <p:spPr>
          <a:xfrm>
            <a:off x="503096" y="2132318"/>
            <a:ext cx="9029513" cy="3645525"/>
          </a:xfrm>
        </p:spPr>
        <p:txBody>
          <a:bodyPr>
            <a:normAutofit fontScale="85000" lnSpcReduction="20000"/>
          </a:bodyPr>
          <a:lstStyle/>
          <a:p>
            <a:pPr marL="0" lvl="0" indent="0" algn="just">
              <a:lnSpc>
                <a:spcPct val="115000"/>
              </a:lnSpc>
              <a:spcBef>
                <a:spcPts val="1000"/>
              </a:spcBef>
              <a:spcAft>
                <a:spcPts val="400"/>
              </a:spcAft>
              <a:buNone/>
            </a:pPr>
            <a:r>
              <a:rPr lang="en-US" sz="1600" b="1" u="none" strike="noStrike" noProof="1">
                <a:solidFill>
                  <a:srgbClr val="000000"/>
                </a:solidFill>
                <a:effectLst/>
                <a:latin typeface="Arial" panose="020B0604020202020204" pitchFamily="34" charset="0"/>
              </a:rPr>
              <a:t> </a:t>
            </a:r>
            <a:r>
              <a:rPr lang="ro-RO" sz="1600" b="1" u="none" strike="noStrike" noProof="1">
                <a:solidFill>
                  <a:srgbClr val="000000"/>
                </a:solidFill>
                <a:effectLst/>
                <a:latin typeface="Arial" panose="020B0604020202020204" pitchFamily="34" charset="0"/>
              </a:rPr>
              <a:t>7</a:t>
            </a:r>
            <a:r>
              <a:rPr lang="en-US" sz="1600" b="1" u="none" strike="noStrike" noProof="1">
                <a:solidFill>
                  <a:srgbClr val="000000"/>
                </a:solidFill>
                <a:effectLst/>
                <a:latin typeface="Arial" panose="020B0604020202020204" pitchFamily="34" charset="0"/>
              </a:rPr>
              <a:t>. Test Completion (Finalizarea testării) - </a:t>
            </a:r>
            <a:r>
              <a:rPr lang="en-US" sz="1600" b="1" noProof="1">
                <a:effectLst/>
                <a:latin typeface="Arial" panose="020B0604020202020204" pitchFamily="34" charset="0"/>
                <a:ea typeface="Arial" panose="020B0604020202020204" pitchFamily="34" charset="0"/>
              </a:rPr>
              <a:t>Concluzionarea activităților de testare și încheierea procesului</a:t>
            </a:r>
            <a:endParaRPr lang="en-US" sz="1600" noProof="1">
              <a:effectLst/>
              <a:latin typeface="Arial" panose="020B0604020202020204" pitchFamily="34" charset="0"/>
              <a:ea typeface="Arial" panose="020B0604020202020204" pitchFamily="34" charset="0"/>
            </a:endParaRPr>
          </a:p>
          <a:p>
            <a:pPr marL="565200" lvl="1" indent="-108000" algn="just">
              <a:lnSpc>
                <a:spcPct val="120000"/>
              </a:lnSpc>
              <a:spcBef>
                <a:spcPts val="0"/>
              </a:spcBef>
              <a:buFont typeface="Arial" panose="020B0604020202020204" pitchFamily="34" charset="0"/>
              <a:buChar char="●"/>
            </a:pPr>
            <a:r>
              <a:rPr lang="en-US" sz="1400" b="1" u="none" strike="noStrike" noProof="1">
                <a:effectLst/>
                <a:latin typeface="Arial" panose="020B0604020202020204" pitchFamily="34" charset="0"/>
                <a:ea typeface="Arial" panose="020B0604020202020204" pitchFamily="34" charset="0"/>
              </a:rPr>
              <a:t>Scop</a:t>
            </a:r>
            <a:r>
              <a:rPr lang="en-US" sz="1400" u="none" strike="noStrike" noProof="1">
                <a:effectLst/>
                <a:latin typeface="Arial" panose="020B0604020202020204" pitchFamily="34" charset="0"/>
                <a:ea typeface="Arial" panose="020B0604020202020204" pitchFamily="34" charset="0"/>
              </a:rPr>
              <a:t>: Încheierea formală a activităților de testare.</a:t>
            </a:r>
          </a:p>
          <a:p>
            <a:pPr marL="565200" lvl="1" indent="-108000" algn="just">
              <a:lnSpc>
                <a:spcPct val="120000"/>
              </a:lnSpc>
              <a:spcBef>
                <a:spcPts val="0"/>
              </a:spcBef>
              <a:buFont typeface="Arial" panose="020B0604020202020204" pitchFamily="34" charset="0"/>
              <a:buChar char="●"/>
            </a:pPr>
            <a:r>
              <a:rPr lang="en-US" sz="1400" b="1" u="none" strike="noStrike" noProof="1">
                <a:effectLst/>
                <a:latin typeface="Arial" panose="020B0604020202020204" pitchFamily="34" charset="0"/>
                <a:ea typeface="Arial" panose="020B0604020202020204" pitchFamily="34" charset="0"/>
              </a:rPr>
              <a:t>Activități</a:t>
            </a:r>
            <a:r>
              <a:rPr lang="en-US" sz="1400" u="none" strike="noStrike" noProof="1">
                <a:effectLst/>
                <a:latin typeface="Arial" panose="020B0604020202020204" pitchFamily="34" charset="0"/>
                <a:ea typeface="Arial" panose="020B0604020202020204" pitchFamily="34" charset="0"/>
              </a:rPr>
              <a:t>:</a:t>
            </a:r>
          </a:p>
          <a:p>
            <a:pPr marL="1022400" lvl="3" indent="-108000" algn="just">
              <a:lnSpc>
                <a:spcPct val="120000"/>
              </a:lnSpc>
              <a:spcBef>
                <a:spcPts val="0"/>
              </a:spcBef>
              <a:buFont typeface="Arial" panose="020B0604020202020204" pitchFamily="34" charset="0"/>
              <a:buChar char="○"/>
            </a:pPr>
            <a:r>
              <a:rPr lang="en-US" sz="1400" u="none" strike="noStrike" noProof="1">
                <a:effectLst/>
                <a:latin typeface="Arial" panose="020B0604020202020204" pitchFamily="34" charset="0"/>
                <a:ea typeface="Arial" panose="020B0604020202020204" pitchFamily="34" charset="0"/>
              </a:rPr>
              <a:t>Revizuirea completitudinii testelor efectuate.</a:t>
            </a:r>
          </a:p>
          <a:p>
            <a:pPr marL="1022400" lvl="3" indent="-108000" algn="just">
              <a:lnSpc>
                <a:spcPct val="120000"/>
              </a:lnSpc>
              <a:spcBef>
                <a:spcPts val="0"/>
              </a:spcBef>
              <a:buFont typeface="Arial" panose="020B0604020202020204" pitchFamily="34" charset="0"/>
              <a:buChar char="○"/>
            </a:pPr>
            <a:r>
              <a:rPr lang="en-US" sz="1400" u="none" strike="noStrike" noProof="1">
                <a:effectLst/>
                <a:latin typeface="Arial" panose="020B0604020202020204" pitchFamily="34" charset="0"/>
                <a:ea typeface="Arial" panose="020B0604020202020204" pitchFamily="34" charset="0"/>
              </a:rPr>
              <a:t>Evaluarea rezultatelor testării în comparație cu obiectivele inițiale.</a:t>
            </a:r>
          </a:p>
          <a:p>
            <a:pPr marL="1022400" lvl="3" indent="-108000" algn="just">
              <a:lnSpc>
                <a:spcPct val="120000"/>
              </a:lnSpc>
              <a:spcBef>
                <a:spcPts val="0"/>
              </a:spcBef>
              <a:buFont typeface="Arial" panose="020B0604020202020204" pitchFamily="34" charset="0"/>
              <a:buChar char="○"/>
            </a:pPr>
            <a:r>
              <a:rPr lang="en-US" sz="1400" u="none" strike="noStrike" noProof="1">
                <a:effectLst/>
                <a:latin typeface="Arial" panose="020B0604020202020204" pitchFamily="34" charset="0"/>
                <a:ea typeface="Arial" panose="020B0604020202020204" pitchFamily="34" charset="0"/>
              </a:rPr>
              <a:t>Documentarea lecțiilor învățate și a recomandărilor pentru proiectele viitoare.</a:t>
            </a:r>
          </a:p>
          <a:p>
            <a:pPr marL="565200" lvl="1" indent="-108000" algn="just">
              <a:lnSpc>
                <a:spcPct val="120000"/>
              </a:lnSpc>
              <a:spcBef>
                <a:spcPts val="0"/>
              </a:spcBef>
              <a:spcAft>
                <a:spcPts val="1200"/>
              </a:spcAft>
              <a:buFont typeface="Arial" panose="020B0604020202020204" pitchFamily="34" charset="0"/>
              <a:buChar char="●"/>
            </a:pPr>
            <a:r>
              <a:rPr lang="en-US" sz="1400" b="1" u="none" strike="noStrike" noProof="1">
                <a:effectLst/>
                <a:latin typeface="Arial" panose="020B0604020202020204" pitchFamily="34" charset="0"/>
                <a:ea typeface="Arial" panose="020B0604020202020204" pitchFamily="34" charset="0"/>
              </a:rPr>
              <a:t>Rezultate</a:t>
            </a:r>
            <a:r>
              <a:rPr lang="en-US" sz="1400" u="none" strike="noStrike" noProof="1">
                <a:effectLst/>
                <a:latin typeface="Arial" panose="020B0604020202020204" pitchFamily="34" charset="0"/>
                <a:ea typeface="Arial" panose="020B0604020202020204" pitchFamily="34" charset="0"/>
              </a:rPr>
              <a:t>: Raport final de testare și închiderea procesului de testare.</a:t>
            </a:r>
          </a:p>
          <a:p>
            <a:pPr marL="457200" lvl="1" indent="0" algn="just">
              <a:lnSpc>
                <a:spcPct val="120000"/>
              </a:lnSpc>
              <a:spcBef>
                <a:spcPts val="0"/>
              </a:spcBef>
              <a:spcAft>
                <a:spcPts val="1200"/>
              </a:spcAft>
              <a:buNone/>
            </a:pPr>
            <a:endParaRPr lang="en-US" sz="1400" u="none" strike="noStrike" noProof="1">
              <a:effectLst/>
              <a:latin typeface="Arial" panose="020B0604020202020204" pitchFamily="34" charset="0"/>
              <a:ea typeface="Arial" panose="020B0604020202020204" pitchFamily="34" charset="0"/>
            </a:endParaRPr>
          </a:p>
          <a:p>
            <a:pPr marL="0" indent="0" algn="just">
              <a:lnSpc>
                <a:spcPct val="115000"/>
              </a:lnSpc>
              <a:spcBef>
                <a:spcPts val="1600"/>
              </a:spcBef>
              <a:spcAft>
                <a:spcPts val="400"/>
              </a:spcAft>
              <a:buNone/>
            </a:pPr>
            <a:r>
              <a:rPr lang="en-US" sz="1600" b="1" noProof="1">
                <a:solidFill>
                  <a:srgbClr val="434343"/>
                </a:solidFill>
                <a:effectLst/>
                <a:latin typeface="Arial" panose="020B0604020202020204" pitchFamily="34" charset="0"/>
              </a:rPr>
              <a:t> </a:t>
            </a:r>
            <a:r>
              <a:rPr lang="en-US" sz="1600" b="1" noProof="1">
                <a:solidFill>
                  <a:schemeClr val="bg2">
                    <a:lumMod val="50000"/>
                  </a:schemeClr>
                </a:solidFill>
                <a:effectLst/>
                <a:latin typeface="Arial" panose="020B0604020202020204" pitchFamily="34" charset="0"/>
              </a:rPr>
              <a:t>Aspecte Suplimentare</a:t>
            </a:r>
          </a:p>
          <a:p>
            <a:pPr marL="342900" lvl="0" indent="-342900">
              <a:lnSpc>
                <a:spcPct val="115000"/>
              </a:lnSpc>
              <a:spcBef>
                <a:spcPts val="1200"/>
              </a:spcBef>
              <a:spcAft>
                <a:spcPts val="0"/>
              </a:spcAft>
              <a:buFont typeface="Arial" panose="020B0604020202020204" pitchFamily="34" charset="0"/>
              <a:buChar char="●"/>
            </a:pPr>
            <a:r>
              <a:rPr lang="en-US" sz="1400" b="1" u="none" strike="noStrike" noProof="1">
                <a:effectLst/>
                <a:latin typeface="Arial" panose="020B0604020202020204" pitchFamily="34" charset="0"/>
                <a:ea typeface="Arial" panose="020B0604020202020204" pitchFamily="34" charset="0"/>
              </a:rPr>
              <a:t>Defect Reporting (Raportarea defectelor)</a:t>
            </a:r>
            <a:r>
              <a:rPr lang="en-US" sz="1400" u="none" strike="noStrike" noProof="1">
                <a:effectLst/>
                <a:latin typeface="Arial" panose="020B0604020202020204" pitchFamily="34" charset="0"/>
                <a:ea typeface="Arial" panose="020B0604020202020204" pitchFamily="34" charset="0"/>
              </a:rPr>
              <a:t>: Face parte din </a:t>
            </a:r>
            <a:r>
              <a:rPr lang="en-US" sz="1400" b="1" u="none" strike="noStrike" noProof="1">
                <a:effectLst/>
                <a:latin typeface="Arial" panose="020B0604020202020204" pitchFamily="34" charset="0"/>
                <a:ea typeface="Arial" panose="020B0604020202020204" pitchFamily="34" charset="0"/>
              </a:rPr>
              <a:t>Test Execution</a:t>
            </a:r>
            <a:r>
              <a:rPr lang="en-US" sz="1400" u="none" strike="noStrike" noProof="1">
                <a:effectLst/>
                <a:latin typeface="Arial" panose="020B0604020202020204" pitchFamily="34" charset="0"/>
                <a:ea typeface="Arial" panose="020B0604020202020204" pitchFamily="34" charset="0"/>
              </a:rPr>
              <a:t>, unde defectele identificate sunt documentate și raportate echipei de dezvoltare.</a:t>
            </a:r>
          </a:p>
          <a:p>
            <a:pPr marL="342900" lvl="0" indent="-342900">
              <a:lnSpc>
                <a:spcPct val="115000"/>
              </a:lnSpc>
              <a:spcAft>
                <a:spcPts val="1200"/>
              </a:spcAft>
              <a:buFont typeface="Arial" panose="020B0604020202020204" pitchFamily="34" charset="0"/>
              <a:buChar char="●"/>
            </a:pPr>
            <a:r>
              <a:rPr lang="en-US" sz="1400" b="1" u="none" strike="noStrike" noProof="1">
                <a:effectLst/>
                <a:latin typeface="Arial" panose="020B0604020202020204" pitchFamily="34" charset="0"/>
                <a:ea typeface="Arial" panose="020B0604020202020204" pitchFamily="34" charset="0"/>
              </a:rPr>
              <a:t>Retesting (Retestarea)</a:t>
            </a:r>
            <a:r>
              <a:rPr lang="en-US" sz="1400" u="none" strike="noStrike" noProof="1">
                <a:effectLst/>
                <a:latin typeface="Arial" panose="020B0604020202020204" pitchFamily="34" charset="0"/>
                <a:ea typeface="Arial" panose="020B0604020202020204" pitchFamily="34" charset="0"/>
              </a:rPr>
              <a:t> și </a:t>
            </a:r>
            <a:r>
              <a:rPr lang="en-US" sz="1400" b="1" u="none" strike="noStrike" noProof="1">
                <a:effectLst/>
                <a:latin typeface="Arial" panose="020B0604020202020204" pitchFamily="34" charset="0"/>
                <a:ea typeface="Arial" panose="020B0604020202020204" pitchFamily="34" charset="0"/>
              </a:rPr>
              <a:t>Regression Testing (Testarea de regresie)</a:t>
            </a:r>
            <a:r>
              <a:rPr lang="en-US" sz="1400" u="none" strike="noStrike" noProof="1">
                <a:effectLst/>
                <a:latin typeface="Arial" panose="020B0604020202020204" pitchFamily="34" charset="0"/>
                <a:ea typeface="Arial" panose="020B0604020202020204" pitchFamily="34" charset="0"/>
              </a:rPr>
              <a:t>: Sunt activități specifice în cadrul </a:t>
            </a:r>
            <a:r>
              <a:rPr lang="en-US" sz="1400" b="1" u="none" strike="noStrike" noProof="1">
                <a:effectLst/>
                <a:latin typeface="Arial" panose="020B0604020202020204" pitchFamily="34" charset="0"/>
                <a:ea typeface="Arial" panose="020B0604020202020204" pitchFamily="34" charset="0"/>
              </a:rPr>
              <a:t>Test Execution</a:t>
            </a:r>
            <a:r>
              <a:rPr lang="en-US" sz="1400" u="none" strike="noStrike" noProof="1">
                <a:effectLst/>
                <a:latin typeface="Arial" panose="020B0604020202020204" pitchFamily="34" charset="0"/>
                <a:ea typeface="Arial" panose="020B0604020202020204" pitchFamily="34" charset="0"/>
              </a:rPr>
              <a:t>, care implică re-testarea defectelor reparate și verificarea că modificările nu au introdus alte probleme.</a:t>
            </a:r>
          </a:p>
          <a:p>
            <a:pPr marL="0" indent="0">
              <a:buNone/>
            </a:pPr>
            <a:endParaRPr lang="en-US" noProof="1"/>
          </a:p>
        </p:txBody>
      </p:sp>
      <p:pic>
        <p:nvPicPr>
          <p:cNvPr id="4" name="Picture 3">
            <a:extLst>
              <a:ext uri="{FF2B5EF4-FFF2-40B4-BE49-F238E27FC236}">
                <a16:creationId xmlns:a16="http://schemas.microsoft.com/office/drawing/2014/main" id="{F74C4F43-0D5C-44B5-8231-FD700827F6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942" y="2132318"/>
            <a:ext cx="196307" cy="244113"/>
          </a:xfrm>
          <a:prstGeom prst="rect">
            <a:avLst/>
          </a:prstGeom>
        </p:spPr>
      </p:pic>
      <p:pic>
        <p:nvPicPr>
          <p:cNvPr id="7" name="Picture 6">
            <a:extLst>
              <a:ext uri="{FF2B5EF4-FFF2-40B4-BE49-F238E27FC236}">
                <a16:creationId xmlns:a16="http://schemas.microsoft.com/office/drawing/2014/main" id="{06A7250A-E9F2-4BC1-B6C5-476AC5DC49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942" y="4161431"/>
            <a:ext cx="196307" cy="244113"/>
          </a:xfrm>
          <a:prstGeom prst="rect">
            <a:avLst/>
          </a:prstGeom>
        </p:spPr>
      </p:pic>
    </p:spTree>
    <p:extLst>
      <p:ext uri="{BB962C8B-B14F-4D97-AF65-F5344CB8AC3E}">
        <p14:creationId xmlns:p14="http://schemas.microsoft.com/office/powerpoint/2010/main" val="41666768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8B38-20CF-47CA-94C1-1B5AC2913DBB}"/>
              </a:ext>
            </a:extLst>
          </p:cNvPr>
          <p:cNvSpPr>
            <a:spLocks noGrp="1"/>
          </p:cNvSpPr>
          <p:nvPr>
            <p:ph type="title"/>
          </p:nvPr>
        </p:nvSpPr>
        <p:spPr>
          <a:xfrm>
            <a:off x="0" y="1"/>
            <a:ext cx="10267950" cy="1043056"/>
          </a:xfrm>
        </p:spPr>
        <p:txBody>
          <a:bodyPr/>
          <a:lstStyle/>
          <a:p>
            <a:r>
              <a:rPr lang="ro-RO" noProof="1"/>
              <a:t>Retesting vs. Regression testing</a:t>
            </a:r>
          </a:p>
        </p:txBody>
      </p:sp>
      <p:sp>
        <p:nvSpPr>
          <p:cNvPr id="3" name="Content Placeholder 2">
            <a:extLst>
              <a:ext uri="{FF2B5EF4-FFF2-40B4-BE49-F238E27FC236}">
                <a16:creationId xmlns:a16="http://schemas.microsoft.com/office/drawing/2014/main" id="{E4044F56-BF75-4904-9541-E6BA7A14A47A}"/>
              </a:ext>
            </a:extLst>
          </p:cNvPr>
          <p:cNvSpPr>
            <a:spLocks noGrp="1"/>
          </p:cNvSpPr>
          <p:nvPr>
            <p:ph idx="1"/>
          </p:nvPr>
        </p:nvSpPr>
        <p:spPr>
          <a:xfrm>
            <a:off x="404943" y="1043057"/>
            <a:ext cx="9051029" cy="5669715"/>
          </a:xfrm>
        </p:spPr>
        <p:txBody>
          <a:bodyPr>
            <a:normAutofit fontScale="25000" lnSpcReduction="20000"/>
          </a:bodyPr>
          <a:lstStyle/>
          <a:p>
            <a:pPr marL="0" indent="-457200" algn="just">
              <a:lnSpc>
                <a:spcPct val="120000"/>
              </a:lnSpc>
              <a:spcBef>
                <a:spcPts val="0"/>
              </a:spcBef>
              <a:buNone/>
            </a:pPr>
            <a:r>
              <a:rPr lang="en-US" sz="5600" b="1" noProof="1">
                <a:effectLst/>
                <a:latin typeface="Arial" panose="020B0604020202020204" pitchFamily="34" charset="0"/>
                <a:ea typeface="Arial" panose="020B0604020202020204" pitchFamily="34" charset="0"/>
              </a:rPr>
              <a:t>Retesting:</a:t>
            </a:r>
            <a:r>
              <a:rPr lang="en-US" sz="5600" noProof="1">
                <a:effectLst/>
                <a:latin typeface="Arial" panose="020B0604020202020204" pitchFamily="34" charset="0"/>
                <a:ea typeface="Arial" panose="020B0604020202020204" pitchFamily="34" charset="0"/>
              </a:rPr>
              <a:t> Reexecutarea testelor care au eșuat anterior pentru a verifica dacă problemele identificate au fost remediate.</a:t>
            </a:r>
          </a:p>
          <a:p>
            <a:pPr marL="914400" lvl="2" indent="-457200" algn="just">
              <a:lnSpc>
                <a:spcPct val="120000"/>
              </a:lnSpc>
              <a:spcBef>
                <a:spcPts val="0"/>
              </a:spcBef>
              <a:buNone/>
            </a:pPr>
            <a:r>
              <a:rPr lang="en-US" sz="5600" b="1" i="1" noProof="1">
                <a:effectLst/>
                <a:latin typeface="Arial" panose="020B0604020202020204" pitchFamily="34" charset="0"/>
                <a:ea typeface="Arial" panose="020B0604020202020204" pitchFamily="34" charset="0"/>
              </a:rPr>
              <a:t>Caracteristici cheie:</a:t>
            </a:r>
          </a:p>
          <a:p>
            <a:pPr lvl="2" algn="just">
              <a:lnSpc>
                <a:spcPct val="120000"/>
              </a:lnSpc>
              <a:spcBef>
                <a:spcPts val="0"/>
              </a:spcBef>
            </a:pPr>
            <a:r>
              <a:rPr lang="en-US" sz="5600" b="1" i="1" noProof="1">
                <a:latin typeface="Arial" panose="020B0604020202020204" pitchFamily="34" charset="0"/>
              </a:rPr>
              <a:t>Focalizat pe defecte:</a:t>
            </a:r>
            <a:r>
              <a:rPr lang="en-US" sz="5600" i="1" noProof="1">
                <a:effectLst/>
                <a:latin typeface="Arial" panose="020B0604020202020204" pitchFamily="34" charset="0"/>
                <a:ea typeface="Arial" panose="020B0604020202020204" pitchFamily="34" charset="0"/>
              </a:rPr>
              <a:t> </a:t>
            </a:r>
            <a:r>
              <a:rPr lang="en-US" sz="5600" noProof="1">
                <a:effectLst/>
                <a:latin typeface="Arial" panose="020B0604020202020204" pitchFamily="34" charset="0"/>
                <a:ea typeface="Arial" panose="020B0604020202020204" pitchFamily="34" charset="0"/>
              </a:rPr>
              <a:t>Testează doar bug-urile raportate</a:t>
            </a:r>
          </a:p>
          <a:p>
            <a:pPr lvl="2" algn="just">
              <a:lnSpc>
                <a:spcPct val="120000"/>
              </a:lnSpc>
              <a:spcBef>
                <a:spcPts val="0"/>
              </a:spcBef>
            </a:pPr>
            <a:r>
              <a:rPr lang="en-US" sz="5600" b="1" i="1" noProof="1">
                <a:effectLst/>
                <a:latin typeface="Arial" panose="020B0604020202020204" pitchFamily="34" charset="0"/>
                <a:ea typeface="Arial" panose="020B0604020202020204" pitchFamily="34" charset="0"/>
              </a:rPr>
              <a:t>Aceleași scenarii: </a:t>
            </a:r>
            <a:r>
              <a:rPr lang="en-US" sz="5600" noProof="1">
                <a:effectLst/>
                <a:latin typeface="Arial" panose="020B0604020202020204" pitchFamily="34" charset="0"/>
                <a:ea typeface="Arial" panose="020B0604020202020204" pitchFamily="34" charset="0"/>
              </a:rPr>
              <a:t>Utilizează aceleași date și condiții de testare</a:t>
            </a:r>
          </a:p>
          <a:p>
            <a:pPr lvl="2" algn="just">
              <a:lnSpc>
                <a:spcPct val="120000"/>
              </a:lnSpc>
              <a:spcBef>
                <a:spcPts val="0"/>
              </a:spcBef>
            </a:pPr>
            <a:r>
              <a:rPr lang="en-US" sz="5600" b="1" i="1" noProof="1">
                <a:effectLst/>
                <a:latin typeface="Arial" panose="020B0604020202020204" pitchFamily="34" charset="0"/>
                <a:ea typeface="Arial" panose="020B0604020202020204" pitchFamily="34" charset="0"/>
              </a:rPr>
              <a:t>Necesar:</a:t>
            </a:r>
            <a:r>
              <a:rPr lang="en-US" sz="5600" noProof="1">
                <a:effectLst/>
                <a:latin typeface="Arial" panose="020B0604020202020204" pitchFamily="34" charset="0"/>
                <a:ea typeface="Arial" panose="020B0604020202020204" pitchFamily="34" charset="0"/>
              </a:rPr>
              <a:t> Realizat de fiecare dată când un bug este reparat.</a:t>
            </a:r>
          </a:p>
          <a:p>
            <a:pPr marL="914400" lvl="2" indent="-457200" algn="just">
              <a:lnSpc>
                <a:spcPct val="120000"/>
              </a:lnSpc>
              <a:spcBef>
                <a:spcPts val="0"/>
              </a:spcBef>
              <a:buNone/>
            </a:pPr>
            <a:r>
              <a:rPr lang="en-US" sz="5600" b="1" i="1" noProof="1">
                <a:solidFill>
                  <a:schemeClr val="bg2">
                    <a:lumMod val="50000"/>
                  </a:schemeClr>
                </a:solidFill>
                <a:effectLst/>
                <a:latin typeface="Arial" panose="020B0604020202020204" pitchFamily="34" charset="0"/>
                <a:ea typeface="Arial" panose="020B0604020202020204" pitchFamily="34" charset="0"/>
              </a:rPr>
              <a:t>Exemplu:</a:t>
            </a:r>
            <a:r>
              <a:rPr lang="en-US" sz="5600" b="1" noProof="1">
                <a:effectLst/>
                <a:latin typeface="Arial" panose="020B0604020202020204" pitchFamily="34" charset="0"/>
                <a:ea typeface="Arial" panose="020B0604020202020204" pitchFamily="34" charset="0"/>
              </a:rPr>
              <a:t> </a:t>
            </a:r>
            <a:r>
              <a:rPr lang="en-US" sz="5600" noProof="1">
                <a:effectLst/>
                <a:latin typeface="Arial" panose="020B0604020202020204" pitchFamily="34" charset="0"/>
                <a:ea typeface="Arial" panose="020B0604020202020204" pitchFamily="34" charset="0"/>
              </a:rPr>
              <a:t>Dacă o problemă la checkout a fost rezolvată, retesting-ul verifică dacă procesul de checkout funcționează corect.</a:t>
            </a:r>
          </a:p>
          <a:p>
            <a:pPr marL="0" indent="-457200" algn="just">
              <a:lnSpc>
                <a:spcPct val="120000"/>
              </a:lnSpc>
              <a:spcBef>
                <a:spcPts val="0"/>
              </a:spcBef>
              <a:buNone/>
            </a:pPr>
            <a:endParaRPr lang="en-US" sz="5600" noProof="1">
              <a:effectLst/>
              <a:latin typeface="Arial" panose="020B0604020202020204" pitchFamily="34" charset="0"/>
              <a:ea typeface="Arial" panose="020B0604020202020204" pitchFamily="34" charset="0"/>
            </a:endParaRPr>
          </a:p>
          <a:p>
            <a:pPr marL="0" indent="-457200" algn="just">
              <a:lnSpc>
                <a:spcPct val="120000"/>
              </a:lnSpc>
              <a:spcBef>
                <a:spcPts val="0"/>
              </a:spcBef>
              <a:buNone/>
            </a:pPr>
            <a:r>
              <a:rPr lang="en-US" sz="5600" b="1" noProof="1">
                <a:latin typeface="Arial" panose="020B0604020202020204" pitchFamily="34" charset="0"/>
              </a:rPr>
              <a:t>Regression Testing: </a:t>
            </a:r>
            <a:r>
              <a:rPr lang="en-US" sz="5600" noProof="1">
                <a:latin typeface="Arial" panose="020B0604020202020204" pitchFamily="34" charset="0"/>
              </a:rPr>
              <a:t>Testarea repetată a funcționalităților existente pentru a se asigura că nu au fost afectate de modificări ulterioare.</a:t>
            </a:r>
          </a:p>
          <a:p>
            <a:pPr marL="914400" lvl="2" indent="-457200" algn="just">
              <a:lnSpc>
                <a:spcPct val="120000"/>
              </a:lnSpc>
              <a:spcBef>
                <a:spcPts val="0"/>
              </a:spcBef>
              <a:buNone/>
            </a:pPr>
            <a:r>
              <a:rPr lang="en-US" sz="5600" b="1" i="1" noProof="1">
                <a:effectLst/>
                <a:latin typeface="Arial" panose="020B0604020202020204" pitchFamily="34" charset="0"/>
                <a:ea typeface="Arial" panose="020B0604020202020204" pitchFamily="34" charset="0"/>
              </a:rPr>
              <a:t>Caracteristici cheie:</a:t>
            </a:r>
          </a:p>
          <a:p>
            <a:pPr lvl="2" algn="just">
              <a:lnSpc>
                <a:spcPct val="120000"/>
              </a:lnSpc>
              <a:spcBef>
                <a:spcPts val="0"/>
              </a:spcBef>
            </a:pPr>
            <a:r>
              <a:rPr lang="en-US" sz="5600" b="1" i="1" noProof="1">
                <a:latin typeface="Arial" panose="020B0604020202020204" pitchFamily="34" charset="0"/>
              </a:rPr>
              <a:t>Acoperire largă: </a:t>
            </a:r>
            <a:r>
              <a:rPr lang="en-US" sz="5600" noProof="1">
                <a:latin typeface="Arial" panose="020B0604020202020204" pitchFamily="34" charset="0"/>
              </a:rPr>
              <a:t>Verifică funcționalități majore ale aplicației</a:t>
            </a:r>
          </a:p>
          <a:p>
            <a:pPr lvl="2" algn="just">
              <a:lnSpc>
                <a:spcPct val="120000"/>
              </a:lnSpc>
              <a:spcBef>
                <a:spcPts val="0"/>
              </a:spcBef>
            </a:pPr>
            <a:r>
              <a:rPr lang="en-US" sz="5600" b="1" i="1" noProof="1">
                <a:latin typeface="Arial" panose="020B0604020202020204" pitchFamily="34" charset="0"/>
              </a:rPr>
              <a:t>Automatizare:</a:t>
            </a:r>
            <a:r>
              <a:rPr lang="en-US" sz="5600" b="1" noProof="1">
                <a:latin typeface="Arial" panose="020B0604020202020204" pitchFamily="34" charset="0"/>
              </a:rPr>
              <a:t> </a:t>
            </a:r>
            <a:r>
              <a:rPr lang="en-US" sz="5600" noProof="1">
                <a:latin typeface="Arial" panose="020B0604020202020204" pitchFamily="34" charset="0"/>
              </a:rPr>
              <a:t>Deseori automatizat pentru eficiență</a:t>
            </a:r>
          </a:p>
          <a:p>
            <a:pPr lvl="2" algn="just">
              <a:lnSpc>
                <a:spcPct val="120000"/>
              </a:lnSpc>
              <a:spcBef>
                <a:spcPts val="0"/>
              </a:spcBef>
            </a:pPr>
            <a:r>
              <a:rPr lang="en-US" sz="5600" b="1" i="1" noProof="1">
                <a:latin typeface="Arial" panose="020B0604020202020204" pitchFamily="34" charset="0"/>
              </a:rPr>
              <a:t>Continuu:</a:t>
            </a:r>
            <a:r>
              <a:rPr lang="en-US" sz="5600" b="1" noProof="1">
                <a:latin typeface="Arial" panose="020B0604020202020204" pitchFamily="34" charset="0"/>
              </a:rPr>
              <a:t> </a:t>
            </a:r>
            <a:r>
              <a:rPr lang="en-US" sz="5600" noProof="1">
                <a:latin typeface="Arial" panose="020B0604020202020204" pitchFamily="34" charset="0"/>
              </a:rPr>
              <a:t>Realizat regulat după fiecare modificare semnificativă</a:t>
            </a:r>
          </a:p>
          <a:p>
            <a:pPr marL="914400" lvl="2" indent="-457200" algn="just">
              <a:lnSpc>
                <a:spcPct val="120000"/>
              </a:lnSpc>
              <a:spcBef>
                <a:spcPts val="0"/>
              </a:spcBef>
              <a:buNone/>
            </a:pPr>
            <a:r>
              <a:rPr lang="en-US" sz="5600" b="1" i="1" noProof="1">
                <a:solidFill>
                  <a:schemeClr val="bg2">
                    <a:lumMod val="50000"/>
                  </a:schemeClr>
                </a:solidFill>
                <a:effectLst/>
                <a:latin typeface="Arial" panose="020B0604020202020204" pitchFamily="34" charset="0"/>
                <a:ea typeface="Arial" panose="020B0604020202020204" pitchFamily="34" charset="0"/>
              </a:rPr>
              <a:t>Exemplu:</a:t>
            </a:r>
            <a:r>
              <a:rPr lang="en-US" sz="5600" b="1" i="1" noProof="1">
                <a:effectLst/>
                <a:latin typeface="Arial" panose="020B0604020202020204" pitchFamily="34" charset="0"/>
                <a:ea typeface="Arial" panose="020B0604020202020204" pitchFamily="34" charset="0"/>
              </a:rPr>
              <a:t> </a:t>
            </a:r>
            <a:r>
              <a:rPr lang="en-US" sz="5600" noProof="1">
                <a:effectLst/>
                <a:latin typeface="Arial" panose="020B0604020202020204" pitchFamily="34" charset="0"/>
                <a:ea typeface="Arial" panose="020B0604020202020204" pitchFamily="34" charset="0"/>
              </a:rPr>
              <a:t>După adăugarea unei funcționalități noi, regression testing-ul verifică dacă toate funcționalitățile existente, inclusiv checkout-ul, funcționează corect.</a:t>
            </a:r>
          </a:p>
          <a:p>
            <a:pPr marL="0" indent="-457200" algn="just">
              <a:lnSpc>
                <a:spcPct val="120000"/>
              </a:lnSpc>
              <a:spcBef>
                <a:spcPts val="0"/>
              </a:spcBef>
              <a:buNone/>
            </a:pPr>
            <a:endParaRPr lang="en-US" sz="5600" noProof="1">
              <a:effectLst/>
              <a:latin typeface="Arial" panose="020B0604020202020204" pitchFamily="34" charset="0"/>
              <a:ea typeface="Arial" panose="020B0604020202020204" pitchFamily="34" charset="0"/>
            </a:endParaRPr>
          </a:p>
          <a:p>
            <a:pPr marL="457200" lvl="1" indent="-457200" algn="just">
              <a:lnSpc>
                <a:spcPct val="120000"/>
              </a:lnSpc>
              <a:spcBef>
                <a:spcPts val="0"/>
              </a:spcBef>
              <a:buNone/>
            </a:pPr>
            <a:r>
              <a:rPr lang="en-US" sz="5600" b="1" i="1" noProof="1">
                <a:solidFill>
                  <a:schemeClr val="bg2">
                    <a:lumMod val="50000"/>
                  </a:schemeClr>
                </a:solidFill>
                <a:latin typeface="Arial" panose="020B0604020202020204" pitchFamily="34" charset="0"/>
              </a:rPr>
              <a:t>Diferențe cheie:</a:t>
            </a:r>
          </a:p>
          <a:p>
            <a:pPr marL="914400" lvl="2" indent="-457200" algn="just">
              <a:lnSpc>
                <a:spcPct val="120000"/>
              </a:lnSpc>
              <a:spcBef>
                <a:spcPts val="0"/>
              </a:spcBef>
              <a:buNone/>
            </a:pPr>
            <a:r>
              <a:rPr lang="en-US" sz="5600" b="1" noProof="1">
                <a:effectLst/>
                <a:latin typeface="Arial" panose="020B0604020202020204" pitchFamily="34" charset="0"/>
                <a:ea typeface="Arial" panose="020B0604020202020204" pitchFamily="34" charset="0"/>
              </a:rPr>
              <a:t>Scop:</a:t>
            </a:r>
            <a:r>
              <a:rPr lang="en-US" sz="5600" noProof="1">
                <a:effectLst/>
                <a:latin typeface="Arial" panose="020B0604020202020204" pitchFamily="34" charset="0"/>
                <a:ea typeface="Arial" panose="020B0604020202020204" pitchFamily="34" charset="0"/>
              </a:rPr>
              <a:t> Retesting-ul confirmă remedierea defectelor; regression testing-ul asigură că modificările nu introduc noi probleme.</a:t>
            </a:r>
          </a:p>
          <a:p>
            <a:pPr marL="914400" lvl="2" indent="-457200" algn="just">
              <a:lnSpc>
                <a:spcPct val="120000"/>
              </a:lnSpc>
              <a:spcBef>
                <a:spcPts val="0"/>
              </a:spcBef>
              <a:buNone/>
            </a:pPr>
            <a:r>
              <a:rPr lang="en-US" sz="5600" b="1" noProof="1">
                <a:effectLst/>
                <a:latin typeface="Arial" panose="020B0604020202020204" pitchFamily="34" charset="0"/>
                <a:ea typeface="Arial" panose="020B0604020202020204" pitchFamily="34" charset="0"/>
              </a:rPr>
              <a:t>Obiectiv:</a:t>
            </a:r>
            <a:r>
              <a:rPr lang="en-US" sz="5600" noProof="1">
                <a:effectLst/>
                <a:latin typeface="Arial" panose="020B0604020202020204" pitchFamily="34" charset="0"/>
                <a:ea typeface="Arial" panose="020B0604020202020204" pitchFamily="34" charset="0"/>
              </a:rPr>
              <a:t> Retesting-ul vizează cazuri de test specifice; regression testing-ul acoperă un set larg de cazuri de test.</a:t>
            </a:r>
          </a:p>
          <a:p>
            <a:pPr marL="914400" lvl="2" indent="-457200" algn="just">
              <a:lnSpc>
                <a:spcPct val="120000"/>
              </a:lnSpc>
              <a:spcBef>
                <a:spcPts val="0"/>
              </a:spcBef>
              <a:buNone/>
            </a:pPr>
            <a:r>
              <a:rPr lang="en-US" sz="5600" b="1" noProof="1">
                <a:effectLst/>
                <a:latin typeface="Arial" panose="020B0604020202020204" pitchFamily="34" charset="0"/>
                <a:ea typeface="Arial" panose="020B0604020202020204" pitchFamily="34" charset="0"/>
              </a:rPr>
              <a:t>Execuție:</a:t>
            </a:r>
            <a:r>
              <a:rPr lang="en-US" sz="5600" noProof="1">
                <a:effectLst/>
                <a:latin typeface="Arial" panose="020B0604020202020204" pitchFamily="34" charset="0"/>
                <a:ea typeface="Arial" panose="020B0604020202020204" pitchFamily="34" charset="0"/>
              </a:rPr>
              <a:t> Retesting-ul utilizează aceleași date; regression testing-ul poate folosi date variate.</a:t>
            </a:r>
          </a:p>
          <a:p>
            <a:pPr marL="914400" lvl="2" indent="-457200" algn="just">
              <a:lnSpc>
                <a:spcPct val="120000"/>
              </a:lnSpc>
              <a:spcBef>
                <a:spcPts val="0"/>
              </a:spcBef>
              <a:buNone/>
            </a:pPr>
            <a:r>
              <a:rPr lang="en-US" sz="5600" b="1" noProof="1">
                <a:effectLst/>
                <a:latin typeface="Arial" panose="020B0604020202020204" pitchFamily="34" charset="0"/>
                <a:ea typeface="Arial" panose="020B0604020202020204" pitchFamily="34" charset="0"/>
              </a:rPr>
              <a:t>Frecvență:</a:t>
            </a:r>
            <a:r>
              <a:rPr lang="en-US" sz="5600" noProof="1">
                <a:effectLst/>
                <a:latin typeface="Arial" panose="020B0604020202020204" pitchFamily="34" charset="0"/>
                <a:ea typeface="Arial" panose="020B0604020202020204" pitchFamily="34" charset="0"/>
              </a:rPr>
              <a:t> Retesting-ul se face când bug-urile sunt reparate; regression testing-ul este efectuat regulat.</a:t>
            </a:r>
          </a:p>
          <a:p>
            <a:pPr marL="0" indent="-457200" algn="just">
              <a:lnSpc>
                <a:spcPct val="120000"/>
              </a:lnSpc>
              <a:spcBef>
                <a:spcPts val="0"/>
              </a:spcBef>
              <a:buNone/>
            </a:pPr>
            <a:endParaRPr lang="en-US" noProof="1"/>
          </a:p>
        </p:txBody>
      </p:sp>
      <p:pic>
        <p:nvPicPr>
          <p:cNvPr id="4" name="Picture 3">
            <a:extLst>
              <a:ext uri="{FF2B5EF4-FFF2-40B4-BE49-F238E27FC236}">
                <a16:creationId xmlns:a16="http://schemas.microsoft.com/office/drawing/2014/main" id="{85F0B94D-5FFC-41D7-AE9A-9EFD96D27D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638" y="1043057"/>
            <a:ext cx="196307" cy="244113"/>
          </a:xfrm>
          <a:prstGeom prst="rect">
            <a:avLst/>
          </a:prstGeom>
        </p:spPr>
      </p:pic>
      <p:pic>
        <p:nvPicPr>
          <p:cNvPr id="5" name="Picture 4">
            <a:extLst>
              <a:ext uri="{FF2B5EF4-FFF2-40B4-BE49-F238E27FC236}">
                <a16:creationId xmlns:a16="http://schemas.microsoft.com/office/drawing/2014/main" id="{7610064A-D71A-4653-9FC9-834CE5FBC8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638" y="2967380"/>
            <a:ext cx="196307" cy="244113"/>
          </a:xfrm>
          <a:prstGeom prst="rect">
            <a:avLst/>
          </a:prstGeom>
        </p:spPr>
      </p:pic>
      <p:pic>
        <p:nvPicPr>
          <p:cNvPr id="6" name="Picture 5">
            <a:extLst>
              <a:ext uri="{FF2B5EF4-FFF2-40B4-BE49-F238E27FC236}">
                <a16:creationId xmlns:a16="http://schemas.microsoft.com/office/drawing/2014/main" id="{739CE8A3-E2E0-4666-A3FD-8CBD2ED12C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638" y="4891703"/>
            <a:ext cx="196307" cy="244113"/>
          </a:xfrm>
          <a:prstGeom prst="rect">
            <a:avLst/>
          </a:prstGeom>
        </p:spPr>
      </p:pic>
    </p:spTree>
    <p:extLst>
      <p:ext uri="{BB962C8B-B14F-4D97-AF65-F5344CB8AC3E}">
        <p14:creationId xmlns:p14="http://schemas.microsoft.com/office/powerpoint/2010/main" val="27671590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F1A4-D42C-40E3-B1B3-4F5BB6C4858E}"/>
              </a:ext>
            </a:extLst>
          </p:cNvPr>
          <p:cNvSpPr>
            <a:spLocks noGrp="1"/>
          </p:cNvSpPr>
          <p:nvPr>
            <p:ph type="title"/>
          </p:nvPr>
        </p:nvSpPr>
        <p:spPr>
          <a:xfrm>
            <a:off x="0" y="165238"/>
            <a:ext cx="10262795" cy="1325563"/>
          </a:xfrm>
        </p:spPr>
        <p:txBody>
          <a:bodyPr/>
          <a:lstStyle/>
          <a:p>
            <a:r>
              <a:rPr lang="en-US" dirty="0"/>
              <a:t>Functional testing vs. Non-functional testing</a:t>
            </a:r>
            <a:endParaRPr lang="ro-RO" dirty="0"/>
          </a:p>
        </p:txBody>
      </p:sp>
      <p:sp>
        <p:nvSpPr>
          <p:cNvPr id="3" name="Content Placeholder 2">
            <a:extLst>
              <a:ext uri="{FF2B5EF4-FFF2-40B4-BE49-F238E27FC236}">
                <a16:creationId xmlns:a16="http://schemas.microsoft.com/office/drawing/2014/main" id="{38012861-BA5A-4BAF-8423-B2F0063EC61D}"/>
              </a:ext>
            </a:extLst>
          </p:cNvPr>
          <p:cNvSpPr>
            <a:spLocks noGrp="1"/>
          </p:cNvSpPr>
          <p:nvPr>
            <p:ph idx="1"/>
          </p:nvPr>
        </p:nvSpPr>
        <p:spPr>
          <a:xfrm>
            <a:off x="404942" y="1439327"/>
            <a:ext cx="9718003" cy="1531819"/>
          </a:xfrm>
        </p:spPr>
        <p:txBody>
          <a:bodyPr>
            <a:normAutofit fontScale="77500" lnSpcReduction="20000"/>
          </a:bodyPr>
          <a:lstStyle/>
          <a:p>
            <a:pPr marL="0" indent="0" algn="just">
              <a:lnSpc>
                <a:spcPct val="115000"/>
              </a:lnSpc>
              <a:buNone/>
            </a:pPr>
            <a:r>
              <a:rPr lang="ro-RO" sz="1800" b="1" noProof="1">
                <a:effectLst/>
                <a:latin typeface="Arial" panose="020B0604020202020204" pitchFamily="34" charset="0"/>
                <a:ea typeface="Arial" panose="020B0604020202020204" pitchFamily="34" charset="0"/>
              </a:rPr>
              <a:t>   </a:t>
            </a:r>
            <a:r>
              <a:rPr lang="en-US" sz="1800" b="1" noProof="1">
                <a:effectLst/>
                <a:latin typeface="Arial" panose="020B0604020202020204" pitchFamily="34" charset="0"/>
                <a:ea typeface="Arial" panose="020B0604020202020204" pitchFamily="34" charset="0"/>
              </a:rPr>
              <a:t>Functional testing:</a:t>
            </a:r>
            <a:endParaRPr lang="en-US" sz="1800" b="1" noProof="1">
              <a:latin typeface="Arial" panose="020B0604020202020204" pitchFamily="34" charset="0"/>
              <a:ea typeface="Arial" panose="020B0604020202020204" pitchFamily="34" charset="0"/>
            </a:endParaRPr>
          </a:p>
          <a:p>
            <a:pPr marL="0" indent="0" algn="just">
              <a:lnSpc>
                <a:spcPct val="115000"/>
              </a:lnSpc>
              <a:buNone/>
            </a:pPr>
            <a:r>
              <a:rPr lang="en-US" sz="1800" b="1" noProof="1">
                <a:effectLst/>
                <a:latin typeface="Arial" panose="020B0604020202020204" pitchFamily="34" charset="0"/>
                <a:ea typeface="Arial" panose="020B0604020202020204" pitchFamily="34" charset="0"/>
              </a:rPr>
              <a:t>	</a:t>
            </a:r>
            <a:r>
              <a:rPr lang="en-US" sz="1800" noProof="1">
                <a:effectLst/>
                <a:latin typeface="Arial" panose="020B0604020202020204" pitchFamily="34" charset="0"/>
                <a:ea typeface="Arial" panose="020B0604020202020204" pitchFamily="34" charset="0"/>
              </a:rPr>
              <a:t>Verificarea funcționalităților produsului conform cerințelor.</a:t>
            </a:r>
            <a:endParaRPr lang="ro-RO" sz="1800" noProof="1">
              <a:effectLst/>
              <a:latin typeface="Arial" panose="020B0604020202020204" pitchFamily="34" charset="0"/>
              <a:ea typeface="Arial" panose="020B0604020202020204" pitchFamily="34" charset="0"/>
            </a:endParaRPr>
          </a:p>
          <a:p>
            <a:pPr marL="0" indent="0" algn="just">
              <a:lnSpc>
                <a:spcPct val="120000"/>
              </a:lnSpc>
              <a:spcBef>
                <a:spcPts val="0"/>
              </a:spcBef>
              <a:buNone/>
            </a:pPr>
            <a:endParaRPr lang="en-US" sz="1200" b="1" noProof="1">
              <a:effectLst/>
              <a:latin typeface="Arial" panose="020B0604020202020204" pitchFamily="34" charset="0"/>
              <a:ea typeface="Arial" panose="020B0604020202020204" pitchFamily="34" charset="0"/>
            </a:endParaRPr>
          </a:p>
          <a:p>
            <a:pPr marL="0" indent="0" algn="just">
              <a:lnSpc>
                <a:spcPct val="115000"/>
              </a:lnSpc>
              <a:buNone/>
            </a:pPr>
            <a:r>
              <a:rPr lang="ro-RO" sz="1800" b="1" noProof="1">
                <a:effectLst/>
                <a:latin typeface="Arial" panose="020B0604020202020204" pitchFamily="34" charset="0"/>
                <a:ea typeface="Arial" panose="020B0604020202020204" pitchFamily="34" charset="0"/>
              </a:rPr>
              <a:t>   </a:t>
            </a:r>
            <a:r>
              <a:rPr lang="en-US" sz="1800" b="1" noProof="1">
                <a:effectLst/>
                <a:latin typeface="Arial" panose="020B0604020202020204" pitchFamily="34" charset="0"/>
                <a:ea typeface="Arial" panose="020B0604020202020204" pitchFamily="34" charset="0"/>
              </a:rPr>
              <a:t>Non-functional testing:</a:t>
            </a:r>
            <a:endParaRPr lang="en-US" sz="1800" b="1" noProof="1">
              <a:latin typeface="Arial" panose="020B0604020202020204" pitchFamily="34" charset="0"/>
              <a:ea typeface="Arial" panose="020B0604020202020204" pitchFamily="34" charset="0"/>
            </a:endParaRPr>
          </a:p>
          <a:p>
            <a:pPr marL="0" indent="0" algn="just">
              <a:lnSpc>
                <a:spcPct val="115000"/>
              </a:lnSpc>
              <a:buNone/>
            </a:pPr>
            <a:r>
              <a:rPr lang="en-US" sz="1800" b="1" noProof="1">
                <a:effectLst/>
                <a:latin typeface="Arial" panose="020B0604020202020204" pitchFamily="34" charset="0"/>
                <a:ea typeface="Arial" panose="020B0604020202020204" pitchFamily="34" charset="0"/>
              </a:rPr>
              <a:t>	</a:t>
            </a:r>
            <a:r>
              <a:rPr lang="en-US" sz="1800" noProof="1">
                <a:effectLst/>
                <a:latin typeface="Arial" panose="020B0604020202020204" pitchFamily="34" charset="0"/>
                <a:ea typeface="Arial" panose="020B0604020202020204" pitchFamily="34" charset="0"/>
              </a:rPr>
              <a:t>Testarea aspectelor non-funcționale, precum performanța, securitatea, compatibilitatea și ușurința de utilizare.</a:t>
            </a:r>
          </a:p>
        </p:txBody>
      </p:sp>
      <p:pic>
        <p:nvPicPr>
          <p:cNvPr id="4" name="Picture 3">
            <a:extLst>
              <a:ext uri="{FF2B5EF4-FFF2-40B4-BE49-F238E27FC236}">
                <a16:creationId xmlns:a16="http://schemas.microsoft.com/office/drawing/2014/main" id="{C2BDEEDD-480D-4E10-99F8-D901428412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943" y="1454743"/>
            <a:ext cx="196307" cy="244113"/>
          </a:xfrm>
          <a:prstGeom prst="rect">
            <a:avLst/>
          </a:prstGeom>
        </p:spPr>
      </p:pic>
      <p:pic>
        <p:nvPicPr>
          <p:cNvPr id="5" name="Picture 4">
            <a:extLst>
              <a:ext uri="{FF2B5EF4-FFF2-40B4-BE49-F238E27FC236}">
                <a16:creationId xmlns:a16="http://schemas.microsoft.com/office/drawing/2014/main" id="{7F111D80-C628-45D0-A815-77595E1828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943" y="2236491"/>
            <a:ext cx="196307" cy="244113"/>
          </a:xfrm>
          <a:prstGeom prst="rect">
            <a:avLst/>
          </a:prstGeom>
        </p:spPr>
      </p:pic>
      <p:sp>
        <p:nvSpPr>
          <p:cNvPr id="6" name="Title 1">
            <a:extLst>
              <a:ext uri="{FF2B5EF4-FFF2-40B4-BE49-F238E27FC236}">
                <a16:creationId xmlns:a16="http://schemas.microsoft.com/office/drawing/2014/main" id="{3F2F4A68-D153-415A-9756-1E88ABB82060}"/>
              </a:ext>
            </a:extLst>
          </p:cNvPr>
          <p:cNvSpPr txBox="1">
            <a:spLocks/>
          </p:cNvSpPr>
          <p:nvPr/>
        </p:nvSpPr>
        <p:spPr>
          <a:xfrm>
            <a:off x="404942" y="3429000"/>
            <a:ext cx="9094059"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9CCD65"/>
                </a:solidFill>
                <a:latin typeface="+mj-lt"/>
                <a:ea typeface="+mj-ea"/>
                <a:cs typeface="+mj-cs"/>
              </a:defRPr>
            </a:lvl1pPr>
          </a:lstStyle>
          <a:p>
            <a:r>
              <a:rPr lang="en-US" dirty="0"/>
              <a:t>Blackbox testing vs.</a:t>
            </a:r>
            <a:r>
              <a:rPr lang="ro-RO" dirty="0"/>
              <a:t> </a:t>
            </a:r>
            <a:r>
              <a:rPr lang="en-US" dirty="0"/>
              <a:t>Whitebox testing</a:t>
            </a:r>
            <a:endParaRPr lang="ro-RO" dirty="0"/>
          </a:p>
        </p:txBody>
      </p:sp>
      <p:sp>
        <p:nvSpPr>
          <p:cNvPr id="8" name="Content Placeholder 2">
            <a:extLst>
              <a:ext uri="{FF2B5EF4-FFF2-40B4-BE49-F238E27FC236}">
                <a16:creationId xmlns:a16="http://schemas.microsoft.com/office/drawing/2014/main" id="{65D6E8DC-2856-4E90-A3AD-3019FE5DA49F}"/>
              </a:ext>
            </a:extLst>
          </p:cNvPr>
          <p:cNvSpPr txBox="1">
            <a:spLocks/>
          </p:cNvSpPr>
          <p:nvPr/>
        </p:nvSpPr>
        <p:spPr>
          <a:xfrm>
            <a:off x="404942" y="4867937"/>
            <a:ext cx="9094059" cy="144152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5000"/>
              </a:lnSpc>
              <a:buNone/>
            </a:pPr>
            <a:r>
              <a:rPr lang="ro-RO" sz="1800" b="1" noProof="1">
                <a:latin typeface="Arial" panose="020B0604020202020204" pitchFamily="34" charset="0"/>
                <a:ea typeface="Arial" panose="020B0604020202020204" pitchFamily="34" charset="0"/>
              </a:rPr>
              <a:t>   </a:t>
            </a:r>
            <a:r>
              <a:rPr lang="en-US" sz="1800" b="1" noProof="1">
                <a:latin typeface="Arial" panose="020B0604020202020204" pitchFamily="34" charset="0"/>
                <a:ea typeface="Arial" panose="020B0604020202020204" pitchFamily="34" charset="0"/>
              </a:rPr>
              <a:t>Blackbox testing:</a:t>
            </a:r>
          </a:p>
          <a:p>
            <a:pPr marL="0" indent="0" algn="just">
              <a:lnSpc>
                <a:spcPct val="115000"/>
              </a:lnSpc>
              <a:buFont typeface="Arial" panose="020B0604020202020204" pitchFamily="34" charset="0"/>
              <a:buNone/>
            </a:pPr>
            <a:r>
              <a:rPr lang="en-US" sz="1800" b="1" noProof="1">
                <a:latin typeface="Arial" panose="020B0604020202020204" pitchFamily="34" charset="0"/>
                <a:ea typeface="Arial" panose="020B0604020202020204" pitchFamily="34" charset="0"/>
              </a:rPr>
              <a:t>	</a:t>
            </a:r>
            <a:r>
              <a:rPr lang="en-US" sz="1800" noProof="1">
                <a:latin typeface="Arial" panose="020B0604020202020204" pitchFamily="34" charset="0"/>
                <a:ea typeface="Arial" panose="020B0604020202020204" pitchFamily="34" charset="0"/>
              </a:rPr>
              <a:t>Testarea produsului ca o "cutie neagră", fără a cunoaște codul sursă.</a:t>
            </a:r>
          </a:p>
          <a:p>
            <a:pPr marL="0" indent="0" algn="just">
              <a:lnSpc>
                <a:spcPct val="110000"/>
              </a:lnSpc>
              <a:spcBef>
                <a:spcPts val="0"/>
              </a:spcBef>
              <a:buFont typeface="Arial" panose="020B0604020202020204" pitchFamily="34" charset="0"/>
              <a:buNone/>
            </a:pPr>
            <a:endParaRPr lang="en-US" sz="1100" b="1" noProof="1">
              <a:latin typeface="Arial" panose="020B0604020202020204" pitchFamily="34" charset="0"/>
              <a:ea typeface="Arial" panose="020B0604020202020204" pitchFamily="34" charset="0"/>
            </a:endParaRPr>
          </a:p>
          <a:p>
            <a:pPr marL="0" indent="0" algn="just">
              <a:lnSpc>
                <a:spcPct val="115000"/>
              </a:lnSpc>
              <a:buNone/>
            </a:pPr>
            <a:r>
              <a:rPr lang="ro-RO" sz="1800" b="1" noProof="1">
                <a:latin typeface="Arial" panose="020B0604020202020204" pitchFamily="34" charset="0"/>
                <a:ea typeface="Arial" panose="020B0604020202020204" pitchFamily="34" charset="0"/>
              </a:rPr>
              <a:t>   </a:t>
            </a:r>
            <a:r>
              <a:rPr lang="en-US" sz="1800" b="1" noProof="1">
                <a:latin typeface="Arial" panose="020B0604020202020204" pitchFamily="34" charset="0"/>
                <a:ea typeface="Arial" panose="020B0604020202020204" pitchFamily="34" charset="0"/>
              </a:rPr>
              <a:t>Whitebox testing:</a:t>
            </a:r>
          </a:p>
          <a:p>
            <a:pPr marL="0" indent="0" algn="just">
              <a:lnSpc>
                <a:spcPct val="115000"/>
              </a:lnSpc>
              <a:buFont typeface="Arial" panose="020B0604020202020204" pitchFamily="34" charset="0"/>
              <a:buNone/>
            </a:pPr>
            <a:r>
              <a:rPr lang="en-US" sz="1800" b="1" noProof="1">
                <a:latin typeface="Arial" panose="020B0604020202020204" pitchFamily="34" charset="0"/>
                <a:ea typeface="Arial" panose="020B0604020202020204" pitchFamily="34" charset="0"/>
              </a:rPr>
              <a:t>	</a:t>
            </a:r>
            <a:r>
              <a:rPr lang="en-US" sz="1800" noProof="1">
                <a:latin typeface="Arial" panose="020B0604020202020204" pitchFamily="34" charset="0"/>
                <a:ea typeface="Arial" panose="020B0604020202020204" pitchFamily="34" charset="0"/>
              </a:rPr>
              <a:t>Testarea produsului cu acces la codul sursă, permițând testarea detaliată a logicii interne.</a:t>
            </a:r>
          </a:p>
        </p:txBody>
      </p:sp>
      <p:pic>
        <p:nvPicPr>
          <p:cNvPr id="9" name="Picture 8">
            <a:extLst>
              <a:ext uri="{FF2B5EF4-FFF2-40B4-BE49-F238E27FC236}">
                <a16:creationId xmlns:a16="http://schemas.microsoft.com/office/drawing/2014/main" id="{9B4E80E9-A379-4202-8006-39C3D59D0A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943" y="4869934"/>
            <a:ext cx="196307" cy="244113"/>
          </a:xfrm>
          <a:prstGeom prst="rect">
            <a:avLst/>
          </a:prstGeom>
        </p:spPr>
      </p:pic>
      <p:pic>
        <p:nvPicPr>
          <p:cNvPr id="10" name="Picture 9">
            <a:extLst>
              <a:ext uri="{FF2B5EF4-FFF2-40B4-BE49-F238E27FC236}">
                <a16:creationId xmlns:a16="http://schemas.microsoft.com/office/drawing/2014/main" id="{766FD2D2-8343-4648-AC68-DB0948A51C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943" y="5671777"/>
            <a:ext cx="196307" cy="244113"/>
          </a:xfrm>
          <a:prstGeom prst="rect">
            <a:avLst/>
          </a:prstGeom>
        </p:spPr>
      </p:pic>
    </p:spTree>
    <p:extLst>
      <p:ext uri="{BB962C8B-B14F-4D97-AF65-F5344CB8AC3E}">
        <p14:creationId xmlns:p14="http://schemas.microsoft.com/office/powerpoint/2010/main" val="12659251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D0BE-E2E2-4AC2-BC0A-6453620B2643}"/>
              </a:ext>
            </a:extLst>
          </p:cNvPr>
          <p:cNvSpPr>
            <a:spLocks noGrp="1"/>
          </p:cNvSpPr>
          <p:nvPr>
            <p:ph type="title"/>
          </p:nvPr>
        </p:nvSpPr>
        <p:spPr>
          <a:xfrm>
            <a:off x="0" y="303076"/>
            <a:ext cx="9915525" cy="1325563"/>
          </a:xfrm>
        </p:spPr>
        <p:txBody>
          <a:bodyPr/>
          <a:lstStyle/>
          <a:p>
            <a:r>
              <a:rPr lang="ro-RO" dirty="0"/>
              <a:t>Tehnici de testare</a:t>
            </a:r>
          </a:p>
        </p:txBody>
      </p:sp>
      <p:pic>
        <p:nvPicPr>
          <p:cNvPr id="4" name="Picture 3">
            <a:extLst>
              <a:ext uri="{FF2B5EF4-FFF2-40B4-BE49-F238E27FC236}">
                <a16:creationId xmlns:a16="http://schemas.microsoft.com/office/drawing/2014/main" id="{452EEE3E-A21F-4A67-AE99-EAC71E2B70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24161" y="4942876"/>
            <a:ext cx="196307" cy="244113"/>
          </a:xfrm>
          <a:prstGeom prst="rect">
            <a:avLst/>
          </a:prstGeom>
        </p:spPr>
      </p:pic>
      <p:pic>
        <p:nvPicPr>
          <p:cNvPr id="9" name="Content Placeholder 8">
            <a:extLst>
              <a:ext uri="{FF2B5EF4-FFF2-40B4-BE49-F238E27FC236}">
                <a16:creationId xmlns:a16="http://schemas.microsoft.com/office/drawing/2014/main" id="{D7FC2B4F-0FAB-47FB-D145-303CC48860E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73042" y="1613126"/>
            <a:ext cx="9676331" cy="4925220"/>
          </a:xfrm>
        </p:spPr>
      </p:pic>
      <p:pic>
        <p:nvPicPr>
          <p:cNvPr id="5" name="Picture 4">
            <a:extLst>
              <a:ext uri="{FF2B5EF4-FFF2-40B4-BE49-F238E27FC236}">
                <a16:creationId xmlns:a16="http://schemas.microsoft.com/office/drawing/2014/main" id="{5C5F6707-BAC2-4C6A-9BF3-7FA144901B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067" y="3184887"/>
            <a:ext cx="196307" cy="244113"/>
          </a:xfrm>
          <a:prstGeom prst="rect">
            <a:avLst/>
          </a:prstGeom>
        </p:spPr>
      </p:pic>
    </p:spTree>
    <p:extLst>
      <p:ext uri="{BB962C8B-B14F-4D97-AF65-F5344CB8AC3E}">
        <p14:creationId xmlns:p14="http://schemas.microsoft.com/office/powerpoint/2010/main" val="41034971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88EF-F12D-4D58-8365-6622CEBF22F0}"/>
              </a:ext>
            </a:extLst>
          </p:cNvPr>
          <p:cNvSpPr>
            <a:spLocks noGrp="1"/>
          </p:cNvSpPr>
          <p:nvPr>
            <p:ph type="title"/>
          </p:nvPr>
        </p:nvSpPr>
        <p:spPr>
          <a:xfrm>
            <a:off x="404943" y="56385"/>
            <a:ext cx="9882057" cy="1043721"/>
          </a:xfrm>
        </p:spPr>
        <p:txBody>
          <a:bodyPr/>
          <a:lstStyle/>
          <a:p>
            <a:r>
              <a:rPr lang="ro-RO" noProof="1"/>
              <a:t>Verification vs. Validation</a:t>
            </a:r>
          </a:p>
        </p:txBody>
      </p:sp>
      <p:sp>
        <p:nvSpPr>
          <p:cNvPr id="3" name="Content Placeholder 2">
            <a:extLst>
              <a:ext uri="{FF2B5EF4-FFF2-40B4-BE49-F238E27FC236}">
                <a16:creationId xmlns:a16="http://schemas.microsoft.com/office/drawing/2014/main" id="{2235F774-F66F-43A9-86D2-18D7D8BACF7F}"/>
              </a:ext>
            </a:extLst>
          </p:cNvPr>
          <p:cNvSpPr>
            <a:spLocks noGrp="1"/>
          </p:cNvSpPr>
          <p:nvPr>
            <p:ph idx="1"/>
          </p:nvPr>
        </p:nvSpPr>
        <p:spPr>
          <a:xfrm>
            <a:off x="413187" y="969748"/>
            <a:ext cx="8967481" cy="1325564"/>
          </a:xfrm>
        </p:spPr>
        <p:txBody>
          <a:bodyPr>
            <a:normAutofit fontScale="77500" lnSpcReduction="20000"/>
          </a:bodyPr>
          <a:lstStyle/>
          <a:p>
            <a:pPr marL="0" indent="0" algn="just">
              <a:lnSpc>
                <a:spcPct val="115000"/>
              </a:lnSpc>
              <a:buNone/>
            </a:pPr>
            <a:r>
              <a:rPr lang="ro-RO" sz="1800" b="1" noProof="1">
                <a:effectLst/>
                <a:latin typeface="Arial" panose="020B0604020202020204" pitchFamily="34" charset="0"/>
                <a:ea typeface="Arial" panose="020B0604020202020204" pitchFamily="34" charset="0"/>
              </a:rPr>
              <a:t>   </a:t>
            </a:r>
            <a:r>
              <a:rPr lang="en-US" sz="1800" b="1" noProof="1">
                <a:effectLst/>
                <a:latin typeface="Arial" panose="020B0604020202020204" pitchFamily="34" charset="0"/>
                <a:ea typeface="Arial" panose="020B0604020202020204" pitchFamily="34" charset="0"/>
              </a:rPr>
              <a:t>Verification: </a:t>
            </a:r>
          </a:p>
          <a:p>
            <a:pPr marL="0" indent="0" algn="just">
              <a:lnSpc>
                <a:spcPct val="115000"/>
              </a:lnSpc>
              <a:buNone/>
            </a:pPr>
            <a:r>
              <a:rPr lang="en-US" sz="1800" b="1" noProof="1">
                <a:latin typeface="Arial" panose="020B0604020202020204" pitchFamily="34" charset="0"/>
                <a:ea typeface="Arial" panose="020B0604020202020204" pitchFamily="34" charset="0"/>
              </a:rPr>
              <a:t>	</a:t>
            </a:r>
            <a:r>
              <a:rPr lang="en-US" sz="1800" noProof="1">
                <a:effectLst/>
                <a:latin typeface="Arial" panose="020B0604020202020204" pitchFamily="34" charset="0"/>
                <a:ea typeface="Arial" panose="020B0604020202020204" pitchFamily="34" charset="0"/>
              </a:rPr>
              <a:t>Asigurarea că produsul este construit conform specificațiilor.</a:t>
            </a:r>
            <a:endParaRPr lang="en-US" sz="1800" b="1" noProof="1">
              <a:effectLst/>
              <a:latin typeface="Arial" panose="020B0604020202020204" pitchFamily="34" charset="0"/>
              <a:ea typeface="Arial" panose="020B0604020202020204" pitchFamily="34" charset="0"/>
            </a:endParaRPr>
          </a:p>
          <a:p>
            <a:pPr marL="0" indent="0" algn="just">
              <a:lnSpc>
                <a:spcPct val="115000"/>
              </a:lnSpc>
              <a:buNone/>
            </a:pPr>
            <a:r>
              <a:rPr lang="ro-RO" sz="1800" b="1" noProof="1">
                <a:effectLst/>
                <a:latin typeface="Arial" panose="020B0604020202020204" pitchFamily="34" charset="0"/>
                <a:ea typeface="Arial" panose="020B0604020202020204" pitchFamily="34" charset="0"/>
              </a:rPr>
              <a:t>   </a:t>
            </a:r>
            <a:r>
              <a:rPr lang="en-US" sz="1800" b="1" noProof="1">
                <a:effectLst/>
                <a:latin typeface="Arial" panose="020B0604020202020204" pitchFamily="34" charset="0"/>
                <a:ea typeface="Arial" panose="020B0604020202020204" pitchFamily="34" charset="0"/>
              </a:rPr>
              <a:t>Validation:</a:t>
            </a:r>
          </a:p>
          <a:p>
            <a:pPr marL="0" indent="0" algn="just">
              <a:lnSpc>
                <a:spcPct val="115000"/>
              </a:lnSpc>
              <a:buNone/>
            </a:pPr>
            <a:r>
              <a:rPr lang="en-US" sz="1800" b="1" noProof="1">
                <a:latin typeface="Arial" panose="020B0604020202020204" pitchFamily="34" charset="0"/>
                <a:ea typeface="Arial" panose="020B0604020202020204" pitchFamily="34" charset="0"/>
              </a:rPr>
              <a:t>	</a:t>
            </a:r>
            <a:r>
              <a:rPr lang="en-US" sz="1800" noProof="1">
                <a:effectLst/>
                <a:latin typeface="Arial" panose="020B0604020202020204" pitchFamily="34" charset="0"/>
                <a:ea typeface="Arial" panose="020B0604020202020204" pitchFamily="34" charset="0"/>
              </a:rPr>
              <a:t>Asigurarea că produsul satisface nevoile utilizatorilor finali.</a:t>
            </a:r>
          </a:p>
        </p:txBody>
      </p:sp>
      <p:pic>
        <p:nvPicPr>
          <p:cNvPr id="4" name="Picture 3">
            <a:extLst>
              <a:ext uri="{FF2B5EF4-FFF2-40B4-BE49-F238E27FC236}">
                <a16:creationId xmlns:a16="http://schemas.microsoft.com/office/drawing/2014/main" id="{15B6E4C2-D1BB-431C-B27C-054F390381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187" y="951093"/>
            <a:ext cx="196307" cy="244113"/>
          </a:xfrm>
          <a:prstGeom prst="rect">
            <a:avLst/>
          </a:prstGeom>
        </p:spPr>
      </p:pic>
      <p:pic>
        <p:nvPicPr>
          <p:cNvPr id="5" name="Picture 4">
            <a:extLst>
              <a:ext uri="{FF2B5EF4-FFF2-40B4-BE49-F238E27FC236}">
                <a16:creationId xmlns:a16="http://schemas.microsoft.com/office/drawing/2014/main" id="{DD098110-187A-4C66-91E0-1095F1804D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187" y="1632530"/>
            <a:ext cx="196307" cy="244113"/>
          </a:xfrm>
          <a:prstGeom prst="rect">
            <a:avLst/>
          </a:prstGeom>
        </p:spPr>
      </p:pic>
      <p:sp>
        <p:nvSpPr>
          <p:cNvPr id="8" name="Title 1">
            <a:extLst>
              <a:ext uri="{FF2B5EF4-FFF2-40B4-BE49-F238E27FC236}">
                <a16:creationId xmlns:a16="http://schemas.microsoft.com/office/drawing/2014/main" id="{EA01EF12-8D97-4A6E-A1D9-37281C1F61F1}"/>
              </a:ext>
            </a:extLst>
          </p:cNvPr>
          <p:cNvSpPr txBox="1">
            <a:spLocks/>
          </p:cNvSpPr>
          <p:nvPr/>
        </p:nvSpPr>
        <p:spPr>
          <a:xfrm>
            <a:off x="404943" y="2729625"/>
            <a:ext cx="952444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9CCD65"/>
                </a:solidFill>
                <a:latin typeface="+mj-lt"/>
                <a:ea typeface="+mj-ea"/>
                <a:cs typeface="+mj-cs"/>
              </a:defRPr>
            </a:lvl1pPr>
          </a:lstStyle>
          <a:p>
            <a:r>
              <a:rPr lang="ro-RO" noProof="1"/>
              <a:t>Positive testing vs. Negative testing</a:t>
            </a:r>
          </a:p>
        </p:txBody>
      </p:sp>
      <p:sp>
        <p:nvSpPr>
          <p:cNvPr id="9" name="Content Placeholder 2">
            <a:extLst>
              <a:ext uri="{FF2B5EF4-FFF2-40B4-BE49-F238E27FC236}">
                <a16:creationId xmlns:a16="http://schemas.microsoft.com/office/drawing/2014/main" id="{703E9D70-DB92-4DB8-B37F-0F87C865E123}"/>
              </a:ext>
            </a:extLst>
          </p:cNvPr>
          <p:cNvSpPr txBox="1">
            <a:spLocks/>
          </p:cNvSpPr>
          <p:nvPr/>
        </p:nvSpPr>
        <p:spPr>
          <a:xfrm>
            <a:off x="404943" y="3929132"/>
            <a:ext cx="8975725" cy="247195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5000"/>
              </a:lnSpc>
              <a:buNone/>
            </a:pPr>
            <a:r>
              <a:rPr lang="ro-RO" sz="2000" b="1" noProof="1">
                <a:latin typeface="Arial" panose="020B0604020202020204" pitchFamily="34" charset="0"/>
                <a:ea typeface="Arial" panose="020B0604020202020204" pitchFamily="34" charset="0"/>
              </a:rPr>
              <a:t>   </a:t>
            </a:r>
            <a:r>
              <a:rPr lang="en-US" sz="2000" b="1" noProof="1">
                <a:latin typeface="Arial" panose="020B0604020202020204" pitchFamily="34" charset="0"/>
                <a:ea typeface="Arial" panose="020B0604020202020204" pitchFamily="34" charset="0"/>
              </a:rPr>
              <a:t>Positive testing:</a:t>
            </a:r>
          </a:p>
          <a:p>
            <a:pPr marL="0" indent="0" algn="just">
              <a:lnSpc>
                <a:spcPct val="115000"/>
              </a:lnSpc>
              <a:buFont typeface="Arial" panose="020B0604020202020204" pitchFamily="34" charset="0"/>
              <a:buNone/>
            </a:pPr>
            <a:r>
              <a:rPr lang="en-US" sz="2000" b="1" noProof="1">
                <a:latin typeface="Arial" panose="020B0604020202020204" pitchFamily="34" charset="0"/>
                <a:ea typeface="Arial" panose="020B0604020202020204" pitchFamily="34" charset="0"/>
              </a:rPr>
              <a:t>	</a:t>
            </a:r>
            <a:r>
              <a:rPr lang="en-US" sz="2000" noProof="1">
                <a:latin typeface="Arial" panose="020B0604020202020204" pitchFamily="34" charset="0"/>
                <a:ea typeface="Arial" panose="020B0604020202020204" pitchFamily="34" charset="0"/>
              </a:rPr>
              <a:t>Testarea cu scopul de a demonstra funcționarea corectă a funcționalităților.</a:t>
            </a:r>
            <a:endParaRPr lang="en-US" sz="2000" b="1" noProof="1">
              <a:latin typeface="Arial" panose="020B0604020202020204" pitchFamily="34" charset="0"/>
              <a:ea typeface="Arial" panose="020B0604020202020204" pitchFamily="34" charset="0"/>
            </a:endParaRPr>
          </a:p>
          <a:p>
            <a:pPr marL="0" indent="0" algn="just">
              <a:lnSpc>
                <a:spcPct val="115000"/>
              </a:lnSpc>
              <a:buNone/>
            </a:pPr>
            <a:r>
              <a:rPr lang="ro-RO" sz="2000" b="1" noProof="1">
                <a:latin typeface="Arial" panose="020B0604020202020204" pitchFamily="34" charset="0"/>
                <a:ea typeface="Arial" panose="020B0604020202020204" pitchFamily="34" charset="0"/>
              </a:rPr>
              <a:t>   </a:t>
            </a:r>
            <a:r>
              <a:rPr lang="en-US" sz="2000" b="1" noProof="1">
                <a:latin typeface="Arial" panose="020B0604020202020204" pitchFamily="34" charset="0"/>
                <a:ea typeface="Arial" panose="020B0604020202020204" pitchFamily="34" charset="0"/>
              </a:rPr>
              <a:t>Negative testing:</a:t>
            </a:r>
          </a:p>
          <a:p>
            <a:pPr marL="0" indent="0" algn="just">
              <a:lnSpc>
                <a:spcPct val="115000"/>
              </a:lnSpc>
              <a:buFont typeface="Arial" panose="020B0604020202020204" pitchFamily="34" charset="0"/>
              <a:buNone/>
            </a:pPr>
            <a:r>
              <a:rPr lang="en-US" sz="2000" b="1" noProof="1">
                <a:latin typeface="Arial" panose="020B0604020202020204" pitchFamily="34" charset="0"/>
                <a:ea typeface="Arial" panose="020B0604020202020204" pitchFamily="34" charset="0"/>
              </a:rPr>
              <a:t>	</a:t>
            </a:r>
            <a:r>
              <a:rPr lang="en-US" sz="2000" noProof="1">
                <a:latin typeface="Arial" panose="020B0604020202020204" pitchFamily="34" charset="0"/>
                <a:ea typeface="Arial" panose="020B0604020202020204" pitchFamily="34" charset="0"/>
              </a:rPr>
              <a:t>Testarea cu scopul de a identifica erorile și comportamentele neașteptate.</a:t>
            </a:r>
          </a:p>
          <a:p>
            <a:pPr marL="0" indent="0" algn="just">
              <a:lnSpc>
                <a:spcPct val="115000"/>
              </a:lnSpc>
              <a:buFont typeface="Arial" panose="020B0604020202020204" pitchFamily="34" charset="0"/>
              <a:buNone/>
            </a:pPr>
            <a:endParaRPr lang="en-US" sz="1400" noProof="1">
              <a:latin typeface="Arial" panose="020B0604020202020204" pitchFamily="34" charset="0"/>
              <a:ea typeface="Arial" panose="020B0604020202020204" pitchFamily="34" charset="0"/>
            </a:endParaRPr>
          </a:p>
          <a:p>
            <a:pPr marL="457200" lvl="1" indent="0" algn="just">
              <a:lnSpc>
                <a:spcPct val="115000"/>
              </a:lnSpc>
              <a:buNone/>
            </a:pPr>
            <a:r>
              <a:rPr lang="ro-RO" sz="2000" b="1" i="1" noProof="1">
                <a:solidFill>
                  <a:schemeClr val="bg2">
                    <a:lumMod val="50000"/>
                  </a:schemeClr>
                </a:solidFill>
                <a:latin typeface="Arial" panose="020B0604020202020204" pitchFamily="34" charset="0"/>
                <a:ea typeface="Arial" panose="020B0604020202020204" pitchFamily="34" charset="0"/>
              </a:rPr>
              <a:t>    </a:t>
            </a:r>
            <a:r>
              <a:rPr lang="en-US" sz="2000" b="1" i="1" noProof="1">
                <a:solidFill>
                  <a:schemeClr val="bg2">
                    <a:lumMod val="50000"/>
                  </a:schemeClr>
                </a:solidFill>
                <a:latin typeface="Arial" panose="020B0604020202020204" pitchFamily="34" charset="0"/>
                <a:ea typeface="Arial" panose="020B0604020202020204" pitchFamily="34" charset="0"/>
              </a:rPr>
              <a:t>Exemple:</a:t>
            </a:r>
            <a:endParaRPr lang="en-US" sz="2000" noProof="1">
              <a:solidFill>
                <a:schemeClr val="bg2">
                  <a:lumMod val="50000"/>
                </a:schemeClr>
              </a:solidFill>
              <a:latin typeface="Arial" panose="020B0604020202020204" pitchFamily="34" charset="0"/>
              <a:ea typeface="Arial" panose="020B0604020202020204" pitchFamily="34" charset="0"/>
            </a:endParaRPr>
          </a:p>
          <a:p>
            <a:pPr lvl="3" algn="just">
              <a:lnSpc>
                <a:spcPct val="115000"/>
              </a:lnSpc>
            </a:pPr>
            <a:r>
              <a:rPr lang="en-US" sz="2000" b="1" i="1" noProof="1">
                <a:latin typeface="Arial" panose="020B0604020202020204" pitchFamily="34" charset="0"/>
                <a:ea typeface="Arial" panose="020B0604020202020204" pitchFamily="34" charset="0"/>
              </a:rPr>
              <a:t>Positive:</a:t>
            </a:r>
            <a:r>
              <a:rPr lang="en-US" sz="2000" noProof="1">
                <a:latin typeface="Arial" panose="020B0604020202020204" pitchFamily="34" charset="0"/>
                <a:ea typeface="Arial" panose="020B0604020202020204" pitchFamily="34" charset="0"/>
              </a:rPr>
              <a:t> Introducerea datelor valide într-un formular.</a:t>
            </a:r>
          </a:p>
          <a:p>
            <a:pPr lvl="3" algn="just">
              <a:lnSpc>
                <a:spcPct val="115000"/>
              </a:lnSpc>
            </a:pPr>
            <a:r>
              <a:rPr lang="en-US" sz="2000" b="1" i="1" noProof="1">
                <a:latin typeface="Arial" panose="020B0604020202020204" pitchFamily="34" charset="0"/>
                <a:ea typeface="Arial" panose="020B0604020202020204" pitchFamily="34" charset="0"/>
              </a:rPr>
              <a:t>Negative: </a:t>
            </a:r>
            <a:r>
              <a:rPr lang="en-US" sz="2000" noProof="1">
                <a:latin typeface="Arial" panose="020B0604020202020204" pitchFamily="34" charset="0"/>
                <a:ea typeface="Arial" panose="020B0604020202020204" pitchFamily="34" charset="0"/>
              </a:rPr>
              <a:t>Introducerea datelor invalide într-un formular</a:t>
            </a:r>
            <a:r>
              <a:rPr lang="en-US" sz="1600" noProof="1">
                <a:latin typeface="Arial" panose="020B0604020202020204" pitchFamily="34" charset="0"/>
                <a:ea typeface="Arial" panose="020B0604020202020204" pitchFamily="34" charset="0"/>
              </a:rPr>
              <a:t>.</a:t>
            </a:r>
          </a:p>
          <a:p>
            <a:pPr marL="0" indent="0">
              <a:buFont typeface="Arial" panose="020B0604020202020204" pitchFamily="34" charset="0"/>
              <a:buNone/>
            </a:pPr>
            <a:endParaRPr lang="ro-RO" dirty="0"/>
          </a:p>
        </p:txBody>
      </p:sp>
      <p:pic>
        <p:nvPicPr>
          <p:cNvPr id="10" name="Picture 9">
            <a:extLst>
              <a:ext uri="{FF2B5EF4-FFF2-40B4-BE49-F238E27FC236}">
                <a16:creationId xmlns:a16="http://schemas.microsoft.com/office/drawing/2014/main" id="{586C2B66-92D4-443A-ABFA-17B631682A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187" y="3935075"/>
            <a:ext cx="196307" cy="244113"/>
          </a:xfrm>
          <a:prstGeom prst="rect">
            <a:avLst/>
          </a:prstGeom>
        </p:spPr>
      </p:pic>
      <p:pic>
        <p:nvPicPr>
          <p:cNvPr id="11" name="Picture 10">
            <a:extLst>
              <a:ext uri="{FF2B5EF4-FFF2-40B4-BE49-F238E27FC236}">
                <a16:creationId xmlns:a16="http://schemas.microsoft.com/office/drawing/2014/main" id="{5C2CECA3-07CF-41CD-A63D-7E23C3E6B8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381" y="4567319"/>
            <a:ext cx="196307" cy="244113"/>
          </a:xfrm>
          <a:prstGeom prst="rect">
            <a:avLst/>
          </a:prstGeom>
        </p:spPr>
      </p:pic>
      <p:pic>
        <p:nvPicPr>
          <p:cNvPr id="12" name="Picture 11">
            <a:extLst>
              <a:ext uri="{FF2B5EF4-FFF2-40B4-BE49-F238E27FC236}">
                <a16:creationId xmlns:a16="http://schemas.microsoft.com/office/drawing/2014/main" id="{C36FF51A-C06C-41F0-94F3-A14199F013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6521" y="5467550"/>
            <a:ext cx="196307" cy="244113"/>
          </a:xfrm>
          <a:prstGeom prst="rect">
            <a:avLst/>
          </a:prstGeom>
        </p:spPr>
      </p:pic>
    </p:spTree>
    <p:extLst>
      <p:ext uri="{BB962C8B-B14F-4D97-AF65-F5344CB8AC3E}">
        <p14:creationId xmlns:p14="http://schemas.microsoft.com/office/powerpoint/2010/main" val="32113254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6C1F6093-D528-B048-9B65-77F348AC6F4D}" vid="{9023B50C-355B-F646-8CF6-E6FA185A3E0E}"/>
    </a:ext>
  </a:extLst>
</a:theme>
</file>

<file path=docProps/app.xml><?xml version="1.0" encoding="utf-8"?>
<Properties xmlns="http://schemas.openxmlformats.org/officeDocument/2006/extended-properties" xmlns:vt="http://schemas.openxmlformats.org/officeDocument/2006/docPropsVTypes">
  <Template/>
  <TotalTime>2143</TotalTime>
  <Words>2087</Words>
  <Application>Microsoft Office PowerPoint</Application>
  <PresentationFormat>Widescreen</PresentationFormat>
  <Paragraphs>204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Trebuchet MS</vt:lpstr>
      <vt:lpstr>Office Theme</vt:lpstr>
      <vt:lpstr>Proiect final</vt:lpstr>
      <vt:lpstr>Cerințe de business</vt:lpstr>
      <vt:lpstr>Etapele procesului de testare</vt:lpstr>
      <vt:lpstr>Etapele procesului de testare - continuare</vt:lpstr>
      <vt:lpstr>Etapele procesului de testare - continuare</vt:lpstr>
      <vt:lpstr>Retesting vs. Regression testing</vt:lpstr>
      <vt:lpstr>Functional testing vs. Non-functional testing</vt:lpstr>
      <vt:lpstr>Tehnici de testare</vt:lpstr>
      <vt:lpstr>Verification vs. Validation</vt:lpstr>
      <vt:lpstr>Nivelurile de testare</vt:lpstr>
      <vt:lpstr>Jira/Zephyr Project</vt:lpstr>
      <vt:lpstr>Jira/Zephyr Project</vt:lpstr>
      <vt:lpstr>Jira/Zephyr Project</vt:lpstr>
      <vt:lpstr>Concluzii generale după testare</vt:lpstr>
      <vt:lpstr>Concluzii generale după testare</vt:lpstr>
      <vt:lpstr>Mulțumesc!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final</dc:title>
  <dc:creator>Alin Tcaciuc</dc:creator>
  <cp:lastModifiedBy>Alin Suceveanu</cp:lastModifiedBy>
  <cp:revision>113</cp:revision>
  <dcterms:created xsi:type="dcterms:W3CDTF">2024-03-23T12:07:44Z</dcterms:created>
  <dcterms:modified xsi:type="dcterms:W3CDTF">2024-08-05T12:13:24Z</dcterms:modified>
</cp:coreProperties>
</file>