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6" r:id="rId1"/>
  </p:sldMasterIdLst>
  <p:sldIdLst>
    <p:sldId id="256" r:id="rId2"/>
    <p:sldId id="258" r:id="rId3"/>
    <p:sldId id="257" r:id="rId4"/>
    <p:sldId id="262" r:id="rId5"/>
    <p:sldId id="266" r:id="rId6"/>
    <p:sldId id="261" r:id="rId7"/>
    <p:sldId id="260" r:id="rId8"/>
    <p:sldId id="267" r:id="rId9"/>
    <p:sldId id="268" r:id="rId10"/>
    <p:sldId id="270" r:id="rId11"/>
    <p:sldId id="259" r:id="rId12"/>
    <p:sldId id="264" r:id="rId13"/>
    <p:sldId id="263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518" y="3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199" y="3429000"/>
            <a:ext cx="6902401" cy="1152525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4724400"/>
            <a:ext cx="6705600" cy="14478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DD5CEE04-040A-4E00-B740-BEBACC3B837A}" type="datetimeFigureOut">
              <a:rPr lang="en-US" smtClean="0"/>
              <a:t>2/20/2023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D7B4FAF-484D-4823-BA97-BCD1B200BF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3528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04875" y="33528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400" y="47244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7991475" y="54864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EE04-040A-4E00-B740-BEBACC3B837A}" type="datetimeFigureOut">
              <a:rPr lang="en-US" smtClean="0"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4FAF-484D-4823-BA97-BCD1B200BF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EE04-040A-4E00-B740-BEBACC3B837A}" type="datetimeFigureOut">
              <a:rPr lang="en-US" smtClean="0"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4FAF-484D-4823-BA97-BCD1B200BF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56350"/>
            <a:ext cx="8077200" cy="425450"/>
          </a:xfrm>
        </p:spPr>
        <p:txBody>
          <a:bodyPr/>
          <a:lstStyle>
            <a:lvl1pPr algn="l">
              <a:defRPr sz="1100"/>
            </a:lvl1pPr>
          </a:lstStyle>
          <a:p>
            <a:r>
              <a:rPr lang="ro-RO" dirty="0"/>
              <a:t>Denumire temă</a:t>
            </a:r>
          </a:p>
          <a:p>
            <a:r>
              <a:rPr lang="ro-RO" dirty="0"/>
              <a:t>Grad, nume si prenume student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7" name="Picture 3" descr="C:\Users\Stefan\Pictures\New Pictur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022" y="152400"/>
            <a:ext cx="826778" cy="97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D5CEE04-040A-4E00-B740-BEBACC3B837A}" type="datetimeFigureOut">
              <a:rPr lang="en-US" smtClean="0"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D7B4FAF-484D-4823-BA97-BCD1B200BF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EE04-040A-4E00-B740-BEBACC3B837A}" type="datetimeFigureOut">
              <a:rPr lang="en-US" smtClean="0"/>
              <a:t>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4FAF-484D-4823-BA97-BCD1B200BF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EE04-040A-4E00-B740-BEBACC3B837A}" type="datetimeFigureOut">
              <a:rPr lang="en-US" smtClean="0"/>
              <a:t>2/20/2023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4FAF-484D-4823-BA97-BCD1B200BF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EE04-040A-4E00-B740-BEBACC3B837A}" type="datetimeFigureOut">
              <a:rPr lang="en-US" smtClean="0"/>
              <a:t>2/20/2023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4FAF-484D-4823-BA97-BCD1B200BF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EE04-040A-4E00-B740-BEBACC3B837A}" type="datetimeFigureOut">
              <a:rPr lang="en-US" smtClean="0"/>
              <a:t>2/20/2023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4FAF-484D-4823-BA97-BCD1B200BF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EE04-040A-4E00-B740-BEBACC3B837A}" type="datetimeFigureOut">
              <a:rPr lang="en-US" smtClean="0"/>
              <a:t>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4FAF-484D-4823-BA97-BCD1B200BF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EE04-040A-4E00-B740-BEBACC3B837A}" type="datetimeFigureOut">
              <a:rPr lang="en-US" smtClean="0"/>
              <a:t>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4FAF-484D-4823-BA97-BCD1B200BF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D5CEE04-040A-4E00-B740-BEBACC3B837A}" type="datetimeFigureOut">
              <a:rPr lang="en-US" smtClean="0"/>
              <a:t>2/20/2023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D7B4FAF-484D-4823-BA97-BCD1B200BF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7" r:id="rId1"/>
    <p:sldLayoutId id="2147484238" r:id="rId2"/>
    <p:sldLayoutId id="2147484239" r:id="rId3"/>
    <p:sldLayoutId id="2147484240" r:id="rId4"/>
    <p:sldLayoutId id="2147484241" r:id="rId5"/>
    <p:sldLayoutId id="2147484242" r:id="rId6"/>
    <p:sldLayoutId id="2147484243" r:id="rId7"/>
    <p:sldLayoutId id="2147484244" r:id="rId8"/>
    <p:sldLayoutId id="2147484245" r:id="rId9"/>
    <p:sldLayoutId id="2147484246" r:id="rId10"/>
    <p:sldLayoutId id="214748424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signature.ec.europa.eu/efda/tl-brows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uthone/eutl-pars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o-RO" i="1" dirty="0"/>
              <a:t>Soluție client pentru interogarea și analiza de informații EUTL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724400"/>
            <a:ext cx="6858000" cy="1447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ro-RO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Coordonator științific</a:t>
            </a:r>
          </a:p>
          <a:p>
            <a:pPr>
              <a:spcBef>
                <a:spcPts val="0"/>
              </a:spcBef>
            </a:pPr>
            <a:r>
              <a:rPr lang="ro-RO" sz="1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Col. Prof. </a:t>
            </a:r>
            <a:r>
              <a:rPr lang="ro-RO" i="1" dirty="0">
                <a:solidFill>
                  <a:schemeClr val="tx1"/>
                </a:solidFill>
              </a:rPr>
              <a:t>univ. Dr. Ing. Mihai TOGAN</a:t>
            </a:r>
            <a:endParaRPr lang="ro-RO" sz="1800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o-RO" dirty="0">
                <a:solidFill>
                  <a:schemeClr val="tx1"/>
                </a:solidFill>
              </a:rPr>
              <a:t>				Absolvent</a:t>
            </a:r>
          </a:p>
          <a:p>
            <a:r>
              <a:rPr lang="ro-RO" i="1" dirty="0">
                <a:solidFill>
                  <a:schemeClr val="tx1"/>
                </a:solidFill>
              </a:rPr>
              <a:t>				Slt. Ing. Alin-Romeo Tudose</a:t>
            </a:r>
            <a:endParaRPr lang="en-US" sz="1800" i="1" dirty="0">
              <a:solidFill>
                <a:schemeClr val="tx1"/>
              </a:solidFill>
            </a:endParaRPr>
          </a:p>
        </p:txBody>
      </p:sp>
      <p:pic>
        <p:nvPicPr>
          <p:cNvPr id="1027" name="Picture 3" descr="C:\Users\Stefan\Pictures\New Pictu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660" y="1110412"/>
            <a:ext cx="1823940" cy="214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26071" y="6248400"/>
            <a:ext cx="1891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RO" sz="1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București</a:t>
            </a:r>
          </a:p>
          <a:p>
            <a:pPr algn="ctr"/>
            <a:r>
              <a:rPr lang="ro-RO" sz="1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sesiunea februarie 2023</a:t>
            </a:r>
            <a:endParaRPr lang="en-US" sz="1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222932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ROMÂNIA</a:t>
            </a:r>
          </a:p>
          <a:p>
            <a:pPr algn="ctr"/>
            <a:r>
              <a:rPr lang="ro-RO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ACADEMIA TEHNICĂ MILITARĂ </a:t>
            </a:r>
            <a:r>
              <a:rPr lang="en-US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o-RO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FERDINAND I</a:t>
            </a:r>
            <a:r>
              <a:rPr lang="en-US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endParaRPr lang="ro-RO" sz="1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o-RO" sz="1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FACULTATEA DE SISTEME INFORMATICE ȘI SECURITATE CIBERNETICĂ</a:t>
            </a:r>
            <a:endParaRPr lang="en-US" sz="1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789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Descriere soluție (4)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Componenta UI:</a:t>
            </a:r>
          </a:p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o-RO" dirty="0">
                <a:latin typeface="Times New Roman" pitchFamily="18" charset="0"/>
                <a:cs typeface="Times New Roman" pitchFamily="18" charset="0"/>
              </a:rPr>
              <a:t>Intermediază comunicația între utilizator și componentele de extragere și validare;</a:t>
            </a:r>
          </a:p>
          <a:p>
            <a:pPr lvl="1"/>
            <a:r>
              <a:rPr lang="ro-RO" dirty="0">
                <a:latin typeface="Times New Roman" pitchFamily="18" charset="0"/>
                <a:cs typeface="Times New Roman" pitchFamily="18" charset="0"/>
              </a:rPr>
              <a:t>Afișează informațiile cerute către utilizator;</a:t>
            </a:r>
          </a:p>
          <a:p>
            <a:pPr lvl="1"/>
            <a:r>
              <a:rPr lang="ro-RO" dirty="0">
                <a:latin typeface="Times New Roman" pitchFamily="18" charset="0"/>
                <a:cs typeface="Times New Roman" pitchFamily="18" charset="0"/>
              </a:rPr>
              <a:t>Trimite cereri către celelalte componente pentru a obține informații.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6378129"/>
            <a:ext cx="472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</a:rPr>
              <a:t>Soluție client pentru interogarea și analiza de informații EUTL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0" y="6378129"/>
            <a:ext cx="3237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Slt. Ing. Alin-Romeo TUDOSE</a:t>
            </a:r>
          </a:p>
        </p:txBody>
      </p:sp>
    </p:spTree>
    <p:extLst>
      <p:ext uri="{BB962C8B-B14F-4D97-AF65-F5344CB8AC3E}">
        <p14:creationId xmlns:p14="http://schemas.microsoft.com/office/powerpoint/2010/main" val="1377147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Tehnologii folosite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Java;</a:t>
            </a: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Digital Signature Service (DSS library);</a:t>
            </a: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SpringBoot Framework (REST, Web MVC, IOC, Dependency Injection);</a:t>
            </a: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Thymeleaf;</a:t>
            </a: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Bootstrap;</a:t>
            </a: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HTML + CSS + JS.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6378129"/>
            <a:ext cx="472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</a:rPr>
              <a:t>Soluție client pentru interogarea și analiza de informații EUTL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0" y="6378129"/>
            <a:ext cx="3237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Slt. Ing. Alin-Romeo TUDOSE</a:t>
            </a:r>
          </a:p>
        </p:txBody>
      </p:sp>
    </p:spTree>
    <p:extLst>
      <p:ext uri="{BB962C8B-B14F-4D97-AF65-F5344CB8AC3E}">
        <p14:creationId xmlns:p14="http://schemas.microsoft.com/office/powerpoint/2010/main" val="3439825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Rezultate testare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Metode de testare folosite:</a:t>
            </a:r>
          </a:p>
          <a:p>
            <a:pPr lvl="1"/>
            <a:r>
              <a:rPr lang="ro-RO" dirty="0">
                <a:latin typeface="Times New Roman" pitchFamily="18" charset="0"/>
                <a:cs typeface="Times New Roman" pitchFamily="18" charset="0"/>
              </a:rPr>
              <a:t>Testare unitară</a:t>
            </a:r>
          </a:p>
          <a:p>
            <a:pPr lvl="1"/>
            <a:r>
              <a:rPr lang="ro-RO" dirty="0">
                <a:latin typeface="Times New Roman" pitchFamily="18" charset="0"/>
                <a:cs typeface="Times New Roman" pitchFamily="18" charset="0"/>
              </a:rPr>
              <a:t>Testare de integrare</a:t>
            </a:r>
          </a:p>
          <a:p>
            <a:pPr lvl="1"/>
            <a:r>
              <a:rPr lang="ro-RO" dirty="0">
                <a:latin typeface="Times New Roman" pitchFamily="18" charset="0"/>
                <a:cs typeface="Times New Roman" pitchFamily="18" charset="0"/>
              </a:rPr>
              <a:t>Testare closed-beta</a:t>
            </a:r>
          </a:p>
          <a:p>
            <a:pPr lvl="1"/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Performanțe generale mulțumitoare</a:t>
            </a:r>
          </a:p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Aplicația este ușor de folosit, nefiind întâlnite blocaje sau erori de către utilizatorii de test.</a:t>
            </a:r>
          </a:p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6378129"/>
            <a:ext cx="472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</a:rPr>
              <a:t>Soluție client pentru interogarea și analiza de informații EUTL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0" y="6378129"/>
            <a:ext cx="3237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Slt. Ing. Alin-Romeo TUDOSE</a:t>
            </a:r>
          </a:p>
        </p:txBody>
      </p:sp>
    </p:spTree>
    <p:extLst>
      <p:ext uri="{BB962C8B-B14F-4D97-AF65-F5344CB8AC3E}">
        <p14:creationId xmlns:p14="http://schemas.microsoft.com/office/powerpoint/2010/main" val="1329492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Concluzii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Aplicația oferă o soluție integrată de a accesa și folosi informațiile cuprinse în EUTL;</a:t>
            </a:r>
          </a:p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Procesul de validare a semnăturilor și certificatelor digitale calificate este semnificativ simplificat, oferind rezultate detaliate;</a:t>
            </a:r>
          </a:p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Se pune la dispoziția utilizatorului un volum mare de informații structurate, cu doar câteva apăsări de buton.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6378129"/>
            <a:ext cx="472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</a:rPr>
              <a:t>Soluție client pentru interogarea și analiza de informații EUTL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0" y="6378129"/>
            <a:ext cx="3237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Slt. Ing. Alin-Romeo TUDOSE</a:t>
            </a:r>
          </a:p>
        </p:txBody>
      </p:sp>
    </p:spTree>
    <p:extLst>
      <p:ext uri="{BB962C8B-B14F-4D97-AF65-F5344CB8AC3E}">
        <p14:creationId xmlns:p14="http://schemas.microsoft.com/office/powerpoint/2010/main" val="4243470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sz="3200" i="1" dirty="0">
                <a:solidFill>
                  <a:srgbClr val="0070C0"/>
                </a:solidFill>
              </a:rPr>
              <a:t>Soluție client pentru interogarea și analiza de informații EUTL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724400"/>
            <a:ext cx="6858000" cy="1447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ro-RO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Coordonator științific</a:t>
            </a:r>
          </a:p>
          <a:p>
            <a:pPr>
              <a:spcBef>
                <a:spcPts val="0"/>
              </a:spcBef>
            </a:pPr>
            <a:r>
              <a:rPr lang="ro-RO" sz="1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Col. Prof. univ. </a:t>
            </a:r>
            <a:r>
              <a:rPr lang="ro-RO" i="1" dirty="0">
                <a:solidFill>
                  <a:schemeClr val="tx1"/>
                </a:solidFill>
              </a:rPr>
              <a:t>Dr. Ing. Mihai TOGAN</a:t>
            </a:r>
            <a:endParaRPr lang="ro-RO" sz="1800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o-RO" dirty="0">
                <a:solidFill>
                  <a:schemeClr val="tx1"/>
                </a:solidFill>
              </a:rPr>
              <a:t>				Absolvent</a:t>
            </a:r>
          </a:p>
          <a:p>
            <a:r>
              <a:rPr lang="ro-RO" i="1" dirty="0">
                <a:solidFill>
                  <a:schemeClr val="tx1"/>
                </a:solidFill>
              </a:rPr>
              <a:t>				Slt. Ing. Alin-Romeo TUDOSE</a:t>
            </a:r>
            <a:endParaRPr lang="en-US" sz="1800" i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222932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ROMÂNIA</a:t>
            </a:r>
          </a:p>
          <a:p>
            <a:pPr algn="ctr"/>
            <a:r>
              <a:rPr lang="ro-RO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ACADEMIA TEHNICĂ MILITARĂ</a:t>
            </a:r>
            <a:r>
              <a:rPr lang="en-US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ro-RO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FERDINAND I</a:t>
            </a:r>
            <a:r>
              <a:rPr lang="en-US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endParaRPr lang="ro-RO" sz="1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o-RO" sz="1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FACULTATEA DE SISTEME INFORMATICE ȘI SECURITATE CIBERNETICĂ</a:t>
            </a:r>
            <a:endParaRPr lang="en-US" sz="1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7168" y="1880239"/>
            <a:ext cx="62696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Vă mulțumesc pentru atenție!</a:t>
            </a:r>
            <a:endParaRPr lang="en-US" sz="4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84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Cuprins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29200"/>
          </a:xfrm>
        </p:spPr>
        <p:txBody>
          <a:bodyPr>
            <a:normAutofit/>
          </a:bodyPr>
          <a:lstStyle/>
          <a:p>
            <a:r>
              <a:rPr lang="ro-RO" sz="2800" dirty="0">
                <a:latin typeface="Times New Roman" pitchFamily="18" charset="0"/>
                <a:cs typeface="Times New Roman" pitchFamily="18" charset="0"/>
              </a:rPr>
              <a:t>Obiective</a:t>
            </a:r>
          </a:p>
          <a:p>
            <a:r>
              <a:rPr lang="ro-RO" sz="2800" dirty="0">
                <a:latin typeface="Times New Roman" pitchFamily="18" charset="0"/>
                <a:cs typeface="Times New Roman" pitchFamily="18" charset="0"/>
              </a:rPr>
              <a:t>State of the art</a:t>
            </a:r>
          </a:p>
          <a:p>
            <a:r>
              <a:rPr lang="ro-RO" sz="2800" dirty="0">
                <a:latin typeface="Times New Roman" pitchFamily="18" charset="0"/>
                <a:cs typeface="Times New Roman" pitchFamily="18" charset="0"/>
              </a:rPr>
              <a:t>Contribuții personale</a:t>
            </a:r>
          </a:p>
          <a:p>
            <a:r>
              <a:rPr lang="ro-RO" sz="2800" dirty="0">
                <a:latin typeface="Times New Roman" pitchFamily="18" charset="0"/>
                <a:cs typeface="Times New Roman" pitchFamily="18" charset="0"/>
              </a:rPr>
              <a:t>Descriere soluție</a:t>
            </a:r>
          </a:p>
          <a:p>
            <a:r>
              <a:rPr lang="ro-RO" sz="2800" dirty="0">
                <a:latin typeface="Times New Roman" pitchFamily="18" charset="0"/>
                <a:cs typeface="Times New Roman" pitchFamily="18" charset="0"/>
              </a:rPr>
              <a:t>Tehnologii folosite</a:t>
            </a:r>
          </a:p>
          <a:p>
            <a:r>
              <a:rPr lang="ro-RO" sz="2800" dirty="0">
                <a:latin typeface="Times New Roman" pitchFamily="18" charset="0"/>
                <a:cs typeface="Times New Roman" pitchFamily="18" charset="0"/>
              </a:rPr>
              <a:t>Rezultate testare</a:t>
            </a:r>
          </a:p>
          <a:p>
            <a:r>
              <a:rPr lang="ro-RO" sz="2800" dirty="0">
                <a:latin typeface="Times New Roman" pitchFamily="18" charset="0"/>
                <a:cs typeface="Times New Roman" pitchFamily="18" charset="0"/>
              </a:rPr>
              <a:t>Concluzii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6378129"/>
            <a:ext cx="472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</a:rPr>
              <a:t>Soluție client pentru interogarea și analiza de informații EUTL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0" y="6378129"/>
            <a:ext cx="3237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Slt. Ing. Alin-Romeo TUDOSE</a:t>
            </a:r>
          </a:p>
        </p:txBody>
      </p:sp>
    </p:spTree>
    <p:extLst>
      <p:ext uri="{BB962C8B-B14F-4D97-AF65-F5344CB8AC3E}">
        <p14:creationId xmlns:p14="http://schemas.microsoft.com/office/powerpoint/2010/main" val="1151140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Obiective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Interogarea și extragerea informațiilor prezente în listele de încredere ale Uniunii Europene;</a:t>
            </a:r>
          </a:p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Afișarea respectivelor informații către utilizatori într-o formă interpretabilă;</a:t>
            </a:r>
          </a:p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Realizarea validării certificatelor și a semnăturilor digitale și oferirea unor informații suplimentare, folosind datele extrase din listele de încredere.</a:t>
            </a:r>
          </a:p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o-RO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6378129"/>
            <a:ext cx="472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</a:rPr>
              <a:t>Soluție client pentru interogarea și analiza de informații EUTL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0" y="6378129"/>
            <a:ext cx="3237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Slt. Ing. Alin-Romeo TUDOSE</a:t>
            </a:r>
          </a:p>
        </p:txBody>
      </p:sp>
    </p:spTree>
    <p:extLst>
      <p:ext uri="{BB962C8B-B14F-4D97-AF65-F5344CB8AC3E}">
        <p14:creationId xmlns:p14="http://schemas.microsoft.com/office/powerpoint/2010/main" val="2915491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State of the art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o-RO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Aplicația oficială a Comisiei Europene:</a:t>
            </a:r>
            <a:endParaRPr lang="ro-RO" sz="2500" kern="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/>
            <a:r>
              <a:rPr lang="ro-RO" sz="25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Aplicație Web ce poate fi accesată direct prin site-ul oficial al comisiei europene: </a:t>
            </a:r>
            <a:r>
              <a:rPr lang="ro-RO" sz="25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  <a:hlinkClick r:id="rId2"/>
              </a:rPr>
              <a:t>https://esignature.ec.europa.eu/efda/tl-browser</a:t>
            </a:r>
            <a:r>
              <a:rPr lang="ro-RO" sz="25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;</a:t>
            </a:r>
          </a:p>
          <a:p>
            <a:pPr lvl="1"/>
            <a:r>
              <a:rPr lang="ro-RO" sz="25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Folosește un serviciu REST separat care se ocupă de validări și extragere de date;</a:t>
            </a:r>
          </a:p>
          <a:p>
            <a:pPr lvl="1"/>
            <a:r>
              <a:rPr lang="ro-RO" sz="25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Nu oferă posibilitatea verificării semnăturilor sau a certificatelor digitale;</a:t>
            </a:r>
          </a:p>
          <a:p>
            <a:pPr lvl="1"/>
            <a:r>
              <a:rPr lang="ro-RO" sz="25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Pune la dispoziție utilizatorilor informațiile cuprinse în listele de încredere într-o formă structurată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6378129"/>
            <a:ext cx="472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</a:rPr>
              <a:t>Soluție client pentru interogarea și analiza de informații EUTL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0" y="6378129"/>
            <a:ext cx="3237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Slt. Ing. Alin-Romeo TUDOSE</a:t>
            </a:r>
          </a:p>
        </p:txBody>
      </p:sp>
    </p:spTree>
    <p:extLst>
      <p:ext uri="{BB962C8B-B14F-4D97-AF65-F5344CB8AC3E}">
        <p14:creationId xmlns:p14="http://schemas.microsoft.com/office/powerpoint/2010/main" val="3099005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State of the art (2)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Implementarea dl. George Gugulea:</a:t>
            </a:r>
          </a:p>
          <a:p>
            <a:pPr lvl="1"/>
            <a:r>
              <a:rPr lang="ro-RO" dirty="0">
                <a:latin typeface="Times New Roman" pitchFamily="18" charset="0"/>
                <a:cs typeface="Times New Roman" pitchFamily="18" charset="0"/>
              </a:rPr>
              <a:t>Utilitar în linie de comandă scris în Python;</a:t>
            </a:r>
          </a:p>
          <a:p>
            <a:pPr lvl="1"/>
            <a:r>
              <a:rPr lang="ro-RO" dirty="0">
                <a:latin typeface="Times New Roman" pitchFamily="18" charset="0"/>
                <a:cs typeface="Times New Roman" pitchFamily="18" charset="0"/>
              </a:rPr>
              <a:t>Realizează descărcarea și validarea listelor de încredere;</a:t>
            </a:r>
          </a:p>
          <a:p>
            <a:pPr lvl="1"/>
            <a:r>
              <a:rPr lang="ro-RO" dirty="0">
                <a:latin typeface="Times New Roman" pitchFamily="18" charset="0"/>
                <a:cs typeface="Times New Roman" pitchFamily="18" charset="0"/>
              </a:rPr>
              <a:t>Realizează extragerea informațiilor din listele de încredere;</a:t>
            </a:r>
          </a:p>
          <a:p>
            <a:pPr lvl="1"/>
            <a:r>
              <a:rPr lang="ro-RO" dirty="0">
                <a:latin typeface="Times New Roman" pitchFamily="18" charset="0"/>
                <a:cs typeface="Times New Roman" pitchFamily="18" charset="0"/>
              </a:rPr>
              <a:t>Repository public de GitHub, disponibil: </a:t>
            </a:r>
            <a:r>
              <a:rPr lang="ro-RO" dirty="0">
                <a:latin typeface="Times New Roman" pitchFamily="18" charset="0"/>
                <a:cs typeface="Times New Roman" pitchFamily="18" charset="0"/>
                <a:hlinkClick r:id="rId2"/>
              </a:rPr>
              <a:t>https://github.com/authone/eutl-parser</a:t>
            </a:r>
            <a:r>
              <a:rPr lang="ro-RO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endParaRPr lang="ro-RO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6378129"/>
            <a:ext cx="472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</a:rPr>
              <a:t>Soluție client pentru interogarea și analiza de informații EUTL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0" y="6378129"/>
            <a:ext cx="3237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Slt. Ing. Alin-Romeo TUDOSE</a:t>
            </a:r>
          </a:p>
        </p:txBody>
      </p:sp>
    </p:spTree>
    <p:extLst>
      <p:ext uri="{BB962C8B-B14F-4D97-AF65-F5344CB8AC3E}">
        <p14:creationId xmlns:p14="http://schemas.microsoft.com/office/powerpoint/2010/main" val="1317468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Contribuții personale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Separarea soluției software în 3 sub-aplicații, de interfață, de extragere, și de validare;</a:t>
            </a: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Implementarea mecanismului de cache-uire a informațiilor extrase, pentru a îmbunătăți performanțele;</a:t>
            </a: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Punerea la dispoziția utilizatorului o interfață de verificare a semnăturilor și a certificatelor digitale, oferind informații detaliate despre statutul acestora, atât în prezent, cât și la un anumit moment de timp specificat.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6378129"/>
            <a:ext cx="472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</a:rPr>
              <a:t>Soluție client pentru interogarea și analiza de informații EUTL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0" y="6378129"/>
            <a:ext cx="3237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Slt. Ing. Alin-Romeo TUDOSE</a:t>
            </a:r>
          </a:p>
        </p:txBody>
      </p:sp>
    </p:spTree>
    <p:extLst>
      <p:ext uri="{BB962C8B-B14F-4D97-AF65-F5344CB8AC3E}">
        <p14:creationId xmlns:p14="http://schemas.microsoft.com/office/powerpoint/2010/main" val="2173315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Descriere soluție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Arhitectura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dirty="0">
                <a:latin typeface="Times New Roman" pitchFamily="18" charset="0"/>
                <a:cs typeface="Times New Roman" pitchFamily="18" charset="0"/>
              </a:rPr>
              <a:t>aplicației:</a:t>
            </a:r>
          </a:p>
          <a:p>
            <a:pPr lvl="1"/>
            <a:r>
              <a:rPr lang="ro-RO" dirty="0">
                <a:latin typeface="Times New Roman" pitchFamily="18" charset="0"/>
                <a:cs typeface="Times New Roman" pitchFamily="18" charset="0"/>
              </a:rPr>
              <a:t>Componenta UI;</a:t>
            </a:r>
          </a:p>
          <a:p>
            <a:pPr lvl="1"/>
            <a:r>
              <a:rPr lang="ro-RO" dirty="0">
                <a:latin typeface="Times New Roman" pitchFamily="18" charset="0"/>
                <a:cs typeface="Times New Roman" pitchFamily="18" charset="0"/>
              </a:rPr>
              <a:t>Componenta de validare;</a:t>
            </a:r>
          </a:p>
          <a:p>
            <a:pPr lvl="1"/>
            <a:r>
              <a:rPr lang="ro-RO" dirty="0">
                <a:latin typeface="Times New Roman" pitchFamily="18" charset="0"/>
                <a:cs typeface="Times New Roman" pitchFamily="18" charset="0"/>
              </a:rPr>
              <a:t>Componenta de extragere.</a:t>
            </a:r>
          </a:p>
          <a:p>
            <a:pPr lvl="1"/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6378129"/>
            <a:ext cx="472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</a:rPr>
              <a:t>Soluție client pentru interogarea și analiza de informații EUTL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0" y="6378129"/>
            <a:ext cx="3237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Slt. Ing. Alin-Romeo TUDOSE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789DFA-CDA9-3A31-6D35-64059026D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3581400"/>
            <a:ext cx="5562600" cy="19704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280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Descriere soluție (2)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Componenta de extragere:</a:t>
            </a:r>
          </a:p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o-RO" dirty="0">
                <a:latin typeface="Times New Roman" pitchFamily="18" charset="0"/>
                <a:cs typeface="Times New Roman" pitchFamily="18" charset="0"/>
              </a:rPr>
              <a:t>Contactează serverul oficial al comisiei Europene;</a:t>
            </a:r>
          </a:p>
          <a:p>
            <a:pPr lvl="1"/>
            <a:r>
              <a:rPr lang="ro-RO" dirty="0">
                <a:latin typeface="Times New Roman" pitchFamily="18" charset="0"/>
                <a:cs typeface="Times New Roman" pitchFamily="18" charset="0"/>
              </a:rPr>
              <a:t>Efectuează validarea semnăturilor asupra listelor de încredere;</a:t>
            </a:r>
          </a:p>
          <a:p>
            <a:pPr lvl="1"/>
            <a:r>
              <a:rPr lang="ro-RO" dirty="0">
                <a:latin typeface="Times New Roman" pitchFamily="18" charset="0"/>
                <a:cs typeface="Times New Roman" pitchFamily="18" charset="0"/>
              </a:rPr>
              <a:t>Extrage informațiile prezente în listele de încredere și le adaugă în memoria cache internă;</a:t>
            </a:r>
          </a:p>
          <a:p>
            <a:pPr lvl="1"/>
            <a:r>
              <a:rPr lang="ro-RO" dirty="0">
                <a:latin typeface="Times New Roman" pitchFamily="18" charset="0"/>
                <a:cs typeface="Times New Roman" pitchFamily="18" charset="0"/>
              </a:rPr>
              <a:t>Efectuează resincronizarea cache-ului la un interval de timp configurat pentru LOTL, și la cerere pentru fiecare TL;</a:t>
            </a:r>
          </a:p>
          <a:p>
            <a:pPr lvl="1"/>
            <a:r>
              <a:rPr lang="ro-RO" dirty="0">
                <a:latin typeface="Times New Roman" pitchFamily="18" charset="0"/>
                <a:cs typeface="Times New Roman" pitchFamily="18" charset="0"/>
              </a:rPr>
              <a:t>Trimite informațiile din cache către componenta UI.</a:t>
            </a:r>
          </a:p>
          <a:p>
            <a:pPr lvl="1"/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6378129"/>
            <a:ext cx="472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</a:rPr>
              <a:t>Soluție client pentru interogarea și analiza de informații EUTL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0" y="6378129"/>
            <a:ext cx="3237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Slt. Ing. Alin-Romeo TUDOSE</a:t>
            </a:r>
          </a:p>
        </p:txBody>
      </p:sp>
    </p:spTree>
    <p:extLst>
      <p:ext uri="{BB962C8B-B14F-4D97-AF65-F5344CB8AC3E}">
        <p14:creationId xmlns:p14="http://schemas.microsoft.com/office/powerpoint/2010/main" val="162541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Descriere soluție (3)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Componenta de validare:</a:t>
            </a:r>
          </a:p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o-RO" dirty="0">
                <a:latin typeface="Times New Roman" pitchFamily="18" charset="0"/>
                <a:cs typeface="Times New Roman" pitchFamily="18" charset="0"/>
              </a:rPr>
              <a:t>Efectuează validările asupra fișierelor semnate primite de la componenta UI, colectează informații obținute în urma validării și le returnează acesteia;</a:t>
            </a:r>
          </a:p>
          <a:p>
            <a:pPr lvl="1"/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o-RO" dirty="0">
                <a:latin typeface="Times New Roman" pitchFamily="18" charset="0"/>
                <a:cs typeface="Times New Roman" pitchFamily="18" charset="0"/>
              </a:rPr>
              <a:t>Efectuează validările asupra unui certificat digital primit de la componenta UI, la un moment de timp selectat de către utilizator, colectează informații obținute în urma validării și le returnează acesteia.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6378129"/>
            <a:ext cx="472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</a:rPr>
              <a:t>Soluție client pentru interogarea și analiza de informații EUTL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0" y="6378129"/>
            <a:ext cx="3237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Slt. Ing. Alin-Romeo TUDOSE</a:t>
            </a:r>
          </a:p>
        </p:txBody>
      </p:sp>
    </p:spTree>
    <p:extLst>
      <p:ext uri="{BB962C8B-B14F-4D97-AF65-F5344CB8AC3E}">
        <p14:creationId xmlns:p14="http://schemas.microsoft.com/office/powerpoint/2010/main" val="25009513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593</TotalTime>
  <Words>854</Words>
  <Application>Microsoft Office PowerPoint</Application>
  <PresentationFormat>On-screen Show (4:3)</PresentationFormat>
  <Paragraphs>123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Bookman Old Style</vt:lpstr>
      <vt:lpstr>Gill Sans MT</vt:lpstr>
      <vt:lpstr>Times New Roman</vt:lpstr>
      <vt:lpstr>Wingdings</vt:lpstr>
      <vt:lpstr>Wingdings 3</vt:lpstr>
      <vt:lpstr>Origin</vt:lpstr>
      <vt:lpstr>Soluție client pentru interogarea și analiza de informații EUTL</vt:lpstr>
      <vt:lpstr>Cuprins</vt:lpstr>
      <vt:lpstr>Obiective</vt:lpstr>
      <vt:lpstr>State of the art</vt:lpstr>
      <vt:lpstr>State of the art (2)</vt:lpstr>
      <vt:lpstr>Contribuții personale</vt:lpstr>
      <vt:lpstr>Descriere soluție</vt:lpstr>
      <vt:lpstr>Descriere soluție (2)</vt:lpstr>
      <vt:lpstr>Descriere soluție (3)</vt:lpstr>
      <vt:lpstr>Descriere soluție (4)</vt:lpstr>
      <vt:lpstr>Tehnologii folosite</vt:lpstr>
      <vt:lpstr>Rezultate testare</vt:lpstr>
      <vt:lpstr>Concluzii</vt:lpstr>
      <vt:lpstr>Soluție client pentru interogarea și analiza de informații EUTL</vt:lpstr>
    </vt:vector>
  </TitlesOfParts>
  <Company>ATM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Denumirea proiectului de diplomă</dc:title>
  <dc:creator>Stefan A.</dc:creator>
  <cp:lastModifiedBy>Tudose Alin</cp:lastModifiedBy>
  <cp:revision>28</cp:revision>
  <dcterms:created xsi:type="dcterms:W3CDTF">2021-07-08T07:28:50Z</dcterms:created>
  <dcterms:modified xsi:type="dcterms:W3CDTF">2023-02-20T15:48:19Z</dcterms:modified>
</cp:coreProperties>
</file>