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120880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370576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3361274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20079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243914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679255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853637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82249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176014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99881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11436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144857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129357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17865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370829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206061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313DA-04B8-4D45-995B-F047FDF6134F}"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66C06F-6B91-4E0E-BDE1-513C56DAD150}" type="slidenum">
              <a:rPr lang="en-US" smtClean="0"/>
              <a:t>‹#›</a:t>
            </a:fld>
            <a:endParaRPr lang="en-US" dirty="0"/>
          </a:p>
        </p:txBody>
      </p:sp>
    </p:spTree>
    <p:extLst>
      <p:ext uri="{BB962C8B-B14F-4D97-AF65-F5344CB8AC3E}">
        <p14:creationId xmlns:p14="http://schemas.microsoft.com/office/powerpoint/2010/main" val="65407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11313DA-04B8-4D45-995B-F047FDF6134F}" type="datetimeFigureOut">
              <a:rPr lang="en-US" smtClean="0"/>
              <a:t>6/23/2021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66C06F-6B91-4E0E-BDE1-513C56DAD150}" type="slidenum">
              <a:rPr lang="en-US" smtClean="0"/>
              <a:t>‹#›</a:t>
            </a:fld>
            <a:endParaRPr lang="en-US" dirty="0"/>
          </a:p>
        </p:txBody>
      </p:sp>
    </p:spTree>
    <p:extLst>
      <p:ext uri="{BB962C8B-B14F-4D97-AF65-F5344CB8AC3E}">
        <p14:creationId xmlns:p14="http://schemas.microsoft.com/office/powerpoint/2010/main" val="5984008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news.mit.edu/2017/explained-neural-networks-deep-learning-0414" TargetMode="External"/><Relationship Id="rId2" Type="http://schemas.openxmlformats.org/officeDocument/2006/relationships/hyperlink" Target="https://pypi.org/project/pytesseract/" TargetMode="External"/><Relationship Id="rId1" Type="http://schemas.openxmlformats.org/officeDocument/2006/relationships/slideLayout" Target="../slideLayouts/slideLayout2.xml"/><Relationship Id="rId4" Type="http://schemas.openxmlformats.org/officeDocument/2006/relationships/hyperlink" Target="https://keras.io/api/layers/normalization_layers/batch_normaliz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edium.com/@mrkardostamas/emnist-handwritten-character-recognition-with-deep-learning-b5d61ac1aab7" TargetMode="External"/><Relationship Id="rId2" Type="http://schemas.openxmlformats.org/officeDocument/2006/relationships/hyperlink" Target="https://www.nist.gov/srd/nist-special-database-19" TargetMode="External"/><Relationship Id="rId1" Type="http://schemas.openxmlformats.org/officeDocument/2006/relationships/slideLayout" Target="../slideLayouts/slideLayout2.xml"/><Relationship Id="rId6" Type="http://schemas.openxmlformats.org/officeDocument/2006/relationships/hyperlink" Target="https://www.php.net/docs.php" TargetMode="External"/><Relationship Id="rId5" Type="http://schemas.openxmlformats.org/officeDocument/2006/relationships/hyperlink" Target="https://www.elastic.co/guide/en/elasticsearch/reference/current/index.html" TargetMode="External"/><Relationship Id="rId4" Type="http://schemas.openxmlformats.org/officeDocument/2006/relationships/hyperlink" Target="https://www.kaggle.com/cdeotte/25-million-images-0-99757-mni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502E-15DD-42DF-AF47-00D94120D5C5}"/>
              </a:ext>
            </a:extLst>
          </p:cNvPr>
          <p:cNvSpPr>
            <a:spLocks noGrp="1"/>
          </p:cNvSpPr>
          <p:nvPr>
            <p:ph type="ctrTitle"/>
          </p:nvPr>
        </p:nvSpPr>
        <p:spPr/>
        <p:txBody>
          <a:bodyPr/>
          <a:lstStyle/>
          <a:p>
            <a:r>
              <a:rPr lang="ro-RO" dirty="0">
                <a:latin typeface="Times New Roman" panose="02020603050405020304" pitchFamily="18" charset="0"/>
                <a:cs typeface="Times New Roman" panose="02020603050405020304" pitchFamily="18" charset="0"/>
              </a:rPr>
              <a:t>Aplicație pentru extragerea și indexarea conținutului din documente scanate</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690DBD-360E-41E4-9E62-52DB7EDBB5AA}"/>
              </a:ext>
            </a:extLst>
          </p:cNvPr>
          <p:cNvSpPr>
            <a:spLocks noGrp="1"/>
          </p:cNvSpPr>
          <p:nvPr>
            <p:ph type="subTitle" idx="1"/>
          </p:nvPr>
        </p:nvSpPr>
        <p:spPr/>
        <p:txBody>
          <a:bodyPr/>
          <a:lstStyle/>
          <a:p>
            <a:pPr algn="r"/>
            <a:r>
              <a:rPr lang="ro-RO" dirty="0">
                <a:latin typeface="Times New Roman" panose="02020603050405020304" pitchFamily="18" charset="0"/>
                <a:cs typeface="Times New Roman" panose="02020603050405020304" pitchFamily="18" charset="0"/>
              </a:rPr>
              <a:t>ABSOLVENT: Sd.Plt. Tudose f.-d. Alin-romeo</a:t>
            </a:r>
          </a:p>
          <a:p>
            <a:pPr algn="r"/>
            <a:r>
              <a:rPr lang="ro-RO" dirty="0">
                <a:latin typeface="Times New Roman" panose="02020603050405020304" pitchFamily="18" charset="0"/>
                <a:cs typeface="Times New Roman" panose="02020603050405020304" pitchFamily="18" charset="0"/>
              </a:rPr>
              <a:t>Coordonator științific: Lector dr. ing. Stelian spînu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24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539A-CA01-4493-B01A-BF7E656CDE60}"/>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Extragerea scrisului albastru</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D05DE1A-CD73-4684-9372-616265CA3B2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54954" y="2456121"/>
            <a:ext cx="8989535" cy="3851726"/>
          </a:xfrm>
          <a:prstGeom prst="rect">
            <a:avLst/>
          </a:prstGeom>
          <a:noFill/>
          <a:ln>
            <a:noFill/>
          </a:ln>
        </p:spPr>
      </p:pic>
    </p:spTree>
    <p:extLst>
      <p:ext uri="{BB962C8B-B14F-4D97-AF65-F5344CB8AC3E}">
        <p14:creationId xmlns:p14="http://schemas.microsoft.com/office/powerpoint/2010/main" val="426003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6086-E3FD-4680-958C-C6E92172FCBD}"/>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Extragerea scrisului roșu</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E31513E-0C9F-40B2-8605-BDF7955E747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54954" y="2551814"/>
            <a:ext cx="9811511" cy="3736361"/>
          </a:xfrm>
          <a:prstGeom prst="rect">
            <a:avLst/>
          </a:prstGeom>
          <a:noFill/>
          <a:ln>
            <a:noFill/>
          </a:ln>
        </p:spPr>
      </p:pic>
    </p:spTree>
    <p:extLst>
      <p:ext uri="{BB962C8B-B14F-4D97-AF65-F5344CB8AC3E}">
        <p14:creationId xmlns:p14="http://schemas.microsoft.com/office/powerpoint/2010/main" val="386050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D2D4-559A-4C75-BAB1-4E0FDFD14358}"/>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Preprocesarea formularelor completate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A3A266-B846-499D-B676-08DEADE4DF55}"/>
              </a:ext>
            </a:extLst>
          </p:cNvPr>
          <p:cNvSpPr>
            <a:spLocks noGrp="1"/>
          </p:cNvSpPr>
          <p:nvPr>
            <p:ph idx="1"/>
          </p:nvPr>
        </p:nvSpPr>
        <p:spPr/>
        <p:txBody>
          <a:bodyPr/>
          <a:lstStyle/>
          <a:p>
            <a:pPr algn="just">
              <a:lnSpc>
                <a:spcPct val="115000"/>
              </a:lnSpc>
              <a:spcAft>
                <a:spcPts val="1000"/>
              </a:spcAft>
            </a:pP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După extragerea pixelilor roșii, au loc următoarele operații: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Aplicarea unui filtru median, de dimensiune 3, pentru eliminarea eventualului zgomot prezent în imagine, datorită scanării cu defecte a imaginii, sau prezența altor artefacte;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Conversia imaginii extrase în tonuri de gri, pentru interpretarea ulterioară a imaginii;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Efectuarea binarizării tip OTSU.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1302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3F6A-3C28-4AD8-A5B9-DB749A9FB25D}"/>
              </a:ext>
            </a:extLst>
          </p:cNvPr>
          <p:cNvSpPr>
            <a:spLocks noGrp="1"/>
          </p:cNvSpPr>
          <p:nvPr>
            <p:ph type="title"/>
          </p:nvPr>
        </p:nvSpPr>
        <p:spPr/>
        <p:txBody>
          <a:bodyPr/>
          <a:lstStyle/>
          <a:p>
            <a:r>
              <a:rPr lang="ro-RO" dirty="0"/>
              <a:t>Rezultate</a:t>
            </a:r>
            <a:endParaRPr lang="en-US" dirty="0"/>
          </a:p>
        </p:txBody>
      </p:sp>
      <p:pic>
        <p:nvPicPr>
          <p:cNvPr id="4" name="Content Placeholder 3">
            <a:extLst>
              <a:ext uri="{FF2B5EF4-FFF2-40B4-BE49-F238E27FC236}">
                <a16:creationId xmlns:a16="http://schemas.microsoft.com/office/drawing/2014/main" id="{CDD34375-E57D-43B8-B89C-4D2562CE782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6470" y="2773621"/>
            <a:ext cx="7119059" cy="3416300"/>
          </a:xfrm>
          <a:prstGeom prst="rect">
            <a:avLst/>
          </a:prstGeom>
          <a:noFill/>
          <a:ln>
            <a:noFill/>
          </a:ln>
        </p:spPr>
      </p:pic>
    </p:spTree>
    <p:extLst>
      <p:ext uri="{BB962C8B-B14F-4D97-AF65-F5344CB8AC3E}">
        <p14:creationId xmlns:p14="http://schemas.microsoft.com/office/powerpoint/2010/main" val="3987354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43C6-A820-4FAC-80FA-F8FD5E72E8C3}"/>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Extragerea regiunilor de interes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E9BD0B-6860-46D9-B7A5-EAE4B7B82AE3}"/>
              </a:ext>
            </a:extLst>
          </p:cNvPr>
          <p:cNvSpPr>
            <a:spLocks noGrp="1"/>
          </p:cNvSpPr>
          <p:nvPr>
            <p:ph idx="1"/>
          </p:nvPr>
        </p:nvSpPr>
        <p:spPr/>
        <p:txBody>
          <a:bodyPr>
            <a:normAutofit/>
          </a:bodyPr>
          <a:lstStyle/>
          <a:p>
            <a:r>
              <a:rPr lang="ro-RO" sz="2400" dirty="0">
                <a:effectLst/>
                <a:latin typeface="Times New Roman" panose="02020603050405020304" pitchFamily="18" charset="0"/>
                <a:ea typeface="Calibri" panose="020F0502020204030204" pitchFamily="34" charset="0"/>
              </a:rPr>
              <a:t>Imaginile sunt reprezentate în memorie ca un tablou tridimensional, de dimensiuni </a:t>
            </a:r>
            <a:r>
              <a:rPr lang="ro-RO" sz="2400" i="1" dirty="0">
                <a:effectLst/>
                <a:latin typeface="Times New Roman" panose="02020603050405020304" pitchFamily="18" charset="0"/>
                <a:ea typeface="Calibri" panose="020F0502020204030204" pitchFamily="34" charset="0"/>
              </a:rPr>
              <a:t>înălțime </a:t>
            </a:r>
            <a:r>
              <a:rPr lang="ro-RO" sz="2400" dirty="0">
                <a:effectLst/>
                <a:latin typeface="Times New Roman" panose="02020603050405020304" pitchFamily="18" charset="0"/>
                <a:ea typeface="Calibri" panose="020F0502020204030204" pitchFamily="34" charset="0"/>
              </a:rPr>
              <a:t>x</a:t>
            </a:r>
            <a:r>
              <a:rPr lang="ro-RO" sz="2400" i="1" dirty="0">
                <a:effectLst/>
                <a:latin typeface="Times New Roman" panose="02020603050405020304" pitchFamily="18" charset="0"/>
                <a:ea typeface="Calibri" panose="020F0502020204030204" pitchFamily="34" charset="0"/>
              </a:rPr>
              <a:t> lățime </a:t>
            </a:r>
            <a:r>
              <a:rPr lang="ro-RO" sz="2400" dirty="0">
                <a:effectLst/>
                <a:latin typeface="Times New Roman" panose="02020603050405020304" pitchFamily="18" charset="0"/>
                <a:ea typeface="Calibri" panose="020F0502020204030204" pitchFamily="34" charset="0"/>
              </a:rPr>
              <a:t>x 3, pentru imaginile color, și un tablou bidimensional, de dimensiuni </a:t>
            </a:r>
            <a:r>
              <a:rPr lang="ro-RO" sz="2400" i="1" dirty="0">
                <a:effectLst/>
                <a:latin typeface="Times New Roman" panose="02020603050405020304" pitchFamily="18" charset="0"/>
                <a:ea typeface="Calibri" panose="020F0502020204030204" pitchFamily="34" charset="0"/>
              </a:rPr>
              <a:t>înălțime </a:t>
            </a:r>
            <a:r>
              <a:rPr lang="ro-RO" sz="2400" dirty="0">
                <a:effectLst/>
                <a:latin typeface="Times New Roman" panose="02020603050405020304" pitchFamily="18" charset="0"/>
                <a:ea typeface="Calibri" panose="020F0502020204030204" pitchFamily="34" charset="0"/>
              </a:rPr>
              <a:t>x</a:t>
            </a:r>
            <a:r>
              <a:rPr lang="ro-RO" sz="2400" i="1" dirty="0">
                <a:effectLst/>
                <a:latin typeface="Times New Roman" panose="02020603050405020304" pitchFamily="18" charset="0"/>
                <a:ea typeface="Calibri" panose="020F0502020204030204" pitchFamily="34" charset="0"/>
              </a:rPr>
              <a:t> lățime</a:t>
            </a:r>
            <a:r>
              <a:rPr lang="ro-RO" sz="2400" dirty="0">
                <a:effectLst/>
                <a:latin typeface="Times New Roman" panose="02020603050405020304" pitchFamily="18" charset="0"/>
                <a:ea typeface="Calibri" panose="020F0502020204030204" pitchFamily="34" charset="0"/>
              </a:rPr>
              <a:t>, pentru imaginile în tonuri de gri. Cum, în urma operațiilor anterioare, se obține o imagine binarizată în tonuri de gri, iar zonele ce conțin scris de mână au valoarea 255, putem extrage zonele de interes folosind valoarea sumei pixelilor pe orizontală pentru fiecare linie din imagine.</a:t>
            </a:r>
            <a:endParaRPr lang="en-US" sz="2400" dirty="0"/>
          </a:p>
        </p:txBody>
      </p:sp>
    </p:spTree>
    <p:extLst>
      <p:ext uri="{BB962C8B-B14F-4D97-AF65-F5344CB8AC3E}">
        <p14:creationId xmlns:p14="http://schemas.microsoft.com/office/powerpoint/2010/main" val="414474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D614-12F8-4294-BC37-3350958205C6}"/>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Extragerea regiunilor de interes</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A881AA2-143E-4BDB-A477-1EA8DA1F9F3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2304" y="2402959"/>
            <a:ext cx="7547392" cy="2989338"/>
          </a:xfrm>
          <a:prstGeom prst="rect">
            <a:avLst/>
          </a:prstGeom>
          <a:noFill/>
          <a:ln>
            <a:noFill/>
          </a:ln>
        </p:spPr>
      </p:pic>
      <p:pic>
        <p:nvPicPr>
          <p:cNvPr id="5" name="Picture 4">
            <a:extLst>
              <a:ext uri="{FF2B5EF4-FFF2-40B4-BE49-F238E27FC236}">
                <a16:creationId xmlns:a16="http://schemas.microsoft.com/office/drawing/2014/main" id="{04B11B15-736D-4011-89B3-E4BA0039D0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67348" y="5556059"/>
            <a:ext cx="6257304" cy="656545"/>
          </a:xfrm>
          <a:prstGeom prst="rect">
            <a:avLst/>
          </a:prstGeom>
          <a:noFill/>
          <a:ln>
            <a:noFill/>
          </a:ln>
        </p:spPr>
      </p:pic>
    </p:spTree>
    <p:extLst>
      <p:ext uri="{BB962C8B-B14F-4D97-AF65-F5344CB8AC3E}">
        <p14:creationId xmlns:p14="http://schemas.microsoft.com/office/powerpoint/2010/main" val="10236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877E-20F5-45C0-B5D6-87DC42AD8CC3}"/>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Segmentarea caracterelor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37C308-7958-4D27-BD1B-515EBDA718C6}"/>
              </a:ext>
            </a:extLst>
          </p:cNvPr>
          <p:cNvSpPr>
            <a:spLocks noGrp="1"/>
          </p:cNvSpPr>
          <p:nvPr>
            <p:ph idx="1"/>
          </p:nvPr>
        </p:nvSpPr>
        <p:spPr/>
        <p:txBody>
          <a:bodyPr>
            <a:normAutofit fontScale="92500"/>
          </a:bodyPr>
          <a:lstStyle/>
          <a:p>
            <a:r>
              <a:rPr lang="ro-RO" sz="2400" dirty="0">
                <a:effectLst/>
                <a:latin typeface="Times New Roman" panose="02020603050405020304" pitchFamily="18" charset="0"/>
                <a:ea typeface="Calibri" panose="020F0502020204030204" pitchFamily="34" charset="0"/>
              </a:rPr>
              <a:t>Aplicând un raționament asemănător cu cel anterior, fiecare caracter din regiunile extrase este separat de caracterele vecine printr-o zona goală. Acest lucru se datorează faptului că am impus completarea formularelor cu majuscule, fiecare caracter având propria căsuță.</a:t>
            </a:r>
          </a:p>
          <a:p>
            <a:r>
              <a:rPr lang="ro-RO" sz="2400" dirty="0">
                <a:effectLst/>
                <a:latin typeface="Times New Roman" panose="02020603050405020304" pitchFamily="18" charset="0"/>
                <a:ea typeface="Calibri" panose="020F0502020204030204" pitchFamily="34" charset="0"/>
                <a:cs typeface="Times New Roman" panose="02020603050405020304" pitchFamily="18" charset="0"/>
              </a:rPr>
              <a:t>Totuși, aici trebuie să se țină cont de pozițiile relative ale caracterelor, pentru a putea forma cuvinte, și pentru a elimina spațiul nenecesar dintre caractere.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2400" dirty="0">
                <a:effectLst/>
                <a:latin typeface="Times New Roman" panose="02020603050405020304" pitchFamily="18" charset="0"/>
                <a:ea typeface="Calibri" panose="020F0502020204030204" pitchFamily="34" charset="0"/>
              </a:rPr>
              <a:t>De data aceasta, segmentarea caracterelor se va face efectuând suma pe verticală.</a:t>
            </a:r>
            <a:endParaRPr lang="en-US" sz="2400" dirty="0"/>
          </a:p>
        </p:txBody>
      </p:sp>
    </p:spTree>
    <p:extLst>
      <p:ext uri="{BB962C8B-B14F-4D97-AF65-F5344CB8AC3E}">
        <p14:creationId xmlns:p14="http://schemas.microsoft.com/office/powerpoint/2010/main" val="185166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DF52-53AA-4E36-9670-A6442C6A3141}"/>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Segmentarea caracterelor</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9272AC1-A495-4AEC-BFE3-3715FDEE9D7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3543" y="2477056"/>
            <a:ext cx="8824913" cy="2116834"/>
          </a:xfrm>
          <a:prstGeom prst="rect">
            <a:avLst/>
          </a:prstGeom>
          <a:noFill/>
          <a:ln>
            <a:noFill/>
          </a:ln>
        </p:spPr>
      </p:pic>
      <p:pic>
        <p:nvPicPr>
          <p:cNvPr id="5" name="Picture 4">
            <a:extLst>
              <a:ext uri="{FF2B5EF4-FFF2-40B4-BE49-F238E27FC236}">
                <a16:creationId xmlns:a16="http://schemas.microsoft.com/office/drawing/2014/main" id="{7886B963-FB71-4EB5-97E8-A539ACEFFD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3543" y="5015029"/>
            <a:ext cx="600710" cy="750570"/>
          </a:xfrm>
          <a:prstGeom prst="rect">
            <a:avLst/>
          </a:prstGeom>
          <a:noFill/>
          <a:ln>
            <a:noFill/>
          </a:ln>
        </p:spPr>
      </p:pic>
      <p:pic>
        <p:nvPicPr>
          <p:cNvPr id="6" name="Picture 5">
            <a:extLst>
              <a:ext uri="{FF2B5EF4-FFF2-40B4-BE49-F238E27FC236}">
                <a16:creationId xmlns:a16="http://schemas.microsoft.com/office/drawing/2014/main" id="{87D5841E-715A-4867-8ACD-BBC41D61A9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21103" y="5009713"/>
            <a:ext cx="655320" cy="750570"/>
          </a:xfrm>
          <a:prstGeom prst="rect">
            <a:avLst/>
          </a:prstGeom>
          <a:noFill/>
          <a:ln>
            <a:noFill/>
          </a:ln>
        </p:spPr>
      </p:pic>
      <p:pic>
        <p:nvPicPr>
          <p:cNvPr id="7" name="Picture 6">
            <a:extLst>
              <a:ext uri="{FF2B5EF4-FFF2-40B4-BE49-F238E27FC236}">
                <a16:creationId xmlns:a16="http://schemas.microsoft.com/office/drawing/2014/main" id="{356BD83F-07ED-47C3-A138-6D6C644ECC7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613273" y="5009713"/>
            <a:ext cx="484505" cy="750570"/>
          </a:xfrm>
          <a:prstGeom prst="rect">
            <a:avLst/>
          </a:prstGeom>
          <a:noFill/>
          <a:ln>
            <a:noFill/>
          </a:ln>
        </p:spPr>
      </p:pic>
      <p:pic>
        <p:nvPicPr>
          <p:cNvPr id="8" name="Picture 7">
            <a:extLst>
              <a:ext uri="{FF2B5EF4-FFF2-40B4-BE49-F238E27FC236}">
                <a16:creationId xmlns:a16="http://schemas.microsoft.com/office/drawing/2014/main" id="{7A8D442D-FC0F-445C-9F0F-89C2480DFB6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434628" y="5009713"/>
            <a:ext cx="559435" cy="716280"/>
          </a:xfrm>
          <a:prstGeom prst="rect">
            <a:avLst/>
          </a:prstGeom>
          <a:noFill/>
          <a:ln>
            <a:noFill/>
          </a:ln>
        </p:spPr>
      </p:pic>
    </p:spTree>
    <p:extLst>
      <p:ext uri="{BB962C8B-B14F-4D97-AF65-F5344CB8AC3E}">
        <p14:creationId xmlns:p14="http://schemas.microsoft.com/office/powerpoint/2010/main" val="608734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8D24-F546-4801-BE0C-10C50B2A7D63}"/>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Clasificatorul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7911D-19D7-495D-AE3C-56CF62DA9AC4}"/>
              </a:ext>
            </a:extLst>
          </p:cNvPr>
          <p:cNvSpPr>
            <a:spLocks noGrp="1"/>
          </p:cNvSpPr>
          <p:nvPr>
            <p:ph idx="1"/>
          </p:nvPr>
        </p:nvSpPr>
        <p:spPr/>
        <p:txBody>
          <a:bodyPr/>
          <a:lstStyle/>
          <a:p>
            <a:r>
              <a:rPr lang="ro-RO" sz="2000" dirty="0">
                <a:effectLst/>
                <a:latin typeface="Times New Roman" panose="02020603050405020304" pitchFamily="18" charset="0"/>
                <a:ea typeface="Calibri" panose="020F0502020204030204" pitchFamily="34" charset="0"/>
                <a:cs typeface="Times New Roman" panose="02020603050405020304" pitchFamily="18" charset="0"/>
              </a:rPr>
              <a:t>Clasificatorul este constituit dintr-o rețea neuronală convoluțională. Întrucât NN-urile au nevoie de un set de date de antrenare cât mai mare pentru a obține performanțe ridicate, au fost folosite, pentru procesul de învățare, bazele de date </a:t>
            </a:r>
            <a:r>
              <a:rPr lang="ro-RO" sz="2000" i="1" dirty="0">
                <a:effectLst/>
                <a:latin typeface="Times New Roman" panose="02020603050405020304" pitchFamily="18" charset="0"/>
                <a:ea typeface="Calibri" panose="020F0502020204030204" pitchFamily="34" charset="0"/>
                <a:cs typeface="Times New Roman" panose="02020603050405020304" pitchFamily="18" charset="0"/>
              </a:rPr>
              <a:t>NIST Special Database 19</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și </a:t>
            </a:r>
            <a:r>
              <a:rPr lang="ro-RO" sz="2000" i="1" dirty="0">
                <a:effectLst/>
                <a:latin typeface="Times New Roman" panose="02020603050405020304" pitchFamily="18" charset="0"/>
                <a:ea typeface="Calibri" panose="020F0502020204030204" pitchFamily="34" charset="0"/>
                <a:cs typeface="Times New Roman" panose="02020603050405020304" pitchFamily="18" charset="0"/>
              </a:rPr>
              <a:t>UNIPEN</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2000" dirty="0">
                <a:effectLst/>
                <a:latin typeface="Times New Roman" panose="02020603050405020304" pitchFamily="18" charset="0"/>
                <a:ea typeface="Calibri" panose="020F0502020204030204" pitchFamily="34" charset="0"/>
                <a:cs typeface="Times New Roman" panose="02020603050405020304" pitchFamily="18" charset="0"/>
              </a:rPr>
              <a:t>Un lucru foarte important ce trebuie învățat în domeniul Învățării Profunde este acela că nu există nicio metodă de a alege arhitectura perfectă pentru rezolvarea unei anumite sarcini. Arhitecturile rețelelor neuronale trebuie să fie mereu alese în mod empiric, adică, modificarea acestora pas cu pas, adăugare/ștergere de straturi, modificare număr de neuroni pentru straturi, până când se obțin performanțe maxime.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413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F32A-28F9-496F-9BD6-CB7E15524BA8}"/>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Modelul Dens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898E13-9042-468B-A85B-018DE7E9E6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13591"/>
            <a:ext cx="4531785" cy="3604437"/>
          </a:xfrm>
          <a:prstGeom prst="rect">
            <a:avLst/>
          </a:prstGeom>
          <a:noFill/>
          <a:ln>
            <a:noFill/>
          </a:ln>
        </p:spPr>
      </p:pic>
      <p:pic>
        <p:nvPicPr>
          <p:cNvPr id="4" name="Content Placeholder 3">
            <a:extLst>
              <a:ext uri="{FF2B5EF4-FFF2-40B4-BE49-F238E27FC236}">
                <a16:creationId xmlns:a16="http://schemas.microsoft.com/office/drawing/2014/main" id="{BBEBE814-5211-40D6-BC95-C5D7BB8EB284}"/>
              </a:ext>
            </a:extLst>
          </p:cNvPr>
          <p:cNvPicPr>
            <a:picLocks noGrp="1"/>
          </p:cNvPicPr>
          <p:nvPr>
            <p:ph idx="1"/>
          </p:nvPr>
        </p:nvPicPr>
        <p:blipFill>
          <a:blip r:embed="rId3"/>
          <a:stretch>
            <a:fillRect/>
          </a:stretch>
        </p:blipFill>
        <p:spPr>
          <a:xfrm>
            <a:off x="827940" y="3882753"/>
            <a:ext cx="5268060" cy="885949"/>
          </a:xfrm>
          <a:prstGeom prst="rect">
            <a:avLst/>
          </a:prstGeom>
        </p:spPr>
      </p:pic>
    </p:spTree>
    <p:extLst>
      <p:ext uri="{BB962C8B-B14F-4D97-AF65-F5344CB8AC3E}">
        <p14:creationId xmlns:p14="http://schemas.microsoft.com/office/powerpoint/2010/main" val="142644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93B3-89EC-458E-8DA7-9DA2CB982EE2}"/>
              </a:ext>
            </a:extLst>
          </p:cNvPr>
          <p:cNvSpPr>
            <a:spLocks noGrp="1"/>
          </p:cNvSpPr>
          <p:nvPr>
            <p:ph type="title"/>
          </p:nvPr>
        </p:nvSpPr>
        <p:spPr/>
        <p:txBody>
          <a:bodyPr/>
          <a:lstStyle/>
          <a:p>
            <a:r>
              <a:rPr lang="it-IT" dirty="0">
                <a:latin typeface="Times New Roman" panose="02020603050405020304" pitchFamily="18" charset="0"/>
                <a:cs typeface="Times New Roman" panose="02020603050405020304" pitchFamily="18" charset="0"/>
              </a:rPr>
              <a:t>Importanța și actualitatea problematicii abordate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E6262-04AC-484E-BB68-BA83751A23F0}"/>
              </a:ext>
            </a:extLst>
          </p:cNvPr>
          <p:cNvSpPr>
            <a:spLocks noGrp="1"/>
          </p:cNvSpPr>
          <p:nvPr>
            <p:ph idx="1"/>
          </p:nvPr>
        </p:nvSpPr>
        <p:spPr/>
        <p:txBody>
          <a:bodyPr>
            <a:normAutofit lnSpcReduction="10000"/>
          </a:bodyPr>
          <a:lstStyle/>
          <a:p>
            <a:r>
              <a:rPr lang="ro-RO" sz="2400" dirty="0">
                <a:latin typeface="Times New Roman" panose="02020603050405020304" pitchFamily="18" charset="0"/>
                <a:cs typeface="Times New Roman" panose="02020603050405020304" pitchFamily="18" charset="0"/>
              </a:rPr>
              <a:t>În societatea modernă, automatizarea proceselor simple, de zi cu zi, a devenit, încetul cu încetul, un subiect de discuție foarte important. Începând de la micile sisteme de IoT, care preiau și excelează in desfășurarea activităților zilnice, precum încuietorile smart sau termostatele automate, care creează mediul optim, după preferințele fiecărei persoane, până la întregi linii de asamblare industriale, automatizarea tuturor acestor procese a permis ridicarea standardului de viață pentru întreaga omenire, fie că vorbim despre confortul propriu, fie despre capacitatea de producție a fabricilor în diferite industrii.</a:t>
            </a:r>
          </a:p>
        </p:txBody>
      </p:sp>
    </p:spTree>
    <p:extLst>
      <p:ext uri="{BB962C8B-B14F-4D97-AF65-F5344CB8AC3E}">
        <p14:creationId xmlns:p14="http://schemas.microsoft.com/office/powerpoint/2010/main" val="249101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C6F9-863A-440E-8EF8-00A69F606AC2}"/>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Modelul Convoluțional redus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D0AF2B-9D6F-43CE-9E6A-FC31B8993F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52933" y="2383280"/>
            <a:ext cx="4414520" cy="3181350"/>
          </a:xfrm>
          <a:prstGeom prst="rect">
            <a:avLst/>
          </a:prstGeom>
          <a:noFill/>
          <a:ln>
            <a:noFill/>
          </a:ln>
        </p:spPr>
      </p:pic>
      <p:pic>
        <p:nvPicPr>
          <p:cNvPr id="4" name="Content Placeholder 3">
            <a:extLst>
              <a:ext uri="{FF2B5EF4-FFF2-40B4-BE49-F238E27FC236}">
                <a16:creationId xmlns:a16="http://schemas.microsoft.com/office/drawing/2014/main" id="{04DADC83-8E62-42FA-9B91-AB8A33F5B897}"/>
              </a:ext>
            </a:extLst>
          </p:cNvPr>
          <p:cNvPicPr>
            <a:picLocks noGrp="1"/>
          </p:cNvPicPr>
          <p:nvPr>
            <p:ph idx="1"/>
          </p:nvPr>
        </p:nvPicPr>
        <p:blipFill>
          <a:blip r:embed="rId3"/>
          <a:stretch>
            <a:fillRect/>
          </a:stretch>
        </p:blipFill>
        <p:spPr>
          <a:xfrm>
            <a:off x="593557" y="3287412"/>
            <a:ext cx="6559376" cy="1373085"/>
          </a:xfrm>
          <a:prstGeom prst="rect">
            <a:avLst/>
          </a:prstGeom>
        </p:spPr>
      </p:pic>
    </p:spTree>
    <p:extLst>
      <p:ext uri="{BB962C8B-B14F-4D97-AF65-F5344CB8AC3E}">
        <p14:creationId xmlns:p14="http://schemas.microsoft.com/office/powerpoint/2010/main" val="259478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2103-E132-412F-BFB1-4B18919CED5F}"/>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Model convoluțional cu BatchNormalization</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62E03C6-F43D-4738-8E16-8824DF87D28B}"/>
              </a:ext>
            </a:extLst>
          </p:cNvPr>
          <p:cNvPicPr>
            <a:picLocks noGrp="1"/>
          </p:cNvPicPr>
          <p:nvPr>
            <p:ph idx="1"/>
          </p:nvPr>
        </p:nvPicPr>
        <p:blipFill>
          <a:blip r:embed="rId2"/>
          <a:stretch>
            <a:fillRect/>
          </a:stretch>
        </p:blipFill>
        <p:spPr>
          <a:xfrm>
            <a:off x="423508" y="3306749"/>
            <a:ext cx="6427403" cy="1204031"/>
          </a:xfrm>
          <a:prstGeom prst="rect">
            <a:avLst/>
          </a:prstGeom>
        </p:spPr>
      </p:pic>
      <p:pic>
        <p:nvPicPr>
          <p:cNvPr id="6" name="Picture 5">
            <a:extLst>
              <a:ext uri="{FF2B5EF4-FFF2-40B4-BE49-F238E27FC236}">
                <a16:creationId xmlns:a16="http://schemas.microsoft.com/office/drawing/2014/main" id="{0106BC82-6F8B-4CDA-A7ED-B21D908DDF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0911" y="2392326"/>
            <a:ext cx="4344393" cy="3032878"/>
          </a:xfrm>
          <a:prstGeom prst="rect">
            <a:avLst/>
          </a:prstGeom>
          <a:noFill/>
          <a:ln>
            <a:noFill/>
          </a:ln>
        </p:spPr>
      </p:pic>
    </p:spTree>
    <p:extLst>
      <p:ext uri="{BB962C8B-B14F-4D97-AF65-F5344CB8AC3E}">
        <p14:creationId xmlns:p14="http://schemas.microsoft.com/office/powerpoint/2010/main" val="365906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2525-3E31-474D-BD7A-43D95DB6884D}"/>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Model convoluțional cu Dropout</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B48FA2-10C5-4476-B054-58C863FF39BE}"/>
              </a:ext>
            </a:extLst>
          </p:cNvPr>
          <p:cNvPicPr/>
          <p:nvPr/>
        </p:nvPicPr>
        <p:blipFill>
          <a:blip r:embed="rId2"/>
          <a:stretch>
            <a:fillRect/>
          </a:stretch>
        </p:blipFill>
        <p:spPr>
          <a:xfrm>
            <a:off x="539890" y="3429000"/>
            <a:ext cx="5732145" cy="1308100"/>
          </a:xfrm>
          <a:prstGeom prst="rect">
            <a:avLst/>
          </a:prstGeom>
        </p:spPr>
      </p:pic>
      <p:pic>
        <p:nvPicPr>
          <p:cNvPr id="5" name="Picture 4">
            <a:extLst>
              <a:ext uri="{FF2B5EF4-FFF2-40B4-BE49-F238E27FC236}">
                <a16:creationId xmlns:a16="http://schemas.microsoft.com/office/drawing/2014/main" id="{23E1B323-4D28-406F-9C7E-CA56B048AE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2035" y="2675042"/>
            <a:ext cx="4624070" cy="3209290"/>
          </a:xfrm>
          <a:prstGeom prst="rect">
            <a:avLst/>
          </a:prstGeom>
          <a:noFill/>
          <a:ln>
            <a:noFill/>
          </a:ln>
        </p:spPr>
      </p:pic>
    </p:spTree>
    <p:extLst>
      <p:ext uri="{BB962C8B-B14F-4D97-AF65-F5344CB8AC3E}">
        <p14:creationId xmlns:p14="http://schemas.microsoft.com/office/powerpoint/2010/main" val="2079242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1E88-D22B-4D1F-B839-CBD90D8A1B56}"/>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Modelul final</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8E972A-7903-47E5-9037-1B03D16FADC4}"/>
              </a:ext>
            </a:extLst>
          </p:cNvPr>
          <p:cNvPicPr/>
          <p:nvPr/>
        </p:nvPicPr>
        <p:blipFill>
          <a:blip r:embed="rId2"/>
          <a:stretch>
            <a:fillRect/>
          </a:stretch>
        </p:blipFill>
        <p:spPr>
          <a:xfrm>
            <a:off x="2538224" y="2559494"/>
            <a:ext cx="7115552" cy="3610195"/>
          </a:xfrm>
          <a:prstGeom prst="rect">
            <a:avLst/>
          </a:prstGeom>
        </p:spPr>
      </p:pic>
    </p:spTree>
    <p:extLst>
      <p:ext uri="{BB962C8B-B14F-4D97-AF65-F5344CB8AC3E}">
        <p14:creationId xmlns:p14="http://schemas.microsoft.com/office/powerpoint/2010/main" val="277717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4BF9-A173-4916-A17D-9AD967C80690}"/>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Performanțe model final</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43995A-2314-4600-BE46-B9A07A4F64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4135" y="2712507"/>
            <a:ext cx="4581525" cy="3171825"/>
          </a:xfrm>
          <a:prstGeom prst="rect">
            <a:avLst/>
          </a:prstGeom>
          <a:noFill/>
          <a:ln>
            <a:noFill/>
          </a:ln>
        </p:spPr>
      </p:pic>
      <p:pic>
        <p:nvPicPr>
          <p:cNvPr id="5" name="Picture 4">
            <a:extLst>
              <a:ext uri="{FF2B5EF4-FFF2-40B4-BE49-F238E27FC236}">
                <a16:creationId xmlns:a16="http://schemas.microsoft.com/office/drawing/2014/main" id="{D7E94C51-744F-4B5B-BDC8-960CF0568B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18432" y="2683932"/>
            <a:ext cx="4676775" cy="3200400"/>
          </a:xfrm>
          <a:prstGeom prst="rect">
            <a:avLst/>
          </a:prstGeom>
          <a:noFill/>
          <a:ln>
            <a:noFill/>
          </a:ln>
        </p:spPr>
      </p:pic>
    </p:spTree>
    <p:extLst>
      <p:ext uri="{BB962C8B-B14F-4D97-AF65-F5344CB8AC3E}">
        <p14:creationId xmlns:p14="http://schemas.microsoft.com/office/powerpoint/2010/main" val="258976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0F3-62AE-4D86-A4CD-6680BDE6A34C}"/>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Separarea modelelor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E565F-526A-410D-83B3-0650FC685790}"/>
              </a:ext>
            </a:extLst>
          </p:cNvPr>
          <p:cNvSpPr>
            <a:spLocks noGrp="1"/>
          </p:cNvSpPr>
          <p:nvPr>
            <p:ph idx="1"/>
          </p:nvPr>
        </p:nvSpPr>
        <p:spPr/>
        <p:txBody>
          <a:bodyPr/>
          <a:lstStyle/>
          <a:p>
            <a:pPr algn="just">
              <a:lnSpc>
                <a:spcPct val="115000"/>
              </a:lnSpc>
              <a:spcAft>
                <a:spcPts val="1000"/>
              </a:spcAft>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practică, multe dintre caracterele alfabetului român, cifrele arabe și simboluri seamănă între ele. De exemplu, chiar și pentru oameni, este greu să diferențieze de exemplu între litera „I”, „l”, sau cifra „1”, dacă nu există context. Se poate spune ca și unui calculator ii este, cel puțin tot atât de dificil. Pentru a-i oferi acest context rețelei neuronale, am hotărât să împărțim câmpurile din formulare în trei tipuri posibile: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Câmp text: Câmp în care pot apărea doar litere;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Câmp numeric: Câmp în care pot apărea doar cifre;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Câmp mixt: Câmp în care pot apărea atât cifre cât și simboluri;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341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C69C-B2AF-43CE-BD09-B6F419CC2CB7}"/>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Separarea modelelor</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99CDCC-3E33-4895-8657-EAA496A628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3937" y="2531788"/>
            <a:ext cx="3930876" cy="2984680"/>
          </a:xfrm>
          <a:prstGeom prst="rect">
            <a:avLst/>
          </a:prstGeom>
          <a:noFill/>
          <a:ln>
            <a:noFill/>
          </a:ln>
        </p:spPr>
      </p:pic>
      <p:pic>
        <p:nvPicPr>
          <p:cNvPr id="5" name="Picture 4">
            <a:extLst>
              <a:ext uri="{FF2B5EF4-FFF2-40B4-BE49-F238E27FC236}">
                <a16:creationId xmlns:a16="http://schemas.microsoft.com/office/drawing/2014/main" id="{FE9C432A-A997-4B5C-80E8-8734165E9D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84813" y="2576181"/>
            <a:ext cx="3608340" cy="2895894"/>
          </a:xfrm>
          <a:prstGeom prst="rect">
            <a:avLst/>
          </a:prstGeom>
          <a:noFill/>
          <a:ln>
            <a:noFill/>
          </a:ln>
        </p:spPr>
      </p:pic>
      <p:pic>
        <p:nvPicPr>
          <p:cNvPr id="6" name="Picture 5">
            <a:extLst>
              <a:ext uri="{FF2B5EF4-FFF2-40B4-BE49-F238E27FC236}">
                <a16:creationId xmlns:a16="http://schemas.microsoft.com/office/drawing/2014/main" id="{F3935C61-715C-4916-A40F-3190D8460D3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2194" y="2722732"/>
            <a:ext cx="3588345" cy="2701496"/>
          </a:xfrm>
          <a:prstGeom prst="rect">
            <a:avLst/>
          </a:prstGeom>
          <a:noFill/>
          <a:ln>
            <a:noFill/>
          </a:ln>
        </p:spPr>
      </p:pic>
    </p:spTree>
    <p:extLst>
      <p:ext uri="{BB962C8B-B14F-4D97-AF65-F5344CB8AC3E}">
        <p14:creationId xmlns:p14="http://schemas.microsoft.com/office/powerpoint/2010/main" val="126991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FCE-29AD-41FE-A38D-8AEE335629C5}"/>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Baza de date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FAA37A-5044-44B0-B8CE-DB7E175906CA}"/>
              </a:ext>
            </a:extLst>
          </p:cNvPr>
          <p:cNvSpPr>
            <a:spLocks noGrp="1"/>
          </p:cNvSpPr>
          <p:nvPr>
            <p:ph idx="1"/>
          </p:nvPr>
        </p:nvSpPr>
        <p:spPr/>
        <p:txBody>
          <a:bodyPr/>
          <a:lstStyle/>
          <a:p>
            <a:r>
              <a:rPr lang="ro-RO" sz="1800" dirty="0">
                <a:effectLst/>
                <a:latin typeface="Times New Roman" panose="02020603050405020304" pitchFamily="18" charset="0"/>
                <a:ea typeface="Calibri" panose="020F0502020204030204" pitchFamily="34" charset="0"/>
              </a:rPr>
              <a:t>Baza de date a aplicației este construită folosind utilitarul </a:t>
            </a:r>
            <a:r>
              <a:rPr lang="ro-RO" sz="1800" i="1" dirty="0">
                <a:effectLst/>
                <a:latin typeface="Times New Roman" panose="02020603050405020304" pitchFamily="18" charset="0"/>
                <a:ea typeface="Calibri" panose="020F0502020204030204" pitchFamily="34" charset="0"/>
              </a:rPr>
              <a:t>Elasticsearch</a:t>
            </a:r>
            <a:r>
              <a:rPr lang="ro-RO" sz="1800" dirty="0">
                <a:effectLst/>
                <a:latin typeface="Times New Roman" panose="02020603050405020304" pitchFamily="18" charset="0"/>
                <a:ea typeface="Calibri" panose="020F0502020204030204" pitchFamily="34" charset="0"/>
              </a:rPr>
              <a:t>. Elasticsearch este un motor analitic de căutare, peste o bază de date NoSQL, indexând în mod eficient toate datele care sunt puse la dispoziție.</a:t>
            </a:r>
            <a:endParaRPr lang="en-US" dirty="0"/>
          </a:p>
        </p:txBody>
      </p:sp>
    </p:spTree>
    <p:extLst>
      <p:ext uri="{BB962C8B-B14F-4D97-AF65-F5344CB8AC3E}">
        <p14:creationId xmlns:p14="http://schemas.microsoft.com/office/powerpoint/2010/main" val="2708695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AA3BA4-66DC-4F83-B568-47000EE695F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8562" y="264743"/>
            <a:ext cx="3150224" cy="6328513"/>
          </a:xfrm>
          <a:prstGeom prst="rect">
            <a:avLst/>
          </a:prstGeom>
          <a:noFill/>
          <a:ln>
            <a:noFill/>
          </a:ln>
        </p:spPr>
      </p:pic>
      <p:pic>
        <p:nvPicPr>
          <p:cNvPr id="5" name="Picture 4">
            <a:extLst>
              <a:ext uri="{FF2B5EF4-FFF2-40B4-BE49-F238E27FC236}">
                <a16:creationId xmlns:a16="http://schemas.microsoft.com/office/drawing/2014/main" id="{93B16949-004C-4157-A436-6BD91C9B8F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0051" y="264743"/>
            <a:ext cx="5253387" cy="4064832"/>
          </a:xfrm>
          <a:prstGeom prst="rect">
            <a:avLst/>
          </a:prstGeom>
          <a:noFill/>
          <a:ln>
            <a:noFill/>
          </a:ln>
        </p:spPr>
      </p:pic>
    </p:spTree>
    <p:extLst>
      <p:ext uri="{BB962C8B-B14F-4D97-AF65-F5344CB8AC3E}">
        <p14:creationId xmlns:p14="http://schemas.microsoft.com/office/powerpoint/2010/main" val="706094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EA64-95B7-4072-8BCB-3EBD3F4661AF}"/>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Baza de date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7B0E7F-7B14-41F0-AC12-5BAD7E190FA4}"/>
              </a:ext>
            </a:extLst>
          </p:cNvPr>
          <p:cNvSpPr>
            <a:spLocks noGrp="1"/>
          </p:cNvSpPr>
          <p:nvPr>
            <p:ph idx="1"/>
          </p:nvPr>
        </p:nvSpPr>
        <p:spPr/>
        <p:txBody>
          <a:bodyPr>
            <a:normAutofit fontScale="25000" lnSpcReduction="20000"/>
          </a:bodyPr>
          <a:lstStyle/>
          <a:p>
            <a:pPr algn="just">
              <a:lnSpc>
                <a:spcPct val="115000"/>
              </a:lnSpc>
              <a:spcAft>
                <a:spcPts val="1000"/>
              </a:spcAft>
            </a:pP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Cursul de acțiune este următorul:</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Se introduce în indexul principal noul tip de formular pentru care se dorește recunoașterea; să presupunem ca se inserează cu id-ul 1.</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Dacă introducerea s-a efectuat cu succes, se creează indexul secundar cu denumirea </a:t>
            </a:r>
            <a:r>
              <a:rPr lang="ro-RO" sz="6400" i="1" dirty="0">
                <a:effectLst/>
                <a:latin typeface="Times New Roman" panose="02020603050405020304" pitchFamily="18" charset="0"/>
                <a:ea typeface="Calibri" panose="020F0502020204030204" pitchFamily="34" charset="0"/>
                <a:cs typeface="Times New Roman" panose="02020603050405020304" pitchFamily="18" charset="0"/>
              </a:rPr>
              <a:t>format1</a:t>
            </a: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 unde se vor stoca informațiile recunoscute din documente completate.</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Folosind modulul de preprocesare și clasificatorul se construiește documentul </a:t>
            </a:r>
            <a:r>
              <a:rPr lang="ro-RO" sz="6400" i="1" dirty="0">
                <a:effectLst/>
                <a:latin typeface="Times New Roman" panose="02020603050405020304" pitchFamily="18" charset="0"/>
                <a:ea typeface="Calibri" panose="020F0502020204030204" pitchFamily="34" charset="0"/>
                <a:cs typeface="Times New Roman" panose="02020603050405020304" pitchFamily="18" charset="0"/>
              </a:rPr>
              <a:t>.json</a:t>
            </a: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 cu datele din document.</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Se introduce în indexul </a:t>
            </a:r>
            <a:r>
              <a:rPr lang="ro-RO" sz="6400" i="1" dirty="0">
                <a:effectLst/>
                <a:latin typeface="Times New Roman" panose="02020603050405020304" pitchFamily="18" charset="0"/>
                <a:ea typeface="Calibri" panose="020F0502020204030204" pitchFamily="34" charset="0"/>
                <a:cs typeface="Times New Roman" panose="02020603050405020304" pitchFamily="18" charset="0"/>
              </a:rPr>
              <a:t>format1</a:t>
            </a: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 documentul </a:t>
            </a:r>
            <a:r>
              <a:rPr lang="ro-RO" sz="6400" i="1" dirty="0">
                <a:effectLst/>
                <a:latin typeface="Times New Roman" panose="02020603050405020304" pitchFamily="18" charset="0"/>
                <a:ea typeface="Calibri" panose="020F0502020204030204" pitchFamily="34" charset="0"/>
                <a:cs typeface="Times New Roman" panose="02020603050405020304" pitchFamily="18" charset="0"/>
              </a:rPr>
              <a:t>.json</a:t>
            </a: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ro-RO" sz="6400" dirty="0">
                <a:effectLst/>
                <a:latin typeface="Times New Roman" panose="02020603050405020304" pitchFamily="18" charset="0"/>
                <a:ea typeface="Calibri" panose="020F0502020204030204" pitchFamily="34" charset="0"/>
                <a:cs typeface="Times New Roman" panose="02020603050405020304" pitchFamily="18" charset="0"/>
              </a:rPr>
              <a:t>După parcurgerea acestor pași, documentul este stocat în baza de date și este disponibil pentru accesarea acestuia din interfața web. </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016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2E93-A6C4-4B58-98C7-4F8D4ABE90BF}"/>
              </a:ext>
            </a:extLst>
          </p:cNvPr>
          <p:cNvSpPr>
            <a:spLocks noGrp="1"/>
          </p:cNvSpPr>
          <p:nvPr>
            <p:ph type="title"/>
          </p:nvPr>
        </p:nvSpPr>
        <p:spPr/>
        <p:txBody>
          <a:bodyPr/>
          <a:lstStyle/>
          <a:p>
            <a:r>
              <a:rPr lang="it-IT" dirty="0">
                <a:latin typeface="Times New Roman" panose="02020603050405020304" pitchFamily="18" charset="0"/>
                <a:cs typeface="Times New Roman" panose="02020603050405020304" pitchFamily="18" charset="0"/>
              </a:rPr>
              <a:t>Importanța și actualitatea problematicii abordate</a:t>
            </a:r>
            <a:endParaRPr lang="en-US" dirty="0"/>
          </a:p>
        </p:txBody>
      </p:sp>
      <p:sp>
        <p:nvSpPr>
          <p:cNvPr id="3" name="Content Placeholder 2">
            <a:extLst>
              <a:ext uri="{FF2B5EF4-FFF2-40B4-BE49-F238E27FC236}">
                <a16:creationId xmlns:a16="http://schemas.microsoft.com/office/drawing/2014/main" id="{E6E8435D-0391-46A3-A08A-4BDE8A2996A2}"/>
              </a:ext>
            </a:extLst>
          </p:cNvPr>
          <p:cNvSpPr>
            <a:spLocks noGrp="1"/>
          </p:cNvSpPr>
          <p:nvPr>
            <p:ph idx="1"/>
          </p:nvPr>
        </p:nvSpPr>
        <p:spPr/>
        <p:txBody>
          <a:bodyPr>
            <a:normAutofit lnSpcReduction="10000"/>
          </a:bodyPr>
          <a:lstStyle/>
          <a:p>
            <a:r>
              <a:rPr lang="ro-RO" sz="2400" dirty="0">
                <a:effectLst/>
                <a:latin typeface="Times New Roman" panose="02020603050405020304" pitchFamily="18" charset="0"/>
                <a:ea typeface="Calibri" panose="020F0502020204030204" pitchFamily="34" charset="0"/>
                <a:cs typeface="Times New Roman" panose="02020603050405020304" pitchFamily="18" charset="0"/>
              </a:rPr>
              <a:t>Una din problemele ce încă persistă în ziua de astăzi, este procesarea diferitelor tipuri de documente, în mod automat, și cât mai rapid. Rapiditatea, ușurința stocării, si eficiența nu sunt termeni asociați cu modalitatea tradițională de gestionare, unde una sau mai multe persoane erau însărcinate cu gestiunea arhivelor de documente. În plus, întreținerea unei persoane care să se ocupe de această gestiune poate fi costisitoare pe termen lung. Așadar, implementarea unei soluții eficiente, automate, care să reducă atât costurile, cât și timpul de răspuns la diferite tipuri de cereri este necesară.</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2334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6591-D8CA-4D82-9808-E1E817DD85AF}"/>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Interfața Web</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2F3A4B-749E-4372-89C0-10A29C8DEE94}"/>
              </a:ext>
            </a:extLst>
          </p:cNvPr>
          <p:cNvSpPr>
            <a:spLocks noGrp="1"/>
          </p:cNvSpPr>
          <p:nvPr>
            <p:ph idx="1"/>
          </p:nvPr>
        </p:nvSpPr>
        <p:spPr/>
        <p:txBody>
          <a:bodyPr>
            <a:normAutofit fontScale="85000" lnSpcReduction="10000"/>
          </a:bodyPr>
          <a:lstStyle/>
          <a:p>
            <a:pPr algn="just">
              <a:lnSpc>
                <a:spcPct val="115000"/>
              </a:lnSpc>
              <a:spcAft>
                <a:spcPts val="1000"/>
              </a:spcAft>
            </a:pPr>
            <a:r>
              <a:rPr lang="ro-RO" sz="1900" dirty="0">
                <a:effectLst/>
                <a:latin typeface="Times New Roman" panose="02020603050405020304" pitchFamily="18" charset="0"/>
                <a:ea typeface="Calibri" panose="020F0502020204030204" pitchFamily="34" charset="0"/>
                <a:cs typeface="Times New Roman" panose="02020603050405020304" pitchFamily="18" charset="0"/>
              </a:rPr>
              <a:t>Aplicațiile desktop au reprezentat modalitatea principală de partajare a programelor software dintotdeauna, și pot fi găsite pe orice sistem, oferind orice tip de serviciu pentru rezolvarea diferitelor probleme.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ro-RO" sz="1900" dirty="0">
                <a:effectLst/>
                <a:latin typeface="Times New Roman" panose="02020603050405020304" pitchFamily="18" charset="0"/>
                <a:ea typeface="Calibri" panose="020F0502020204030204" pitchFamily="34" charset="0"/>
                <a:cs typeface="Times New Roman" panose="02020603050405020304" pitchFamily="18" charset="0"/>
              </a:rPr>
              <a:t>În ultimele două decenii, totuși, o altă opțiune a apărut pentru utilizatorii calculatoarelor, și anume aplicațiile web. Aplicațiile web rulează în browserul preferat al utilizatorilor, funcționând ca o aplicație desktop, dar fără să impună utilizatorului să instaleze diverse programe pe stația proprie. Acestea sunt instalate într-un server web la distanță, și rezolvă cererile utilizatorilor prin acesta. Există multe avantaje pe care aplicațiile web le oferă, printre care putem enumera: mai puține cerințe de sistem, suport multi-user relativ simplu, independența de sistemele de operare, etc..</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ro-RO" sz="1900" dirty="0">
                <a:effectLst/>
                <a:latin typeface="Times New Roman" panose="02020603050405020304" pitchFamily="18" charset="0"/>
                <a:ea typeface="Calibri" panose="020F0502020204030204" pitchFamily="34" charset="0"/>
                <a:cs typeface="Times New Roman" panose="02020603050405020304" pitchFamily="18" charset="0"/>
              </a:rPr>
              <a:t>Din aceste motive, am ales ca proiectul să gestioneze nevoile utilizatorilor într-o aplicație web.</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3801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BC7E-1C37-4963-8CA0-F23D9D7D4176}"/>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Interfața Web</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1E0284-7BBE-45E0-97C1-41A5311A4CCD}"/>
              </a:ext>
            </a:extLst>
          </p:cNvPr>
          <p:cNvSpPr>
            <a:spLocks noGrp="1"/>
          </p:cNvSpPr>
          <p:nvPr>
            <p:ph idx="1"/>
          </p:nvPr>
        </p:nvSpPr>
        <p:spPr/>
        <p:txBody>
          <a:bodyPr/>
          <a:lstStyle/>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Aplicația va rula într-un server web la distanță, și va fi implementată folosind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HTML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JavaScript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PHP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iar pentru gestiunea utilizatorilor, am folosit o bază de date separată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MySQL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construirea interactivă a paginilor web și stilizarea acestora am folosit framework-ul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Bootstrap v5</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fiind cel mai popular framework pentru dezvoltarea site-urilor web interactive, oferind compatibilitate și cu browserele de pe dispozitive mobile.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1473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33B-FAC3-4662-9105-547D056917FD}"/>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Adăugarea unui formular nou</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6DB359A-0473-4EAF-8DEF-0FF2FAF21C1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6877" y="3062178"/>
            <a:ext cx="8598245" cy="2162023"/>
          </a:xfrm>
          <a:prstGeom prst="rect">
            <a:avLst/>
          </a:prstGeom>
          <a:noFill/>
          <a:ln>
            <a:noFill/>
          </a:ln>
        </p:spPr>
      </p:pic>
    </p:spTree>
    <p:extLst>
      <p:ext uri="{BB962C8B-B14F-4D97-AF65-F5344CB8AC3E}">
        <p14:creationId xmlns:p14="http://schemas.microsoft.com/office/powerpoint/2010/main" val="3576996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8CC0-F7E4-4E5A-9D39-6DF48956E1F4}"/>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Adăugarea unui formular nou</a:t>
            </a:r>
            <a:endParaRPr lang="en-US" dirty="0"/>
          </a:p>
        </p:txBody>
      </p:sp>
      <p:pic>
        <p:nvPicPr>
          <p:cNvPr id="4" name="Content Placeholder 3">
            <a:extLst>
              <a:ext uri="{FF2B5EF4-FFF2-40B4-BE49-F238E27FC236}">
                <a16:creationId xmlns:a16="http://schemas.microsoft.com/office/drawing/2014/main" id="{F1FB3B1B-EF9F-480E-A9AD-6567B8304DA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54954" y="2063761"/>
            <a:ext cx="4639790" cy="4487667"/>
          </a:xfrm>
          <a:prstGeom prst="rect">
            <a:avLst/>
          </a:prstGeom>
          <a:noFill/>
          <a:ln>
            <a:noFill/>
          </a:ln>
        </p:spPr>
      </p:pic>
      <p:pic>
        <p:nvPicPr>
          <p:cNvPr id="5" name="Picture 4">
            <a:extLst>
              <a:ext uri="{FF2B5EF4-FFF2-40B4-BE49-F238E27FC236}">
                <a16:creationId xmlns:a16="http://schemas.microsoft.com/office/drawing/2014/main" id="{F4871F64-8589-4A7A-B270-F487BF1CB27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063761"/>
            <a:ext cx="4855535" cy="4709654"/>
          </a:xfrm>
          <a:prstGeom prst="rect">
            <a:avLst/>
          </a:prstGeom>
          <a:noFill/>
          <a:ln>
            <a:noFill/>
          </a:ln>
        </p:spPr>
      </p:pic>
    </p:spTree>
    <p:extLst>
      <p:ext uri="{BB962C8B-B14F-4D97-AF65-F5344CB8AC3E}">
        <p14:creationId xmlns:p14="http://schemas.microsoft.com/office/powerpoint/2010/main" val="2386725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18D0-4AF6-4976-9DC9-A16EFE5D8A46}"/>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Recunoașterea unui document</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3FD05E2-1459-4BCF-8F03-A0E0C16C437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92926" y="2052084"/>
            <a:ext cx="4606147" cy="4658832"/>
          </a:xfrm>
          <a:prstGeom prst="rect">
            <a:avLst/>
          </a:prstGeom>
          <a:noFill/>
          <a:ln>
            <a:noFill/>
          </a:ln>
        </p:spPr>
      </p:pic>
    </p:spTree>
    <p:extLst>
      <p:ext uri="{BB962C8B-B14F-4D97-AF65-F5344CB8AC3E}">
        <p14:creationId xmlns:p14="http://schemas.microsoft.com/office/powerpoint/2010/main" val="2426507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3A04-DCB5-4854-8729-C55FEA08A8C0}"/>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Vizualizarea documentelor</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0F0722E-22DC-4282-A0CB-F073FCC5DEA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62184" y="2721934"/>
            <a:ext cx="6667631" cy="3495087"/>
          </a:xfrm>
          <a:prstGeom prst="rect">
            <a:avLst/>
          </a:prstGeom>
          <a:noFill/>
          <a:ln>
            <a:noFill/>
          </a:ln>
        </p:spPr>
      </p:pic>
    </p:spTree>
    <p:extLst>
      <p:ext uri="{BB962C8B-B14F-4D97-AF65-F5344CB8AC3E}">
        <p14:creationId xmlns:p14="http://schemas.microsoft.com/office/powerpoint/2010/main" val="2428630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45A3-D484-452B-9C32-94400DE930DD}"/>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Vizualizarea documentelor</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62321F8-62C6-4397-906B-DB14CD10215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58613" y="2498652"/>
            <a:ext cx="7474774" cy="3897290"/>
          </a:xfrm>
          <a:prstGeom prst="rect">
            <a:avLst/>
          </a:prstGeom>
          <a:noFill/>
          <a:ln>
            <a:noFill/>
          </a:ln>
        </p:spPr>
      </p:pic>
    </p:spTree>
    <p:extLst>
      <p:ext uri="{BB962C8B-B14F-4D97-AF65-F5344CB8AC3E}">
        <p14:creationId xmlns:p14="http://schemas.microsoft.com/office/powerpoint/2010/main" val="1958541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EADC-C7E1-4DEA-ACA8-BC437703B466}"/>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Concluzii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450F77-EA7D-4948-BFF7-46A2B395EEC9}"/>
              </a:ext>
            </a:extLst>
          </p:cNvPr>
          <p:cNvSpPr>
            <a:spLocks noGrp="1"/>
          </p:cNvSpPr>
          <p:nvPr>
            <p:ph idx="1"/>
          </p:nvPr>
        </p:nvSpPr>
        <p:spPr/>
        <p:txBody>
          <a:bodyPr>
            <a:normAutofit fontScale="92500" lnSpcReduction="10000"/>
          </a:bodyPr>
          <a:lstStyle/>
          <a:p>
            <a:pPr algn="just">
              <a:lnSpc>
                <a:spcPct val="115000"/>
              </a:lnSpc>
              <a:spcAft>
                <a:spcPts val="1000"/>
              </a:spcAft>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Pentru dezvoltarea ulterioară a aplicației pot fi urmărite două direcții: optimizarea modulului de preprocesare, și dezvoltarea clasificatorului.</a:t>
            </a:r>
          </a:p>
          <a:p>
            <a:pPr algn="just">
              <a:lnSpc>
                <a:spcPct val="115000"/>
              </a:lnSpc>
              <a:spcAft>
                <a:spcPts val="1000"/>
              </a:spcAft>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Clasificatorul actual, are performanțe foarte ridicate, obținând o acuratețe de 99.7%, 99%, respectiv 96%. Totuși, aceste performanțe sunt irelevante dacă imaginile caracterelor extrase din documente nu respectă într-o anumită măsură datele de antrenare ale clasificatorului. Pentru acest lucru, modulul de preprocesare poate fi optimizat să extragă informația într-un mod mai eficient, și mai complet. Versiunea actuală a acestuia, este condiționat de culoarea roșie a textului completat, iar porțiunile subțiri din scris este posibil să fie eliminate din imagine, ca zgomot. De asemenea, o dimensionare mai eficientă care să scaleze coerent literele, fără a le distorsiona ar putea oferi rezultate mai bune.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13957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CD75-CFC5-41FF-B683-D51AA9732743}"/>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Concluzii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085676-BC9C-4E4F-8EEE-B89E0996AB3F}"/>
              </a:ext>
            </a:extLst>
          </p:cNvPr>
          <p:cNvSpPr>
            <a:spLocks noGrp="1"/>
          </p:cNvSpPr>
          <p:nvPr>
            <p:ph idx="1"/>
          </p:nvPr>
        </p:nvSpPr>
        <p:spPr/>
        <p:txBody>
          <a:bodyPr/>
          <a:lstStyle/>
          <a:p>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Pentru clasificator, ar putea fi adoptată implementarea lui Chris Deotte, cu mai multe modele CNN antrenate în paralel, și folosind pe post de predicții, răspunsul cel mai comun. Această abordare ar putea îmbunătăți calitatea răspunsurilor, având un grad de generalizare mai mare.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68978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56D9-3DBB-45C9-AC59-FC51DCF9DDE2}"/>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Bibliografie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9FCF4F-E290-444B-B438-5EF35FFAAAB7}"/>
              </a:ext>
            </a:extLst>
          </p:cNvPr>
          <p:cNvSpPr>
            <a:spLocks noGrp="1"/>
          </p:cNvSpPr>
          <p:nvPr>
            <p:ph idx="1"/>
          </p:nvPr>
        </p:nvSpPr>
        <p:spPr/>
        <p:txBody>
          <a:bodyPr>
            <a:normAutofit fontScale="77500" lnSpcReduction="20000"/>
          </a:bodyPr>
          <a:lstStyle/>
          <a:p>
            <a:pPr marL="742950" lvl="1" indent="-285750" algn="just">
              <a:lnSpc>
                <a:spcPct val="115000"/>
              </a:lnSpc>
              <a:buFont typeface="Times New Roman" panose="02020603050405020304" pitchFamily="18" charset="0"/>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 Chollet,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Deep Learning with Python,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Manning Publications, Shelter Island, NY, Nov. 2017.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Times New Roman" panose="02020603050405020304" pitchFamily="18" charset="0"/>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H. P. Indiran,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Handwritten Character Recognition using Convolutional Neural Networks in Python with Keras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IEEE, Asian Journal of Convergence In Technology, Tamil Nadu, India, Vol. 5 Is. III, 2020.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Times New Roman" panose="02020603050405020304" pitchFamily="18" charset="0"/>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 Graves, J. Schmidhuber,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Offline Handwriting Recognition with Multidimensional Recurrent Neural Networks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NIPS, München, Germania, 2008.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Times New Roman" panose="02020603050405020304" pitchFamily="18" charset="0"/>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 Poznanski, L. Wolf,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CNN-N-Gram for HandwritingWord Recognition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IEEE, Tel Aviv, Israel, 2016.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Times New Roman" panose="02020603050405020304" pitchFamily="18" charset="0"/>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Python Software Foundation , Google Tesseract-OCR, Accesibil: </a:t>
            </a:r>
            <a:r>
              <a:rPr lang="ro-RO"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https://pypi.org/project/pytesseract/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Accesat la 07.06.2021 18:20.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Times New Roman" panose="02020603050405020304" pitchFamily="18" charset="0"/>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Massachusetts Institute of Technology, Explained: Neural Networks, Accesibil: </a:t>
            </a:r>
            <a:r>
              <a:rPr lang="ro-RO"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https://news.mit.edu/2017/explained-neural-networks-deep-learning-0414</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Accesat la 11.06.2021 13:00.</a:t>
            </a:r>
          </a:p>
          <a:p>
            <a:pPr lvl="1" algn="just">
              <a:lnSpc>
                <a:spcPct val="115000"/>
              </a:lnSpc>
              <a:spcAft>
                <a:spcPts val="1000"/>
              </a:spcAft>
              <a:buFont typeface="Times New Roman" panose="02020603050405020304" pitchFamily="18" charset="0"/>
              <a:buAutoNum type="arabicPeriod"/>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Keras. (2016, June 18).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BatchNormalization layer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Preluat pe March 20, 2021, de pe Keras: </a:t>
            </a:r>
            <a:r>
              <a:rPr lang="ro-RO"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https://keras.io/api/layers/normalization_layers/batch_normalization/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71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C02-2170-4A50-A032-112C4FF88C36}"/>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Scopul și obiectivele proiectului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3CD5B8-B9DD-4F5C-9A5C-4F39377281DA}"/>
              </a:ext>
            </a:extLst>
          </p:cNvPr>
          <p:cNvSpPr>
            <a:spLocks noGrp="1"/>
          </p:cNvSpPr>
          <p:nvPr>
            <p:ph idx="1"/>
          </p:nvPr>
        </p:nvSpPr>
        <p:spPr/>
        <p:txBody>
          <a:bodyPr/>
          <a:lstStyle/>
          <a:p>
            <a:r>
              <a:rPr lang="ro-RO" sz="2000" dirty="0">
                <a:effectLst/>
                <a:latin typeface="Times New Roman" panose="02020603050405020304" pitchFamily="18" charset="0"/>
                <a:ea typeface="Calibri" panose="020F0502020204030204" pitchFamily="34" charset="0"/>
                <a:cs typeface="Times New Roman" panose="02020603050405020304" pitchFamily="18" charset="0"/>
              </a:rPr>
              <a:t>Proiectul își propune realizarea unei aplicații software ce va realiza în mod automat extragerea informațiilor din documente formatate, completate de mână. Această aplicație, primind ca input o imagine scanată a unui document preformatat, va identifica secțiunile de interes din imagine, și anume, informațiile completate de mână. Odată identificate, aceste secțiuni din imagine vor fi oferite unei mașini cu inteligență artificială, bazată pe tehnici de învățare profundă, ce va identifica textul din imagine la nivel de caracter. Caracterele prezise din imagine vor fi asamblate înapoi in cuvinte, și stocate într-o bază de date nerelațională, ElasticSearch. Pentru ușurința accesării și configurării formatelor documentelor, datele salvate vor putea fi accesate printr-o interfață web.</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3634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827E-4D48-42A0-8F45-1D6B3A004F4B}"/>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Bibliografie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64DD0B-E19E-4C67-ABCE-26906FE54553}"/>
              </a:ext>
            </a:extLst>
          </p:cNvPr>
          <p:cNvSpPr>
            <a:spLocks noGrp="1"/>
          </p:cNvSpPr>
          <p:nvPr>
            <p:ph idx="1"/>
          </p:nvPr>
        </p:nvSpPr>
        <p:spPr>
          <a:xfrm>
            <a:off x="1154954" y="2402957"/>
            <a:ext cx="8825659" cy="4199862"/>
          </a:xfrm>
        </p:spPr>
        <p:txBody>
          <a:bodyPr>
            <a:noAutofit/>
          </a:bodyPr>
          <a:lstStyle/>
          <a:p>
            <a:pPr marL="800100" lvl="1" indent="-342900" algn="just">
              <a:lnSpc>
                <a:spcPct val="115000"/>
              </a:lnSpc>
              <a:spcAft>
                <a:spcPts val="1000"/>
              </a:spcAft>
              <a:buFont typeface="+mj-lt"/>
              <a:buAutoNum type="arabicPeriod" startAt="8"/>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National Institude of Standards and Technology, </a:t>
            </a:r>
            <a:r>
              <a:rPr lang="ro-RO" sz="1400" i="1" dirty="0">
                <a:effectLst/>
                <a:latin typeface="Times New Roman" panose="02020603050405020304" pitchFamily="18" charset="0"/>
                <a:ea typeface="Calibri" panose="020F0502020204030204" pitchFamily="34" charset="0"/>
                <a:cs typeface="Times New Roman" panose="02020603050405020304" pitchFamily="18" charset="0"/>
              </a:rPr>
              <a:t>NIST Special Database 19</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Accesibil: </a:t>
            </a:r>
            <a:r>
              <a:rPr lang="ro-RO"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https://www.nist.gov/srd/nist-special-database-19</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Accesat la 19.02.2021.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Times New Roman" panose="02020603050405020304" pitchFamily="18" charset="0"/>
              <a:buAutoNum type="arabicPeriod" startAt="8"/>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J. Sueiras, et al.,</a:t>
            </a:r>
            <a:r>
              <a:rPr lang="ro-RO" sz="1400" i="1" dirty="0">
                <a:effectLst/>
                <a:latin typeface="Times New Roman" panose="02020603050405020304" pitchFamily="18" charset="0"/>
                <a:ea typeface="Calibri" panose="020F0502020204030204" pitchFamily="34" charset="0"/>
                <a:cs typeface="Times New Roman" panose="02020603050405020304" pitchFamily="18" charset="0"/>
              </a:rPr>
              <a:t>Using Synthetic Character Database for Training Deep Learning Models Applied to Offline Handwritten Character Recognition</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Proc. Intl. Conf.Intelligent Systems Design and Applications (ISDA), Springer, 2016.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Times New Roman" panose="02020603050405020304" pitchFamily="18" charset="0"/>
              <a:buAutoNum type="arabicPeriod" startAt="8"/>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Medium, </a:t>
            </a:r>
            <a:r>
              <a:rPr lang="ro-RO" sz="1400" i="1" dirty="0">
                <a:effectLst/>
                <a:latin typeface="Times New Roman" panose="02020603050405020304" pitchFamily="18" charset="0"/>
                <a:ea typeface="Calibri" panose="020F0502020204030204" pitchFamily="34" charset="0"/>
                <a:cs typeface="Times New Roman" panose="02020603050405020304" pitchFamily="18" charset="0"/>
              </a:rPr>
              <a:t>EMNIST handwritten character recognition with Deep Learning</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Accesibil: </a:t>
            </a:r>
            <a:r>
              <a:rPr lang="ro-RO"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https://medium.com/@mrkardostamas/emnist-handwritten-character-recognition-with-deep-learning-b5d61ac1aab7</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Accesat la 19.02.2021.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Times New Roman" panose="02020603050405020304" pitchFamily="18" charset="0"/>
              <a:buAutoNum type="arabicPeriod" startAt="8"/>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Kaggle, </a:t>
            </a:r>
            <a:r>
              <a:rPr lang="ro-RO" sz="1400" i="1" dirty="0">
                <a:effectLst/>
                <a:latin typeface="Times New Roman" panose="02020603050405020304" pitchFamily="18" charset="0"/>
                <a:ea typeface="Calibri" panose="020F0502020204030204" pitchFamily="34" charset="0"/>
                <a:cs typeface="Times New Roman" panose="02020603050405020304" pitchFamily="18" charset="0"/>
              </a:rPr>
              <a:t>25 Million Images! [0.99757] MNIST</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Accesibil: </a:t>
            </a:r>
            <a:r>
              <a:rPr lang="ro-RO"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https://www.kaggle.com/cdeotte/25-million-images-0-99757-mnist</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Accesat la 21.02.2021.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buFont typeface="Times New Roman" panose="02020603050405020304" pitchFamily="18" charset="0"/>
              <a:buAutoNum type="arabicPeriod" startAt="8"/>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Elastic, </a:t>
            </a:r>
            <a:r>
              <a:rPr lang="ro-RO" sz="1400" i="1" dirty="0">
                <a:effectLst/>
                <a:latin typeface="Times New Roman" panose="02020603050405020304" pitchFamily="18" charset="0"/>
                <a:ea typeface="Calibri" panose="020F0502020204030204" pitchFamily="34" charset="0"/>
                <a:cs typeface="Times New Roman" panose="02020603050405020304" pitchFamily="18" charset="0"/>
              </a:rPr>
              <a:t>Elasticsearch Guide [7.13]</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Accesibil: </a:t>
            </a:r>
            <a:r>
              <a:rPr lang="ro-RO"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https://www.elastic.co/guide/en/elasticsearch/reference/current/index.html</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Accesat la 03.03.2021.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Times New Roman" panose="02020603050405020304" pitchFamily="18" charset="0"/>
              <a:buAutoNum type="arabicPeriod" startAt="8"/>
            </a:pP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PHP, </a:t>
            </a:r>
            <a:r>
              <a:rPr lang="ro-RO" sz="1400" i="1" dirty="0">
                <a:effectLst/>
                <a:latin typeface="Times New Roman" panose="02020603050405020304" pitchFamily="18" charset="0"/>
                <a:ea typeface="Calibri" panose="020F0502020204030204" pitchFamily="34" charset="0"/>
                <a:cs typeface="Times New Roman" panose="02020603050405020304" pitchFamily="18" charset="0"/>
              </a:rPr>
              <a:t>PHP: Documentation</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Accesibil: </a:t>
            </a:r>
            <a:r>
              <a:rPr lang="ro-RO"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https://www.php.net/docs.php</a:t>
            </a:r>
            <a:r>
              <a:rPr lang="ro-RO" sz="1400" dirty="0">
                <a:effectLst/>
                <a:latin typeface="Times New Roman" panose="02020603050405020304" pitchFamily="18" charset="0"/>
                <a:ea typeface="Calibri" panose="020F0502020204030204" pitchFamily="34" charset="0"/>
                <a:cs typeface="Times New Roman" panose="02020603050405020304" pitchFamily="18" charset="0"/>
              </a:rPr>
              <a:t>, Accesat la 10.03.2021.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9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FF9D-FE69-4D9F-B02A-49EBFBD76DC7}"/>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Implementare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26452B-A905-4CDD-9CFF-994A7F0D0716}"/>
              </a:ext>
            </a:extLst>
          </p:cNvPr>
          <p:cNvSpPr>
            <a:spLocks noGrp="1"/>
          </p:cNvSpPr>
          <p:nvPr>
            <p:ph idx="1"/>
          </p:nvPr>
        </p:nvSpPr>
        <p:spPr/>
        <p:txBody>
          <a:bodyPr>
            <a:normAutofit lnSpcReduction="10000"/>
          </a:bodyPr>
          <a:lstStyle/>
          <a:p>
            <a:pPr algn="just">
              <a:lnSpc>
                <a:spcPct val="115000"/>
              </a:lnSpc>
              <a:spcAft>
                <a:spcPts val="1000"/>
              </a:spcAft>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Având o aplicație ce îmbină tehnologii din mai multe câmpuri de cunoaștere din domeniul Computer Science, am hotărât că o abordare modulară a implementării este cea mai potrivită metodă.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Astfel, se pot distinge 4 mari componente, și anume: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Modulul de preprocesare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(python)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Clasificatorul</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(python)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Baza de date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(ElasticSearch)</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Interfața web</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(PHP + CSS + JavaScript + MySQL)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7802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9755-9D72-405A-B5F9-74A0517C8D2D}"/>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Modulul de preprocesare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E2AD8D-7318-47F6-8230-079903F7DE86}"/>
              </a:ext>
            </a:extLst>
          </p:cNvPr>
          <p:cNvSpPr>
            <a:spLocks noGrp="1"/>
          </p:cNvSpPr>
          <p:nvPr>
            <p:ph idx="1"/>
          </p:nvPr>
        </p:nvSpPr>
        <p:spPr/>
        <p:txBody>
          <a:bodyPr/>
          <a:lstStyle/>
          <a:p>
            <a:r>
              <a:rPr lang="ro-RO" sz="2000" dirty="0">
                <a:effectLst/>
                <a:latin typeface="Times New Roman" panose="02020603050405020304" pitchFamily="18" charset="0"/>
                <a:ea typeface="Calibri" panose="020F0502020204030204" pitchFamily="34" charset="0"/>
                <a:cs typeface="Times New Roman" panose="02020603050405020304" pitchFamily="18" charset="0"/>
              </a:rPr>
              <a:t>Preprocesarea este utilizată, în principal, pentru reducerea zgomotului prezent în datele de intrare ale clasificatoarelor, îmbunătățind astfel performanțele sistemelor. În aplicațiile de acest tip, modulul de preprocesare este de o importanță deosebită, deoarece de el depind în mod direct performanțele sistemului, acesta având sarcina de a extrage caracteristicile, și a le pune într-o formă care să faciliteze recunoașterea cât mai corectă a datelor de către clasificator.</a:t>
            </a:r>
          </a:p>
          <a:p>
            <a:r>
              <a:rPr lang="ro-RO" sz="2000" dirty="0">
                <a:effectLst/>
                <a:latin typeface="Times New Roman" panose="02020603050405020304" pitchFamily="18" charset="0"/>
                <a:ea typeface="Calibri" panose="020F0502020204030204" pitchFamily="34" charset="0"/>
                <a:cs typeface="Times New Roman" panose="02020603050405020304" pitchFamily="18" charset="0"/>
              </a:rPr>
              <a:t>În aplicația prezentată, modulul de preprocesare este folosit în două scenarii, procesarea formularelor completate, și procesarea formularelor goale, ce urmează a fi recunoscute.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09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CC07-3AA6-4AF2-BDE5-DF41E93CA997}"/>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Preprocesarea formularelor goale</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F79BDC-1CAB-4269-B801-1E54F0E7296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360" y="2300559"/>
            <a:ext cx="4989040" cy="6455852"/>
          </a:xfrm>
          <a:prstGeom prst="rect">
            <a:avLst/>
          </a:prstGeom>
          <a:noFill/>
          <a:ln>
            <a:noFill/>
          </a:ln>
        </p:spPr>
      </p:pic>
      <p:pic>
        <p:nvPicPr>
          <p:cNvPr id="5" name="Picture 4">
            <a:extLst>
              <a:ext uri="{FF2B5EF4-FFF2-40B4-BE49-F238E27FC236}">
                <a16:creationId xmlns:a16="http://schemas.microsoft.com/office/drawing/2014/main" id="{9934F500-BB6C-4757-9C1A-1C20E3C530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7458" y="2300559"/>
            <a:ext cx="5623361" cy="4557442"/>
          </a:xfrm>
          <a:prstGeom prst="rect">
            <a:avLst/>
          </a:prstGeom>
          <a:noFill/>
          <a:ln>
            <a:noFill/>
          </a:ln>
        </p:spPr>
      </p:pic>
    </p:spTree>
    <p:extLst>
      <p:ext uri="{BB962C8B-B14F-4D97-AF65-F5344CB8AC3E}">
        <p14:creationId xmlns:p14="http://schemas.microsoft.com/office/powerpoint/2010/main" val="297771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3F06-D405-43AB-9DDA-4907AFCA6738}"/>
              </a:ext>
            </a:extLst>
          </p:cNvPr>
          <p:cNvSpPr>
            <a:spLocks noGrp="1"/>
          </p:cNvSpPr>
          <p:nvPr>
            <p:ph type="title"/>
          </p:nvPr>
        </p:nvSpPr>
        <p:spPr/>
        <p:txBody>
          <a:bodyPr/>
          <a:lstStyle/>
          <a:p>
            <a:r>
              <a:rPr lang="ro-RO" dirty="0"/>
              <a:t>Rezultatul OCR</a:t>
            </a:r>
            <a:endParaRPr lang="en-US" dirty="0"/>
          </a:p>
        </p:txBody>
      </p:sp>
      <p:pic>
        <p:nvPicPr>
          <p:cNvPr id="4" name="Picture 3">
            <a:extLst>
              <a:ext uri="{FF2B5EF4-FFF2-40B4-BE49-F238E27FC236}">
                <a16:creationId xmlns:a16="http://schemas.microsoft.com/office/drawing/2014/main" id="{2840E9FE-211D-4208-AF91-1AD68E265F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25789" y="3081010"/>
            <a:ext cx="8940422" cy="2557381"/>
          </a:xfrm>
          <a:prstGeom prst="rect">
            <a:avLst/>
          </a:prstGeom>
          <a:noFill/>
          <a:ln>
            <a:noFill/>
          </a:ln>
        </p:spPr>
      </p:pic>
    </p:spTree>
    <p:extLst>
      <p:ext uri="{BB962C8B-B14F-4D97-AF65-F5344CB8AC3E}">
        <p14:creationId xmlns:p14="http://schemas.microsoft.com/office/powerpoint/2010/main" val="64110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3B40-05FB-439B-87BB-72FFBCE12301}"/>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Preprocesarea formularelor completate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141167-430E-49C2-B370-AEFA1253E177}"/>
              </a:ext>
            </a:extLst>
          </p:cNvPr>
          <p:cNvSpPr>
            <a:spLocks noGrp="1"/>
          </p:cNvSpPr>
          <p:nvPr>
            <p:ph idx="1"/>
          </p:nvPr>
        </p:nvSpPr>
        <p:spPr/>
        <p:txBody>
          <a:bodyPr>
            <a:normAutofit lnSpcReduction="10000"/>
          </a:bodyPr>
          <a:lstStyle/>
          <a:p>
            <a:r>
              <a:rPr lang="ro-RO" sz="2000" dirty="0">
                <a:effectLst/>
                <a:latin typeface="Times New Roman" panose="02020603050405020304" pitchFamily="18" charset="0"/>
                <a:ea typeface="Calibri" panose="020F0502020204030204" pitchFamily="34" charset="0"/>
                <a:cs typeface="Times New Roman" panose="02020603050405020304" pitchFamily="18" charset="0"/>
              </a:rPr>
              <a:t>Pentru a diferenția cu ușurință textul scris de mână de textul de tipar prezent în formular și pentru a face o extragere a caracterelor cât mai bună, trebuie să fie impus următorul lucru: formularul trebuie să fie completat cu o altă culoare decât culoarea textului tipărit, negru. Aici apare întrebarea „Ce culoare ar fi potrivită pentru completare?”. Răspunsul evident ar putea să pară că este albastru, însă, pentru documente scanate, unde scanarea nu este ideală, negrul poate fi confundat foarte ușor cu albastru închis, și să fie interpretat ca fiind scris de mână.</a:t>
            </a:r>
          </a:p>
          <a:p>
            <a:r>
              <a:rPr lang="ro-RO" sz="2000" dirty="0">
                <a:effectLst/>
                <a:latin typeface="Times New Roman" panose="02020603050405020304" pitchFamily="18" charset="0"/>
                <a:ea typeface="Calibri" panose="020F0502020204030204" pitchFamily="34" charset="0"/>
                <a:cs typeface="Times New Roman" panose="02020603050405020304" pitchFamily="18" charset="0"/>
              </a:rPr>
              <a:t>Prin urmare, am ales să folosim pentru completare culoarea roșu, fiind ușor diferențiabilă de negru în imagini, și, în același timp, fiind o culoare utilizată în scris.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999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79</TotalTime>
  <Words>2170</Words>
  <Application>Microsoft Office PowerPoint</Application>
  <PresentationFormat>Widescreen</PresentationFormat>
  <Paragraphs>95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Century Gothic</vt:lpstr>
      <vt:lpstr>Symbol</vt:lpstr>
      <vt:lpstr>Times New Roman</vt:lpstr>
      <vt:lpstr>Wingdings 3</vt:lpstr>
      <vt:lpstr>Ion Boardroom</vt:lpstr>
      <vt:lpstr>Aplicație pentru extragerea și indexarea conținutului din documente scanate</vt:lpstr>
      <vt:lpstr>Importanța și actualitatea problematicii abordate</vt:lpstr>
      <vt:lpstr>Importanța și actualitatea problematicii abordate</vt:lpstr>
      <vt:lpstr>Scopul și obiectivele proiectului</vt:lpstr>
      <vt:lpstr>Implementare</vt:lpstr>
      <vt:lpstr>Modulul de preprocesare</vt:lpstr>
      <vt:lpstr>Preprocesarea formularelor goale</vt:lpstr>
      <vt:lpstr>Rezultatul OCR</vt:lpstr>
      <vt:lpstr>Preprocesarea formularelor completate</vt:lpstr>
      <vt:lpstr>Extragerea scrisului albastru</vt:lpstr>
      <vt:lpstr>Extragerea scrisului roșu</vt:lpstr>
      <vt:lpstr>Preprocesarea formularelor completate</vt:lpstr>
      <vt:lpstr>Rezultate</vt:lpstr>
      <vt:lpstr>Extragerea regiunilor de interes</vt:lpstr>
      <vt:lpstr>Extragerea regiunilor de interes</vt:lpstr>
      <vt:lpstr>Segmentarea caracterelor</vt:lpstr>
      <vt:lpstr>Segmentarea caracterelor</vt:lpstr>
      <vt:lpstr>Clasificatorul</vt:lpstr>
      <vt:lpstr>Modelul Dens</vt:lpstr>
      <vt:lpstr>Modelul Convoluțional redus</vt:lpstr>
      <vt:lpstr>Model convoluțional cu BatchNormalization</vt:lpstr>
      <vt:lpstr>Model convoluțional cu Dropout</vt:lpstr>
      <vt:lpstr>Modelul final</vt:lpstr>
      <vt:lpstr>Performanțe model final</vt:lpstr>
      <vt:lpstr>Separarea modelelor</vt:lpstr>
      <vt:lpstr>Separarea modelelor</vt:lpstr>
      <vt:lpstr>Baza de date</vt:lpstr>
      <vt:lpstr>PowerPoint Presentation</vt:lpstr>
      <vt:lpstr>Baza de date</vt:lpstr>
      <vt:lpstr>Interfața Web</vt:lpstr>
      <vt:lpstr>Interfața Web</vt:lpstr>
      <vt:lpstr>Adăugarea unui formular nou</vt:lpstr>
      <vt:lpstr>Adăugarea unui formular nou</vt:lpstr>
      <vt:lpstr>Recunoașterea unui document</vt:lpstr>
      <vt:lpstr>Vizualizarea documentelor</vt:lpstr>
      <vt:lpstr>Vizualizarea documentelor</vt:lpstr>
      <vt:lpstr>Concluzii</vt:lpstr>
      <vt:lpstr>Concluzii</vt:lpstr>
      <vt:lpstr>Bibliografie</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Aplicație pentru extragerea și indexarea conținutului din documente scanate</dc:title>
  <dc:creator>Tudose Alin</dc:creator>
  <cp:lastModifiedBy>Tudose Alin</cp:lastModifiedBy>
  <cp:revision>10</cp:revision>
  <dcterms:created xsi:type="dcterms:W3CDTF">2021-06-23T19:00:47Z</dcterms:created>
  <dcterms:modified xsi:type="dcterms:W3CDTF">2021-06-23T20:19:57Z</dcterms:modified>
</cp:coreProperties>
</file>