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5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f/d0d/tutorial_find_contours.html?loclr=blogmap" TargetMode="External"/><Relationship Id="rId2" Type="http://schemas.openxmlformats.org/officeDocument/2006/relationships/hyperlink" Target="https://users.utcluj.ro/~igiosan/teaching_p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772400" cy="655593"/>
          </a:xfrm>
        </p:spPr>
        <p:txBody>
          <a:bodyPr/>
          <a:lstStyle/>
          <a:p>
            <a:r>
              <a:rPr lang="en-US" dirty="0" smtClean="0"/>
              <a:t>Penguins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810000"/>
            <a:ext cx="4039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Materie</a:t>
            </a:r>
            <a:r>
              <a:rPr lang="en-US" dirty="0" smtClean="0"/>
              <a:t>: </a:t>
            </a:r>
            <a:r>
              <a:rPr lang="en-US" dirty="0" err="1" smtClean="0"/>
              <a:t>Procesare</a:t>
            </a:r>
            <a:r>
              <a:rPr lang="en-US" dirty="0" smtClean="0"/>
              <a:t> de </a:t>
            </a:r>
            <a:r>
              <a:rPr lang="en-US" dirty="0" err="1" smtClean="0"/>
              <a:t>Imagini</a:t>
            </a:r>
            <a:endParaRPr lang="en-US" dirty="0" smtClean="0"/>
          </a:p>
          <a:p>
            <a:r>
              <a:rPr lang="en-US" dirty="0" smtClean="0"/>
              <a:t>Student: </a:t>
            </a:r>
            <a:r>
              <a:rPr lang="en-US" dirty="0" err="1" smtClean="0"/>
              <a:t>Alina</a:t>
            </a:r>
            <a:r>
              <a:rPr lang="en-US" dirty="0" smtClean="0"/>
              <a:t> </a:t>
            </a:r>
            <a:r>
              <a:rPr lang="en-US" dirty="0" err="1" smtClean="0"/>
              <a:t>Auric</a:t>
            </a:r>
            <a:r>
              <a:rPr lang="ro-RO" dirty="0" smtClean="0"/>
              <a:t>ă</a:t>
            </a:r>
          </a:p>
          <a:p>
            <a:r>
              <a:rPr lang="ro-RO" dirty="0" smtClean="0"/>
              <a:t>Grupa: 30236 – Seria B</a:t>
            </a:r>
          </a:p>
          <a:p>
            <a:r>
              <a:rPr lang="ro-RO" dirty="0" smtClean="0"/>
              <a:t>Profesor Îndrumător: Andrei Hulea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Pasul 6: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Dilatarea conturului</a:t>
            </a:r>
            <a:r>
              <a:rPr lang="ro-RO" sz="2000" dirty="0" smtClean="0"/>
              <a:t> – pentru a ne asigura ca inchidem golurile de pixeli din el.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037137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60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 smtClean="0"/>
              <a:t>Pasul </a:t>
            </a:r>
            <a:r>
              <a:rPr lang="ro-RO" dirty="0" smtClean="0"/>
              <a:t>7: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Colorare contururi</a:t>
            </a:r>
            <a:r>
              <a:rPr lang="ro-RO" sz="2000" dirty="0" smtClean="0"/>
              <a:t>: identificare separată a </a:t>
            </a:r>
            <a:r>
              <a:rPr lang="ro-RO" sz="2000" dirty="0" smtClean="0"/>
              <a:t>fiecărui contur.</a:t>
            </a:r>
          </a:p>
          <a:p>
            <a:pPr>
              <a:buNone/>
            </a:pPr>
            <a:r>
              <a:rPr lang="ro-RO" sz="2000" dirty="0" smtClean="0"/>
              <a:t>	</a:t>
            </a:r>
            <a:r>
              <a:rPr lang="ro-RO" sz="2000" dirty="0" smtClean="0"/>
              <a:t>Functia de colorare a conturului a fost preluată din surse externe celor de la curs și laborator.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419600"/>
            <a:ext cx="3810000" cy="22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5638800" cy="233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414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 smtClean="0"/>
              <a:t>Pasul </a:t>
            </a:r>
            <a:r>
              <a:rPr lang="ro-RO" dirty="0" smtClean="0"/>
              <a:t>8: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200" b="1" dirty="0" smtClean="0"/>
              <a:t>Filtrare contur</a:t>
            </a:r>
            <a:r>
              <a:rPr lang="ro-RO" sz="2200" dirty="0" smtClean="0"/>
              <a:t>: eliminarea contururilor </a:t>
            </a:r>
            <a:r>
              <a:rPr lang="ro-RO" sz="2200" dirty="0" smtClean="0"/>
              <a:t>care sunt </a:t>
            </a:r>
            <a:r>
              <a:rPr lang="ro-RO" sz="2200" dirty="0" smtClean="0"/>
              <a:t>mai mici decat contururile pinguinilor (ex: contururile burticii pinguinilor).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572000"/>
            <a:ext cx="3542964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4800600" cy="281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8714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 smtClean="0"/>
              <a:t>Pasul </a:t>
            </a:r>
            <a:r>
              <a:rPr lang="ro-RO" dirty="0" smtClean="0"/>
              <a:t>9: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Încadrare contur pinguin.</a:t>
            </a:r>
          </a:p>
          <a:p>
            <a:pPr>
              <a:buNone/>
            </a:pPr>
            <a:r>
              <a:rPr lang="ro-RO" dirty="0" smtClean="0"/>
              <a:t>Pasul </a:t>
            </a:r>
            <a:r>
              <a:rPr lang="ro-RO" dirty="0" smtClean="0"/>
              <a:t>10: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Încadrare în imaginea inițială a pinguinului.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3381" y="0"/>
            <a:ext cx="49906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514600"/>
            <a:ext cx="4857750" cy="318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5867400"/>
            <a:ext cx="4191000" cy="6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7924800" cy="34747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ro-RO" sz="1400" dirty="0" smtClean="0"/>
              <a:t>Algoritmul de stabilire automată a threshold-ului din laboratorul numarul 9: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68362"/>
          </a:xfrm>
        </p:spPr>
        <p:txBody>
          <a:bodyPr/>
          <a:lstStyle/>
          <a:p>
            <a:r>
              <a:rPr lang="ro-RO" dirty="0" smtClean="0"/>
              <a:t>Note de subsol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4038600" cy="342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9"/>
            <a:ext cx="8839200" cy="194767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ro-RO" sz="2000" dirty="0" smtClean="0"/>
              <a:t>Laboratoare de Procesare a Imaginii – site-ul profesorului Ionel Giosan: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://users.utcluj.ro/~</a:t>
            </a:r>
            <a:r>
              <a:rPr lang="en-US" sz="2000" dirty="0" smtClean="0">
                <a:hlinkClick r:id="rId2"/>
              </a:rPr>
              <a:t>igiosan/teaching_pi.html</a:t>
            </a:r>
            <a:endParaRPr lang="ro-RO" sz="2000" dirty="0" smtClean="0"/>
          </a:p>
          <a:p>
            <a:pPr marL="624078" indent="-514350">
              <a:buFont typeface="+mj-lt"/>
              <a:buAutoNum type="arabicPeriod"/>
            </a:pPr>
            <a:r>
              <a:rPr lang="ro-RO" sz="2000" dirty="0" smtClean="0"/>
              <a:t>Color Contours and Draw Contours: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docs.opencv.org/3.4/df/d0d/tutorial_find_contours.html?loclr=blogmap</a:t>
            </a:r>
            <a:endParaRPr lang="ro-RO" sz="2000" dirty="0" smtClean="0"/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Bibliografie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229600" cy="4525963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ro-RO" dirty="0" smtClean="0"/>
              <a:t>Tema proiectului</a:t>
            </a:r>
          </a:p>
          <a:p>
            <a:pPr marL="624078" indent="-514350">
              <a:buAutoNum type="arabicPeriod"/>
            </a:pPr>
            <a:r>
              <a:rPr lang="ro-RO" dirty="0" smtClean="0"/>
              <a:t>Pași de </a:t>
            </a:r>
            <a:r>
              <a:rPr lang="ro-RO" dirty="0" smtClean="0"/>
              <a:t>implementare</a:t>
            </a:r>
          </a:p>
          <a:p>
            <a:pPr marL="624078" indent="-514350">
              <a:buAutoNum type="arabicPeriod"/>
            </a:pPr>
            <a:r>
              <a:rPr lang="ro-RO" dirty="0" smtClean="0"/>
              <a:t>Note de subsol</a:t>
            </a:r>
          </a:p>
          <a:p>
            <a:pPr marL="624078" indent="-514350">
              <a:buAutoNum type="arabicPeriod"/>
            </a:pPr>
            <a:r>
              <a:rPr lang="ro-RO" dirty="0" smtClean="0"/>
              <a:t>Bibliografie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229600" cy="2252472"/>
          </a:xfrm>
        </p:spPr>
        <p:txBody>
          <a:bodyPr/>
          <a:lstStyle/>
          <a:p>
            <a:pPr algn="just">
              <a:buNone/>
            </a:pPr>
            <a:r>
              <a:rPr lang="ro-RO" dirty="0" smtClean="0"/>
              <a:t>		</a:t>
            </a:r>
            <a:r>
              <a:rPr lang="ro-RO" sz="2000" dirty="0" smtClean="0"/>
              <a:t>Proiectul de față are ca scop implementarea unui algoritm care realizează detecția de pinguini din imagini. </a:t>
            </a:r>
          </a:p>
          <a:p>
            <a:pPr algn="just">
              <a:buNone/>
            </a:pPr>
            <a:r>
              <a:rPr lang="ro-RO" sz="2000" dirty="0" smtClean="0"/>
              <a:t>		Proiectul va fi testat pe un sample de 5 imagini, de dificultăți diferite.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Tema proiectului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Pași de implementare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Pasul 1: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1600" b="1" dirty="0" smtClean="0"/>
              <a:t>Transformăm imaginea din imagine color în imagine grayscale</a:t>
            </a:r>
            <a:r>
              <a:rPr lang="ro-RO" sz="1600" b="1" dirty="0" smtClean="0"/>
              <a:t>.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aceasta</a:t>
            </a:r>
            <a:r>
              <a:rPr lang="en-US" sz="1600" dirty="0" smtClean="0"/>
              <a:t> am </a:t>
            </a:r>
            <a:r>
              <a:rPr lang="en-US" sz="1600" dirty="0" err="1" smtClean="0"/>
              <a:t>utilizat</a:t>
            </a:r>
            <a:r>
              <a:rPr lang="en-US" sz="1600" dirty="0" smtClean="0"/>
              <a:t> formula (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fiecare</a:t>
            </a:r>
            <a:r>
              <a:rPr lang="en-US" sz="1600" dirty="0" smtClean="0"/>
              <a:t> pixel din imagine):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5014913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828800"/>
            <a:ext cx="2476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2057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o-RO" dirty="0" smtClean="0"/>
              <a:t>Pasul 2: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Binarizăm imaginea </a:t>
            </a:r>
            <a:r>
              <a:rPr lang="ro-RO" sz="2000" b="1" dirty="0" smtClean="0"/>
              <a:t>grayscale.</a:t>
            </a:r>
            <a:endParaRPr lang="ro-RO" sz="2000" b="1" dirty="0" smtClean="0"/>
          </a:p>
          <a:p>
            <a:pPr algn="just">
              <a:buNone/>
            </a:pPr>
            <a:r>
              <a:rPr lang="ro-RO" sz="2000" b="1" dirty="0" smtClean="0"/>
              <a:t>	</a:t>
            </a:r>
            <a:r>
              <a:rPr lang="en-US" sz="2000" dirty="0" err="1" smtClean="0"/>
              <a:t>Binarizarea</a:t>
            </a:r>
            <a:r>
              <a:rPr lang="en-US" sz="2000" dirty="0" smtClean="0"/>
              <a:t> se </a:t>
            </a:r>
            <a:r>
              <a:rPr lang="en-US" sz="2000" dirty="0" err="1" smtClean="0"/>
              <a:t>realizeaz</a:t>
            </a:r>
            <a:r>
              <a:rPr lang="ro-RO" sz="2000" dirty="0" smtClean="0"/>
              <a:t>ă utilizând un threshold. Valorile care sunt mai mici</a:t>
            </a:r>
          </a:p>
          <a:p>
            <a:pPr algn="just">
              <a:buNone/>
            </a:pPr>
            <a:r>
              <a:rPr lang="ro-RO" sz="2000" dirty="0" smtClean="0"/>
              <a:t>decât valoarea threshold-ului, sunt egalate cu 0 (devin negre), cele mai mari sunt</a:t>
            </a:r>
          </a:p>
          <a:p>
            <a:pPr algn="just">
              <a:buNone/>
            </a:pPr>
            <a:r>
              <a:rPr lang="ro-RO" sz="2000" dirty="0" smtClean="0"/>
              <a:t>egalate cu 255 (devin albe). Threshold-ul a fost calculat automat, respectându-se algoritmul din laboratorul numărul 9.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49141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48200" y="1905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smtClean="0"/>
              <a:t>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057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o-RO" dirty="0" smtClean="0"/>
              <a:t>Pasul 3: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000" b="1" dirty="0" smtClean="0"/>
              <a:t>Realizăm o operație de închidere.</a:t>
            </a:r>
          </a:p>
          <a:p>
            <a:pPr>
              <a:buNone/>
            </a:pPr>
            <a:r>
              <a:rPr lang="ro-RO" sz="2000" dirty="0" smtClean="0"/>
              <a:t>	</a:t>
            </a:r>
            <a:r>
              <a:rPr lang="ro-RO" sz="2000" dirty="0" smtClean="0">
                <a:solidFill>
                  <a:srgbClr val="FF0000"/>
                </a:solidFill>
              </a:rPr>
              <a:t>Închidere = dilatare + eroziune</a:t>
            </a:r>
            <a:r>
              <a:rPr lang="ro-RO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ro-RO" sz="2000" dirty="0" smtClean="0"/>
              <a:t>	</a:t>
            </a:r>
            <a:r>
              <a:rPr lang="ro-RO" sz="2000" dirty="0" smtClean="0"/>
              <a:t>Dilatare = toți pixelii vecini ai unui pixel de contur devin pixeli obiect.</a:t>
            </a:r>
          </a:p>
          <a:p>
            <a:pPr>
              <a:buNone/>
            </a:pPr>
            <a:r>
              <a:rPr lang="ro-RO" sz="2000" dirty="0" smtClean="0"/>
              <a:t>	</a:t>
            </a:r>
            <a:r>
              <a:rPr lang="ro-RO" sz="2000" dirty="0" smtClean="0"/>
              <a:t>Eroziune = toți pixelii de contur care au un vecin pixel de fundal devin pixeli de fundal.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24200"/>
            <a:ext cx="50450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90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 smtClean="0"/>
              <a:t>Pasul 4:</a:t>
            </a:r>
          </a:p>
          <a:p>
            <a:pPr>
              <a:buNone/>
            </a:pPr>
            <a:r>
              <a:rPr lang="ro-RO" dirty="0" smtClean="0"/>
              <a:t>	</a:t>
            </a:r>
            <a:r>
              <a:rPr lang="ro-RO" sz="2200" b="1" dirty="0" smtClean="0"/>
              <a:t>Dilatăm imaginea de 15 ori</a:t>
            </a:r>
            <a:r>
              <a:rPr lang="ro-RO" sz="2200" dirty="0" smtClean="0"/>
              <a:t>, pentru a mai elimina din spațiile albe din interiorul pinguinului si pentru a mai unifica imaginea.</a:t>
            </a:r>
            <a:endParaRPr lang="ro-RO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50069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5: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b="1" dirty="0" err="1" smtClean="0"/>
              <a:t>Creare</a:t>
            </a:r>
            <a:r>
              <a:rPr lang="ro-RO" sz="2200" b="1" dirty="0" smtClean="0"/>
              <a:t>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contur</a:t>
            </a:r>
            <a:r>
              <a:rPr lang="ro-RO" sz="2200" b="1" dirty="0" smtClean="0"/>
              <a:t>ului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func</a:t>
            </a:r>
            <a:r>
              <a:rPr lang="ro-RO" sz="2200" b="1" dirty="0" smtClean="0"/>
              <a:t>ția Canny</a:t>
            </a:r>
            <a:r>
              <a:rPr lang="ro-RO" sz="2200" b="1" dirty="0" smtClean="0"/>
              <a:t>.</a:t>
            </a:r>
          </a:p>
          <a:p>
            <a:pPr>
              <a:buNone/>
            </a:pPr>
            <a:r>
              <a:rPr lang="ro-RO" sz="2200" b="1" dirty="0" smtClean="0"/>
              <a:t>	</a:t>
            </a:r>
            <a:r>
              <a:rPr lang="ro-RO" sz="2200" dirty="0" smtClean="0"/>
              <a:t>Functia Canny (preluata scheletul proiectului): </a:t>
            </a:r>
            <a:r>
              <a:rPr lang="en-US" sz="2200" dirty="0" smtClean="0"/>
              <a:t>Canny(image, edges, threshold1, threshold2</a:t>
            </a:r>
            <a:r>
              <a:rPr lang="en-US" sz="2200" dirty="0" smtClean="0"/>
              <a:t>)</a:t>
            </a:r>
            <a:r>
              <a:rPr lang="ro-RO" sz="2200" dirty="0" smtClean="0"/>
              <a:t>.</a:t>
            </a: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0069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107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Proiect </vt:lpstr>
      <vt:lpstr>Cuprins</vt:lpstr>
      <vt:lpstr>Tema proiectului</vt:lpstr>
      <vt:lpstr>Pași de implementare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Note de subsol</vt:lpstr>
      <vt:lpstr>Bibliografie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</dc:title>
  <dc:creator>acasa</dc:creator>
  <cp:lastModifiedBy>acasa</cp:lastModifiedBy>
  <cp:revision>2</cp:revision>
  <dcterms:created xsi:type="dcterms:W3CDTF">2006-08-16T00:00:00Z</dcterms:created>
  <dcterms:modified xsi:type="dcterms:W3CDTF">2023-05-13T09:24:59Z</dcterms:modified>
</cp:coreProperties>
</file>