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7" r:id="rId6"/>
    <p:sldId id="268" r:id="rId7"/>
    <p:sldId id="264" r:id="rId8"/>
    <p:sldId id="266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B325-6442-D86D-98FB-1A1AC6E36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3EEFF-6B4C-7005-CC69-6C6EAC438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3EF4-E956-09E6-F949-F3B5DCA5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B40B-C6A6-4224-863A-541BD411418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C9A10-99F0-E22E-EEE0-016A4A7F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D92D5-84CA-E77A-5E9E-96D63B7B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CAC2-5E5D-43D4-AF5A-40E6F62A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0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63941-0A41-A054-E874-40E184DA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58AE6-075F-08A3-B460-F7D689EBF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37BFD-5B31-7915-199E-A084D92E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B40B-C6A6-4224-863A-541BD411418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30922-46E0-542B-A67E-0C2D6613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F221F-5CDB-8EF3-458F-E3396BAF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CAC2-5E5D-43D4-AF5A-40E6F62A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6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CE11E-93F0-623F-5768-A1449C744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592EB-083D-DC2C-BA18-E9E981AE6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3861D-C9CC-CBA1-79E4-7EB62CF8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B40B-C6A6-4224-863A-541BD411418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D9703-3D16-C345-2603-6A57235A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60EBC-341C-F337-CFFD-8FFEF9D3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CAC2-5E5D-43D4-AF5A-40E6F62A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0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8371-DD5B-E833-658C-2460DE43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A9864-F4C4-362D-9595-2E5CB347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87CFC-1083-000C-81B6-3A8A94FD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B40B-C6A6-4224-863A-541BD411418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0A5BB-E2CC-EBF3-D6DA-783B5909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30147-7247-17BC-DB20-BA7D4F5C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CAC2-5E5D-43D4-AF5A-40E6F62A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3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A2D4-B251-65FD-B6CD-157526D1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D03F2-92B2-D9D8-BB08-A41DD7472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34934-9DE2-947C-E90E-A9E801D9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B40B-C6A6-4224-863A-541BD411418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BFA5B-BB2A-B40C-160E-FC0A9904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42C46-E442-E27B-7246-2279E552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CAC2-5E5D-43D4-AF5A-40E6F62A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5C07-A80F-C5FF-AA8D-1DCFC4D3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17E6-62AD-01AA-1A21-78BBFA2EC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D2A6B-4FEF-0D81-73FE-BC97E1BAD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1FA09-DB0B-760D-F179-C10D6592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B40B-C6A6-4224-863A-541BD411418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1D0A6-671B-A3E4-1EAB-172F6AD6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D7705-D729-BCBF-BCA7-3BC28E01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CAC2-5E5D-43D4-AF5A-40E6F62A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3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5F75-CB5C-9532-45C6-1C6AC3E2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4C706-03D4-475D-D735-CB091BAE9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450D9-3859-27C6-E572-03263EDF4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16223-0250-59C0-63E8-70469D23F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36E1C-36A2-6F91-CB8D-4105D2FEF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21CC1-42C7-1FD5-92B6-F6E856B5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B40B-C6A6-4224-863A-541BD411418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6C04D-6143-2F04-8CF0-CD356E01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F9CFC-1BE1-0817-2824-2202BD20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CAC2-5E5D-43D4-AF5A-40E6F62A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1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6FF4-8B16-3BE1-8044-B96A5223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0E65B-0CCC-382C-2DCC-7A9C3C5D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B40B-C6A6-4224-863A-541BD411418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E9BAD-389D-F4BF-6724-3B759EAA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E1082-B0B3-B2E1-312C-D587F5F8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CAC2-5E5D-43D4-AF5A-40E6F62A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5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FA2A7-2E49-0ABE-B9E6-4EEC7C7F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B40B-C6A6-4224-863A-541BD411418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BEA67-C5F0-0AC5-3F8E-AC211164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97969-B2CA-9614-AA0B-4F7908F1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CAC2-5E5D-43D4-AF5A-40E6F62A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694E4-31C1-7B6E-DDF7-F54285E82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B3B37-5E7F-B6C7-3C40-6B325C303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CA605-6D5D-69DD-5DFC-885C08898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CF8B6-F317-7C3D-2F34-C382CA3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B40B-C6A6-4224-863A-541BD411418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5AE87-9B25-77A6-F3E0-2F5E944E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5CAE4-D7DB-35E1-2E27-1DA7210D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CAC2-5E5D-43D4-AF5A-40E6F62A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2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B831-D37D-D104-F454-26C81A16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B1A01-DC76-975A-8A6F-4BEBBC299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6D5C8-B673-49EB-624C-2F2142EC6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7E08E-0D80-0923-0331-10ECD26E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B40B-C6A6-4224-863A-541BD411418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46C1E-8CA6-F236-CFF9-CE698BD0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3143C-169B-1CA0-9074-D68EFADB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6CAC2-5E5D-43D4-AF5A-40E6F62A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8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28DEB-D643-6D30-28C1-EB903F91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CDB2F-ABC5-F522-5047-F6B751B01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B19FF-6A46-FF49-17CF-3858FAEAC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8B40B-C6A6-4224-863A-541BD411418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4C2A2-0E28-BEFD-A1F6-936BA78FD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52A42-8F54-4F37-06E2-F6809C653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CAC2-5E5D-43D4-AF5A-40E6F62A5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7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810FEB-63CB-1E61-C582-475EE61F0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420" y="899410"/>
            <a:ext cx="10418164" cy="3237875"/>
          </a:xfrm>
        </p:spPr>
        <p:txBody>
          <a:bodyPr>
            <a:normAutofit fontScale="90000"/>
          </a:bodyPr>
          <a:lstStyle/>
          <a:p>
            <a:r>
              <a:rPr lang="en-US" b="1" i="0" dirty="0" err="1">
                <a:effectLst/>
              </a:rPr>
              <a:t>BeliN</a:t>
            </a:r>
            <a:r>
              <a:rPr lang="en-US" b="1" i="0" dirty="0">
                <a:effectLst/>
              </a:rPr>
              <a:t> - A Novel Corpus for Bengali Religious News Headline Generation using contextual feature fusion</a:t>
            </a:r>
            <a:endParaRPr lang="en-US" b="1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04230F33-8A21-B37D-3AA2-CF56D46A2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6497"/>
            <a:ext cx="9144000" cy="1655762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ALINA MARYAM MUGHAL </a:t>
            </a:r>
          </a:p>
          <a:p>
            <a:r>
              <a:rPr lang="en-US" b="1" dirty="0"/>
              <a:t>FA24-RAI-002</a:t>
            </a:r>
          </a:p>
        </p:txBody>
      </p:sp>
    </p:spTree>
    <p:extLst>
      <p:ext uri="{BB962C8B-B14F-4D97-AF65-F5344CB8AC3E}">
        <p14:creationId xmlns:p14="http://schemas.microsoft.com/office/powerpoint/2010/main" val="260166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8C36-984D-75F8-71D2-F359F7F2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94A57-3A3C-0521-22A6-E518F61FC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404040"/>
                </a:solidFill>
                <a:effectLst/>
              </a:rPr>
              <a:t>Problem Statement:</a:t>
            </a:r>
            <a:endParaRPr lang="en-US" b="0" i="0" dirty="0">
              <a:solidFill>
                <a:srgbClr val="404040"/>
              </a:solidFill>
              <a:effectLst/>
            </a:endParaRPr>
          </a:p>
          <a:p>
            <a:r>
              <a:rPr lang="en-US" b="0" i="0" dirty="0">
                <a:solidFill>
                  <a:srgbClr val="404040"/>
                </a:solidFill>
                <a:effectLst/>
              </a:rPr>
              <a:t>Headline generation for Bengali religious news is under-explored.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</a:rPr>
              <a:t>Existing methods ignore contextual features (sentiment, category, aspect), limiting effectiveness.</a:t>
            </a:r>
          </a:p>
          <a:p>
            <a:pPr marL="0" indent="0" algn="l">
              <a:buNone/>
            </a:pPr>
            <a:endParaRPr lang="en-US" b="0" i="0" dirty="0">
              <a:solidFill>
                <a:srgbClr val="404040"/>
              </a:solidFill>
              <a:effectLst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404040"/>
                </a:solidFill>
                <a:effectLst/>
              </a:rPr>
              <a:t>Solution:</a:t>
            </a:r>
            <a:endParaRPr lang="en-US" b="0" i="0" dirty="0">
              <a:solidFill>
                <a:srgbClr val="404040"/>
              </a:solidFill>
              <a:effectLst/>
            </a:endParaRPr>
          </a:p>
          <a:p>
            <a:r>
              <a:rPr lang="en-US" b="1" i="0" dirty="0" err="1">
                <a:solidFill>
                  <a:srgbClr val="404040"/>
                </a:solidFill>
                <a:effectLst/>
              </a:rPr>
              <a:t>BeliN</a:t>
            </a:r>
            <a:r>
              <a:rPr lang="en-US" b="1" i="0" dirty="0">
                <a:solidFill>
                  <a:srgbClr val="404040"/>
                </a:solidFill>
                <a:effectLst/>
              </a:rPr>
              <a:t> Corpus</a:t>
            </a:r>
            <a:r>
              <a:rPr lang="en-US" b="0" i="0" dirty="0">
                <a:solidFill>
                  <a:srgbClr val="404040"/>
                </a:solidFill>
                <a:effectLst/>
              </a:rPr>
              <a:t>: First large-scale dataset for Bengali religious news (2,520 articles).</a:t>
            </a:r>
          </a:p>
          <a:p>
            <a:r>
              <a:rPr lang="en-US" b="1" i="0" dirty="0">
                <a:solidFill>
                  <a:srgbClr val="404040"/>
                </a:solidFill>
                <a:effectLst/>
              </a:rPr>
              <a:t>MultiGen Approach</a:t>
            </a:r>
            <a:r>
              <a:rPr lang="en-US" b="0" i="0" dirty="0">
                <a:solidFill>
                  <a:srgbClr val="404040"/>
                </a:solidFill>
                <a:effectLst/>
              </a:rPr>
              <a:t>: Integrates article content with category, aspect, and sentiment for richer context.</a:t>
            </a:r>
          </a:p>
          <a:p>
            <a:pPr marL="0" indent="0" algn="l">
              <a:buNone/>
            </a:pPr>
            <a:endParaRPr lang="en-US" b="0" i="0" dirty="0">
              <a:solidFill>
                <a:srgbClr val="40404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3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4F2A-C3E9-F570-15F6-6FF7540E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</a:rPr>
              <a:t>Existing Work (Limitations)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4D3D1-B787-DA91-7EE8-8B692F73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dirty="0">
              <a:solidFill>
                <a:srgbClr val="40404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04040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EDA6CF-515F-3BE1-291D-E494D8A68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18" b="3178"/>
          <a:stretch/>
        </p:blipFill>
        <p:spPr>
          <a:xfrm>
            <a:off x="838200" y="1825625"/>
            <a:ext cx="10339598" cy="2566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34ED6D-C075-289F-683C-EEB3089943F5}"/>
              </a:ext>
            </a:extLst>
          </p:cNvPr>
          <p:cNvSpPr txBox="1"/>
          <p:nvPr/>
        </p:nvSpPr>
        <p:spPr>
          <a:xfrm>
            <a:off x="878240" y="4699635"/>
            <a:ext cx="102595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400" b="1" i="0" dirty="0">
                <a:solidFill>
                  <a:srgbClr val="404040"/>
                </a:solidFill>
                <a:effectLst/>
              </a:rPr>
              <a:t>Key Contributions:</a:t>
            </a:r>
            <a:endParaRPr lang="en-US" sz="2400" b="0" i="0" dirty="0">
              <a:solidFill>
                <a:srgbClr val="404040"/>
              </a:solidFill>
              <a:effectLst/>
            </a:endParaRPr>
          </a:p>
          <a:p>
            <a:r>
              <a:rPr lang="en-US" sz="2400" b="0" i="0" dirty="0">
                <a:solidFill>
                  <a:srgbClr val="404040"/>
                </a:solidFill>
                <a:effectLst/>
              </a:rPr>
              <a:t>New dataset (</a:t>
            </a:r>
            <a:r>
              <a:rPr lang="en-US" sz="2400" b="0" i="0" dirty="0" err="1">
                <a:solidFill>
                  <a:srgbClr val="404040"/>
                </a:solidFill>
                <a:effectLst/>
              </a:rPr>
              <a:t>BeliN</a:t>
            </a:r>
            <a:r>
              <a:rPr lang="en-US" sz="2400" b="0" i="0" dirty="0">
                <a:solidFill>
                  <a:srgbClr val="404040"/>
                </a:solidFill>
                <a:effectLst/>
              </a:rPr>
              <a:t>).</a:t>
            </a:r>
          </a:p>
          <a:p>
            <a:r>
              <a:rPr lang="en-US" sz="2400" b="0" i="0" dirty="0">
                <a:solidFill>
                  <a:srgbClr val="404040"/>
                </a:solidFill>
                <a:effectLst/>
              </a:rPr>
              <a:t>Multi-input feature fusion (MultiGen).</a:t>
            </a:r>
          </a:p>
          <a:p>
            <a:r>
              <a:rPr lang="en-US" sz="2400" b="0" i="0" dirty="0">
                <a:solidFill>
                  <a:srgbClr val="404040"/>
                </a:solidFill>
                <a:effectLst/>
              </a:rPr>
              <a:t>State-of-the-art transformer models (BanglaT5, </a:t>
            </a:r>
            <a:r>
              <a:rPr lang="en-US" sz="2400" b="0" i="0" dirty="0" err="1">
                <a:solidFill>
                  <a:srgbClr val="404040"/>
                </a:solidFill>
                <a:effectLst/>
              </a:rPr>
              <a:t>mBART</a:t>
            </a:r>
            <a:r>
              <a:rPr lang="en-US" sz="2400" b="0" i="0" dirty="0">
                <a:solidFill>
                  <a:srgbClr val="404040"/>
                </a:solidFill>
                <a:effectLst/>
              </a:rPr>
              <a:t>, mT5, mT0).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898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7D39-5DA5-E60B-FF66-D741256C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853"/>
            <a:ext cx="10515600" cy="1325563"/>
          </a:xfrm>
        </p:spPr>
        <p:txBody>
          <a:bodyPr/>
          <a:lstStyle/>
          <a:p>
            <a:r>
              <a:rPr lang="en-US" b="1" i="0" dirty="0" err="1">
                <a:solidFill>
                  <a:srgbClr val="404040"/>
                </a:solidFill>
                <a:effectLst/>
              </a:rPr>
              <a:t>BeliN</a:t>
            </a:r>
            <a:r>
              <a:rPr lang="en-US" b="1" i="0" dirty="0">
                <a:solidFill>
                  <a:srgbClr val="404040"/>
                </a:solidFill>
                <a:effectLst/>
              </a:rPr>
              <a:t> Corpus Overview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EEBCB2-7EDD-7C3D-033F-6D26B06DD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5562"/>
            <a:ext cx="10899098" cy="371113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44C918-2C35-9776-8883-9F3E105F9D7E}"/>
              </a:ext>
            </a:extLst>
          </p:cNvPr>
          <p:cNvSpPr txBox="1"/>
          <p:nvPr/>
        </p:nvSpPr>
        <p:spPr>
          <a:xfrm>
            <a:off x="1131132" y="5036693"/>
            <a:ext cx="10313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404040"/>
                </a:solidFill>
                <a:effectLst/>
              </a:rPr>
              <a:t>2,520 articles.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404040"/>
                </a:solidFill>
                <a:effectLst/>
              </a:rPr>
              <a:t>Category distribution: Islam (79.4%), Hinduism (9.6%), Others (8.7%).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404040"/>
                </a:solidFill>
                <a:effectLst/>
              </a:rPr>
              <a:t>Sentiment: 68% Positive, 18% Negative, 14% Neutral.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4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18FD-EBD6-620F-C424-647AEE00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</a:rPr>
              <a:t>MultiGen Approach</a:t>
            </a:r>
            <a:endParaRPr lang="en-US" b="0" i="0" dirty="0">
              <a:solidFill>
                <a:srgbClr val="404040"/>
              </a:solidFill>
              <a:effectLst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1FE5D-DB37-2D58-E757-DFD8E4141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348681" y="1543987"/>
            <a:ext cx="9494637" cy="4677946"/>
          </a:xfrm>
        </p:spPr>
      </p:pic>
    </p:spTree>
    <p:extLst>
      <p:ext uri="{BB962C8B-B14F-4D97-AF65-F5344CB8AC3E}">
        <p14:creationId xmlns:p14="http://schemas.microsoft.com/office/powerpoint/2010/main" val="400512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674E-EAE7-070E-38C5-503D0559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</a:rPr>
              <a:t>Model Architecture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7CF0B9-419D-C674-427B-DE8F42CA4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87" t="13164" r="4819" b="2780"/>
          <a:stretch/>
        </p:blipFill>
        <p:spPr>
          <a:xfrm>
            <a:off x="584616" y="1394085"/>
            <a:ext cx="11287594" cy="5098790"/>
          </a:xfrm>
        </p:spPr>
      </p:pic>
    </p:spTree>
    <p:extLst>
      <p:ext uri="{BB962C8B-B14F-4D97-AF65-F5344CB8AC3E}">
        <p14:creationId xmlns:p14="http://schemas.microsoft.com/office/powerpoint/2010/main" val="366662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7925-B71B-2E3F-E802-476CD43D7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04423" cy="909039"/>
          </a:xfrm>
        </p:spPr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</a:rPr>
              <a:t>Experimental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26DB4-5435-BA27-DAB9-FCF9AD74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870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404040"/>
                </a:solidFill>
                <a:effectLst/>
              </a:rPr>
              <a:t>Metrics:</a:t>
            </a:r>
            <a:r>
              <a:rPr lang="en-US" b="0" i="0" dirty="0">
                <a:solidFill>
                  <a:srgbClr val="404040"/>
                </a:solidFill>
                <a:effectLst/>
              </a:rPr>
              <a:t> BLEU, ROUGE,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BERTScore</a:t>
            </a:r>
            <a:r>
              <a:rPr lang="en-US" b="0" i="0" dirty="0">
                <a:solidFill>
                  <a:srgbClr val="404040"/>
                </a:solidFill>
                <a:effectLst/>
              </a:rPr>
              <a:t>, METEOR.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404040"/>
                </a:solidFill>
                <a:effectLst/>
              </a:rPr>
              <a:t>Key Findings: BanglaT5</a:t>
            </a:r>
            <a:r>
              <a:rPr lang="en-US" b="0" i="0" dirty="0">
                <a:solidFill>
                  <a:srgbClr val="404040"/>
                </a:solidFill>
                <a:effectLst/>
              </a:rPr>
              <a:t> outperforms others (BLEU: 18.61 vs. 16.08 baseline). MultiGen improves all metrics (e.g., ROUGE-L: +4.8%).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33B1B5-2DDE-EAA6-5B91-BFF0DF55F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6433"/>
            <a:ext cx="10802858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F936-91B5-AF42-3BE7-FEC53AC6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01E8-46D1-F374-52D2-8C6682558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404040"/>
                </a:solidFill>
                <a:effectLst/>
              </a:rPr>
              <a:t>Future Work:</a:t>
            </a:r>
            <a:endParaRPr lang="en-US" b="0" i="0" dirty="0">
              <a:solidFill>
                <a:srgbClr val="404040"/>
              </a:solidFill>
              <a:effectLst/>
            </a:endParaRPr>
          </a:p>
          <a:p>
            <a:r>
              <a:rPr lang="en-US" dirty="0">
                <a:solidFill>
                  <a:srgbClr val="404040"/>
                </a:solidFill>
              </a:rPr>
              <a:t>Including a wider variety of topics and domains in the dataset.</a:t>
            </a:r>
          </a:p>
          <a:p>
            <a:r>
              <a:rPr lang="en-US" dirty="0">
                <a:solidFill>
                  <a:srgbClr val="404040"/>
                </a:solidFill>
              </a:rPr>
              <a:t>Leveraging Large Language Models (LLMs) for real-time headline generation across multiple languages, including Bengali.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404040"/>
                </a:solidFill>
                <a:effectLst/>
              </a:rPr>
              <a:t>Summary:</a:t>
            </a:r>
            <a:endParaRPr lang="en-US" b="0" i="0" dirty="0">
              <a:solidFill>
                <a:srgbClr val="40404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04040"/>
                </a:solidFill>
                <a:effectLst/>
              </a:rPr>
              <a:t>BeliN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is the first Bengali religious news corpus with multi-context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</a:rPr>
              <a:t>MultiGen outperforms baselines by integrating category, aspect, and sentiment.</a:t>
            </a:r>
          </a:p>
        </p:txBody>
      </p:sp>
    </p:spTree>
    <p:extLst>
      <p:ext uri="{BB962C8B-B14F-4D97-AF65-F5344CB8AC3E}">
        <p14:creationId xmlns:p14="http://schemas.microsoft.com/office/powerpoint/2010/main" val="164167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F800AE-6A6E-9641-5236-D7C1DC06D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 b="1" dirty="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0453590-6FA2-674B-448D-E2C340A97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F6A52378-EE17-41A8-B9F5-75546A340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7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1403</TotalTime>
  <Words>253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BeliN - A Novel Corpus for Bengali Religious News Headline Generation using contextual feature fusion</vt:lpstr>
      <vt:lpstr>Introduction</vt:lpstr>
      <vt:lpstr>Existing Work (Limitations)</vt:lpstr>
      <vt:lpstr>BeliN Corpus Overview</vt:lpstr>
      <vt:lpstr>MultiGen Approach</vt:lpstr>
      <vt:lpstr>Model Architecture</vt:lpstr>
      <vt:lpstr>Experimental 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BeliN - A Novel Corpus for Bengali Religious News Headline Generation</dc:title>
  <dc:creator>(FA24-RAI-002) ALINA MARYAM MUGHAL</dc:creator>
  <cp:lastModifiedBy>(FA24-RAI-002) ALINA MARYAM MUGHAL</cp:lastModifiedBy>
  <cp:revision>10</cp:revision>
  <dcterms:created xsi:type="dcterms:W3CDTF">2025-05-28T09:24:23Z</dcterms:created>
  <dcterms:modified xsi:type="dcterms:W3CDTF">2025-06-03T05:40:09Z</dcterms:modified>
</cp:coreProperties>
</file>