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 id="266" r:id="rId7"/>
    <p:sldId id="262" r:id="rId8"/>
    <p:sldId id="261" r:id="rId9"/>
    <p:sldId id="263" r:id="rId10"/>
    <p:sldId id="264" r:id="rId11"/>
    <p:sldId id="268" r:id="rId12"/>
    <p:sldId id="267"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323" autoAdjust="0"/>
    <p:restoredTop sz="94660"/>
  </p:normalViewPr>
  <p:slideViewPr>
    <p:cSldViewPr snapToGrid="0">
      <p:cViewPr varScale="1">
        <p:scale>
          <a:sx n="84" d="100"/>
          <a:sy n="84" d="100"/>
        </p:scale>
        <p:origin x="65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3/24/2021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3/24/2021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3/24/2021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3/24/2021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3/24/2021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3/24/2021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ru-RU" smtClean="0"/>
              <a:t>Образец заголовка</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42A54C80-263E-416B-A8E0-580EDEADCBDC}" type="datetimeFigureOut">
              <a:rPr lang="en-US" dirty="0"/>
              <a:t>3/24/2021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3/24/2021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3/24/2021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http://rec.gerodot.ru/athens_nat/akm.htm#1"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rec.gerodot.ru/athens_nat/akm.htm#2"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rec.gerodot.ru/athens_nat/akm.htm#4" TargetMode="External"/><Relationship Id="rId2" Type="http://schemas.openxmlformats.org/officeDocument/2006/relationships/hyperlink" Target="http://rec.gerodot.ru/athens_nat/akm.htm#3"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pPr algn="just"/>
            <a:r>
              <a:rPr lang="uk-UA" dirty="0" err="1" smtClean="0"/>
              <a:t>Антикитерский</a:t>
            </a:r>
            <a:r>
              <a:rPr lang="uk-UA" dirty="0" smtClean="0"/>
              <a:t> </a:t>
            </a:r>
            <a:r>
              <a:rPr lang="uk-UA" dirty="0" err="1" smtClean="0"/>
              <a:t>механизм</a:t>
            </a:r>
            <a:endParaRPr lang="en-US" dirty="0"/>
          </a:p>
        </p:txBody>
      </p:sp>
      <p:sp>
        <p:nvSpPr>
          <p:cNvPr id="3" name="Подзаголовок 2"/>
          <p:cNvSpPr>
            <a:spLocks noGrp="1"/>
          </p:cNvSpPr>
          <p:nvPr>
            <p:ph type="subTitle" idx="1"/>
          </p:nvPr>
        </p:nvSpPr>
        <p:spPr>
          <a:xfrm>
            <a:off x="128016" y="5888780"/>
            <a:ext cx="2900341" cy="850348"/>
          </a:xfrm>
        </p:spPr>
        <p:txBody>
          <a:bodyPr/>
          <a:lstStyle/>
          <a:p>
            <a:pPr algn="just"/>
            <a:r>
              <a:rPr lang="uk-UA" dirty="0" err="1" smtClean="0"/>
              <a:t>Алексеева</a:t>
            </a:r>
            <a:r>
              <a:rPr lang="uk-UA" dirty="0"/>
              <a:t> </a:t>
            </a:r>
            <a:r>
              <a:rPr lang="uk-UA" dirty="0" smtClean="0"/>
              <a:t>Алина, </a:t>
            </a:r>
          </a:p>
          <a:p>
            <a:pPr algn="just"/>
            <a:r>
              <a:rPr lang="uk-UA" dirty="0" err="1" smtClean="0"/>
              <a:t>Гуда</a:t>
            </a:r>
            <a:r>
              <a:rPr lang="uk-UA" dirty="0" smtClean="0"/>
              <a:t> </a:t>
            </a:r>
            <a:r>
              <a:rPr lang="uk-UA" dirty="0" err="1" smtClean="0"/>
              <a:t>Лилия</a:t>
            </a:r>
            <a:r>
              <a:rPr lang="uk-UA" dirty="0" smtClean="0"/>
              <a:t>, АИ-205</a:t>
            </a:r>
            <a:endParaRPr lang="en-US" dirty="0"/>
          </a:p>
        </p:txBody>
      </p:sp>
    </p:spTree>
    <p:extLst>
      <p:ext uri="{BB962C8B-B14F-4D97-AF65-F5344CB8AC3E}">
        <p14:creationId xmlns:p14="http://schemas.microsoft.com/office/powerpoint/2010/main" val="11241040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Заголовок 9"/>
          <p:cNvSpPr>
            <a:spLocks noGrp="1"/>
          </p:cNvSpPr>
          <p:nvPr>
            <p:ph type="title"/>
          </p:nvPr>
        </p:nvSpPr>
        <p:spPr>
          <a:xfrm>
            <a:off x="548640" y="381000"/>
            <a:ext cx="8725362" cy="1007872"/>
          </a:xfrm>
        </p:spPr>
        <p:txBody>
          <a:bodyPr/>
          <a:lstStyle/>
          <a:p>
            <a:pPr algn="just"/>
            <a:r>
              <a:rPr lang="ru-RU" dirty="0" smtClean="0"/>
              <a:t>Принцип работы механизма</a:t>
            </a:r>
            <a:endParaRPr lang="en-US" dirty="0"/>
          </a:p>
        </p:txBody>
      </p:sp>
      <p:sp>
        <p:nvSpPr>
          <p:cNvPr id="9" name="Заголовок 6"/>
          <p:cNvSpPr>
            <a:spLocks noGrp="1"/>
          </p:cNvSpPr>
          <p:nvPr>
            <p:ph type="body" idx="4294967295"/>
          </p:nvPr>
        </p:nvSpPr>
        <p:spPr>
          <a:xfrm>
            <a:off x="548640" y="1115568"/>
            <a:ext cx="8878824" cy="5742432"/>
          </a:xfrm>
        </p:spPr>
        <p:txBody>
          <a:bodyPr>
            <a:noAutofit/>
          </a:bodyPr>
          <a:lstStyle/>
          <a:p>
            <a:pPr marL="0" indent="0" algn="just">
              <a:buNone/>
            </a:pPr>
            <a:r>
              <a:rPr lang="ru-RU" dirty="0" smtClean="0"/>
              <a:t> Как оказалось, </a:t>
            </a:r>
            <a:r>
              <a:rPr lang="ru-RU" dirty="0" err="1" smtClean="0"/>
              <a:t>Антикитерский</a:t>
            </a:r>
            <a:r>
              <a:rPr lang="ru-RU" dirty="0" smtClean="0"/>
              <a:t> механизм имеет </a:t>
            </a:r>
            <a:r>
              <a:rPr lang="ru-RU" dirty="0" err="1" smtClean="0"/>
              <a:t>дифиренциальную</a:t>
            </a:r>
            <a:r>
              <a:rPr lang="ru-RU" dirty="0" smtClean="0"/>
              <a:t> систему передач.</a:t>
            </a:r>
            <a:r>
              <a:rPr lang="ru-RU" dirty="0"/>
              <a:t> Дифференциальная передача сигналов, являющаяся менее распространенной по сравнению с несимметричной передачей, использует два двухтактных сигнала напряжения для передачи одного информационного сигнала. Таким образом, один информационный сигнал требует пары проводников; первый переносит сигнал, а второй переносит инвертированный сигнал</a:t>
            </a:r>
            <a:r>
              <a:rPr lang="ru-RU" dirty="0" smtClean="0"/>
              <a:t>.</a:t>
            </a:r>
          </a:p>
          <a:p>
            <a:pPr marL="0" indent="0" algn="just">
              <a:buNone/>
            </a:pPr>
            <a:r>
              <a:rPr lang="ru-RU" dirty="0"/>
              <a:t>Приемник извлекает информацию, обнаруживая разность потенциалов между инвертированным и </a:t>
            </a:r>
            <a:r>
              <a:rPr lang="ru-RU" dirty="0" err="1"/>
              <a:t>неинвертированным</a:t>
            </a:r>
            <a:r>
              <a:rPr lang="ru-RU" dirty="0"/>
              <a:t> сигналами. Два сигнала напряжения «симметричны», что означает, что они имеют равную амплитуду и противоположную полярность относительно синфазного напряжения. Обратные токи, связанные с этими напряжениями, также сбалансированы и, таким образом, компенсируют друг друга; по этой причине можно сказать, что дифференциальные сигналы имеют (в идеале) нулевой ток через соединение земли.</a:t>
            </a:r>
          </a:p>
          <a:p>
            <a:pPr marL="0" indent="0" algn="just">
              <a:buNone/>
            </a:pPr>
            <a:r>
              <a:rPr lang="ru-RU" dirty="0"/>
              <a:t/>
            </a:r>
            <a:br>
              <a:rPr lang="ru-RU" dirty="0"/>
            </a:br>
            <a:endParaRPr lang="en-US" dirty="0"/>
          </a:p>
        </p:txBody>
      </p:sp>
    </p:spTree>
    <p:extLst>
      <p:ext uri="{BB962C8B-B14F-4D97-AF65-F5344CB8AC3E}">
        <p14:creationId xmlns:p14="http://schemas.microsoft.com/office/powerpoint/2010/main" val="8198987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 3"/>
          <p:cNvSpPr>
            <a:spLocks noGrp="1"/>
          </p:cNvSpPr>
          <p:nvPr>
            <p:ph type="body" idx="1"/>
          </p:nvPr>
        </p:nvSpPr>
        <p:spPr>
          <a:xfrm>
            <a:off x="722376" y="777240"/>
            <a:ext cx="8569915" cy="5803618"/>
          </a:xfrm>
        </p:spPr>
        <p:txBody>
          <a:bodyPr>
            <a:normAutofit/>
          </a:bodyPr>
          <a:lstStyle/>
          <a:p>
            <a:pPr algn="just"/>
            <a:r>
              <a:rPr lang="ru-RU" dirty="0"/>
              <a:t>При дифференциальной передаче сигналов отправитель и получатель необязательно должны иметь общую опорную точку земли. Однако использование дифференциальной передачи не означает, что различия потенциалов земли у отправителя и получателя не влияют на работу схемы.</a:t>
            </a:r>
          </a:p>
          <a:p>
            <a:pPr algn="just"/>
            <a:r>
              <a:rPr lang="ru-RU" dirty="0"/>
              <a:t>Если передается несколько сигналов, то для каждого сигнала требуется два проводника, и часто необходимо или, по крайней мере, полезно включить соединение земли, даже если все сигналы являются дифференциальными. Так, например, для передачи 16 сигналов потребуется 33 проводника (для несимметричной передачи было необходимо 17). Это демонстрирует очевидный недостаток дифференциальной передачи сигналов.</a:t>
            </a:r>
          </a:p>
          <a:p>
            <a:endParaRPr lang="en-US" dirty="0"/>
          </a:p>
        </p:txBody>
      </p:sp>
    </p:spTree>
    <p:extLst>
      <p:ext uri="{BB962C8B-B14F-4D97-AF65-F5344CB8AC3E}">
        <p14:creationId xmlns:p14="http://schemas.microsoft.com/office/powerpoint/2010/main" val="38071853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rotWithShape="1">
          <a:blip r:embed="rId2">
            <a:extLst>
              <a:ext uri="{28A0092B-C50C-407E-A947-70E740481C1C}">
                <a14:useLocalDpi xmlns:a14="http://schemas.microsoft.com/office/drawing/2010/main" val="0"/>
              </a:ext>
            </a:extLst>
          </a:blip>
          <a:srcRect r="3839"/>
          <a:stretch/>
        </p:blipFill>
        <p:spPr>
          <a:xfrm>
            <a:off x="466344" y="886968"/>
            <a:ext cx="8723376" cy="5196021"/>
          </a:xfrm>
          <a:prstGeom prst="rect">
            <a:avLst/>
          </a:prstGeom>
        </p:spPr>
      </p:pic>
    </p:spTree>
    <p:extLst>
      <p:ext uri="{BB962C8B-B14F-4D97-AF65-F5344CB8AC3E}">
        <p14:creationId xmlns:p14="http://schemas.microsoft.com/office/powerpoint/2010/main" val="1108746055"/>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a:xfrm>
            <a:off x="677333" y="381000"/>
            <a:ext cx="8832425" cy="615696"/>
          </a:xfrm>
        </p:spPr>
        <p:txBody>
          <a:bodyPr>
            <a:normAutofit fontScale="90000"/>
          </a:bodyPr>
          <a:lstStyle/>
          <a:p>
            <a:r>
              <a:rPr lang="ru-RU" sz="3600" dirty="0" smtClean="0"/>
              <a:t>Вывод</a:t>
            </a:r>
            <a:endParaRPr lang="en-US" sz="3600" dirty="0"/>
          </a:p>
        </p:txBody>
      </p:sp>
      <p:sp>
        <p:nvSpPr>
          <p:cNvPr id="6" name="Текст 5"/>
          <p:cNvSpPr>
            <a:spLocks noGrp="1"/>
          </p:cNvSpPr>
          <p:nvPr>
            <p:ph type="body" idx="1"/>
          </p:nvPr>
        </p:nvSpPr>
        <p:spPr>
          <a:xfrm>
            <a:off x="677333" y="1143000"/>
            <a:ext cx="8535248" cy="2139696"/>
          </a:xfrm>
        </p:spPr>
        <p:txBody>
          <a:bodyPr>
            <a:normAutofit lnSpcReduction="10000"/>
          </a:bodyPr>
          <a:lstStyle/>
          <a:p>
            <a:pPr algn="just"/>
            <a:r>
              <a:rPr lang="ru-RU" dirty="0" err="1"/>
              <a:t>Антикитерский</a:t>
            </a:r>
            <a:r>
              <a:rPr lang="ru-RU" dirty="0"/>
              <a:t> механизм с момента открытия озадачил и заинтриговал историков науки и техники, не предполагавших, что подобное устройство могло существовать в эллинистическое время. </a:t>
            </a:r>
            <a:r>
              <a:rPr lang="ru-RU" dirty="0" smtClean="0"/>
              <a:t>Став </a:t>
            </a:r>
            <a:r>
              <a:rPr lang="ru-RU" dirty="0"/>
              <a:t>жертвой стихии и людской алчности, </a:t>
            </a:r>
            <a:r>
              <a:rPr lang="ru-RU" dirty="0" err="1"/>
              <a:t>Антикитерский</a:t>
            </a:r>
            <a:r>
              <a:rPr lang="ru-RU" dirty="0"/>
              <a:t> механизм на две тысячи лет выпал из научного оборота. Но благодаря тому же несчастному случаю, обернувшемуся счастливой случайностью, он сохранился до наших дней и попал в руки современных исследователей, заставив пересмотреть многие из наших оценок античной науки и техники.</a:t>
            </a:r>
          </a:p>
          <a:p>
            <a:endParaRPr lang="ru-RU" dirty="0"/>
          </a:p>
        </p:txBody>
      </p:sp>
    </p:spTree>
    <p:extLst>
      <p:ext uri="{BB962C8B-B14F-4D97-AF65-F5344CB8AC3E}">
        <p14:creationId xmlns:p14="http://schemas.microsoft.com/office/powerpoint/2010/main" val="30068230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713233" y="329184"/>
            <a:ext cx="8560769" cy="502222"/>
          </a:xfrm>
        </p:spPr>
        <p:txBody>
          <a:bodyPr>
            <a:noAutofit/>
          </a:bodyPr>
          <a:lstStyle/>
          <a:p>
            <a:pPr algn="just"/>
            <a:r>
              <a:rPr lang="uk-UA" dirty="0" err="1" smtClean="0"/>
              <a:t>История</a:t>
            </a:r>
            <a:r>
              <a:rPr lang="uk-UA" dirty="0" smtClean="0"/>
              <a:t> </a:t>
            </a:r>
            <a:r>
              <a:rPr lang="uk-UA" dirty="0" err="1" smtClean="0"/>
              <a:t>откр</a:t>
            </a:r>
            <a:r>
              <a:rPr lang="ru-RU" dirty="0" err="1" smtClean="0"/>
              <a:t>ытия</a:t>
            </a:r>
            <a:r>
              <a:rPr lang="ru-RU" dirty="0" smtClean="0"/>
              <a:t> </a:t>
            </a:r>
            <a:endParaRPr lang="en-US" dirty="0"/>
          </a:p>
        </p:txBody>
      </p:sp>
      <p:sp>
        <p:nvSpPr>
          <p:cNvPr id="3" name="Объект 2"/>
          <p:cNvSpPr>
            <a:spLocks noGrp="1"/>
          </p:cNvSpPr>
          <p:nvPr>
            <p:ph idx="4294967295"/>
          </p:nvPr>
        </p:nvSpPr>
        <p:spPr>
          <a:xfrm>
            <a:off x="713233" y="987552"/>
            <a:ext cx="8257031" cy="5669153"/>
          </a:xfrm>
        </p:spPr>
        <p:txBody>
          <a:bodyPr>
            <a:normAutofit/>
          </a:bodyPr>
          <a:lstStyle/>
          <a:p>
            <a:pPr marL="0" indent="0" algn="just">
              <a:buNone/>
            </a:pPr>
            <a:r>
              <a:rPr lang="ru-RU" dirty="0"/>
              <a:t> 1900 году накануне Пасхи два судна ловцов губок, возвращавшихся от берегов Африки, бросили якорь у маленького греческого острова </a:t>
            </a:r>
            <a:r>
              <a:rPr lang="ru-RU" dirty="0" err="1"/>
              <a:t>Антикитера</a:t>
            </a:r>
            <a:r>
              <a:rPr lang="ru-RU" dirty="0"/>
              <a:t> (</a:t>
            </a:r>
            <a:r>
              <a:rPr lang="ru-RU" dirty="0" err="1"/>
              <a:t>Антикифера</a:t>
            </a:r>
            <a:r>
              <a:rPr lang="ru-RU" dirty="0"/>
              <a:t>) в Эгейском море, расположенного между южной оконечностью материковой Греции - полуостровом Пелопоннес - и островом Крит. Там, на глубине примерно 60 метров, ныряльщики обнаружили развалины древнего корабля.</a:t>
            </a:r>
          </a:p>
          <a:p>
            <a:pPr marL="0" indent="0" algn="just">
              <a:buNone/>
            </a:pPr>
            <a:r>
              <a:rPr lang="ru-RU" dirty="0"/>
              <a:t>На следующий год греческие археологи с помощью водолазов начали исследование затонувшего судна, которое оказалось римским торговым кораблем, потерпевшим крушение около 80-50 гг. до н.э. Со дна моря были подняты многочисленные артефакты: бронзовые и мраморные статуи, амфоры и т.д. Среди найденных произведений искусства - два шедевра, выставленные в Национальном археологическом музее в Афинах: бронзовая статуя "Юноши из </a:t>
            </a:r>
            <a:r>
              <a:rPr lang="ru-RU" dirty="0" err="1"/>
              <a:t>Антикитеры</a:t>
            </a:r>
            <a:r>
              <a:rPr lang="ru-RU" dirty="0"/>
              <a:t>" (около 340 г. до н.э.) и т.н. "Голова философа".</a:t>
            </a:r>
          </a:p>
          <a:p>
            <a:pPr marL="0" indent="0" algn="just">
              <a:buNone/>
            </a:pPr>
            <a:r>
              <a:rPr lang="ru-RU" dirty="0"/>
              <a:t>По наиболее вероятной гипотезе, судно шло с острова Родос, скорее всего, в Рим с трофеями либо дипломатическими "дарами". Как известно, завоевание Греции Римом сопровождалось систематическим вывозом "культурных ценностей" в Италию</a:t>
            </a:r>
            <a:r>
              <a:rPr lang="ru-RU" dirty="0" smtClean="0"/>
              <a:t>.</a:t>
            </a:r>
            <a:endParaRPr lang="ru-RU" dirty="0"/>
          </a:p>
        </p:txBody>
      </p:sp>
    </p:spTree>
    <p:extLst>
      <p:ext uri="{BB962C8B-B14F-4D97-AF65-F5344CB8AC3E}">
        <p14:creationId xmlns:p14="http://schemas.microsoft.com/office/powerpoint/2010/main" val="40764955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694944" y="603504"/>
            <a:ext cx="8467344" cy="5797296"/>
          </a:xfrm>
        </p:spPr>
        <p:txBody>
          <a:bodyPr>
            <a:normAutofit fontScale="92500" lnSpcReduction="20000"/>
          </a:bodyPr>
          <a:lstStyle/>
          <a:p>
            <a:pPr marL="0" indent="0" algn="just">
              <a:buNone/>
            </a:pPr>
            <a:r>
              <a:rPr lang="ru-RU" sz="1900" dirty="0" smtClean="0"/>
              <a:t>Среди </a:t>
            </a:r>
            <a:r>
              <a:rPr lang="ru-RU" sz="1900" dirty="0"/>
              <a:t>предметов, поднятых с затонувшего корабля, оказался бесформенный ком корродированной бронзы, покрытой известковыми отложениями, принятый сначала за обломок статуи. В 1902 году его изучением занялся археолог </a:t>
            </a:r>
            <a:r>
              <a:rPr lang="ru-RU" sz="1900" dirty="0" err="1"/>
              <a:t>Валериос</a:t>
            </a:r>
            <a:r>
              <a:rPr lang="ru-RU" sz="1900" dirty="0"/>
              <a:t> </a:t>
            </a:r>
            <a:r>
              <a:rPr lang="ru-RU" sz="1900" dirty="0" err="1"/>
              <a:t>Стаис</a:t>
            </a:r>
            <a:r>
              <a:rPr lang="ru-RU" sz="1900" dirty="0"/>
              <a:t>. Расчистив его от известковых отложений, он, к своему удивлению, обнаружил сложный механизм, наподобие часового, с множеством бронзовых шестеренок, остатками приводных валов и измерительных шкал. Также удалось разобрать некоторые надписи на древнегреческом языке.</a:t>
            </a:r>
          </a:p>
          <a:p>
            <a:pPr marL="0" indent="0" algn="just">
              <a:buNone/>
            </a:pPr>
            <a:r>
              <a:rPr lang="ru-RU" sz="1900" dirty="0"/>
              <a:t>Пролежав 2000 лет на морском дне, механизм дошел до нас в сильно поврежденном виде. Деревянный каркас, на котором он, по всей видимости, крепился, полностью распался. Металлические детали сильно деформировались и подверглись коррозии. Кроме того, многие фрагменты механизма были утрачены.</a:t>
            </a:r>
          </a:p>
          <a:p>
            <a:pPr marL="0" indent="0" algn="just">
              <a:buNone/>
            </a:pPr>
            <a:r>
              <a:rPr lang="ru-RU" sz="1900" dirty="0" smtClean="0"/>
              <a:t>В </a:t>
            </a:r>
            <a:r>
              <a:rPr lang="ru-RU" sz="1900" dirty="0"/>
              <a:t>1903 году в Афинах вышла первая официальная научная публикация с описанием и фотографиями </a:t>
            </a:r>
            <a:r>
              <a:rPr lang="ru-RU" sz="1900" dirty="0" err="1"/>
              <a:t>Антикитерского</a:t>
            </a:r>
            <a:r>
              <a:rPr lang="ru-RU" sz="1900" dirty="0"/>
              <a:t> механизма, как было названо это устройство.</a:t>
            </a:r>
          </a:p>
          <a:p>
            <a:pPr marL="0" indent="0" algn="just">
              <a:buNone/>
            </a:pPr>
            <a:r>
              <a:rPr lang="ru-RU" sz="1900" dirty="0"/>
              <a:t>Потребовалась кропотливая работа по расчистке прибора, которая продолжалась не одно десятилетие. Его реконструкция казалась делом почти безнадежным, и он долгое время оставался малоизученным, пока не привлек внимание английского физика и историка науки </a:t>
            </a:r>
            <a:r>
              <a:rPr lang="ru-RU" sz="1900" dirty="0" err="1"/>
              <a:t>Дерека</a:t>
            </a:r>
            <a:r>
              <a:rPr lang="ru-RU" sz="1900" dirty="0"/>
              <a:t> де </a:t>
            </a:r>
            <a:r>
              <a:rPr lang="ru-RU" sz="1900" dirty="0" err="1"/>
              <a:t>Солла</a:t>
            </a:r>
            <a:r>
              <a:rPr lang="ru-RU" sz="1900" dirty="0"/>
              <a:t> Прайса (</a:t>
            </a:r>
            <a:r>
              <a:rPr lang="ru-RU" sz="1900" dirty="0" err="1"/>
              <a:t>Derek</a:t>
            </a:r>
            <a:r>
              <a:rPr lang="ru-RU" sz="1900" dirty="0"/>
              <a:t> J. </a:t>
            </a:r>
            <a:r>
              <a:rPr lang="ru-RU" sz="1900" dirty="0" err="1"/>
              <a:t>de</a:t>
            </a:r>
            <a:r>
              <a:rPr lang="ru-RU" sz="1900" dirty="0"/>
              <a:t> </a:t>
            </a:r>
            <a:r>
              <a:rPr lang="ru-RU" sz="1900" dirty="0" err="1"/>
              <a:t>Solla</a:t>
            </a:r>
            <a:r>
              <a:rPr lang="ru-RU" sz="1900" dirty="0"/>
              <a:t> </a:t>
            </a:r>
            <a:r>
              <a:rPr lang="ru-RU" sz="1900" dirty="0" err="1"/>
              <a:t>Price</a:t>
            </a:r>
            <a:r>
              <a:rPr lang="ru-RU" sz="1900" dirty="0"/>
              <a:t>). В 1959 году в журнале "</a:t>
            </a:r>
            <a:r>
              <a:rPr lang="ru-RU" sz="1900" dirty="0" err="1"/>
              <a:t>Scientific</a:t>
            </a:r>
            <a:r>
              <a:rPr lang="ru-RU" sz="1900" dirty="0"/>
              <a:t> </a:t>
            </a:r>
            <a:r>
              <a:rPr lang="ru-RU" sz="1900" dirty="0" err="1"/>
              <a:t>American</a:t>
            </a:r>
            <a:r>
              <a:rPr lang="ru-RU" sz="1900" dirty="0"/>
              <a:t>" была опубликована статья Прайса "Древнегреческий компьютер", посвященная </a:t>
            </a:r>
            <a:r>
              <a:rPr lang="ru-RU" sz="1900" dirty="0" err="1"/>
              <a:t>Антикитерскому</a:t>
            </a:r>
            <a:r>
              <a:rPr lang="ru-RU" sz="1900" dirty="0"/>
              <a:t> механизму, ставшая важной вехой в его </a:t>
            </a:r>
            <a:r>
              <a:rPr lang="ru-RU" sz="1900" dirty="0" smtClean="0"/>
              <a:t>исследовании.</a:t>
            </a:r>
            <a:r>
              <a:rPr lang="ru-RU" sz="1900" u="sng" baseline="30000" dirty="0" smtClean="0">
                <a:hlinkClick r:id="rId2"/>
              </a:rPr>
              <a:t>1</a:t>
            </a:r>
            <a:endParaRPr lang="ru-RU" sz="1900" dirty="0"/>
          </a:p>
        </p:txBody>
      </p:sp>
    </p:spTree>
    <p:extLst>
      <p:ext uri="{BB962C8B-B14F-4D97-AF65-F5344CB8AC3E}">
        <p14:creationId xmlns:p14="http://schemas.microsoft.com/office/powerpoint/2010/main" val="5248473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731520" y="950976"/>
            <a:ext cx="8339328" cy="6373368"/>
          </a:xfrm>
        </p:spPr>
        <p:txBody>
          <a:bodyPr>
            <a:noAutofit/>
          </a:bodyPr>
          <a:lstStyle/>
          <a:p>
            <a:pPr marL="0" indent="0" algn="just">
              <a:buNone/>
            </a:pPr>
            <a:r>
              <a:rPr lang="ru-RU" dirty="0"/>
              <a:t>Прайс предполагал, что </a:t>
            </a:r>
            <a:r>
              <a:rPr lang="ru-RU" dirty="0" err="1"/>
              <a:t>Антикитерский</a:t>
            </a:r>
            <a:r>
              <a:rPr lang="ru-RU" dirty="0"/>
              <a:t> механизм был создан около 85-80 г. до н.э. Однако радиоуглеродный анализ (1971) и эпиграфические исследования надписей отодвинули предполагаемое время его создания до 150-100 гг. до н.э.</a:t>
            </a:r>
          </a:p>
          <a:p>
            <a:pPr marL="0" indent="0" algn="just">
              <a:buNone/>
            </a:pPr>
            <a:r>
              <a:rPr lang="ru-RU" dirty="0"/>
              <a:t>В 1971 году Прайс, в то время профессор истории науки в Йельском университете, совместно с </a:t>
            </a:r>
            <a:r>
              <a:rPr lang="ru-RU" dirty="0" err="1"/>
              <a:t>Харлампосом</a:t>
            </a:r>
            <a:r>
              <a:rPr lang="ru-RU" dirty="0"/>
              <a:t> </a:t>
            </a:r>
            <a:r>
              <a:rPr lang="ru-RU" dirty="0" err="1"/>
              <a:t>Каракалосом</a:t>
            </a:r>
            <a:r>
              <a:rPr lang="ru-RU" dirty="0"/>
              <a:t>, профессором ядерной физики из греческого Национального центра научных исследований "</a:t>
            </a:r>
            <a:r>
              <a:rPr lang="ru-RU" dirty="0" err="1"/>
              <a:t>Демокрит</a:t>
            </a:r>
            <a:r>
              <a:rPr lang="ru-RU" dirty="0"/>
              <a:t>", провели исследование </a:t>
            </a:r>
            <a:r>
              <a:rPr lang="ru-RU" dirty="0" err="1"/>
              <a:t>Антикитерского</a:t>
            </a:r>
            <a:r>
              <a:rPr lang="ru-RU" dirty="0"/>
              <a:t> механизма с помощью рентгеновской и гамма-радиографии, которое дало ценную информацию о внутренней конфигурации устройства.</a:t>
            </a:r>
          </a:p>
          <a:p>
            <a:pPr marL="0" indent="0" algn="just">
              <a:buNone/>
            </a:pPr>
            <a:r>
              <a:rPr lang="ru-RU" dirty="0"/>
              <a:t>В 1974 году в статье "Греческие шестеренки - календарный компьютер до нашей эры"</a:t>
            </a:r>
            <a:r>
              <a:rPr lang="ru-RU" u="sng" baseline="30000" dirty="0">
                <a:hlinkClick r:id="rId2"/>
              </a:rPr>
              <a:t>2</a:t>
            </a:r>
            <a:r>
              <a:rPr lang="ru-RU" dirty="0"/>
              <a:t> Прайс представил теоретическую модель </a:t>
            </a:r>
            <a:r>
              <a:rPr lang="ru-RU" dirty="0" err="1"/>
              <a:t>Антикитерского</a:t>
            </a:r>
            <a:r>
              <a:rPr lang="ru-RU" dirty="0"/>
              <a:t> механизма, основываясь на которой, австралийский ученый </a:t>
            </a:r>
            <a:r>
              <a:rPr lang="ru-RU" dirty="0" err="1"/>
              <a:t>Аллан</a:t>
            </a:r>
            <a:r>
              <a:rPr lang="ru-RU" dirty="0"/>
              <a:t> Джордж Бромли из Университета Сиднея и часовщик Фрэнк </a:t>
            </a:r>
            <a:r>
              <a:rPr lang="ru-RU" dirty="0" err="1"/>
              <a:t>Персивал</a:t>
            </a:r>
            <a:r>
              <a:rPr lang="ru-RU" dirty="0"/>
              <a:t> изготовили первую действующую модель. Несколько лет спустя британский изобретатель Джон </a:t>
            </a:r>
            <a:r>
              <a:rPr lang="ru-RU" dirty="0" err="1"/>
              <a:t>Глив</a:t>
            </a:r>
            <a:r>
              <a:rPr lang="ru-RU" dirty="0"/>
              <a:t>, занимающийся изготовлением планетариев, сконструировал более точный образец, работающий по схеме Прайса.</a:t>
            </a:r>
            <a:endParaRPr lang="ru-RU" dirty="0"/>
          </a:p>
        </p:txBody>
      </p:sp>
    </p:spTree>
    <p:extLst>
      <p:ext uri="{BB962C8B-B14F-4D97-AF65-F5344CB8AC3E}">
        <p14:creationId xmlns:p14="http://schemas.microsoft.com/office/powerpoint/2010/main" val="12536972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21208" y="320040"/>
            <a:ext cx="8732520" cy="6336792"/>
          </a:xfrm>
        </p:spPr>
        <p:txBody>
          <a:bodyPr>
            <a:noAutofit/>
          </a:bodyPr>
          <a:lstStyle/>
          <a:p>
            <a:pPr marL="0" indent="0" algn="just">
              <a:buNone/>
            </a:pPr>
            <a:r>
              <a:rPr lang="ru-RU" dirty="0"/>
              <a:t>В 1978 г. известный французский исследователь Жак-Ив Кусто еще раз обследовал место находки, но не нашел больше останков </a:t>
            </a:r>
            <a:r>
              <a:rPr lang="ru-RU" dirty="0" err="1"/>
              <a:t>Антикитерского</a:t>
            </a:r>
            <a:r>
              <a:rPr lang="ru-RU" dirty="0"/>
              <a:t> механизма.</a:t>
            </a:r>
          </a:p>
          <a:p>
            <a:pPr marL="0" indent="0" algn="just">
              <a:buNone/>
            </a:pPr>
            <a:r>
              <a:rPr lang="ru-RU" dirty="0"/>
              <a:t>Большой вклад в изучение </a:t>
            </a:r>
            <a:r>
              <a:rPr lang="ru-RU" dirty="0" err="1"/>
              <a:t>Антикитерского</a:t>
            </a:r>
            <a:r>
              <a:rPr lang="ru-RU" dirty="0"/>
              <a:t> механизма внес Майкл Райт, сотрудник Лондонского музея науки и Имперского колледжа в Лондоне, применивший для исследования оригинальных фрагментов метод линейной рентгеновской томографии. Первые результаты этого исследования были представлены в 1997 году, что позволило существенно скорректировать выводы Прайса</a:t>
            </a:r>
            <a:r>
              <a:rPr lang="ru-RU" dirty="0" smtClean="0"/>
              <a:t>.</a:t>
            </a:r>
          </a:p>
          <a:p>
            <a:pPr marL="0" indent="0" algn="just">
              <a:buNone/>
            </a:pPr>
            <a:r>
              <a:rPr lang="ru-RU" dirty="0"/>
              <a:t>В 2005 году стартовал международный проект "</a:t>
            </a:r>
            <a:r>
              <a:rPr lang="ru-RU" dirty="0" err="1"/>
              <a:t>Antikythera</a:t>
            </a:r>
            <a:r>
              <a:rPr lang="ru-RU" dirty="0"/>
              <a:t> </a:t>
            </a:r>
            <a:r>
              <a:rPr lang="ru-RU" dirty="0" err="1"/>
              <a:t>Mechanism</a:t>
            </a:r>
            <a:r>
              <a:rPr lang="ru-RU" dirty="0"/>
              <a:t> </a:t>
            </a:r>
            <a:r>
              <a:rPr lang="ru-RU" dirty="0" err="1"/>
              <a:t>Research</a:t>
            </a:r>
            <a:r>
              <a:rPr lang="ru-RU" dirty="0"/>
              <a:t> </a:t>
            </a:r>
            <a:r>
              <a:rPr lang="ru-RU" dirty="0" err="1"/>
              <a:t>Project</a:t>
            </a:r>
            <a:r>
              <a:rPr lang="ru-RU" dirty="0"/>
              <a:t>" с участием ученых из Великобритании, Греции и Соединенных Штатов Америки под эгидой Министерства культуры Греции. В том же 2005 году было объявлено об обнаружении новых фрагментов механизма. Использование новейших технологий (рентгеновской компьютерной томографии) позволило прочитать 95% надписей на механизме (около 2000 знаков). Результаты работы изложены в статье, опубликованной в журнале "</a:t>
            </a:r>
            <a:r>
              <a:rPr lang="ru-RU" dirty="0" err="1"/>
              <a:t>Nature</a:t>
            </a:r>
            <a:r>
              <a:rPr lang="ru-RU" dirty="0"/>
              <a:t>" (11/2006)</a:t>
            </a:r>
            <a:r>
              <a:rPr lang="ru-RU" u="sng" baseline="30000" dirty="0">
                <a:hlinkClick r:id="rId2"/>
              </a:rPr>
              <a:t>3</a:t>
            </a:r>
            <a:r>
              <a:rPr lang="ru-RU" dirty="0"/>
              <a:t>.</a:t>
            </a:r>
          </a:p>
          <a:p>
            <a:pPr marL="0" indent="0" algn="just">
              <a:buNone/>
            </a:pPr>
            <a:r>
              <a:rPr lang="ru-RU" dirty="0"/>
              <a:t>Продолжает свои исследования и Майкл Райт, представивший в 2007 году модифицированную модель </a:t>
            </a:r>
            <a:r>
              <a:rPr lang="ru-RU" dirty="0" err="1"/>
              <a:t>Антикитерского</a:t>
            </a:r>
            <a:r>
              <a:rPr lang="ru-RU" dirty="0"/>
              <a:t> механизма.</a:t>
            </a:r>
            <a:r>
              <a:rPr lang="ru-RU" u="sng" baseline="30000" dirty="0">
                <a:hlinkClick r:id="rId3"/>
              </a:rPr>
              <a:t>4</a:t>
            </a:r>
            <a:endParaRPr lang="ru-RU" dirty="0"/>
          </a:p>
          <a:p>
            <a:pPr marL="0" indent="0" algn="just">
              <a:buNone/>
            </a:pPr>
            <a:r>
              <a:rPr lang="ru-RU" dirty="0"/>
              <a:t>Совместными усилиями исследователей </a:t>
            </a:r>
            <a:r>
              <a:rPr lang="ru-RU" dirty="0" err="1"/>
              <a:t>Антикитерский</a:t>
            </a:r>
            <a:r>
              <a:rPr lang="ru-RU" dirty="0"/>
              <a:t> механизм постепенно открывает свои тайны, расширяя наши представления о возможностях античной науки и техники.</a:t>
            </a:r>
          </a:p>
          <a:p>
            <a:pPr marL="0" indent="0">
              <a:buNone/>
            </a:pPr>
            <a:endParaRPr lang="ru-RU" dirty="0"/>
          </a:p>
          <a:p>
            <a:endParaRPr lang="en-US" dirty="0"/>
          </a:p>
          <a:p>
            <a:endParaRPr lang="en-US" dirty="0"/>
          </a:p>
        </p:txBody>
      </p:sp>
    </p:spTree>
    <p:extLst>
      <p:ext uri="{BB962C8B-B14F-4D97-AF65-F5344CB8AC3E}">
        <p14:creationId xmlns:p14="http://schemas.microsoft.com/office/powerpoint/2010/main" val="42140726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94943" y="4672583"/>
            <a:ext cx="8421623" cy="1477328"/>
          </a:xfrm>
          <a:prstGeom prst="rect">
            <a:avLst/>
          </a:prstGeom>
          <a:noFill/>
        </p:spPr>
        <p:txBody>
          <a:bodyPr wrap="square" rtlCol="0">
            <a:spAutoFit/>
          </a:bodyPr>
          <a:lstStyle/>
          <a:p>
            <a:pPr algn="just"/>
            <a:r>
              <a:rPr lang="ru-RU" dirty="0"/>
              <a:t>Три крупнейших фрагмента </a:t>
            </a:r>
            <a:r>
              <a:rPr lang="ru-RU" dirty="0" err="1"/>
              <a:t>Антикитерского</a:t>
            </a:r>
            <a:r>
              <a:rPr lang="ru-RU" dirty="0"/>
              <a:t> механизма в витрине Национального </a:t>
            </a:r>
            <a:r>
              <a:rPr lang="ru-RU" dirty="0" smtClean="0"/>
              <a:t>археологического </a:t>
            </a:r>
            <a:r>
              <a:rPr lang="ru-RU" dirty="0"/>
              <a:t>музея в Афинах</a:t>
            </a:r>
            <a:r>
              <a:rPr lang="ru-RU" dirty="0" smtClean="0"/>
              <a:t>: </a:t>
            </a:r>
            <a:r>
              <a:rPr lang="ru-RU" dirty="0"/>
              <a:t>слева – фрагмент C, видна часть зодиакальной шкалы на передней панели</a:t>
            </a:r>
            <a:r>
              <a:rPr lang="ru-RU" dirty="0" smtClean="0"/>
              <a:t>; </a:t>
            </a:r>
            <a:r>
              <a:rPr lang="ru-RU" dirty="0"/>
              <a:t>справа – фрагмент B, видна часть спиральной шкалы на задней панели механизма; </a:t>
            </a:r>
            <a:r>
              <a:rPr lang="ru-RU" dirty="0" smtClean="0"/>
              <a:t>посередине</a:t>
            </a:r>
            <a:r>
              <a:rPr lang="ru-RU" dirty="0"/>
              <a:t> – фрагмент A, видно большое </a:t>
            </a:r>
            <a:r>
              <a:rPr lang="ru-RU" dirty="0" err="1"/>
              <a:t>четырехспицевое</a:t>
            </a:r>
            <a:r>
              <a:rPr lang="ru-RU" dirty="0"/>
              <a:t> зубчатое колесо</a:t>
            </a:r>
            <a:endParaRPr lang="en-US" dirty="0"/>
          </a:p>
        </p:txBody>
      </p:sp>
      <p:pic>
        <p:nvPicPr>
          <p:cNvPr id="6" name="Рисунок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528" y="804672"/>
            <a:ext cx="8211312" cy="3614928"/>
          </a:xfrm>
          <a:prstGeom prst="rect">
            <a:avLst/>
          </a:prstGeom>
        </p:spPr>
      </p:pic>
    </p:spTree>
    <p:extLst>
      <p:ext uri="{BB962C8B-B14F-4D97-AF65-F5344CB8AC3E}">
        <p14:creationId xmlns:p14="http://schemas.microsoft.com/office/powerpoint/2010/main" val="30171351"/>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7334" y="329184"/>
            <a:ext cx="8596668" cy="592836"/>
          </a:xfrm>
        </p:spPr>
        <p:txBody>
          <a:bodyPr>
            <a:noAutofit/>
          </a:bodyPr>
          <a:lstStyle/>
          <a:p>
            <a:pPr algn="just"/>
            <a:r>
              <a:rPr lang="ru-RU" dirty="0" smtClean="0"/>
              <a:t>Предназначение</a:t>
            </a:r>
            <a:endParaRPr lang="en-US" dirty="0"/>
          </a:p>
        </p:txBody>
      </p:sp>
      <p:sp>
        <p:nvSpPr>
          <p:cNvPr id="3" name="Объект 2"/>
          <p:cNvSpPr>
            <a:spLocks noGrp="1"/>
          </p:cNvSpPr>
          <p:nvPr>
            <p:ph idx="1"/>
          </p:nvPr>
        </p:nvSpPr>
        <p:spPr>
          <a:xfrm>
            <a:off x="677334" y="1022604"/>
            <a:ext cx="8311218" cy="5643372"/>
          </a:xfrm>
        </p:spPr>
        <p:txBody>
          <a:bodyPr>
            <a:noAutofit/>
          </a:bodyPr>
          <a:lstStyle/>
          <a:p>
            <a:pPr marL="0" indent="0" algn="just" fontAlgn="base">
              <a:buNone/>
            </a:pPr>
            <a:r>
              <a:rPr lang="ru-RU" dirty="0" smtClean="0">
                <a:solidFill>
                  <a:schemeClr val="tx1"/>
                </a:solidFill>
              </a:rPr>
              <a:t>Выяснилось</a:t>
            </a:r>
            <a:r>
              <a:rPr lang="ru-RU" dirty="0">
                <a:solidFill>
                  <a:schemeClr val="tx1"/>
                </a:solidFill>
              </a:rPr>
              <a:t>, что служил механизм для определения даты старта </a:t>
            </a:r>
            <a:r>
              <a:rPr lang="ru-RU" dirty="0" smtClean="0">
                <a:solidFill>
                  <a:schemeClr val="tx1"/>
                </a:solidFill>
              </a:rPr>
              <a:t>Олимпийских игр. </a:t>
            </a:r>
            <a:r>
              <a:rPr lang="ru-RU" dirty="0">
                <a:solidFill>
                  <a:schemeClr val="tx1"/>
                </a:solidFill>
              </a:rPr>
              <a:t>Археологи полагают, что он имелся во всех крупных населенных пунктах, где проживали атлеты. Само собой, день он выбирал не случайно: приспособление должно было с высокой точностью отсчитать четырехлетний цикл. Для этого, в свою очередь, нужно было определить движение небесных тел.</a:t>
            </a:r>
          </a:p>
          <a:p>
            <a:pPr marL="0" indent="0" algn="just" fontAlgn="base">
              <a:buNone/>
            </a:pPr>
            <a:r>
              <a:rPr lang="ru-RU" dirty="0" err="1">
                <a:solidFill>
                  <a:schemeClr val="tx1"/>
                </a:solidFill>
              </a:rPr>
              <a:t>Антикитерский</a:t>
            </a:r>
            <a:r>
              <a:rPr lang="ru-RU" dirty="0">
                <a:solidFill>
                  <a:schemeClr val="tx1"/>
                </a:solidFill>
              </a:rPr>
              <a:t> механизм не просто вычислял положения Солнца и Луны, рассчитывал время наступления затмения (как солнечного, так и лунного), но охватывал также все известные в то время планеты (а древние греки успели «познакомиться» с Марсом, Меркурием, Сатурном, Венерой и Юпитером). Предположительно с его же помощью было установлено, что лунная орбита имеет эллиптическую форму. А с таким функционалом применение </a:t>
            </a:r>
            <a:r>
              <a:rPr lang="ru-RU" dirty="0" err="1">
                <a:solidFill>
                  <a:schemeClr val="tx1"/>
                </a:solidFill>
              </a:rPr>
              <a:t>Антикитерского</a:t>
            </a:r>
            <a:r>
              <a:rPr lang="ru-RU" dirty="0">
                <a:solidFill>
                  <a:schemeClr val="tx1"/>
                </a:solidFill>
              </a:rPr>
              <a:t> механизма распространилось и на другие игры. С его помощью считали циклы Дельфийских соревнований и игр в Коринфе. Современный человек мог бы принять это устройство за античный календарь, хотя грамотно воспользоваться им под силу было не каждому.</a:t>
            </a:r>
          </a:p>
          <a:p>
            <a:pPr marL="0" indent="0" algn="just">
              <a:buNone/>
            </a:pPr>
            <a:endParaRPr lang="ru-RU" dirty="0" smtClean="0"/>
          </a:p>
        </p:txBody>
      </p:sp>
    </p:spTree>
    <p:extLst>
      <p:ext uri="{BB962C8B-B14F-4D97-AF65-F5344CB8AC3E}">
        <p14:creationId xmlns:p14="http://schemas.microsoft.com/office/powerpoint/2010/main" val="22338148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694944" y="252095"/>
            <a:ext cx="8276628" cy="744601"/>
          </a:xfrm>
        </p:spPr>
        <p:txBody>
          <a:bodyPr/>
          <a:lstStyle/>
          <a:p>
            <a:pPr algn="just"/>
            <a:r>
              <a:rPr lang="ru-RU" dirty="0" smtClean="0"/>
              <a:t>Конструкция механизма</a:t>
            </a:r>
            <a:endParaRPr lang="en-US" dirty="0"/>
          </a:p>
        </p:txBody>
      </p:sp>
      <p:sp>
        <p:nvSpPr>
          <p:cNvPr id="3" name="Объект 2"/>
          <p:cNvSpPr>
            <a:spLocks noGrp="1"/>
          </p:cNvSpPr>
          <p:nvPr>
            <p:ph idx="4294967295"/>
          </p:nvPr>
        </p:nvSpPr>
        <p:spPr>
          <a:xfrm>
            <a:off x="694944" y="1005840"/>
            <a:ext cx="8276628" cy="5623560"/>
          </a:xfrm>
        </p:spPr>
        <p:txBody>
          <a:bodyPr>
            <a:normAutofit lnSpcReduction="10000"/>
          </a:bodyPr>
          <a:lstStyle/>
          <a:p>
            <a:pPr marL="0" indent="0" algn="just">
              <a:buNone/>
            </a:pPr>
            <a:r>
              <a:rPr lang="ru-RU" dirty="0" err="1" smtClean="0"/>
              <a:t>Антикитерский</a:t>
            </a:r>
            <a:r>
              <a:rPr lang="ru-RU" dirty="0" smtClean="0"/>
              <a:t> </a:t>
            </a:r>
            <a:r>
              <a:rPr lang="ru-RU" dirty="0"/>
              <a:t>механизм состоит из 32-х бронзовых шестеренок и нескольких циферблатов со стрелками. Размеры устройства: высота - 33 см, ширина - 17 см, глубина - 9 см. </a:t>
            </a:r>
            <a:r>
              <a:rPr lang="ru-RU" dirty="0" err="1"/>
              <a:t>Антикитерский</a:t>
            </a:r>
            <a:r>
              <a:rPr lang="ru-RU" dirty="0"/>
              <a:t> механизм по внешнему виду напоминает часы. В механизме используется дифференциальная передача, которая, как считалось ранее, была изобретена не ранее XVI века. Сложность механизма сопоставима с механическими часами XVIII века.</a:t>
            </a:r>
          </a:p>
          <a:p>
            <a:pPr marL="0" indent="0" algn="just">
              <a:buNone/>
            </a:pPr>
            <a:r>
              <a:rPr lang="ru-RU" dirty="0" smtClean="0"/>
              <a:t>На </a:t>
            </a:r>
            <a:r>
              <a:rPr lang="ru-RU" dirty="0"/>
              <a:t>внешней стороне прибора расположены два диска, отвечающие за календарь и знаки Зодиака. Оперируя дисками, можно узнать точную дату и изучить положение зодиакальных созвездий относительно Солнца, Луны и пяти известных в древности планет – Меркурия, Венеры, Марса, Юпитера и Сатурна.</a:t>
            </a:r>
          </a:p>
          <a:p>
            <a:pPr marL="0" indent="0" algn="just">
              <a:buNone/>
            </a:pPr>
            <a:r>
              <a:rPr lang="ru-RU" dirty="0" smtClean="0"/>
              <a:t>На </a:t>
            </a:r>
            <a:r>
              <a:rPr lang="ru-RU" dirty="0"/>
              <a:t>обратной стороне </a:t>
            </a:r>
            <a:r>
              <a:rPr lang="ru-RU" dirty="0" err="1"/>
              <a:t>антикитерского</a:t>
            </a:r>
            <a:r>
              <a:rPr lang="ru-RU" dirty="0"/>
              <a:t> механизма также расположено два диска, которые позволяют вычислить лунные фазы и предсказать солнечные затмения. Механизм способен учитывать эллиптичность лунной орбиты. </a:t>
            </a:r>
            <a:r>
              <a:rPr lang="ru-RU" dirty="0" err="1"/>
              <a:t>Антикитерский</a:t>
            </a:r>
            <a:r>
              <a:rPr lang="ru-RU" dirty="0"/>
              <a:t> механизм также может производить операции сложения, вычитания и деления.</a:t>
            </a:r>
          </a:p>
          <a:p>
            <a:pPr marL="0" indent="0" algn="just">
              <a:buNone/>
            </a:pPr>
            <a:r>
              <a:rPr lang="ru-RU" dirty="0"/>
              <a:t>В настоящий момент неизвестно был ли </a:t>
            </a:r>
            <a:r>
              <a:rPr lang="ru-RU" dirty="0" err="1"/>
              <a:t>антикитерский</a:t>
            </a:r>
            <a:r>
              <a:rPr lang="ru-RU" dirty="0"/>
              <a:t> механизм единичных изделием или же подобные устройства были доступны многим</a:t>
            </a:r>
            <a:r>
              <a:rPr lang="ru-RU" dirty="0" smtClean="0"/>
              <a:t>.</a:t>
            </a:r>
            <a:r>
              <a:rPr lang="ru-RU" dirty="0"/>
              <a:t/>
            </a:r>
            <a:br>
              <a:rPr lang="ru-RU" dirty="0"/>
            </a:br>
            <a:endParaRPr lang="ru-RU" dirty="0"/>
          </a:p>
        </p:txBody>
      </p:sp>
    </p:spTree>
    <p:extLst>
      <p:ext uri="{BB962C8B-B14F-4D97-AF65-F5344CB8AC3E}">
        <p14:creationId xmlns:p14="http://schemas.microsoft.com/office/powerpoint/2010/main" val="21194861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953" y="210312"/>
            <a:ext cx="8518761" cy="6254496"/>
          </a:xfrm>
          <a:prstGeom prst="rect">
            <a:avLst/>
          </a:prstGeom>
        </p:spPr>
      </p:pic>
    </p:spTree>
    <p:extLst>
      <p:ext uri="{BB962C8B-B14F-4D97-AF65-F5344CB8AC3E}">
        <p14:creationId xmlns:p14="http://schemas.microsoft.com/office/powerpoint/2010/main" val="975820552"/>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Аспект">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176</TotalTime>
  <Words>1021</Words>
  <Application>Microsoft Office PowerPoint</Application>
  <PresentationFormat>Широкоэкранный</PresentationFormat>
  <Paragraphs>37</Paragraphs>
  <Slides>13</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13</vt:i4>
      </vt:variant>
    </vt:vector>
  </HeadingPairs>
  <TitlesOfParts>
    <vt:vector size="17" baseType="lpstr">
      <vt:lpstr>Arial</vt:lpstr>
      <vt:lpstr>Trebuchet MS</vt:lpstr>
      <vt:lpstr>Wingdings 3</vt:lpstr>
      <vt:lpstr>Аспект</vt:lpstr>
      <vt:lpstr>Антикитерский механизм</vt:lpstr>
      <vt:lpstr>История открытия </vt:lpstr>
      <vt:lpstr>Презентация PowerPoint</vt:lpstr>
      <vt:lpstr>Презентация PowerPoint</vt:lpstr>
      <vt:lpstr>Презентация PowerPoint</vt:lpstr>
      <vt:lpstr>Презентация PowerPoint</vt:lpstr>
      <vt:lpstr>Предназначение</vt:lpstr>
      <vt:lpstr>Конструкция механизма</vt:lpstr>
      <vt:lpstr>Презентация PowerPoint</vt:lpstr>
      <vt:lpstr>Принцип работы механизма</vt:lpstr>
      <vt:lpstr>Презентация PowerPoint</vt:lpstr>
      <vt:lpstr>Презентация PowerPoint</vt:lpstr>
      <vt:lpstr>Вывод</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Alina</dc:creator>
  <cp:lastModifiedBy>Alina</cp:lastModifiedBy>
  <cp:revision>30</cp:revision>
  <dcterms:created xsi:type="dcterms:W3CDTF">2021-03-24T13:55:53Z</dcterms:created>
  <dcterms:modified xsi:type="dcterms:W3CDTF">2021-03-24T16:52:44Z</dcterms:modified>
</cp:coreProperties>
</file>